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449" r:id="rId3"/>
    <p:sldId id="326" r:id="rId4"/>
    <p:sldId id="727" r:id="rId5"/>
    <p:sldId id="724" r:id="rId6"/>
    <p:sldId id="792" r:id="rId7"/>
    <p:sldId id="793" r:id="rId8"/>
    <p:sldId id="794" r:id="rId9"/>
    <p:sldId id="795" r:id="rId10"/>
    <p:sldId id="796" r:id="rId11"/>
    <p:sldId id="797" r:id="rId12"/>
    <p:sldId id="798" r:id="rId13"/>
    <p:sldId id="799" r:id="rId14"/>
    <p:sldId id="800" r:id="rId15"/>
    <p:sldId id="801" r:id="rId16"/>
    <p:sldId id="802" r:id="rId17"/>
    <p:sldId id="803" r:id="rId18"/>
    <p:sldId id="804" r:id="rId19"/>
    <p:sldId id="805" r:id="rId20"/>
    <p:sldId id="806" r:id="rId21"/>
    <p:sldId id="807" r:id="rId22"/>
    <p:sldId id="808" r:id="rId23"/>
    <p:sldId id="809" r:id="rId24"/>
    <p:sldId id="810" r:id="rId25"/>
    <p:sldId id="811" r:id="rId26"/>
    <p:sldId id="812" r:id="rId27"/>
    <p:sldId id="813" r:id="rId28"/>
    <p:sldId id="814" r:id="rId29"/>
    <p:sldId id="815" r:id="rId30"/>
    <p:sldId id="816" r:id="rId31"/>
    <p:sldId id="817" r:id="rId32"/>
    <p:sldId id="818" r:id="rId33"/>
    <p:sldId id="819" r:id="rId34"/>
    <p:sldId id="820" r:id="rId35"/>
    <p:sldId id="821" r:id="rId36"/>
    <p:sldId id="822" r:id="rId37"/>
    <p:sldId id="823" r:id="rId38"/>
    <p:sldId id="824" r:id="rId39"/>
    <p:sldId id="825" r:id="rId40"/>
    <p:sldId id="826" r:id="rId41"/>
    <p:sldId id="827" r:id="rId42"/>
    <p:sldId id="828" r:id="rId43"/>
    <p:sldId id="829" r:id="rId44"/>
    <p:sldId id="831" r:id="rId45"/>
    <p:sldId id="830" r:id="rId46"/>
    <p:sldId id="832" r:id="rId47"/>
    <p:sldId id="833" r:id="rId48"/>
    <p:sldId id="834" r:id="rId49"/>
    <p:sldId id="83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75"/>
    <p:restoredTop sz="96327"/>
  </p:normalViewPr>
  <p:slideViewPr>
    <p:cSldViewPr snapToGrid="0">
      <p:cViewPr varScale="1">
        <p:scale>
          <a:sx n="160" d="100"/>
          <a:sy n="160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15: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Speculation in Consensus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D226FA0-F1BA-9FF6-179F-6B342C3E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Large Scale Systems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410 / 510</a:t>
            </a:r>
          </a:p>
        </p:txBody>
      </p:sp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8D352-A6A5-EE7E-0CCF-6002C95A3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6D5F-7B48-B698-CFDC-B8FDC6B1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 Processing in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F41C-5BF6-6254-699B-BB05A369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65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900C6-A69A-0863-E08D-118E6D1E0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A0FC-A1E9-868D-0847-FF4A0CA9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 Processing in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0ADCA-E33E-B499-BA61-F797567B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4D5F6-968D-AA13-B2C2-C28D2F0D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Essentially, the leader can send Pre-Prepare messages at sequence numbers 1, 2, 3, and so on, without waiting.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5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0B392-8735-8548-2DBF-B9B3C0487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7B82-6144-C391-AD3C-BB68DFC9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 Processing in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2FA8C-73FD-2A84-85D4-72AF9190E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85DFD-A118-A5D1-EE25-449B7D8A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Essentially, the leader can send Pre-Prepare messages at sequence numbers 1, 2, 3, and so on, without waiting.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a replica receives a Pre-Prepare message (say sequence number </a:t>
            </a:r>
            <a:r>
              <a:rPr lang="en-US" sz="2400" b="1" dirty="0">
                <a:latin typeface="Palatino Linotype" panose="02040502050505030304" pitchFamily="18" charset="0"/>
              </a:rPr>
              <a:t>k</a:t>
            </a:r>
            <a:r>
              <a:rPr lang="en-US" sz="2400" dirty="0">
                <a:latin typeface="Palatino Linotype" panose="02040502050505030304" pitchFamily="18" charset="0"/>
              </a:rPr>
              <a:t>), it starts participating in PBFT assuming that it is interested in only that request.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80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402A8-2C22-F93C-80D6-9CB5CB57F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2071-87ED-BE6A-447A-42D55B6C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 Processing in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CD11C-7806-163E-8EB1-03CBA17BF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E15D7-0A29-074B-D96E-1397C173E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Essentially, the leader can send Pre-Prepare messages at sequence numbers 1, 2, 3, and so on, without waiting.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a replica receives a Pre-Prepare message (say sequence number </a:t>
            </a:r>
            <a:r>
              <a:rPr lang="en-US" sz="2400" b="1" dirty="0">
                <a:latin typeface="Palatino Linotype" panose="02040502050505030304" pitchFamily="18" charset="0"/>
              </a:rPr>
              <a:t>k</a:t>
            </a:r>
            <a:r>
              <a:rPr lang="en-US" sz="2400" dirty="0">
                <a:latin typeface="Palatino Linotype" panose="02040502050505030304" pitchFamily="18" charset="0"/>
              </a:rPr>
              <a:t>), it starts participating in PBFT assuming that it is interested in only that request.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the replica receives n-f Commit messages for the </a:t>
            </a:r>
            <a:r>
              <a:rPr lang="en-US" sz="2400" b="1" dirty="0">
                <a:latin typeface="Palatino Linotype" panose="02040502050505030304" pitchFamily="18" charset="0"/>
              </a:rPr>
              <a:t>k</a:t>
            </a:r>
            <a:r>
              <a:rPr lang="en-US" sz="2400" dirty="0">
                <a:latin typeface="Palatino Linotype" panose="02040502050505030304" pitchFamily="18" charset="0"/>
              </a:rPr>
              <a:t>-</a:t>
            </a:r>
            <a:r>
              <a:rPr lang="en-US" sz="2400" dirty="0" err="1">
                <a:latin typeface="Palatino Linotype" panose="02040502050505030304" pitchFamily="18" charset="0"/>
              </a:rPr>
              <a:t>th</a:t>
            </a:r>
            <a:r>
              <a:rPr lang="en-US" sz="2400" dirty="0">
                <a:latin typeface="Palatino Linotype" panose="02040502050505030304" pitchFamily="18" charset="0"/>
              </a:rPr>
              <a:t> Pre-Prepare message, it puts the transaction in an execution queue.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7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E0E5B-0E85-4FB0-BE24-AF9DBECB0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1CB97-71F3-0250-D456-0E5702E8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 Processing in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F6D0B-26B9-272A-AFCC-AD4A8337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22CA4-9B71-1E0A-4932-4B60EC61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Essentially, the leader can send Pre-Prepare messages at sequence numbers 1, 2, 3, and so on, without waiting.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a replica receives a Pre-Prepare message (say sequence number </a:t>
            </a:r>
            <a:r>
              <a:rPr lang="en-US" sz="2400" b="1" dirty="0">
                <a:latin typeface="Palatino Linotype" panose="02040502050505030304" pitchFamily="18" charset="0"/>
              </a:rPr>
              <a:t>k</a:t>
            </a:r>
            <a:r>
              <a:rPr lang="en-US" sz="2400" dirty="0">
                <a:latin typeface="Palatino Linotype" panose="02040502050505030304" pitchFamily="18" charset="0"/>
              </a:rPr>
              <a:t>), it starts participating in PBFT assuming that it is interested in only that request.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When the replica receives n-f Commit messages for the </a:t>
            </a:r>
            <a:r>
              <a:rPr lang="en-US" sz="2400" b="1" dirty="0">
                <a:latin typeface="Palatino Linotype" panose="02040502050505030304" pitchFamily="18" charset="0"/>
              </a:rPr>
              <a:t>k</a:t>
            </a:r>
            <a:r>
              <a:rPr lang="en-US" sz="2400" dirty="0">
                <a:latin typeface="Palatino Linotype" panose="02040502050505030304" pitchFamily="18" charset="0"/>
              </a:rPr>
              <a:t>-</a:t>
            </a:r>
            <a:r>
              <a:rPr lang="en-US" sz="2400" dirty="0" err="1">
                <a:latin typeface="Palatino Linotype" panose="02040502050505030304" pitchFamily="18" charset="0"/>
              </a:rPr>
              <a:t>th</a:t>
            </a:r>
            <a:r>
              <a:rPr lang="en-US" sz="2400" dirty="0">
                <a:latin typeface="Palatino Linotype" panose="02040502050505030304" pitchFamily="18" charset="0"/>
              </a:rPr>
              <a:t> Pre-Prepare message, it puts the transaction in an execution queue.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replica executes </a:t>
            </a:r>
            <a:r>
              <a:rPr lang="en-US" sz="2400" b="1" dirty="0">
                <a:latin typeface="Palatino Linotype" panose="02040502050505030304" pitchFamily="18" charset="0"/>
              </a:rPr>
              <a:t>k</a:t>
            </a:r>
            <a:r>
              <a:rPr lang="en-US" sz="2400" dirty="0">
                <a:latin typeface="Palatino Linotype" panose="02040502050505030304" pitchFamily="18" charset="0"/>
              </a:rPr>
              <a:t>-</a:t>
            </a:r>
            <a:r>
              <a:rPr lang="en-US" sz="2400" dirty="0" err="1">
                <a:latin typeface="Palatino Linotype" panose="02040502050505030304" pitchFamily="18" charset="0"/>
              </a:rPr>
              <a:t>th</a:t>
            </a:r>
            <a:r>
              <a:rPr lang="en-US" sz="2400" dirty="0">
                <a:latin typeface="Palatino Linotype" panose="02040502050505030304" pitchFamily="18" charset="0"/>
              </a:rPr>
              <a:t> transaction once it has executed (</a:t>
            </a:r>
            <a:r>
              <a:rPr lang="en-US" sz="2400" b="1" dirty="0">
                <a:latin typeface="Palatino Linotype" panose="02040502050505030304" pitchFamily="18" charset="0"/>
              </a:rPr>
              <a:t>k-1</a:t>
            </a:r>
            <a:r>
              <a:rPr lang="en-US" sz="2400" dirty="0">
                <a:latin typeface="Palatino Linotype" panose="02040502050505030304" pitchFamily="18" charset="0"/>
              </a:rPr>
              <a:t>)-</a:t>
            </a:r>
            <a:r>
              <a:rPr lang="en-US" sz="2400" dirty="0" err="1">
                <a:latin typeface="Palatino Linotype" panose="02040502050505030304" pitchFamily="18" charset="0"/>
              </a:rPr>
              <a:t>th</a:t>
            </a:r>
            <a:r>
              <a:rPr lang="en-US" sz="2400" dirty="0">
                <a:latin typeface="Palatino Linotype" panose="02040502050505030304" pitchFamily="18" charset="0"/>
              </a:rPr>
              <a:t> transaction.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Ex: Cannot execute 4</a:t>
            </a:r>
            <a:r>
              <a:rPr lang="en-US" baseline="30000" dirty="0">
                <a:latin typeface="Palatino Linotype" panose="02040502050505030304" pitchFamily="18" charset="0"/>
              </a:rPr>
              <a:t>th</a:t>
            </a:r>
            <a:r>
              <a:rPr lang="en-US" dirty="0">
                <a:latin typeface="Palatino Linotype" panose="02040502050505030304" pitchFamily="18" charset="0"/>
              </a:rPr>
              <a:t> transaction without executing the 3</a:t>
            </a:r>
            <a:r>
              <a:rPr lang="en-US" baseline="30000" dirty="0">
                <a:latin typeface="Palatino Linotype" panose="02040502050505030304" pitchFamily="18" charset="0"/>
              </a:rPr>
              <a:t>rd</a:t>
            </a:r>
            <a:r>
              <a:rPr lang="en-US" dirty="0">
                <a:latin typeface="Palatino Linotype" panose="02040502050505030304" pitchFamily="18" charset="0"/>
              </a:rPr>
              <a:t> transaction.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1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D5507-E46C-C3C4-8A27-C47EFFE36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AA27-ED32-EC04-1909-4ACD1387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70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Execution and Reply under </a:t>
            </a:r>
            <a:br>
              <a:rPr lang="en-US" sz="4000" b="1" dirty="0">
                <a:latin typeface="Palatino Linotype" panose="02040502050505030304" pitchFamily="18" charset="0"/>
              </a:rPr>
            </a:br>
            <a:r>
              <a:rPr lang="en-US" sz="4000" b="1" dirty="0">
                <a:latin typeface="Palatino Linotype" panose="02040502050505030304" pitchFamily="18" charset="0"/>
              </a:rPr>
              <a:t>Out-of-Order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2FC91-D3D9-413C-DB02-96E899E7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8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162EC-1BC5-C686-5263-EE66D24B1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378A-A374-943E-2F87-C2BDC12B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70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Execution and Reply under </a:t>
            </a:r>
            <a:br>
              <a:rPr lang="en-US" sz="4000" b="1" dirty="0">
                <a:latin typeface="Palatino Linotype" panose="02040502050505030304" pitchFamily="18" charset="0"/>
              </a:rPr>
            </a:br>
            <a:r>
              <a:rPr lang="en-US" sz="4000" b="1" dirty="0">
                <a:latin typeface="Palatino Linotype" panose="02040502050505030304" pitchFamily="18" charset="0"/>
              </a:rPr>
              <a:t>Out-of-Order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DF586-30F8-A888-BCC6-D8B25A3AF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69F5-0814-943A-28A0-2C3EF87EE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463039"/>
            <a:ext cx="11816785" cy="525843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No changes in execution and client response procedures.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836CD-C310-9A3A-3C8F-D12753E7F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0690-D1FA-58BE-5674-9FFF070C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70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under </a:t>
            </a:r>
            <a:br>
              <a:rPr lang="en-US" sz="4000" b="1" dirty="0">
                <a:latin typeface="Palatino Linotype" panose="02040502050505030304" pitchFamily="18" charset="0"/>
              </a:rPr>
            </a:br>
            <a:r>
              <a:rPr lang="en-US" sz="4000" b="1" dirty="0">
                <a:latin typeface="Palatino Linotype" panose="02040502050505030304" pitchFamily="18" charset="0"/>
              </a:rPr>
              <a:t>Out-of-Order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6C48E-881B-25C6-774A-A6383D6E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45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4DD8A-2087-2670-BFD5-3B93D5763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9BAA-F2F6-D6B3-8728-6E15D802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70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under </a:t>
            </a:r>
            <a:br>
              <a:rPr lang="en-US" sz="4000" b="1" dirty="0">
                <a:latin typeface="Palatino Linotype" panose="02040502050505030304" pitchFamily="18" charset="0"/>
              </a:rPr>
            </a:br>
            <a:r>
              <a:rPr lang="en-US" sz="4000" b="1" dirty="0">
                <a:latin typeface="Palatino Linotype" panose="02040502050505030304" pitchFamily="18" charset="0"/>
              </a:rPr>
              <a:t>Out-of-Order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C52B7-8A3C-9CBC-3396-BE5297C2B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9A2AC-0DC1-D361-13B9-799EDF2AE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463039"/>
            <a:ext cx="11816785" cy="525843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View change algorithm becomes trickier under out-of-order processing.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replica may have committed a message for the larger sequence number, while waiting for a request for a smaller sequence number.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Notice that the replica is keeping track of each sequence number now.</a:t>
            </a:r>
          </a:p>
        </p:txBody>
      </p:sp>
    </p:spTree>
    <p:extLst>
      <p:ext uri="{BB962C8B-B14F-4D97-AF65-F5344CB8AC3E}">
        <p14:creationId xmlns:p14="http://schemas.microsoft.com/office/powerpoint/2010/main" val="3750208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1C7D3-3BC8-9CFD-527E-B4F0F418D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DB0B-0E26-0D66-EDBB-F3FD3523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7704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View Change under </a:t>
            </a:r>
            <a:br>
              <a:rPr lang="en-US" sz="4000" b="1" dirty="0">
                <a:latin typeface="Palatino Linotype" panose="02040502050505030304" pitchFamily="18" charset="0"/>
              </a:rPr>
            </a:br>
            <a:r>
              <a:rPr lang="en-US" sz="4000" b="1" dirty="0">
                <a:latin typeface="Palatino Linotype" panose="02040502050505030304" pitchFamily="18" charset="0"/>
              </a:rPr>
              <a:t>Out-of-Order Processing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443C4-6C96-46DF-EE09-842BA7D4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B3CA1-590D-55A7-EE5D-7F5E3620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463039"/>
            <a:ext cx="11816785" cy="525843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View change algorithm becomes trickier under out-of-order processing.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 replica may have committed a message for the larger sequence number, while waiting for a request for a smaller sequence number.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Notice that the replica is keeping track of each sequence number now.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its view change message, the replica may have </a:t>
            </a:r>
            <a:r>
              <a:rPr lang="en-US" sz="2400" b="1" dirty="0">
                <a:latin typeface="Palatino Linotype" panose="02040502050505030304" pitchFamily="18" charset="0"/>
              </a:rPr>
              <a:t>gaps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Gaps represent sequence numbers for which a replica does not have n-f Prepare messages or even Pre-prepare message.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new leader tries to fill all the gaps or ensure that everyone agrees on the gaps.</a:t>
            </a:r>
          </a:p>
        </p:txBody>
      </p:sp>
    </p:spTree>
    <p:extLst>
      <p:ext uri="{BB962C8B-B14F-4D97-AF65-F5344CB8AC3E}">
        <p14:creationId xmlns:p14="http://schemas.microsoft.com/office/powerpoint/2010/main" val="83045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AAA5-28D8-10FB-28AE-B7FEEA92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04C0-299D-5701-9194-D54487B9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4 is Out!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9989D-C515-6193-0E07-1A352110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90C0-C960-872D-9876-0577C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941E3-F01F-147F-6F10-ED54E3764C4E}"/>
              </a:ext>
            </a:extLst>
          </p:cNvPr>
          <p:cNvSpPr txBox="1"/>
          <p:nvPr/>
        </p:nvSpPr>
        <p:spPr>
          <a:xfrm>
            <a:off x="838200" y="1274346"/>
            <a:ext cx="10776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Assignment 4 is due on </a:t>
            </a:r>
            <a:r>
              <a:rPr lang="en-US" sz="2400" b="1" dirty="0">
                <a:latin typeface="Palatino Linotype" panose="02040502050505030304" pitchFamily="18" charset="0"/>
              </a:rPr>
              <a:t>June 2, 2025</a:t>
            </a:r>
            <a:r>
              <a:rPr lang="en-US" sz="2400" dirty="0">
                <a:latin typeface="Palatino Linotype" panose="02040502050505030304" pitchFamily="18" charset="0"/>
              </a:rPr>
              <a:t> at </a:t>
            </a:r>
            <a:r>
              <a:rPr lang="en-US" sz="2400" b="1" dirty="0">
                <a:latin typeface="Palatino Linotype" panose="02040502050505030304" pitchFamily="18" charset="0"/>
              </a:rPr>
              <a:t>11:59pm PST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Please start working with your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8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73D48-0856-0AAE-8B8D-72D1A5F92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76015-6793-AEA1-7488-905E2923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Speculation in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2C3BB-FFD0-9FAA-195A-FE075B4F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650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48558-C1F9-508B-EBC9-86B30D040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B5DD-9015-3E48-8594-9F1907C7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Speculation in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57753-C864-B0E8-C60C-6D138487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D7AF0-15EE-D513-F266-972D4905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Permitting speculation in PBFT implies that we want replicas to </a:t>
            </a:r>
            <a:r>
              <a:rPr lang="en-US" sz="2400" b="1" dirty="0">
                <a:latin typeface="Palatino Linotype" panose="02040502050505030304" pitchFamily="18" charset="0"/>
              </a:rPr>
              <a:t>eagerly execute </a:t>
            </a:r>
            <a:r>
              <a:rPr lang="en-US" sz="2400" dirty="0">
                <a:latin typeface="Palatino Linotype" panose="02040502050505030304" pitchFamily="18" charset="0"/>
              </a:rPr>
              <a:t>the transactions without waiting for the commit phase to complete.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367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19358-DAFA-ABC2-EA6A-04B12B2C9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A6D2-9382-FA38-57DE-9F822248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Speculation in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09748-7884-D0EF-9B20-01B58ABB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3E928-9603-79EE-2D69-D0240B108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Permitting speculation in PBFT implies that we want replicas to </a:t>
            </a:r>
            <a:r>
              <a:rPr lang="en-US" sz="2400" b="1" dirty="0">
                <a:latin typeface="Palatino Linotype" panose="02040502050505030304" pitchFamily="18" charset="0"/>
              </a:rPr>
              <a:t>eagerly execute </a:t>
            </a:r>
            <a:r>
              <a:rPr lang="en-US" sz="2400" dirty="0">
                <a:latin typeface="Palatino Linotype" panose="02040502050505030304" pitchFamily="18" charset="0"/>
              </a:rPr>
              <a:t>the transactions without waiting for the commit phase to complete.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Where can we apply speculation in PBFT?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31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50DD9-37F1-72E3-1725-B2CEEBF5F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311F-D0DA-B261-D9FA-4D250204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Speculation in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3F219-65E5-0FD3-1943-7A4BF902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5668-CADC-76C5-63E4-FFBDD27A7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Permitting speculation in PBFT implies that we want replicas to </a:t>
            </a:r>
            <a:r>
              <a:rPr lang="en-US" sz="2400" b="1" dirty="0">
                <a:latin typeface="Palatino Linotype" panose="02040502050505030304" pitchFamily="18" charset="0"/>
              </a:rPr>
              <a:t>eagerly execute </a:t>
            </a:r>
            <a:r>
              <a:rPr lang="en-US" sz="2400" dirty="0">
                <a:latin typeface="Palatino Linotype" panose="02040502050505030304" pitchFamily="18" charset="0"/>
              </a:rPr>
              <a:t>the transactions without waiting for the commit phase to complete.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Where can we apply speculation in PBFT?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We can speculate after the Prepare phase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Castro’s Thesis and PoE [EDBT’22].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We can speculate after the Pre-Prepare phase  Zyzzyva [SOSP’07].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915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91ED8-6969-F79E-901E-92CEEE112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670C-87E6-7A58-17E3-C694EC310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Speculative Execution after Prepare Phase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44D9F7-2969-82DA-886A-6EE8BEAC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0BDD-34D7-4AB9-9EC6-C2334570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safest route is to speculatively execute the transaction after the Prepare phase.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This idea was first mentioned in Miguel Castro’s thesis.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Proof-of-execution (PoE) </a:t>
            </a:r>
            <a:r>
              <a:rPr lang="en-US" sz="2400" dirty="0">
                <a:latin typeface="Palatino Linotype" panose="02040502050505030304" pitchFamily="18" charset="0"/>
              </a:rPr>
              <a:t>expanded this idea, illustrated its limitation, and presented a rigorous evaluation.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09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AAE3D-9B0A-9F17-053B-7DD4CCB0C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E30F-895E-C29B-036F-13469726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84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PoE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54DD8-B103-46CC-CF35-F1E8A20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1997CA-6498-9E56-462C-2BC1D809C389}"/>
              </a:ext>
            </a:extLst>
          </p:cNvPr>
          <p:cNvSpPr/>
          <p:nvPr/>
        </p:nvSpPr>
        <p:spPr>
          <a:xfrm>
            <a:off x="2805812" y="1980543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238F2A-50A2-36C2-4FB5-FBCA0374A72A}"/>
              </a:ext>
            </a:extLst>
          </p:cNvPr>
          <p:cNvSpPr/>
          <p:nvPr/>
        </p:nvSpPr>
        <p:spPr>
          <a:xfrm>
            <a:off x="2805812" y="2870125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A7B5A9-6CA0-8289-05F2-FDFACE96075E}"/>
              </a:ext>
            </a:extLst>
          </p:cNvPr>
          <p:cNvSpPr/>
          <p:nvPr/>
        </p:nvSpPr>
        <p:spPr>
          <a:xfrm>
            <a:off x="2797720" y="3795894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32B256-9A23-A789-507B-B84F1A6C7E8B}"/>
              </a:ext>
            </a:extLst>
          </p:cNvPr>
          <p:cNvSpPr/>
          <p:nvPr/>
        </p:nvSpPr>
        <p:spPr>
          <a:xfrm>
            <a:off x="2797720" y="4706856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47839B-5CB9-6548-8071-4C0E0C4CE33F}"/>
              </a:ext>
            </a:extLst>
          </p:cNvPr>
          <p:cNvSpPr txBox="1"/>
          <p:nvPr/>
        </p:nvSpPr>
        <p:spPr>
          <a:xfrm>
            <a:off x="1781006" y="1781328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B9286A-238C-449C-B00B-BCD96E8794B4}"/>
              </a:ext>
            </a:extLst>
          </p:cNvPr>
          <p:cNvSpPr txBox="1"/>
          <p:nvPr/>
        </p:nvSpPr>
        <p:spPr>
          <a:xfrm>
            <a:off x="1645156" y="2693414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B953B3-89FA-0E13-DA5E-9439BB4D70A8}"/>
              </a:ext>
            </a:extLst>
          </p:cNvPr>
          <p:cNvSpPr txBox="1"/>
          <p:nvPr/>
        </p:nvSpPr>
        <p:spPr>
          <a:xfrm>
            <a:off x="1560314" y="3622394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F1A462DD-2556-FBA6-6F4A-7F99699E6C14}"/>
              </a:ext>
            </a:extLst>
          </p:cNvPr>
          <p:cNvCxnSpPr>
            <a:cxnSpLocks/>
          </p:cNvCxnSpPr>
          <p:nvPr/>
        </p:nvCxnSpPr>
        <p:spPr>
          <a:xfrm>
            <a:off x="2935284" y="2045195"/>
            <a:ext cx="7091311" cy="4838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0505FFFE-66B2-AF9A-954E-D7C7F19ACD61}"/>
              </a:ext>
            </a:extLst>
          </p:cNvPr>
          <p:cNvCxnSpPr>
            <a:cxnSpLocks/>
          </p:cNvCxnSpPr>
          <p:nvPr/>
        </p:nvCxnSpPr>
        <p:spPr>
          <a:xfrm>
            <a:off x="2935284" y="2946109"/>
            <a:ext cx="7091311" cy="105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21139FAC-388E-C49F-3F48-DFB919041DF7}"/>
              </a:ext>
            </a:extLst>
          </p:cNvPr>
          <p:cNvCxnSpPr>
            <a:cxnSpLocks/>
          </p:cNvCxnSpPr>
          <p:nvPr/>
        </p:nvCxnSpPr>
        <p:spPr>
          <a:xfrm>
            <a:off x="2942028" y="3857370"/>
            <a:ext cx="7084567" cy="326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6B92A2D6-31FC-261B-DE5F-721C82999437}"/>
              </a:ext>
            </a:extLst>
          </p:cNvPr>
          <p:cNvCxnSpPr>
            <a:cxnSpLocks/>
          </p:cNvCxnSpPr>
          <p:nvPr/>
        </p:nvCxnSpPr>
        <p:spPr>
          <a:xfrm flipV="1">
            <a:off x="2935284" y="4763200"/>
            <a:ext cx="7091311" cy="3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7DE5F1-BC8F-83C4-C270-675723F24F93}"/>
              </a:ext>
            </a:extLst>
          </p:cNvPr>
          <p:cNvSpPr txBox="1"/>
          <p:nvPr/>
        </p:nvSpPr>
        <p:spPr>
          <a:xfrm>
            <a:off x="1560314" y="4532667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DE8E24-B993-38A1-BDB0-AA19F8DF16A3}"/>
              </a:ext>
            </a:extLst>
          </p:cNvPr>
          <p:cNvSpPr/>
          <p:nvPr/>
        </p:nvSpPr>
        <p:spPr>
          <a:xfrm>
            <a:off x="2804464" y="5552429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BA38391A-C555-4B69-4E2A-7FD081B9938D}"/>
              </a:ext>
            </a:extLst>
          </p:cNvPr>
          <p:cNvCxnSpPr>
            <a:cxnSpLocks/>
          </p:cNvCxnSpPr>
          <p:nvPr/>
        </p:nvCxnSpPr>
        <p:spPr>
          <a:xfrm flipV="1">
            <a:off x="2942028" y="5609072"/>
            <a:ext cx="7084567" cy="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7E89A6-CAFB-1C1F-D646-DDCC177A5168}"/>
              </a:ext>
            </a:extLst>
          </p:cNvPr>
          <p:cNvSpPr txBox="1"/>
          <p:nvPr/>
        </p:nvSpPr>
        <p:spPr>
          <a:xfrm>
            <a:off x="1560314" y="5342699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</p:spTree>
    <p:extLst>
      <p:ext uri="{BB962C8B-B14F-4D97-AF65-F5344CB8AC3E}">
        <p14:creationId xmlns:p14="http://schemas.microsoft.com/office/powerpoint/2010/main" val="1785345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C0020-9DD1-CC36-903C-5C45E28F9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F6D69-F8E5-2123-D45A-749B8876E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84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PoE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52B3A-CB11-588F-6BF2-CE1875E4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5CA4DE-F4F4-0D4E-5DEC-4400911AF121}"/>
              </a:ext>
            </a:extLst>
          </p:cNvPr>
          <p:cNvSpPr/>
          <p:nvPr/>
        </p:nvSpPr>
        <p:spPr>
          <a:xfrm>
            <a:off x="2805812" y="1980543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1EA4E4-AD29-4E53-ED9E-848B67E480CB}"/>
              </a:ext>
            </a:extLst>
          </p:cNvPr>
          <p:cNvSpPr/>
          <p:nvPr/>
        </p:nvSpPr>
        <p:spPr>
          <a:xfrm>
            <a:off x="2805812" y="2870125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3F70E3-8A35-1829-B1F4-212C2712AF7E}"/>
              </a:ext>
            </a:extLst>
          </p:cNvPr>
          <p:cNvSpPr/>
          <p:nvPr/>
        </p:nvSpPr>
        <p:spPr>
          <a:xfrm>
            <a:off x="2797720" y="3795894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DBF029-2BA7-79EF-C5B8-05C108D3FB7B}"/>
              </a:ext>
            </a:extLst>
          </p:cNvPr>
          <p:cNvSpPr/>
          <p:nvPr/>
        </p:nvSpPr>
        <p:spPr>
          <a:xfrm>
            <a:off x="2797720" y="4706856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375A8-CEF4-17E6-8CC6-A98A7AD31DF8}"/>
              </a:ext>
            </a:extLst>
          </p:cNvPr>
          <p:cNvSpPr txBox="1"/>
          <p:nvPr/>
        </p:nvSpPr>
        <p:spPr>
          <a:xfrm>
            <a:off x="1781006" y="1781328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5DAEB-C058-2818-A87E-94CDDA859B8F}"/>
              </a:ext>
            </a:extLst>
          </p:cNvPr>
          <p:cNvSpPr txBox="1"/>
          <p:nvPr/>
        </p:nvSpPr>
        <p:spPr>
          <a:xfrm>
            <a:off x="1645156" y="2693414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7BF94F-8AEB-D1C9-D5B2-4C90D3BC5141}"/>
              </a:ext>
            </a:extLst>
          </p:cNvPr>
          <p:cNvSpPr txBox="1"/>
          <p:nvPr/>
        </p:nvSpPr>
        <p:spPr>
          <a:xfrm>
            <a:off x="1560314" y="3622394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F0177D24-6811-50E0-8A43-886995608466}"/>
              </a:ext>
            </a:extLst>
          </p:cNvPr>
          <p:cNvCxnSpPr>
            <a:cxnSpLocks/>
          </p:cNvCxnSpPr>
          <p:nvPr/>
        </p:nvCxnSpPr>
        <p:spPr>
          <a:xfrm>
            <a:off x="2935284" y="2045195"/>
            <a:ext cx="7091311" cy="4838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9C3C80BE-A14A-D08D-AC02-B1961F649329}"/>
              </a:ext>
            </a:extLst>
          </p:cNvPr>
          <p:cNvCxnSpPr>
            <a:cxnSpLocks/>
          </p:cNvCxnSpPr>
          <p:nvPr/>
        </p:nvCxnSpPr>
        <p:spPr>
          <a:xfrm>
            <a:off x="2935284" y="2946109"/>
            <a:ext cx="7091311" cy="105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F4425B43-9D6D-03E7-B88C-AE0571BE9160}"/>
              </a:ext>
            </a:extLst>
          </p:cNvPr>
          <p:cNvCxnSpPr>
            <a:cxnSpLocks/>
          </p:cNvCxnSpPr>
          <p:nvPr/>
        </p:nvCxnSpPr>
        <p:spPr>
          <a:xfrm>
            <a:off x="2942028" y="3857370"/>
            <a:ext cx="7084567" cy="326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DC9A4597-FC62-0B96-9B39-D15E84266480}"/>
              </a:ext>
            </a:extLst>
          </p:cNvPr>
          <p:cNvCxnSpPr>
            <a:cxnSpLocks/>
          </p:cNvCxnSpPr>
          <p:nvPr/>
        </p:nvCxnSpPr>
        <p:spPr>
          <a:xfrm flipV="1">
            <a:off x="2935284" y="4763200"/>
            <a:ext cx="7091311" cy="3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FB0A246-CD3A-3CF1-025A-25C541C95963}"/>
              </a:ext>
            </a:extLst>
          </p:cNvPr>
          <p:cNvSpPr txBox="1"/>
          <p:nvPr/>
        </p:nvSpPr>
        <p:spPr>
          <a:xfrm>
            <a:off x="1560314" y="4532667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34D98C-C093-660C-3FAF-EF8E5A4BF0E3}"/>
              </a:ext>
            </a:extLst>
          </p:cNvPr>
          <p:cNvCxnSpPr>
            <a:cxnSpLocks/>
          </p:cNvCxnSpPr>
          <p:nvPr/>
        </p:nvCxnSpPr>
        <p:spPr>
          <a:xfrm>
            <a:off x="4265809" y="2045195"/>
            <a:ext cx="0" cy="3563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A8E011E4-D913-3690-2297-B22E6C2BCA8A}"/>
              </a:ext>
            </a:extLst>
          </p:cNvPr>
          <p:cNvSpPr/>
          <p:nvPr/>
        </p:nvSpPr>
        <p:spPr>
          <a:xfrm>
            <a:off x="2804464" y="5552429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2891C98A-6084-FB0A-19AA-63DE91B3F123}"/>
              </a:ext>
            </a:extLst>
          </p:cNvPr>
          <p:cNvCxnSpPr>
            <a:cxnSpLocks/>
          </p:cNvCxnSpPr>
          <p:nvPr/>
        </p:nvCxnSpPr>
        <p:spPr>
          <a:xfrm flipV="1">
            <a:off x="2942028" y="5609072"/>
            <a:ext cx="7084567" cy="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48AC92-70EB-429C-FFEB-C25FCBE91598}"/>
              </a:ext>
            </a:extLst>
          </p:cNvPr>
          <p:cNvSpPr txBox="1"/>
          <p:nvPr/>
        </p:nvSpPr>
        <p:spPr>
          <a:xfrm>
            <a:off x="1560314" y="5342699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F3C8883-0142-90C0-CC9D-330C9F6A451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935284" y="2045279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2B62075-CA69-86DF-84E5-2E67F3ECE47D}"/>
              </a:ext>
            </a:extLst>
          </p:cNvPr>
          <p:cNvSpPr txBox="1"/>
          <p:nvPr/>
        </p:nvSpPr>
        <p:spPr>
          <a:xfrm>
            <a:off x="2916825" y="5619213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413177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9F0AF-8338-596F-1F4F-EFDA11E65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42F96-3E76-D734-5AFD-D095D950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84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PoE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750DE-3984-2905-7989-E267D8F8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33204F-B331-3A2B-4C73-7AB0C546FB74}"/>
              </a:ext>
            </a:extLst>
          </p:cNvPr>
          <p:cNvSpPr/>
          <p:nvPr/>
        </p:nvSpPr>
        <p:spPr>
          <a:xfrm>
            <a:off x="2805812" y="1980543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D9F0EA-78AD-2E44-4C89-BDE6CC79F35C}"/>
              </a:ext>
            </a:extLst>
          </p:cNvPr>
          <p:cNvSpPr/>
          <p:nvPr/>
        </p:nvSpPr>
        <p:spPr>
          <a:xfrm>
            <a:off x="2805812" y="2870125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9C5599-0CE8-A358-9494-1FB8C845B54F}"/>
              </a:ext>
            </a:extLst>
          </p:cNvPr>
          <p:cNvSpPr/>
          <p:nvPr/>
        </p:nvSpPr>
        <p:spPr>
          <a:xfrm>
            <a:off x="2797720" y="3795894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9D77F0-EE62-66BC-2F5A-32D3C995E95B}"/>
              </a:ext>
            </a:extLst>
          </p:cNvPr>
          <p:cNvSpPr/>
          <p:nvPr/>
        </p:nvSpPr>
        <p:spPr>
          <a:xfrm>
            <a:off x="2797720" y="4706856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809346-68F8-5300-FB38-0AB8BE6F3A7A}"/>
              </a:ext>
            </a:extLst>
          </p:cNvPr>
          <p:cNvSpPr txBox="1"/>
          <p:nvPr/>
        </p:nvSpPr>
        <p:spPr>
          <a:xfrm>
            <a:off x="1781006" y="1781328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5C20D-181B-CBBF-C351-82281BBE7ABF}"/>
              </a:ext>
            </a:extLst>
          </p:cNvPr>
          <p:cNvSpPr txBox="1"/>
          <p:nvPr/>
        </p:nvSpPr>
        <p:spPr>
          <a:xfrm>
            <a:off x="1645156" y="2693414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4311E-918E-6C0F-CCE7-9A401D933156}"/>
              </a:ext>
            </a:extLst>
          </p:cNvPr>
          <p:cNvSpPr txBox="1"/>
          <p:nvPr/>
        </p:nvSpPr>
        <p:spPr>
          <a:xfrm>
            <a:off x="1560314" y="3622394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266F0B94-3783-EAF1-58BA-1AF615BE44B7}"/>
              </a:ext>
            </a:extLst>
          </p:cNvPr>
          <p:cNvCxnSpPr>
            <a:cxnSpLocks/>
          </p:cNvCxnSpPr>
          <p:nvPr/>
        </p:nvCxnSpPr>
        <p:spPr>
          <a:xfrm>
            <a:off x="2935284" y="2045195"/>
            <a:ext cx="7091311" cy="4838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12D14002-E35A-6420-7FC1-60CE2DC6A1B9}"/>
              </a:ext>
            </a:extLst>
          </p:cNvPr>
          <p:cNvCxnSpPr>
            <a:cxnSpLocks/>
          </p:cNvCxnSpPr>
          <p:nvPr/>
        </p:nvCxnSpPr>
        <p:spPr>
          <a:xfrm>
            <a:off x="2935284" y="2946109"/>
            <a:ext cx="7091311" cy="105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CDACDE25-E27F-E49D-678C-205D51F2FD8A}"/>
              </a:ext>
            </a:extLst>
          </p:cNvPr>
          <p:cNvCxnSpPr>
            <a:cxnSpLocks/>
          </p:cNvCxnSpPr>
          <p:nvPr/>
        </p:nvCxnSpPr>
        <p:spPr>
          <a:xfrm>
            <a:off x="2942028" y="3857370"/>
            <a:ext cx="7084567" cy="326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5675D7A5-5C04-CDE9-4B56-A43428D0EBEE}"/>
              </a:ext>
            </a:extLst>
          </p:cNvPr>
          <p:cNvCxnSpPr>
            <a:cxnSpLocks/>
          </p:cNvCxnSpPr>
          <p:nvPr/>
        </p:nvCxnSpPr>
        <p:spPr>
          <a:xfrm flipV="1">
            <a:off x="2935284" y="4763200"/>
            <a:ext cx="7091311" cy="3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2BB000-55A3-825F-B7D8-9FEE5FEA0C52}"/>
              </a:ext>
            </a:extLst>
          </p:cNvPr>
          <p:cNvSpPr txBox="1"/>
          <p:nvPr/>
        </p:nvSpPr>
        <p:spPr>
          <a:xfrm>
            <a:off x="1560314" y="4532667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C77DBF-6968-A96F-480A-7BB2D549E92A}"/>
              </a:ext>
            </a:extLst>
          </p:cNvPr>
          <p:cNvCxnSpPr>
            <a:cxnSpLocks/>
          </p:cNvCxnSpPr>
          <p:nvPr/>
        </p:nvCxnSpPr>
        <p:spPr>
          <a:xfrm>
            <a:off x="4265809" y="2045195"/>
            <a:ext cx="0" cy="3563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B2F665-8B48-FB91-F631-45BB453AA5A4}"/>
              </a:ext>
            </a:extLst>
          </p:cNvPr>
          <p:cNvCxnSpPr>
            <a:cxnSpLocks/>
          </p:cNvCxnSpPr>
          <p:nvPr/>
        </p:nvCxnSpPr>
        <p:spPr>
          <a:xfrm>
            <a:off x="5604425" y="2045195"/>
            <a:ext cx="0" cy="3576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9CBF554-CB52-6FCA-8F76-494E6F8932C4}"/>
              </a:ext>
            </a:extLst>
          </p:cNvPr>
          <p:cNvSpPr/>
          <p:nvPr/>
        </p:nvSpPr>
        <p:spPr>
          <a:xfrm>
            <a:off x="2804464" y="5552429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D9A09B07-45CC-74BD-DB17-2DD6265FED24}"/>
              </a:ext>
            </a:extLst>
          </p:cNvPr>
          <p:cNvCxnSpPr>
            <a:cxnSpLocks/>
          </p:cNvCxnSpPr>
          <p:nvPr/>
        </p:nvCxnSpPr>
        <p:spPr>
          <a:xfrm flipV="1">
            <a:off x="2942028" y="5609072"/>
            <a:ext cx="7084567" cy="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6D69F9-B932-3546-42D6-FEFE6676A400}"/>
              </a:ext>
            </a:extLst>
          </p:cNvPr>
          <p:cNvSpPr txBox="1"/>
          <p:nvPr/>
        </p:nvSpPr>
        <p:spPr>
          <a:xfrm>
            <a:off x="1560314" y="5342699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D2AE54-CE3C-EAD7-D7BB-C1D89EDEE02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935284" y="2045279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8AA606-0A81-1A12-1F89-E2DEC6394FD7}"/>
              </a:ext>
            </a:extLst>
          </p:cNvPr>
          <p:cNvCxnSpPr>
            <a:cxnSpLocks/>
          </p:cNvCxnSpPr>
          <p:nvPr/>
        </p:nvCxnSpPr>
        <p:spPr>
          <a:xfrm>
            <a:off x="4265809" y="2946109"/>
            <a:ext cx="1338616" cy="9112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6F7E68-0EFA-EFB0-D106-1C18450F9343}"/>
              </a:ext>
            </a:extLst>
          </p:cNvPr>
          <p:cNvCxnSpPr>
            <a:cxnSpLocks/>
          </p:cNvCxnSpPr>
          <p:nvPr/>
        </p:nvCxnSpPr>
        <p:spPr>
          <a:xfrm>
            <a:off x="4265809" y="2946109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61D009B-6FED-4817-1A3E-9DCEBA9CB1AA}"/>
              </a:ext>
            </a:extLst>
          </p:cNvPr>
          <p:cNvSpPr txBox="1"/>
          <p:nvPr/>
        </p:nvSpPr>
        <p:spPr>
          <a:xfrm>
            <a:off x="2916825" y="5619213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864856-E824-8D9C-1F4A-6623463427C2}"/>
              </a:ext>
            </a:extLst>
          </p:cNvPr>
          <p:cNvSpPr txBox="1"/>
          <p:nvPr/>
        </p:nvSpPr>
        <p:spPr>
          <a:xfrm>
            <a:off x="4282241" y="5622028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Pre-Prepare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1C1F5-B83F-74CC-2F73-56EE827508F4}"/>
              </a:ext>
            </a:extLst>
          </p:cNvPr>
          <p:cNvCxnSpPr>
            <a:cxnSpLocks/>
          </p:cNvCxnSpPr>
          <p:nvPr/>
        </p:nvCxnSpPr>
        <p:spPr>
          <a:xfrm>
            <a:off x="4265808" y="2946026"/>
            <a:ext cx="1346705" cy="2663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330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954B9-FBCA-A013-F289-71F8C0BE9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4F49-6F1A-135C-1DF8-A7572B4D5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84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PoE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B1CEE-3C46-4D70-35E1-DABD1FFD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E08C81-16C6-78BC-13DB-AB94D4BCC30B}"/>
              </a:ext>
            </a:extLst>
          </p:cNvPr>
          <p:cNvSpPr/>
          <p:nvPr/>
        </p:nvSpPr>
        <p:spPr>
          <a:xfrm>
            <a:off x="2805812" y="1980543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A2AC78-75D0-6DB7-F110-D0E86F3CD710}"/>
              </a:ext>
            </a:extLst>
          </p:cNvPr>
          <p:cNvSpPr/>
          <p:nvPr/>
        </p:nvSpPr>
        <p:spPr>
          <a:xfrm>
            <a:off x="2805812" y="2870125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88FA897-FAB0-C8CD-3867-FB5F571328EC}"/>
              </a:ext>
            </a:extLst>
          </p:cNvPr>
          <p:cNvSpPr/>
          <p:nvPr/>
        </p:nvSpPr>
        <p:spPr>
          <a:xfrm>
            <a:off x="2797720" y="3795894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938BAE-F939-59BA-66CA-9473FFD9B281}"/>
              </a:ext>
            </a:extLst>
          </p:cNvPr>
          <p:cNvSpPr/>
          <p:nvPr/>
        </p:nvSpPr>
        <p:spPr>
          <a:xfrm>
            <a:off x="2797720" y="4706856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AFBDA-86B8-02B4-53D7-BE7046060B38}"/>
              </a:ext>
            </a:extLst>
          </p:cNvPr>
          <p:cNvSpPr txBox="1"/>
          <p:nvPr/>
        </p:nvSpPr>
        <p:spPr>
          <a:xfrm>
            <a:off x="1781006" y="1781328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9A1F2-1EE2-BB06-B52B-2027DEBB72EB}"/>
              </a:ext>
            </a:extLst>
          </p:cNvPr>
          <p:cNvSpPr txBox="1"/>
          <p:nvPr/>
        </p:nvSpPr>
        <p:spPr>
          <a:xfrm>
            <a:off x="1645156" y="2693414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647E49-4643-153A-530D-4BACF79FA566}"/>
              </a:ext>
            </a:extLst>
          </p:cNvPr>
          <p:cNvSpPr txBox="1"/>
          <p:nvPr/>
        </p:nvSpPr>
        <p:spPr>
          <a:xfrm>
            <a:off x="1560314" y="3622394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430415FF-22BE-4A35-D2B6-F2E69763209C}"/>
              </a:ext>
            </a:extLst>
          </p:cNvPr>
          <p:cNvCxnSpPr>
            <a:cxnSpLocks/>
          </p:cNvCxnSpPr>
          <p:nvPr/>
        </p:nvCxnSpPr>
        <p:spPr>
          <a:xfrm>
            <a:off x="2935284" y="2045195"/>
            <a:ext cx="7091311" cy="4838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AE190812-F570-C9DE-7870-AEA420C9F5A7}"/>
              </a:ext>
            </a:extLst>
          </p:cNvPr>
          <p:cNvCxnSpPr>
            <a:cxnSpLocks/>
          </p:cNvCxnSpPr>
          <p:nvPr/>
        </p:nvCxnSpPr>
        <p:spPr>
          <a:xfrm>
            <a:off x="2935284" y="2946109"/>
            <a:ext cx="7091311" cy="105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544C0EB5-F524-2F7D-8E9D-8DFDE996491B}"/>
              </a:ext>
            </a:extLst>
          </p:cNvPr>
          <p:cNvCxnSpPr>
            <a:cxnSpLocks/>
          </p:cNvCxnSpPr>
          <p:nvPr/>
        </p:nvCxnSpPr>
        <p:spPr>
          <a:xfrm>
            <a:off x="2942028" y="3857370"/>
            <a:ext cx="7084567" cy="326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99898765-60EA-B707-F4C1-69544688D4E2}"/>
              </a:ext>
            </a:extLst>
          </p:cNvPr>
          <p:cNvCxnSpPr>
            <a:cxnSpLocks/>
          </p:cNvCxnSpPr>
          <p:nvPr/>
        </p:nvCxnSpPr>
        <p:spPr>
          <a:xfrm flipV="1">
            <a:off x="2935284" y="4763200"/>
            <a:ext cx="7091311" cy="3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26001B-D1D2-7F0F-B266-3807F9DF1B61}"/>
              </a:ext>
            </a:extLst>
          </p:cNvPr>
          <p:cNvSpPr txBox="1"/>
          <p:nvPr/>
        </p:nvSpPr>
        <p:spPr>
          <a:xfrm>
            <a:off x="1560314" y="4532667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0ACD8E-C11C-0A61-6F6C-0273A59A47A4}"/>
              </a:ext>
            </a:extLst>
          </p:cNvPr>
          <p:cNvCxnSpPr>
            <a:cxnSpLocks/>
          </p:cNvCxnSpPr>
          <p:nvPr/>
        </p:nvCxnSpPr>
        <p:spPr>
          <a:xfrm>
            <a:off x="4265809" y="2045195"/>
            <a:ext cx="0" cy="3563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147493-CE41-BE57-91D7-98C2DECA460F}"/>
              </a:ext>
            </a:extLst>
          </p:cNvPr>
          <p:cNvCxnSpPr>
            <a:cxnSpLocks/>
          </p:cNvCxnSpPr>
          <p:nvPr/>
        </p:nvCxnSpPr>
        <p:spPr>
          <a:xfrm>
            <a:off x="5604425" y="2045195"/>
            <a:ext cx="0" cy="3576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957DDE5-DF03-AF0A-6617-42D635CA31BE}"/>
              </a:ext>
            </a:extLst>
          </p:cNvPr>
          <p:cNvCxnSpPr>
            <a:cxnSpLocks/>
          </p:cNvCxnSpPr>
          <p:nvPr/>
        </p:nvCxnSpPr>
        <p:spPr>
          <a:xfrm>
            <a:off x="8269522" y="205019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689E687-33EE-2BBE-4DB9-46C9E6BEA2E9}"/>
              </a:ext>
            </a:extLst>
          </p:cNvPr>
          <p:cNvSpPr/>
          <p:nvPr/>
        </p:nvSpPr>
        <p:spPr>
          <a:xfrm>
            <a:off x="2804464" y="5552429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71B672F0-65D9-823E-4C2E-07ADCAFA6528}"/>
              </a:ext>
            </a:extLst>
          </p:cNvPr>
          <p:cNvCxnSpPr>
            <a:cxnSpLocks/>
          </p:cNvCxnSpPr>
          <p:nvPr/>
        </p:nvCxnSpPr>
        <p:spPr>
          <a:xfrm flipV="1">
            <a:off x="2942028" y="5609072"/>
            <a:ext cx="7084567" cy="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4D376AA-1478-1311-59CC-CF4130BD90EF}"/>
              </a:ext>
            </a:extLst>
          </p:cNvPr>
          <p:cNvSpPr txBox="1"/>
          <p:nvPr/>
        </p:nvSpPr>
        <p:spPr>
          <a:xfrm>
            <a:off x="1560314" y="5342699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CBDFFF-CC10-FA23-EF59-69EAC22AFF3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935284" y="2045279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522E37-E0EB-CBD3-F18E-6106E794E08B}"/>
              </a:ext>
            </a:extLst>
          </p:cNvPr>
          <p:cNvCxnSpPr>
            <a:cxnSpLocks/>
          </p:cNvCxnSpPr>
          <p:nvPr/>
        </p:nvCxnSpPr>
        <p:spPr>
          <a:xfrm>
            <a:off x="4265809" y="2946109"/>
            <a:ext cx="1338616" cy="9112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4E6EA0-4153-E180-7EB2-64589DAF45E6}"/>
              </a:ext>
            </a:extLst>
          </p:cNvPr>
          <p:cNvCxnSpPr>
            <a:cxnSpLocks/>
          </p:cNvCxnSpPr>
          <p:nvPr/>
        </p:nvCxnSpPr>
        <p:spPr>
          <a:xfrm>
            <a:off x="4265809" y="2946109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277C645-CE57-19A8-618C-E4ADFC47AE90}"/>
              </a:ext>
            </a:extLst>
          </p:cNvPr>
          <p:cNvSpPr txBox="1"/>
          <p:nvPr/>
        </p:nvSpPr>
        <p:spPr>
          <a:xfrm>
            <a:off x="2916825" y="5619213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C5CEC7-B50A-3F87-AFEC-E8B8D727461E}"/>
              </a:ext>
            </a:extLst>
          </p:cNvPr>
          <p:cNvSpPr txBox="1"/>
          <p:nvPr/>
        </p:nvSpPr>
        <p:spPr>
          <a:xfrm>
            <a:off x="4282241" y="5622028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Pre-Prepare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E65BA1-556F-177F-9790-A9A4F30BC823}"/>
              </a:ext>
            </a:extLst>
          </p:cNvPr>
          <p:cNvCxnSpPr>
            <a:cxnSpLocks/>
          </p:cNvCxnSpPr>
          <p:nvPr/>
        </p:nvCxnSpPr>
        <p:spPr>
          <a:xfrm>
            <a:off x="4265808" y="2946026"/>
            <a:ext cx="1346705" cy="2663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9FDBB91-B9EE-543C-B6B3-DC42580A381E}"/>
              </a:ext>
            </a:extLst>
          </p:cNvPr>
          <p:cNvCxnSpPr>
            <a:cxnSpLocks/>
          </p:cNvCxnSpPr>
          <p:nvPr/>
        </p:nvCxnSpPr>
        <p:spPr>
          <a:xfrm flipV="1">
            <a:off x="5612513" y="2946026"/>
            <a:ext cx="2669142" cy="91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0709C9-0039-A4E4-A0F3-D91BAA0011ED}"/>
              </a:ext>
            </a:extLst>
          </p:cNvPr>
          <p:cNvCxnSpPr>
            <a:cxnSpLocks/>
          </p:cNvCxnSpPr>
          <p:nvPr/>
        </p:nvCxnSpPr>
        <p:spPr>
          <a:xfrm flipV="1">
            <a:off x="5612513" y="2946026"/>
            <a:ext cx="2669142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940848-6790-7B7C-6E67-046B0FE29CF0}"/>
              </a:ext>
            </a:extLst>
          </p:cNvPr>
          <p:cNvCxnSpPr>
            <a:cxnSpLocks/>
          </p:cNvCxnSpPr>
          <p:nvPr/>
        </p:nvCxnSpPr>
        <p:spPr>
          <a:xfrm>
            <a:off x="5612513" y="3857370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37156E0-CDED-3984-0798-A19935986B0E}"/>
              </a:ext>
            </a:extLst>
          </p:cNvPr>
          <p:cNvCxnSpPr>
            <a:cxnSpLocks/>
          </p:cNvCxnSpPr>
          <p:nvPr/>
        </p:nvCxnSpPr>
        <p:spPr>
          <a:xfrm flipV="1">
            <a:off x="5612513" y="3857370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10CE423-D2BD-462F-39A3-19B1B50A5BFE}"/>
              </a:ext>
            </a:extLst>
          </p:cNvPr>
          <p:cNvCxnSpPr>
            <a:cxnSpLocks/>
          </p:cNvCxnSpPr>
          <p:nvPr/>
        </p:nvCxnSpPr>
        <p:spPr>
          <a:xfrm>
            <a:off x="5612513" y="3857370"/>
            <a:ext cx="2669142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362A0AD-F59E-2DD0-6B90-A04B4EB33EDD}"/>
              </a:ext>
            </a:extLst>
          </p:cNvPr>
          <p:cNvCxnSpPr>
            <a:cxnSpLocks/>
          </p:cNvCxnSpPr>
          <p:nvPr/>
        </p:nvCxnSpPr>
        <p:spPr>
          <a:xfrm>
            <a:off x="5612513" y="4763200"/>
            <a:ext cx="2669142" cy="845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93F6DD7-1A82-98DD-C9BF-ED08EB10DD32}"/>
              </a:ext>
            </a:extLst>
          </p:cNvPr>
          <p:cNvSpPr txBox="1"/>
          <p:nvPr/>
        </p:nvSpPr>
        <p:spPr>
          <a:xfrm>
            <a:off x="6301543" y="5611631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</p:spTree>
    <p:extLst>
      <p:ext uri="{BB962C8B-B14F-4D97-AF65-F5344CB8AC3E}">
        <p14:creationId xmlns:p14="http://schemas.microsoft.com/office/powerpoint/2010/main" val="4261661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8FDE0-0EA3-42C1-74BE-6330B9EF6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07A8-DBDA-5A9A-D9BE-3155CBC7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84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PoE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12B06E-26F6-4C5D-A973-E9EF1AC2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D2A53F-2A34-9063-1162-81102BE9F68B}"/>
              </a:ext>
            </a:extLst>
          </p:cNvPr>
          <p:cNvSpPr/>
          <p:nvPr/>
        </p:nvSpPr>
        <p:spPr>
          <a:xfrm>
            <a:off x="2805812" y="1980543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1770AE-9B75-1226-1525-37D23BA717FE}"/>
              </a:ext>
            </a:extLst>
          </p:cNvPr>
          <p:cNvSpPr/>
          <p:nvPr/>
        </p:nvSpPr>
        <p:spPr>
          <a:xfrm>
            <a:off x="2805812" y="2870125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4F1610-88E1-FADB-2A13-FEC4E56146A7}"/>
              </a:ext>
            </a:extLst>
          </p:cNvPr>
          <p:cNvSpPr/>
          <p:nvPr/>
        </p:nvSpPr>
        <p:spPr>
          <a:xfrm>
            <a:off x="2797720" y="3795894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569063-962A-2F62-40A7-82D1AF78E44A}"/>
              </a:ext>
            </a:extLst>
          </p:cNvPr>
          <p:cNvSpPr/>
          <p:nvPr/>
        </p:nvSpPr>
        <p:spPr>
          <a:xfrm>
            <a:off x="2797720" y="4706856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78B77-7BE8-2E2A-F9D4-CCDABF35989C}"/>
              </a:ext>
            </a:extLst>
          </p:cNvPr>
          <p:cNvSpPr txBox="1"/>
          <p:nvPr/>
        </p:nvSpPr>
        <p:spPr>
          <a:xfrm>
            <a:off x="1781006" y="1781328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E24B3-37A1-3698-0B11-19680949CCE9}"/>
              </a:ext>
            </a:extLst>
          </p:cNvPr>
          <p:cNvSpPr txBox="1"/>
          <p:nvPr/>
        </p:nvSpPr>
        <p:spPr>
          <a:xfrm>
            <a:off x="1645156" y="2693414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FEEE4-222F-56EF-75AF-BED505008520}"/>
              </a:ext>
            </a:extLst>
          </p:cNvPr>
          <p:cNvSpPr txBox="1"/>
          <p:nvPr/>
        </p:nvSpPr>
        <p:spPr>
          <a:xfrm>
            <a:off x="1560314" y="3622394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8EB27061-2870-071F-1794-889A042A351C}"/>
              </a:ext>
            </a:extLst>
          </p:cNvPr>
          <p:cNvCxnSpPr>
            <a:cxnSpLocks/>
          </p:cNvCxnSpPr>
          <p:nvPr/>
        </p:nvCxnSpPr>
        <p:spPr>
          <a:xfrm>
            <a:off x="2935284" y="2045195"/>
            <a:ext cx="7091311" cy="4838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336AA2FC-D52E-2D4A-327A-1026DA0802AF}"/>
              </a:ext>
            </a:extLst>
          </p:cNvPr>
          <p:cNvCxnSpPr>
            <a:cxnSpLocks/>
          </p:cNvCxnSpPr>
          <p:nvPr/>
        </p:nvCxnSpPr>
        <p:spPr>
          <a:xfrm>
            <a:off x="2935284" y="2946109"/>
            <a:ext cx="7091311" cy="1050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9F2B0927-338E-8C91-1352-3993D75DAEAB}"/>
              </a:ext>
            </a:extLst>
          </p:cNvPr>
          <p:cNvCxnSpPr>
            <a:cxnSpLocks/>
          </p:cNvCxnSpPr>
          <p:nvPr/>
        </p:nvCxnSpPr>
        <p:spPr>
          <a:xfrm>
            <a:off x="2942028" y="3857370"/>
            <a:ext cx="7084567" cy="326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01CEF142-07D1-0912-08C3-36E569C654B1}"/>
              </a:ext>
            </a:extLst>
          </p:cNvPr>
          <p:cNvCxnSpPr>
            <a:cxnSpLocks/>
          </p:cNvCxnSpPr>
          <p:nvPr/>
        </p:nvCxnSpPr>
        <p:spPr>
          <a:xfrm flipV="1">
            <a:off x="2935284" y="4763200"/>
            <a:ext cx="7091311" cy="3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0FB154F-E332-CB1F-6ADE-AF714E918EEA}"/>
              </a:ext>
            </a:extLst>
          </p:cNvPr>
          <p:cNvSpPr txBox="1"/>
          <p:nvPr/>
        </p:nvSpPr>
        <p:spPr>
          <a:xfrm>
            <a:off x="1560314" y="4532667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0C45B3A-BFEE-937E-BFE6-B572D5D95F9B}"/>
              </a:ext>
            </a:extLst>
          </p:cNvPr>
          <p:cNvCxnSpPr>
            <a:cxnSpLocks/>
          </p:cNvCxnSpPr>
          <p:nvPr/>
        </p:nvCxnSpPr>
        <p:spPr>
          <a:xfrm>
            <a:off x="4265809" y="2045195"/>
            <a:ext cx="0" cy="3563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918A56-95EE-B9DF-5C99-2B140D37ECA7}"/>
              </a:ext>
            </a:extLst>
          </p:cNvPr>
          <p:cNvCxnSpPr>
            <a:cxnSpLocks/>
          </p:cNvCxnSpPr>
          <p:nvPr/>
        </p:nvCxnSpPr>
        <p:spPr>
          <a:xfrm>
            <a:off x="5604425" y="2045195"/>
            <a:ext cx="0" cy="3576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05E1492-DDF8-060C-7B47-70EF66246444}"/>
              </a:ext>
            </a:extLst>
          </p:cNvPr>
          <p:cNvCxnSpPr>
            <a:cxnSpLocks/>
          </p:cNvCxnSpPr>
          <p:nvPr/>
        </p:nvCxnSpPr>
        <p:spPr>
          <a:xfrm>
            <a:off x="8269522" y="205019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5BF931B9-CC44-CAC9-C529-F40573A59033}"/>
              </a:ext>
            </a:extLst>
          </p:cNvPr>
          <p:cNvSpPr/>
          <p:nvPr/>
        </p:nvSpPr>
        <p:spPr>
          <a:xfrm>
            <a:off x="2804464" y="5552429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3670B37A-323B-BADA-7CF6-3335777059D6}"/>
              </a:ext>
            </a:extLst>
          </p:cNvPr>
          <p:cNvCxnSpPr>
            <a:cxnSpLocks/>
          </p:cNvCxnSpPr>
          <p:nvPr/>
        </p:nvCxnSpPr>
        <p:spPr>
          <a:xfrm flipV="1">
            <a:off x="2942028" y="5609072"/>
            <a:ext cx="7084567" cy="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3BA9C09-2D5C-3ACF-C636-FB7DE208A8A3}"/>
              </a:ext>
            </a:extLst>
          </p:cNvPr>
          <p:cNvSpPr txBox="1"/>
          <p:nvPr/>
        </p:nvSpPr>
        <p:spPr>
          <a:xfrm>
            <a:off x="1560314" y="5342699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BC19D2-7B69-9FCD-564B-4333D1523F36}"/>
              </a:ext>
            </a:extLst>
          </p:cNvPr>
          <p:cNvCxnSpPr>
            <a:cxnSpLocks/>
          </p:cNvCxnSpPr>
          <p:nvPr/>
        </p:nvCxnSpPr>
        <p:spPr>
          <a:xfrm>
            <a:off x="9618927" y="2043722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ACB1A8-94FE-D153-B86A-AD622A7EDD1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935284" y="2045279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912999-682B-214D-2445-8AF40E5EFAC2}"/>
              </a:ext>
            </a:extLst>
          </p:cNvPr>
          <p:cNvCxnSpPr>
            <a:cxnSpLocks/>
          </p:cNvCxnSpPr>
          <p:nvPr/>
        </p:nvCxnSpPr>
        <p:spPr>
          <a:xfrm>
            <a:off x="4265809" y="2946109"/>
            <a:ext cx="1338616" cy="9112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ADA5FB-C033-DBC2-5B52-7992586F9C9C}"/>
              </a:ext>
            </a:extLst>
          </p:cNvPr>
          <p:cNvCxnSpPr>
            <a:cxnSpLocks/>
          </p:cNvCxnSpPr>
          <p:nvPr/>
        </p:nvCxnSpPr>
        <p:spPr>
          <a:xfrm>
            <a:off x="4265809" y="2946109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A24DBEB-FE0B-EB0B-23B7-9AA3F13F7066}"/>
              </a:ext>
            </a:extLst>
          </p:cNvPr>
          <p:cNvSpPr txBox="1"/>
          <p:nvPr/>
        </p:nvSpPr>
        <p:spPr>
          <a:xfrm>
            <a:off x="2916825" y="5619213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9F3555-7443-A432-9005-07921083829F}"/>
              </a:ext>
            </a:extLst>
          </p:cNvPr>
          <p:cNvSpPr txBox="1"/>
          <p:nvPr/>
        </p:nvSpPr>
        <p:spPr>
          <a:xfrm>
            <a:off x="4282241" y="5622028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Pre-Prepare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3A42E2-042A-A0B8-BEEA-3148CC7389E9}"/>
              </a:ext>
            </a:extLst>
          </p:cNvPr>
          <p:cNvCxnSpPr>
            <a:cxnSpLocks/>
          </p:cNvCxnSpPr>
          <p:nvPr/>
        </p:nvCxnSpPr>
        <p:spPr>
          <a:xfrm>
            <a:off x="4265808" y="2946026"/>
            <a:ext cx="1346705" cy="2663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40EFF73-ED41-DFF7-9895-3D2A13BCCE89}"/>
              </a:ext>
            </a:extLst>
          </p:cNvPr>
          <p:cNvCxnSpPr>
            <a:cxnSpLocks/>
          </p:cNvCxnSpPr>
          <p:nvPr/>
        </p:nvCxnSpPr>
        <p:spPr>
          <a:xfrm flipV="1">
            <a:off x="5612513" y="2946026"/>
            <a:ext cx="2669142" cy="91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67438EB-5D5A-9920-B385-DB2548B9F454}"/>
              </a:ext>
            </a:extLst>
          </p:cNvPr>
          <p:cNvCxnSpPr>
            <a:cxnSpLocks/>
          </p:cNvCxnSpPr>
          <p:nvPr/>
        </p:nvCxnSpPr>
        <p:spPr>
          <a:xfrm flipV="1">
            <a:off x="5612513" y="2946026"/>
            <a:ext cx="2669142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F46EA37-5FC6-8601-EA7B-32F55A3B3D85}"/>
              </a:ext>
            </a:extLst>
          </p:cNvPr>
          <p:cNvCxnSpPr>
            <a:cxnSpLocks/>
          </p:cNvCxnSpPr>
          <p:nvPr/>
        </p:nvCxnSpPr>
        <p:spPr>
          <a:xfrm>
            <a:off x="5612513" y="3857370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149BDFB-0572-CD9F-D407-3AD841115E83}"/>
              </a:ext>
            </a:extLst>
          </p:cNvPr>
          <p:cNvCxnSpPr>
            <a:cxnSpLocks/>
          </p:cNvCxnSpPr>
          <p:nvPr/>
        </p:nvCxnSpPr>
        <p:spPr>
          <a:xfrm flipV="1">
            <a:off x="5612513" y="3857370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41524DA-B45B-C464-94B2-6BFA7B9F8ACC}"/>
              </a:ext>
            </a:extLst>
          </p:cNvPr>
          <p:cNvCxnSpPr>
            <a:cxnSpLocks/>
          </p:cNvCxnSpPr>
          <p:nvPr/>
        </p:nvCxnSpPr>
        <p:spPr>
          <a:xfrm>
            <a:off x="5612513" y="3857370"/>
            <a:ext cx="2669142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BD1CE9-9430-8AA2-F476-9AA79702F4C5}"/>
              </a:ext>
            </a:extLst>
          </p:cNvPr>
          <p:cNvCxnSpPr>
            <a:cxnSpLocks/>
          </p:cNvCxnSpPr>
          <p:nvPr/>
        </p:nvCxnSpPr>
        <p:spPr>
          <a:xfrm>
            <a:off x="5612513" y="4763200"/>
            <a:ext cx="2669142" cy="845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9F1D183-4331-0C9A-EE23-88410FCA38B8}"/>
              </a:ext>
            </a:extLst>
          </p:cNvPr>
          <p:cNvSpPr txBox="1"/>
          <p:nvPr/>
        </p:nvSpPr>
        <p:spPr>
          <a:xfrm>
            <a:off x="6301543" y="5611631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CA3FD7F-6932-36D9-EDBD-01B9F97B2144}"/>
              </a:ext>
            </a:extLst>
          </p:cNvPr>
          <p:cNvCxnSpPr>
            <a:cxnSpLocks/>
          </p:cNvCxnSpPr>
          <p:nvPr/>
        </p:nvCxnSpPr>
        <p:spPr>
          <a:xfrm flipV="1">
            <a:off x="8281655" y="2050116"/>
            <a:ext cx="1337272" cy="900909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5DF4095-0603-BEFF-CA5D-C0745D3D4995}"/>
              </a:ext>
            </a:extLst>
          </p:cNvPr>
          <p:cNvCxnSpPr>
            <a:cxnSpLocks/>
          </p:cNvCxnSpPr>
          <p:nvPr/>
        </p:nvCxnSpPr>
        <p:spPr>
          <a:xfrm flipV="1">
            <a:off x="8276937" y="2050033"/>
            <a:ext cx="1346704" cy="181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052CD18-8202-8878-F861-0E57EA19F37E}"/>
              </a:ext>
            </a:extLst>
          </p:cNvPr>
          <p:cNvCxnSpPr>
            <a:cxnSpLocks/>
          </p:cNvCxnSpPr>
          <p:nvPr/>
        </p:nvCxnSpPr>
        <p:spPr>
          <a:xfrm flipV="1">
            <a:off x="8276936" y="2043557"/>
            <a:ext cx="1354119" cy="2733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786AACE-1765-F8EC-5782-664EC4D408EF}"/>
              </a:ext>
            </a:extLst>
          </p:cNvPr>
          <p:cNvSpPr txBox="1"/>
          <p:nvPr/>
        </p:nvSpPr>
        <p:spPr>
          <a:xfrm>
            <a:off x="8272636" y="5627283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277230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Last class we looked at: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PBFT Intricacies and view change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557DE-9BC2-A735-D0E6-6F277B420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ECD0-E645-7CC3-9C08-9358CF34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PoE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D3A92-5503-427E-56B5-AACB972F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8184-D911-D52A-78FA-6FD6FACB3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Key Points: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Once a replica receives a Pre-Prepare message, it sends a corresponding Prepare message.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Once a replica receives n-f Prepare messages, it executes the request.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Finally, the replica replies to the client.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429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BBC67-E408-7292-FF01-1F44EEBFE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B599-BBF4-4A3B-B461-1E768DEE8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Key Challenges for PoE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47302-1689-75C5-8BE3-C46F55FA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296A7-71FC-4F30-1807-33977F8F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key challenges for PoE?</a:t>
            </a:r>
          </a:p>
        </p:txBody>
      </p:sp>
    </p:spTree>
    <p:extLst>
      <p:ext uri="{BB962C8B-B14F-4D97-AF65-F5344CB8AC3E}">
        <p14:creationId xmlns:p14="http://schemas.microsoft.com/office/powerpoint/2010/main" val="1688076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45FC-6279-580B-7CF4-3D0E9C6E6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FDE4-D2CE-2BCC-D86C-CB4A8D2A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Key Challenges for PoE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55414-E24E-DF32-1457-B3FD7511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733F-D1A4-28D7-A88B-539B24B1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key challenges for PoE?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 can a replica know if the request is committed?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 can a client know if the request is committed?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235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25FB8-E27F-B5C3-43BA-030FD45D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51F0-8652-9952-B109-B6FFB9019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Commit Information for Replica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86152-7958-992D-FE62-5CDAC4A55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813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6F26B-517A-7334-280A-1300A7F2F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B6CD-38F1-9872-19A5-3AEB8525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Commit Information for Replica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C9650-70FC-3222-9F93-5625E353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B3A9-3DF8-A619-5FE0-92528EF6F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replica only comes to know if a request has committed, once the subsequent request gets committed.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Why?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2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6B4B4-1A85-BFDC-84FF-00042EF04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DFD25-C830-B7EB-B295-D679F176C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Commit Information for Replica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5F5EF-7AED-C5F2-5DA7-3E972365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D1384-F643-CEC3-BF0D-50242471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replica only comes to know if a request has committed, once the subsequent request gets committed.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Why?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Because the assumption is that requests are being processing in order, so the state is known to all.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Acts like prepare and commit phases of PBFT.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301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88218-4355-C275-5F78-93CBCFBAA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28C2-32EE-B1A5-4155-F9F6B817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Commit Information for Replica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D0A78-EFC4-2A0A-C593-D326CD37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5B7A4-A74C-2B16-164A-26C4885FE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replica only comes to know if a request has committed, once the subsequent request gets committed.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Why?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Because the assumption is that requests are being processing in order, so the state is known to all.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Acts like prepare and commit phases of PBFT.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 what happens under out-of-order message processing?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83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F9951-3FAF-4F0C-3BF1-ED71B5744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48B7-2C63-0640-E0CB-ACEE4F2B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Commit Information for Replica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50976-24A7-3DD7-E277-DBC195658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4CD7-1CA2-22F1-6CCA-69B929E87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replica only comes to know if a request has committed, once the subsequent request gets committed.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Why?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Because the assumption is that requests are being processing in order, so the state is known to all.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Acts like prepare and commit phases of PBFT.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 what happens under out-of-order message processing?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It is possible that (</a:t>
            </a:r>
            <a:r>
              <a:rPr lang="en-US" b="1" dirty="0">
                <a:latin typeface="Palatino Linotype" panose="02040502050505030304" pitchFamily="18" charset="0"/>
              </a:rPr>
              <a:t>k+1</a:t>
            </a:r>
            <a:r>
              <a:rPr lang="en-US" dirty="0">
                <a:latin typeface="Palatino Linotype" panose="02040502050505030304" pitchFamily="18" charset="0"/>
              </a:rPr>
              <a:t>)-</a:t>
            </a:r>
            <a:r>
              <a:rPr lang="en-US" dirty="0" err="1">
                <a:latin typeface="Palatino Linotype" panose="02040502050505030304" pitchFamily="18" charset="0"/>
              </a:rPr>
              <a:t>th</a:t>
            </a:r>
            <a:r>
              <a:rPr lang="en-US" dirty="0">
                <a:latin typeface="Palatino Linotype" panose="02040502050505030304" pitchFamily="18" charset="0"/>
              </a:rPr>
              <a:t> request got prepared but </a:t>
            </a:r>
            <a:r>
              <a:rPr lang="en-US" b="1" dirty="0">
                <a:latin typeface="Palatino Linotype" panose="02040502050505030304" pitchFamily="18" charset="0"/>
              </a:rPr>
              <a:t>k</a:t>
            </a:r>
            <a:r>
              <a:rPr lang="en-US" dirty="0">
                <a:latin typeface="Palatino Linotype" panose="02040502050505030304" pitchFamily="18" charset="0"/>
              </a:rPr>
              <a:t>-</a:t>
            </a:r>
            <a:r>
              <a:rPr lang="en-US" dirty="0" err="1">
                <a:latin typeface="Palatino Linotype" panose="02040502050505030304" pitchFamily="18" charset="0"/>
              </a:rPr>
              <a:t>th</a:t>
            </a:r>
            <a:r>
              <a:rPr lang="en-US" dirty="0">
                <a:latin typeface="Palatino Linotype" panose="02040502050505030304" pitchFamily="18" charset="0"/>
              </a:rPr>
              <a:t> request did not arrive?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 to handle this?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Allow replicas to </a:t>
            </a:r>
            <a:r>
              <a:rPr lang="en-US" b="1" dirty="0">
                <a:latin typeface="Palatino Linotype" panose="02040502050505030304" pitchFamily="18" charset="0"/>
              </a:rPr>
              <a:t>rollback</a:t>
            </a:r>
            <a:r>
              <a:rPr lang="en-US" dirty="0">
                <a:latin typeface="Palatino Linotype" panose="02040502050505030304" pitchFamily="18" charset="0"/>
              </a:rPr>
              <a:t> their state.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80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01FD-9CEC-E568-8B9A-3AA4B21EA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131A-94FC-35D4-90A8-BFC5063E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Commit Information for Client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70D51-A507-AA96-F631-F49F4C3E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8118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9CE3E-B665-1D4D-6334-065ACEE80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14DD-2B4D-9BD7-CA67-062C2345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Commit Information for Client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0FA92-B16A-AF1A-162A-68C2C617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1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9BD3A-45C4-CAFF-D225-2A83AE4BA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E17C-B561-B343-2254-EE22DA7C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Optimizing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97367-FC4C-06D0-4C7E-528CBB02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54EC-5544-5420-ABDC-BE9AEA99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Today, our goal is to optimize PBFT.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can we make PBFT more performant?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033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985A7-E237-6340-FB22-D6985410B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CD50-E458-1C0C-F7BB-5C63B89FE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Commit Information for Replica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B02E-173B-D23E-6AFB-233B7DF5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3BFA3-9511-AEC9-8FD3-C50E9DD33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client cannot rollback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we need to give client precise information.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25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F2828-4127-AE34-CD7A-FA91CFA80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B15A6-45D7-8E13-D89B-CDBEDA76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Commit Information for Replica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5E4B8-4C25-0571-AFB2-5F2013BE2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52787-3F12-6F13-F4D1-307CC0BBA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client cannot rollback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we need to give client precise information.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For clients, PoE sets the following rule: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Each client needs to wait for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n-f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responses instead of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f+1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responses.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If a client receives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n-f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responses, it has the guarantee that its request will eventually commit.</a:t>
            </a:r>
          </a:p>
          <a:p>
            <a:pPr lvl="1"/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If a client does not receive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n-f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responses, then it does not have any information about the fate of the request.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95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40263-DDD6-D192-06A1-121FE0556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FAE9-75F4-9D9D-46D8-0ACCE942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State Rollback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B732D-7B31-9DA3-7F6D-06F49CAD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4B1BB-5CC6-DAFD-A5CF-8C207AA22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When should a replica rollback its state?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84966-833D-2DF6-8CC4-E6F0E5B8D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F1F6B-9A28-FFAF-E49A-1FA6AA2E2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State Rollback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CCAA4-E84B-9A18-B0E5-C3F7D015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4CD69-E9E1-4295-39B8-0FF1BC07B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When should a replica rollback its state?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 replica rollbacks its state when it receives from the leader of the current view a conflicting state.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How many maximum requests a replica may need to rollback.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855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5A8B7-3404-A5E1-28BA-868087B2E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F894-B64A-9DD4-CF79-1EFD762E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State Rollback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1A8C1-9878-340D-6177-07CB4467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B4DA-F12C-12C7-3FF3-889673959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When should a replica rollback its state?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 replica rollbacks its state when it receives from the leader of the current view a conflicting state.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How many maximum requests a replica may need to rollback.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All the requests since the last checkpoint.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So when is the replica’s state stable?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908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0E23E-182B-4AD6-2E7F-6CECE250E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C75B-72DA-BDF0-6BC3-3A253D68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State Rollback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DC335-C2BF-7C3A-A9C4-0E2F44E4B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3385-20C5-7444-B7DF-21888FC1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When should a replica rollback its state?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 replica rollbacks its state when it receives from the leader of the current view a conflicting state.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How many maximum requests a replica may need to rollback.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All the requests since the last checkpoint.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So when is the replica’s state stable?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At the time of checkpoint.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When is it guaranteed that a replica’s state will not be rollbacked.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96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BAFF2-95B1-741F-7D64-4B5F79ED0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E98F-7B17-6465-8979-6011A522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State Rollback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E43B5-54C6-1572-8C72-7AD6636B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3D2A-8CBB-3245-354A-557C17FA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When should a replica rollback its state?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 replica rollbacks its state when it receives from the leader of the current view a conflicting state.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How many maximum requests a replica may need to rollback.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All the requests since the last checkpoint.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So when is the replica’s state stable?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At the time of checkpoint.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When is it guaranteed that a replica’s state will not be rollbacked.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When a request has been executed by at least f+1 replicas, it is guaranteed to persist.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194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A4CCC-E5AB-C7EC-4BA9-909B525B6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2313-6916-AA70-8C1D-DB8EA79B8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PoE’s Responsiveness Dilemma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89D41-A7FD-A773-A719-51BE261F7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50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82075-18D8-517A-05BC-39FE4D9C0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EE53-FCAD-EC93-6258-E085B0BC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PoE’s Responsiveness Dilemma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B1ABF-1D68-2B6E-203C-4D43A031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29098-F05C-0CDA-16D6-CC20F491F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PoE faces a responsiveness challenge: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replicated system is both safe and live.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But clients do not receive n-f responses.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leader cannot be replaced.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048438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B5228-6E04-425E-A799-85D81515E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BBFD9-43A7-E233-B42C-A250B3201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PoE’s Responsiveness Dilemma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21E35-130F-C056-7035-9CF3A828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C286-2973-F34E-8C0F-F2BCB004D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8355"/>
            <a:ext cx="11816785" cy="547311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Recall that to replace the leader, support of </a:t>
            </a:r>
            <a:r>
              <a:rPr lang="en-US" sz="2400" b="1" dirty="0">
                <a:latin typeface="Palatino Linotype" panose="02040502050505030304" pitchFamily="18" charset="0"/>
              </a:rPr>
              <a:t>n-f</a:t>
            </a:r>
            <a:r>
              <a:rPr lang="en-US" sz="2400" dirty="0">
                <a:latin typeface="Palatino Linotype" panose="02040502050505030304" pitchFamily="18" charset="0"/>
              </a:rPr>
              <a:t> replicas is needed.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Byzantine leader plays cleverly, only includes </a:t>
            </a:r>
            <a:r>
              <a:rPr lang="en-US" sz="2400" b="1" dirty="0">
                <a:latin typeface="Palatino Linotype" panose="02040502050505030304" pitchFamily="18" charset="0"/>
              </a:rPr>
              <a:t>f+1</a:t>
            </a:r>
            <a:r>
              <a:rPr lang="en-US" sz="2400" dirty="0">
                <a:latin typeface="Palatino Linotype" panose="02040502050505030304" pitchFamily="18" charset="0"/>
              </a:rPr>
              <a:t> honest replicas in consensus.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These </a:t>
            </a:r>
            <a:r>
              <a:rPr lang="en-US" sz="2400" b="1" dirty="0">
                <a:latin typeface="Palatino Linotype" panose="02040502050505030304" pitchFamily="18" charset="0"/>
              </a:rPr>
              <a:t>f+1</a:t>
            </a:r>
            <a:r>
              <a:rPr lang="en-US" sz="2400" dirty="0">
                <a:latin typeface="Palatino Linotype" panose="02040502050505030304" pitchFamily="18" charset="0"/>
              </a:rPr>
              <a:t> honest replicas will keep on preparing one request after another.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However, client will never receive </a:t>
            </a:r>
            <a:r>
              <a:rPr lang="en-US" sz="2400" b="1" dirty="0">
                <a:latin typeface="Palatino Linotype" panose="02040502050505030304" pitchFamily="18" charset="0"/>
              </a:rPr>
              <a:t>n-f</a:t>
            </a:r>
            <a:r>
              <a:rPr lang="en-US" sz="2400" dirty="0">
                <a:latin typeface="Palatino Linotype" panose="02040502050505030304" pitchFamily="18" charset="0"/>
              </a:rPr>
              <a:t> responses because the </a:t>
            </a:r>
            <a:r>
              <a:rPr lang="en-US" sz="2400" b="1" dirty="0">
                <a:latin typeface="Palatino Linotype" panose="02040502050505030304" pitchFamily="18" charset="0"/>
              </a:rPr>
              <a:t>f</a:t>
            </a:r>
            <a:r>
              <a:rPr lang="en-US" sz="2400" dirty="0">
                <a:latin typeface="Palatino Linotype" panose="02040502050505030304" pitchFamily="18" charset="0"/>
              </a:rPr>
              <a:t> Byzantine replicas that helped to Prepare the requests will not send a response back to the client.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Further, view change cannot take place as the </a:t>
            </a:r>
            <a:r>
              <a:rPr lang="en-US" sz="2400" b="1" dirty="0">
                <a:latin typeface="Palatino Linotype" panose="02040502050505030304" pitchFamily="18" charset="0"/>
              </a:rPr>
              <a:t>f+1</a:t>
            </a:r>
            <a:r>
              <a:rPr lang="en-US" sz="2400" dirty="0">
                <a:latin typeface="Palatino Linotype" panose="02040502050505030304" pitchFamily="18" charset="0"/>
              </a:rPr>
              <a:t> honest replicas have not observed any Byzantine behavior from the leader.</a:t>
            </a:r>
          </a:p>
        </p:txBody>
      </p:sp>
    </p:spTree>
    <p:extLst>
      <p:ext uri="{BB962C8B-B14F-4D97-AF65-F5344CB8AC3E}">
        <p14:creationId xmlns:p14="http://schemas.microsoft.com/office/powerpoint/2010/main" val="1021658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092C0-1B1C-C04B-B02C-8FCB65A1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B172-231E-DC43-A96F-B7456FB1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PBFT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25B47-6592-78A6-BE24-68301829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B99ED8-CCF6-1980-8F91-A338A7058CCB}"/>
              </a:ext>
            </a:extLst>
          </p:cNvPr>
          <p:cNvSpPr/>
          <p:nvPr/>
        </p:nvSpPr>
        <p:spPr>
          <a:xfrm>
            <a:off x="1565408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581FDE-C64C-9AAE-7BC7-85157BADA024}"/>
              </a:ext>
            </a:extLst>
          </p:cNvPr>
          <p:cNvSpPr/>
          <p:nvPr/>
        </p:nvSpPr>
        <p:spPr>
          <a:xfrm>
            <a:off x="1565408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CD36F4-74EF-215F-9CEE-C03B20C486EF}"/>
              </a:ext>
            </a:extLst>
          </p:cNvPr>
          <p:cNvSpPr/>
          <p:nvPr/>
        </p:nvSpPr>
        <p:spPr>
          <a:xfrm>
            <a:off x="1557316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D28F27-EA54-3B6A-FFE1-B257CEB4505B}"/>
              </a:ext>
            </a:extLst>
          </p:cNvPr>
          <p:cNvSpPr/>
          <p:nvPr/>
        </p:nvSpPr>
        <p:spPr>
          <a:xfrm>
            <a:off x="1557316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DBE49-0F2F-44E5-F321-E3D03771A96D}"/>
              </a:ext>
            </a:extLst>
          </p:cNvPr>
          <p:cNvSpPr txBox="1"/>
          <p:nvPr/>
        </p:nvSpPr>
        <p:spPr>
          <a:xfrm>
            <a:off x="540602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EA101-281A-03D0-F5E1-0FE4C5A94595}"/>
              </a:ext>
            </a:extLst>
          </p:cNvPr>
          <p:cNvSpPr txBox="1"/>
          <p:nvPr/>
        </p:nvSpPr>
        <p:spPr>
          <a:xfrm>
            <a:off x="404752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B064A-643C-448F-728F-2CFD0938CA08}"/>
              </a:ext>
            </a:extLst>
          </p:cNvPr>
          <p:cNvSpPr txBox="1"/>
          <p:nvPr/>
        </p:nvSpPr>
        <p:spPr>
          <a:xfrm>
            <a:off x="319910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4C97BC11-BA56-2CB7-4955-8BD78AFAB285}"/>
              </a:ext>
            </a:extLst>
          </p:cNvPr>
          <p:cNvCxnSpPr>
            <a:cxnSpLocks/>
          </p:cNvCxnSpPr>
          <p:nvPr/>
        </p:nvCxnSpPr>
        <p:spPr>
          <a:xfrm>
            <a:off x="1694880" y="2132659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8DD015FB-9982-2895-DF2C-DCFE04E87092}"/>
              </a:ext>
            </a:extLst>
          </p:cNvPr>
          <p:cNvCxnSpPr>
            <a:cxnSpLocks/>
          </p:cNvCxnSpPr>
          <p:nvPr/>
        </p:nvCxnSpPr>
        <p:spPr>
          <a:xfrm>
            <a:off x="1694880" y="3033573"/>
            <a:ext cx="965892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A2FE8236-68C4-22C7-697A-0AC4EA3579FA}"/>
              </a:ext>
            </a:extLst>
          </p:cNvPr>
          <p:cNvCxnSpPr>
            <a:cxnSpLocks/>
          </p:cNvCxnSpPr>
          <p:nvPr/>
        </p:nvCxnSpPr>
        <p:spPr>
          <a:xfrm>
            <a:off x="1701624" y="3944834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C827FCEA-8936-B1F2-F440-AFD19CEB0413}"/>
              </a:ext>
            </a:extLst>
          </p:cNvPr>
          <p:cNvCxnSpPr>
            <a:cxnSpLocks/>
          </p:cNvCxnSpPr>
          <p:nvPr/>
        </p:nvCxnSpPr>
        <p:spPr>
          <a:xfrm>
            <a:off x="1694880" y="4850964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02BCADB-678A-59CA-78A7-576B89CEADE2}"/>
              </a:ext>
            </a:extLst>
          </p:cNvPr>
          <p:cNvSpPr txBox="1"/>
          <p:nvPr/>
        </p:nvSpPr>
        <p:spPr>
          <a:xfrm>
            <a:off x="319910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CC2EDE-DBE3-0832-15E4-75EDBBB1CA76}"/>
              </a:ext>
            </a:extLst>
          </p:cNvPr>
          <p:cNvCxnSpPr>
            <a:cxnSpLocks/>
          </p:cNvCxnSpPr>
          <p:nvPr/>
        </p:nvCxnSpPr>
        <p:spPr>
          <a:xfrm>
            <a:off x="3025405" y="2132659"/>
            <a:ext cx="0" cy="3563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A13BE8-1C26-6356-73CC-5C9F424E2706}"/>
              </a:ext>
            </a:extLst>
          </p:cNvPr>
          <p:cNvCxnSpPr>
            <a:cxnSpLocks/>
          </p:cNvCxnSpPr>
          <p:nvPr/>
        </p:nvCxnSpPr>
        <p:spPr>
          <a:xfrm>
            <a:off x="4364021" y="2132659"/>
            <a:ext cx="0" cy="3576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80DBA-6D22-92C5-3482-426A34548296}"/>
              </a:ext>
            </a:extLst>
          </p:cNvPr>
          <p:cNvCxnSpPr>
            <a:cxnSpLocks/>
          </p:cNvCxnSpPr>
          <p:nvPr/>
        </p:nvCxnSpPr>
        <p:spPr>
          <a:xfrm>
            <a:off x="7041251" y="213265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5764D8-5996-97DC-1BD3-9C4AEF0AE143}"/>
              </a:ext>
            </a:extLst>
          </p:cNvPr>
          <p:cNvCxnSpPr>
            <a:cxnSpLocks/>
          </p:cNvCxnSpPr>
          <p:nvPr/>
        </p:nvCxnSpPr>
        <p:spPr>
          <a:xfrm>
            <a:off x="9729271" y="213265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8AADCD2-BA0A-A11B-B652-715760951255}"/>
              </a:ext>
            </a:extLst>
          </p:cNvPr>
          <p:cNvSpPr/>
          <p:nvPr/>
        </p:nvSpPr>
        <p:spPr>
          <a:xfrm>
            <a:off x="1564060" y="5639893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B982A67A-9BAF-4952-D560-254EA3110141}"/>
              </a:ext>
            </a:extLst>
          </p:cNvPr>
          <p:cNvCxnSpPr>
            <a:cxnSpLocks/>
          </p:cNvCxnSpPr>
          <p:nvPr/>
        </p:nvCxnSpPr>
        <p:spPr>
          <a:xfrm>
            <a:off x="1701624" y="5696537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653BE2-E772-85E9-5EAB-F81C9BCF4F3E}"/>
              </a:ext>
            </a:extLst>
          </p:cNvPr>
          <p:cNvSpPr txBox="1"/>
          <p:nvPr/>
        </p:nvSpPr>
        <p:spPr>
          <a:xfrm>
            <a:off x="319910" y="543016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765C22-D207-C93F-9555-4EA7E4AD9F77}"/>
              </a:ext>
            </a:extLst>
          </p:cNvPr>
          <p:cNvCxnSpPr>
            <a:cxnSpLocks/>
          </p:cNvCxnSpPr>
          <p:nvPr/>
        </p:nvCxnSpPr>
        <p:spPr>
          <a:xfrm>
            <a:off x="11078676" y="2126182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2F26FC-BFD8-2B89-E024-3F613C42880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694880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73E869-38AF-8FF7-25A4-122FEFB4D6F2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9112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4F718F-ACE6-AE35-0DF1-EDB5C2FACFCE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A6DC46-56E7-8CB6-4D9E-DF7A6880767E}"/>
              </a:ext>
            </a:extLst>
          </p:cNvPr>
          <p:cNvSpPr txBox="1"/>
          <p:nvPr/>
        </p:nvSpPr>
        <p:spPr>
          <a:xfrm>
            <a:off x="1676421" y="5706677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E9946C-CB24-50FF-3B79-BE9FC303BB30}"/>
              </a:ext>
            </a:extLst>
          </p:cNvPr>
          <p:cNvSpPr txBox="1"/>
          <p:nvPr/>
        </p:nvSpPr>
        <p:spPr>
          <a:xfrm>
            <a:off x="3041837" y="5709492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Pre-Prepare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3E5EC8-6456-0501-9101-259A70CFFE6B}"/>
              </a:ext>
            </a:extLst>
          </p:cNvPr>
          <p:cNvCxnSpPr>
            <a:cxnSpLocks/>
          </p:cNvCxnSpPr>
          <p:nvPr/>
        </p:nvCxnSpPr>
        <p:spPr>
          <a:xfrm>
            <a:off x="3025404" y="3033490"/>
            <a:ext cx="1346705" cy="2663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D75539-17A4-161C-B2A7-7199336CC50D}"/>
              </a:ext>
            </a:extLst>
          </p:cNvPr>
          <p:cNvCxnSpPr>
            <a:cxnSpLocks/>
          </p:cNvCxnSpPr>
          <p:nvPr/>
        </p:nvCxnSpPr>
        <p:spPr>
          <a:xfrm flipV="1">
            <a:off x="4372109" y="3033490"/>
            <a:ext cx="2669142" cy="91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A279DE-7EC4-8823-4ED7-16451BD548DC}"/>
              </a:ext>
            </a:extLst>
          </p:cNvPr>
          <p:cNvCxnSpPr>
            <a:cxnSpLocks/>
          </p:cNvCxnSpPr>
          <p:nvPr/>
        </p:nvCxnSpPr>
        <p:spPr>
          <a:xfrm flipV="1">
            <a:off x="4372109" y="3033490"/>
            <a:ext cx="2669142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0919C20-7E79-2891-0928-7EC76B33D3AB}"/>
              </a:ext>
            </a:extLst>
          </p:cNvPr>
          <p:cNvCxnSpPr>
            <a:cxnSpLocks/>
          </p:cNvCxnSpPr>
          <p:nvPr/>
        </p:nvCxnSpPr>
        <p:spPr>
          <a:xfrm>
            <a:off x="4372109" y="3944834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2EDA97-0C19-24BF-F7C4-47A67172F3E5}"/>
              </a:ext>
            </a:extLst>
          </p:cNvPr>
          <p:cNvCxnSpPr>
            <a:cxnSpLocks/>
          </p:cNvCxnSpPr>
          <p:nvPr/>
        </p:nvCxnSpPr>
        <p:spPr>
          <a:xfrm flipV="1">
            <a:off x="4372109" y="3944834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3698FC5-6999-E70E-9A8D-4E1C59A175F2}"/>
              </a:ext>
            </a:extLst>
          </p:cNvPr>
          <p:cNvCxnSpPr>
            <a:cxnSpLocks/>
          </p:cNvCxnSpPr>
          <p:nvPr/>
        </p:nvCxnSpPr>
        <p:spPr>
          <a:xfrm>
            <a:off x="4372109" y="3944834"/>
            <a:ext cx="2669142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E54C27-B573-40A9-8F93-B0367E16016E}"/>
              </a:ext>
            </a:extLst>
          </p:cNvPr>
          <p:cNvCxnSpPr>
            <a:cxnSpLocks/>
          </p:cNvCxnSpPr>
          <p:nvPr/>
        </p:nvCxnSpPr>
        <p:spPr>
          <a:xfrm>
            <a:off x="4372109" y="4850664"/>
            <a:ext cx="2669142" cy="845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03A0B7D-D967-1A16-D250-700E7133B291}"/>
              </a:ext>
            </a:extLst>
          </p:cNvPr>
          <p:cNvSpPr txBox="1"/>
          <p:nvPr/>
        </p:nvSpPr>
        <p:spPr>
          <a:xfrm>
            <a:off x="5061139" y="5699095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FE5252B-8F60-8929-BC50-B199113AE91E}"/>
              </a:ext>
            </a:extLst>
          </p:cNvPr>
          <p:cNvCxnSpPr>
            <a:cxnSpLocks/>
          </p:cNvCxnSpPr>
          <p:nvPr/>
        </p:nvCxnSpPr>
        <p:spPr>
          <a:xfrm flipV="1">
            <a:off x="7010227" y="3033489"/>
            <a:ext cx="2733881" cy="911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60316D2-D7E0-784B-7A63-355B06BE8B25}"/>
              </a:ext>
            </a:extLst>
          </p:cNvPr>
          <p:cNvCxnSpPr>
            <a:cxnSpLocks/>
          </p:cNvCxnSpPr>
          <p:nvPr/>
        </p:nvCxnSpPr>
        <p:spPr>
          <a:xfrm flipV="1">
            <a:off x="7010227" y="3033490"/>
            <a:ext cx="2726460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60C98FE-1C16-9114-06F4-DAF75856A1F5}"/>
              </a:ext>
            </a:extLst>
          </p:cNvPr>
          <p:cNvCxnSpPr>
            <a:cxnSpLocks/>
          </p:cNvCxnSpPr>
          <p:nvPr/>
        </p:nvCxnSpPr>
        <p:spPr>
          <a:xfrm>
            <a:off x="7010227" y="3944834"/>
            <a:ext cx="2726460" cy="906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F8C48D-24F7-CC07-237D-010ED811EF2B}"/>
              </a:ext>
            </a:extLst>
          </p:cNvPr>
          <p:cNvCxnSpPr>
            <a:cxnSpLocks/>
          </p:cNvCxnSpPr>
          <p:nvPr/>
        </p:nvCxnSpPr>
        <p:spPr>
          <a:xfrm flipV="1">
            <a:off x="7010227" y="3944833"/>
            <a:ext cx="2726460" cy="905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990BE61-8B65-CF26-BDBF-8FAB7031F1A8}"/>
              </a:ext>
            </a:extLst>
          </p:cNvPr>
          <p:cNvCxnSpPr>
            <a:cxnSpLocks/>
          </p:cNvCxnSpPr>
          <p:nvPr/>
        </p:nvCxnSpPr>
        <p:spPr>
          <a:xfrm>
            <a:off x="7010227" y="3944834"/>
            <a:ext cx="2733881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35F44A-0E8D-164A-C99C-0D1573DC6DD9}"/>
              </a:ext>
            </a:extLst>
          </p:cNvPr>
          <p:cNvCxnSpPr>
            <a:cxnSpLocks/>
          </p:cNvCxnSpPr>
          <p:nvPr/>
        </p:nvCxnSpPr>
        <p:spPr>
          <a:xfrm>
            <a:off x="7010227" y="4850664"/>
            <a:ext cx="2726460" cy="852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AD3050-4386-313C-E6A8-D7EE69E1CC0F}"/>
              </a:ext>
            </a:extLst>
          </p:cNvPr>
          <p:cNvCxnSpPr>
            <a:cxnSpLocks/>
          </p:cNvCxnSpPr>
          <p:nvPr/>
        </p:nvCxnSpPr>
        <p:spPr>
          <a:xfrm>
            <a:off x="7041250" y="3033488"/>
            <a:ext cx="2695437" cy="8983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21EDEE1-237F-94CF-8905-5459C7DCAD0A}"/>
              </a:ext>
            </a:extLst>
          </p:cNvPr>
          <p:cNvCxnSpPr>
            <a:cxnSpLocks/>
          </p:cNvCxnSpPr>
          <p:nvPr/>
        </p:nvCxnSpPr>
        <p:spPr>
          <a:xfrm>
            <a:off x="7049338" y="3027012"/>
            <a:ext cx="2679933" cy="18236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8655CA-D154-173D-3B87-7A8E338909C3}"/>
              </a:ext>
            </a:extLst>
          </p:cNvPr>
          <p:cNvCxnSpPr>
            <a:cxnSpLocks/>
          </p:cNvCxnSpPr>
          <p:nvPr/>
        </p:nvCxnSpPr>
        <p:spPr>
          <a:xfrm>
            <a:off x="7026418" y="3027011"/>
            <a:ext cx="2717690" cy="26760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31CA7E6-E7E5-02AA-B9E0-1A955EA498CD}"/>
              </a:ext>
            </a:extLst>
          </p:cNvPr>
          <p:cNvSpPr txBox="1"/>
          <p:nvPr/>
        </p:nvSpPr>
        <p:spPr>
          <a:xfrm>
            <a:off x="7713083" y="5709430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Commit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E392F8-1521-EE76-9B76-1A3F6286DF5B}"/>
              </a:ext>
            </a:extLst>
          </p:cNvPr>
          <p:cNvCxnSpPr>
            <a:cxnSpLocks/>
          </p:cNvCxnSpPr>
          <p:nvPr/>
        </p:nvCxnSpPr>
        <p:spPr>
          <a:xfrm flipV="1">
            <a:off x="9736687" y="2132576"/>
            <a:ext cx="1341989" cy="9390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17B01CD-8BFF-3E07-3C5E-0484591BC5B7}"/>
              </a:ext>
            </a:extLst>
          </p:cNvPr>
          <p:cNvCxnSpPr>
            <a:cxnSpLocks/>
          </p:cNvCxnSpPr>
          <p:nvPr/>
        </p:nvCxnSpPr>
        <p:spPr>
          <a:xfrm flipV="1">
            <a:off x="9736686" y="2132493"/>
            <a:ext cx="1346704" cy="181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1368EE5-6AA7-B776-75F8-1D22E683DA49}"/>
              </a:ext>
            </a:extLst>
          </p:cNvPr>
          <p:cNvCxnSpPr>
            <a:cxnSpLocks/>
          </p:cNvCxnSpPr>
          <p:nvPr/>
        </p:nvCxnSpPr>
        <p:spPr>
          <a:xfrm flipV="1">
            <a:off x="9736685" y="2126017"/>
            <a:ext cx="1354119" cy="2733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125174-5C55-2A71-E2A8-E3430173AD61}"/>
              </a:ext>
            </a:extLst>
          </p:cNvPr>
          <p:cNvSpPr txBox="1"/>
          <p:nvPr/>
        </p:nvSpPr>
        <p:spPr>
          <a:xfrm>
            <a:off x="9732385" y="5709743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326446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0A9E8-B2BD-15AA-CF6A-30DAD207E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C940-C3B0-E5A7-7F0F-86699B3E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90477-EFC2-C25C-4F3A-2D5E725A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1E58-BCD6-D4E2-5844-EF7EA3A7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Can we allow replicas to process message out-of-order in PBFT?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42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C20DA-D854-11B2-D043-C2769BD83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BF4B-97A8-FE2E-382B-01CB8A1CC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40E38-51DF-311C-7229-82AF2DEB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5CC0-7211-FB66-FFEE-48E371DC9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Can we allow replicas to process message out-of-order in PBFT?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Yes, we can allow replicas to process messages out-of-order.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Will allowing replicas to process out-of-order impact safety?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06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DE63E-BE5F-EEE8-4AAC-C2E0DBF9C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B7CC-6D77-E143-32EB-C91F7A80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FE6C2E-CEBD-A896-FC99-C9B432D8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91D97-841D-E5A6-5FB6-7239D4104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Can we allow replicas to process message out-of-order in PBFT?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Yes, we can allow replicas to process messages out-of-order.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Will allowing replicas to process out-of-order impact safety?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No, because we need to start separating the consensus from execution.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can out-of-order message processing help increase PBFT’s throughput?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72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D70D0-524C-DDA2-7F28-947093340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36322-0E39-CEA2-283E-100566B8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Out-of-Order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DFF8C-1FA3-0F42-7A79-D2D2EDDC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8BF9-3405-3BEF-57A6-BD55E3F5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Can we allow replicas to process message out-of-order in PBFT?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Yes, we can allow replicas to process messages out-of-order.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Will allowing replicas to process out-of-order impact safety?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No, because we need to start separating the consensus from execution.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can out-of-order message processing help increase PBFT’s throughput?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We can allow the leader to send the next Pre-prepare message without waiting for the previous message to reach the Commit.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Essentially, replicas will no longer be idle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parallel-pipelined architecture.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63236</TotalTime>
  <Words>1870</Words>
  <Application>Microsoft Macintosh PowerPoint</Application>
  <PresentationFormat>Widescreen</PresentationFormat>
  <Paragraphs>324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Palatino Linotype</vt:lpstr>
      <vt:lpstr>Office Theme</vt:lpstr>
      <vt:lpstr>Large Scale Systems CS 410 / 510</vt:lpstr>
      <vt:lpstr>Assignment 4 is Out!</vt:lpstr>
      <vt:lpstr>Last Class</vt:lpstr>
      <vt:lpstr>Optimizing PBFT</vt:lpstr>
      <vt:lpstr>PBFT Protocol</vt:lpstr>
      <vt:lpstr>Out-of-Order</vt:lpstr>
      <vt:lpstr>Out-of-Order</vt:lpstr>
      <vt:lpstr>Out-of-Order</vt:lpstr>
      <vt:lpstr>Out-of-Order</vt:lpstr>
      <vt:lpstr>Out-of-Order Processing in PBFT</vt:lpstr>
      <vt:lpstr>Out-of-Order Processing in PBFT</vt:lpstr>
      <vt:lpstr>Out-of-Order Processing in PBFT</vt:lpstr>
      <vt:lpstr>Out-of-Order Processing in PBFT</vt:lpstr>
      <vt:lpstr>Out-of-Order Processing in PBFT</vt:lpstr>
      <vt:lpstr>Execution and Reply under  Out-of-Order Processing</vt:lpstr>
      <vt:lpstr>Execution and Reply under  Out-of-Order Processing</vt:lpstr>
      <vt:lpstr>View Change under  Out-of-Order Processing</vt:lpstr>
      <vt:lpstr>View Change under  Out-of-Order Processing</vt:lpstr>
      <vt:lpstr>View Change under  Out-of-Order Processing</vt:lpstr>
      <vt:lpstr>Speculation in PBFT</vt:lpstr>
      <vt:lpstr>Speculation in PBFT</vt:lpstr>
      <vt:lpstr>Speculation in PBFT</vt:lpstr>
      <vt:lpstr>Speculation in PBFT</vt:lpstr>
      <vt:lpstr>Speculative Execution after Prepare Phase</vt:lpstr>
      <vt:lpstr>PoE Protocol</vt:lpstr>
      <vt:lpstr>PoE Protocol</vt:lpstr>
      <vt:lpstr>PoE Protocol</vt:lpstr>
      <vt:lpstr>PoE Protocol</vt:lpstr>
      <vt:lpstr>PoE Protocol</vt:lpstr>
      <vt:lpstr>PoE Protocol</vt:lpstr>
      <vt:lpstr>Key Challenges for PoE</vt:lpstr>
      <vt:lpstr>Key Challenges for PoE</vt:lpstr>
      <vt:lpstr>Commit Information for Replica</vt:lpstr>
      <vt:lpstr>Commit Information for Replica</vt:lpstr>
      <vt:lpstr>Commit Information for Replica</vt:lpstr>
      <vt:lpstr>Commit Information for Replica</vt:lpstr>
      <vt:lpstr>Commit Information for Replica</vt:lpstr>
      <vt:lpstr>Commit Information for Client</vt:lpstr>
      <vt:lpstr>Commit Information for Client</vt:lpstr>
      <vt:lpstr>Commit Information for Replica</vt:lpstr>
      <vt:lpstr>Commit Information for Replica</vt:lpstr>
      <vt:lpstr>State Rollback</vt:lpstr>
      <vt:lpstr>State Rollback</vt:lpstr>
      <vt:lpstr>State Rollback</vt:lpstr>
      <vt:lpstr>State Rollback</vt:lpstr>
      <vt:lpstr>State Rollback</vt:lpstr>
      <vt:lpstr>PoE’s Responsiveness Dilemma</vt:lpstr>
      <vt:lpstr>PoE’s Responsiveness Dilemma</vt:lpstr>
      <vt:lpstr>PoE’s Responsiveness Dilemma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1826</cp:revision>
  <dcterms:created xsi:type="dcterms:W3CDTF">2023-07-25T15:37:00Z</dcterms:created>
  <dcterms:modified xsi:type="dcterms:W3CDTF">2025-05-22T04:52:20Z</dcterms:modified>
</cp:coreProperties>
</file>