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449" r:id="rId3"/>
    <p:sldId id="326" r:id="rId4"/>
    <p:sldId id="658" r:id="rId5"/>
    <p:sldId id="628" r:id="rId6"/>
    <p:sldId id="629" r:id="rId7"/>
    <p:sldId id="630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648" r:id="rId26"/>
    <p:sldId id="649" r:id="rId27"/>
    <p:sldId id="650" r:id="rId28"/>
    <p:sldId id="651" r:id="rId29"/>
    <p:sldId id="653" r:id="rId30"/>
    <p:sldId id="652" r:id="rId31"/>
    <p:sldId id="654" r:id="rId32"/>
    <p:sldId id="655" r:id="rId33"/>
    <p:sldId id="656" r:id="rId34"/>
    <p:sldId id="657" r:id="rId35"/>
    <p:sldId id="659" r:id="rId36"/>
    <p:sldId id="660" r:id="rId37"/>
    <p:sldId id="661" r:id="rId38"/>
    <p:sldId id="662" r:id="rId39"/>
    <p:sldId id="663" r:id="rId40"/>
    <p:sldId id="664" r:id="rId41"/>
    <p:sldId id="665" r:id="rId42"/>
    <p:sldId id="666" r:id="rId43"/>
    <p:sldId id="667" r:id="rId44"/>
    <p:sldId id="668" r:id="rId45"/>
    <p:sldId id="669" r:id="rId46"/>
    <p:sldId id="670" r:id="rId47"/>
    <p:sldId id="672" r:id="rId48"/>
    <p:sldId id="674" r:id="rId49"/>
    <p:sldId id="675" r:id="rId50"/>
    <p:sldId id="676" r:id="rId51"/>
    <p:sldId id="677" r:id="rId52"/>
    <p:sldId id="678" r:id="rId53"/>
    <p:sldId id="673" r:id="rId54"/>
    <p:sldId id="679" r:id="rId55"/>
    <p:sldId id="680" r:id="rId56"/>
    <p:sldId id="68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14"/>
    <p:restoredTop sz="96327"/>
  </p:normalViewPr>
  <p:slideViewPr>
    <p:cSldViewPr snapToGrid="0">
      <p:cViewPr varScale="1">
        <p:scale>
          <a:sx n="160" d="100"/>
          <a:sy n="16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10: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Crash Failures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1B60-7B18-C4C2-8E80-51F732882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64C0-5485-467F-1326-951C5726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51E6-6ED1-150F-B81A-64073503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36B77-5C65-AC17-BE0E-548ADA01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a replicated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of more replicas can fail.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sharded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Replicas in a shard can fail.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full shard fail? Yes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Can clients fail?</a:t>
            </a:r>
          </a:p>
        </p:txBody>
      </p:sp>
    </p:spTree>
    <p:extLst>
      <p:ext uri="{BB962C8B-B14F-4D97-AF65-F5344CB8AC3E}">
        <p14:creationId xmlns:p14="http://schemas.microsoft.com/office/powerpoint/2010/main" val="423972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741B-1202-8F2B-8CCA-6ED639E7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046-D706-DEC0-6F52-1C38C851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4A726-F1DD-D997-7941-80CFCE63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9C0C-EEE4-0293-636B-BA77673E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a replicated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of more replicas can fail.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sharded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Replicas in a shard can fail.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full shard fail? Yes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Can clients fail? Yes</a:t>
            </a:r>
          </a:p>
          <a:p>
            <a:pPr marL="342900" lvl="1" indent="-342900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What about network?</a:t>
            </a:r>
          </a:p>
        </p:txBody>
      </p:sp>
    </p:spTree>
    <p:extLst>
      <p:ext uri="{BB962C8B-B14F-4D97-AF65-F5344CB8AC3E}">
        <p14:creationId xmlns:p14="http://schemas.microsoft.com/office/powerpoint/2010/main" val="316953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F378-B6E5-6305-F937-7DBA9ACE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9F0C-5719-2B5A-C367-9FDEAD5E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72C6A-49FF-A772-B946-AD1D1D3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2B7-BB86-3FE7-4444-9EEC8083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a replicated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of more replicas can fail.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sharded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Replicas in a shard can fail.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full shard fail? Yes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Can clients fail? Yes</a:t>
            </a:r>
          </a:p>
          <a:p>
            <a:pPr marL="342900" lvl="1" indent="-342900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What about network? Even network failures </a:t>
            </a:r>
            <a:r>
              <a:rPr lang="en-US">
                <a:latin typeface="Palatino Linotype" panose="02040502050505030304" pitchFamily="18" charset="0"/>
              </a:rPr>
              <a:t>are possible.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7BE52-973F-5E10-529A-EC43BAF8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20E3-A441-1974-5B96-0E9BF45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Categorization of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3AA76-3AAE-3B95-1806-2372E46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7C5EC-0FA2-4B07-DD54-FE55AD6ED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broadly categorize failures?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6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96138-4478-B46A-5A7A-0AA69345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D7B9-405C-0B62-5E8D-2F74C99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Categorization of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BEE5E-2454-DAB5-9A43-42BFE563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AAE7-9264-C5DF-EB57-C0108472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broadly categorize failures?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Omission Failures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Commission Failures</a:t>
            </a:r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49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1A5D-FD8C-57F5-5514-3F095EA6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6E2-8EB0-065E-C92F-EE1B2AD5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Categorization of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F2FEF-13BE-9644-D253-0D13BE71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7B2F-7719-C1C0-6FEC-47EB38A2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broadly categorize failures?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Omission Failures: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Unexpected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Failures due to something omitted, when it should have been done.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Commission Failures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Caused Failures.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Failures due to doing some action that should not have been done.</a:t>
            </a:r>
          </a:p>
        </p:txBody>
      </p:sp>
    </p:spTree>
    <p:extLst>
      <p:ext uri="{BB962C8B-B14F-4D97-AF65-F5344CB8AC3E}">
        <p14:creationId xmlns:p14="http://schemas.microsoft.com/office/powerpoint/2010/main" val="2619059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63329-B587-D687-0EE2-A7A671E4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8AAA-C885-6FEF-B55A-20C4D48E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Categorization of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0AF97-806E-AE4D-F522-9C9DBB47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EF72-5E2F-541C-9DE4-6D32D2D3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Crash Failure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node halts or fail stops.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Ommission Failure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Failure to send, receive or respond to a message.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Timing Failure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Message arrives beyond a specified time period.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Commission Failure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Arbitrary failures like Byzantine attacks.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3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988DE-FFB9-1AF0-A107-CA3170728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E5FA-26FF-4BF2-925E-4E8DC45F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3E385-7754-3E98-2278-12A4A4B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8299-3284-186C-0F34-7F978ADD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a Node/Process/Partition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detect if another node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has failed? 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9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CF16-5629-03F5-A093-922947FF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283-F4B7-B0E2-D9AF-53ADD1D4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8EB61-6795-CFD9-6BEB-C49500A1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C36D-CF52-C432-630E-602FDBC29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a Node/Process/Partition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detect if another node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has failed?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Unfortunately, </a:t>
            </a:r>
            <a:r>
              <a:rPr lang="en-US" b="1" dirty="0">
                <a:latin typeface="Palatino Linotype" panose="02040502050505030304" pitchFamily="18" charset="0"/>
              </a:rPr>
              <a:t>No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Possibly there is a lack of communication due to network failure.</a:t>
            </a:r>
          </a:p>
        </p:txBody>
      </p:sp>
    </p:spTree>
    <p:extLst>
      <p:ext uri="{BB962C8B-B14F-4D97-AF65-F5344CB8AC3E}">
        <p14:creationId xmlns:p14="http://schemas.microsoft.com/office/powerpoint/2010/main" val="1344924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EBE0-CDA1-C764-8834-AD62A67F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92CE-3CE6-9754-D208-E09131F9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63F8-D87E-D6FA-4A30-FCA8517C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3DB0-3294-6937-D168-2C422FE9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a Node/Process/Partition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detect if another node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has failed?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Unfortunately, </a:t>
            </a:r>
            <a:r>
              <a:rPr lang="en-US" b="1" dirty="0">
                <a:latin typeface="Palatino Linotype" panose="02040502050505030304" pitchFamily="18" charset="0"/>
              </a:rPr>
              <a:t>No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Possibly there is a lack of communication due to network failure.</a:t>
            </a:r>
          </a:p>
          <a:p>
            <a:pPr marL="457200" lvl="1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 What are the different types of network models? 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0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3 is due on </a:t>
            </a:r>
            <a:r>
              <a:rPr lang="en-US" sz="2400" b="1" dirty="0">
                <a:latin typeface="Palatino Linotype" panose="02040502050505030304" pitchFamily="18" charset="0"/>
              </a:rPr>
              <a:t>May 18,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9195-049C-BD19-FC1F-221D8F24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0408-1B61-8CC1-8B8A-2B0234B1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76DAD-6D77-E2B2-1B20-F541AA98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DF52-E874-281B-A004-268F74D0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a Node/Process/Partition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detect if another node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has failed?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Unfortunately, </a:t>
            </a:r>
            <a:r>
              <a:rPr lang="en-US" b="1" dirty="0">
                <a:latin typeface="Palatino Linotype" panose="02040502050505030304" pitchFamily="18" charset="0"/>
              </a:rPr>
              <a:t>No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Possibly there is a lack of communication due to network failure.</a:t>
            </a:r>
          </a:p>
          <a:p>
            <a:pPr marL="457200" lvl="1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 What are the different types of network models?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Asynchronous Systems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Synchronous Systems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64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F455-A6A1-1E87-DD66-157216A7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A10C-75A9-1333-C9F7-ED15FA1B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1DE6F-D89B-6AE6-26E6-99FB5D5C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FCC18-27E9-3B52-82D3-CCEF4AC6F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a Node/Process/Partition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detect if another node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has failed?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Unfortunately, </a:t>
            </a:r>
            <a:r>
              <a:rPr lang="en-US" b="1" dirty="0">
                <a:latin typeface="Palatino Linotype" panose="02040502050505030304" pitchFamily="18" charset="0"/>
              </a:rPr>
              <a:t>No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Possibly there is a lack of communication due to network failure.</a:t>
            </a:r>
          </a:p>
          <a:p>
            <a:pPr marL="457200" lvl="1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 What are the different types of network models?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Asynchronous Systems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No timing assumptions made about process execution or message delivery.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Synchronous Systems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Process execution and message delivery are time bounded!</a:t>
            </a:r>
          </a:p>
        </p:txBody>
      </p:sp>
    </p:spTree>
    <p:extLst>
      <p:ext uri="{BB962C8B-B14F-4D97-AF65-F5344CB8AC3E}">
        <p14:creationId xmlns:p14="http://schemas.microsoft.com/office/powerpoint/2010/main" val="513860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C532E-BD2E-453D-8083-42458F14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3E36-B526-D019-0425-C733A291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Asynchronous vs Synchronous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B005D-78DF-F5D0-B680-998CE15D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3574-1498-6B47-D066-B59CA543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design issues with asynchronous and synchronous systems?</a:t>
            </a:r>
          </a:p>
        </p:txBody>
      </p:sp>
    </p:spTree>
    <p:extLst>
      <p:ext uri="{BB962C8B-B14F-4D97-AF65-F5344CB8AC3E}">
        <p14:creationId xmlns:p14="http://schemas.microsoft.com/office/powerpoint/2010/main" val="3231653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2E89-8246-5571-141F-F0222C0C6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54F1-1414-45FC-D9FA-48BE08C4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Asynchronous vs Synchronous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12D8E-D39F-7E93-BA7E-97391B80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B0C4-0F90-7A44-F043-26285D4C7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design issues with asynchronous and synchronous systems?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synchronous system is hard to practically </a:t>
            </a:r>
            <a:r>
              <a:rPr lang="en-US" sz="2400" b="1" dirty="0">
                <a:latin typeface="Palatino Linotype" panose="02040502050505030304" pitchFamily="18" charset="0"/>
              </a:rPr>
              <a:t>implement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is hard to </a:t>
            </a:r>
            <a:r>
              <a:rPr lang="en-US" sz="2400" b="1" dirty="0">
                <a:latin typeface="Palatino Linotype" panose="02040502050505030304" pitchFamily="18" charset="0"/>
              </a:rPr>
              <a:t>determine</a:t>
            </a:r>
            <a:r>
              <a:rPr lang="en-US" sz="2400" dirty="0">
                <a:latin typeface="Palatino Linotype" panose="02040502050505030304" pitchFamily="18" charset="0"/>
              </a:rPr>
              <a:t> the type of failure in an asynchronous system.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practice, no system is truly synchronous or asynchronous.</a:t>
            </a:r>
          </a:p>
        </p:txBody>
      </p:sp>
    </p:spTree>
    <p:extLst>
      <p:ext uri="{BB962C8B-B14F-4D97-AF65-F5344CB8AC3E}">
        <p14:creationId xmlns:p14="http://schemas.microsoft.com/office/powerpoint/2010/main" val="1118362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8A7E-1AE0-75CF-545E-46FFD8139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27CD-9BD3-6102-E728-31F4F9245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Partially Synchronous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D0A05-548D-8388-BF95-57FBA200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EFBC-D8C9-FAE7-CEE4-32B4F363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0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099A-A7E5-F075-DF13-C8584C59B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2483-69F1-903D-32EC-CD33ED09C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Partially Synchronous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07B53-B4AA-0F98-3712-31F2CE68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8421-7179-E173-EE0E-522578035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Partially synchronous systems mostly behave as synchronous systems with some periods of asynchrony.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is no time bound, but the assumption is that the periods of asynchrony will resolve.</a:t>
            </a:r>
          </a:p>
        </p:txBody>
      </p:sp>
    </p:spTree>
    <p:extLst>
      <p:ext uri="{BB962C8B-B14F-4D97-AF65-F5344CB8AC3E}">
        <p14:creationId xmlns:p14="http://schemas.microsoft.com/office/powerpoint/2010/main" val="2328422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2E632-25AF-CDA0-BEFC-55BEC134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421E-9B9D-035A-6C70-FD56DD3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Partially Synchronous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C0A6C-A7E7-A849-0DBE-A85AAD28D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AD26-286E-4B19-C30D-098EBB9F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Partially synchronous systems mostly behave as synchronous systems with some periods of asynchrony.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There is no time bound, but the assumption is that the periods of asynchrony will resolve.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Common method to detect failures is to use timers.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Incorrect failure detection possible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Network failure may be categorized as node failure.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558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09053-3308-30FE-B0C2-1E69B109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06ED-6689-038E-65F2-E4A31366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Availability under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E0DBE-B6F9-B0B5-88D3-34616093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5530-45C5-F660-EE33-B584EA4FE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guarantee availability under failures?</a:t>
            </a:r>
          </a:p>
        </p:txBody>
      </p:sp>
    </p:spTree>
    <p:extLst>
      <p:ext uri="{BB962C8B-B14F-4D97-AF65-F5344CB8AC3E}">
        <p14:creationId xmlns:p14="http://schemas.microsoft.com/office/powerpoint/2010/main" val="310784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887D-C400-C156-3712-64FD3760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062-1A1F-64B4-3A09-418C589D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Availability under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0E66F-2399-B67E-B96C-A269F49AF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4D9A-9FEF-0661-7F81-3DCAAC32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guarantee availability under failures?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much replication or redundancy is needed to handle a failure?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53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6B3FF-26F9-8CEC-8443-174D9D26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187E-5322-8A51-ADD9-BD19768B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Availability under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878A9-6992-516B-B0D3-2F240E66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F48DF-E558-4F3F-4F26-FACAF5FB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guarantee availability under failures?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much replication or redundancy is needed to handle a failure?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Depends on the type of failure and goal of the system.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Crash failures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For </a:t>
            </a:r>
            <a:r>
              <a:rPr lang="en-US" b="1" dirty="0">
                <a:latin typeface="Palatino Linotype" panose="02040502050505030304" pitchFamily="18" charset="0"/>
              </a:rPr>
              <a:t>f failures</a:t>
            </a:r>
            <a:r>
              <a:rPr lang="en-US" dirty="0">
                <a:latin typeface="Palatino Linotype" panose="02040502050505030304" pitchFamily="18" charset="0"/>
              </a:rPr>
              <a:t>, total replicas needed?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Storage and Execution Systems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</a:p>
          <a:p>
            <a:pPr marL="1371600" lvl="3" indent="0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3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Regular Systems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</a:t>
            </a:r>
          </a:p>
          <a:p>
            <a:pPr lvl="3"/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68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evaluate a LSS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18B32-899B-42D4-F520-F93C80C3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3411-EED2-00B8-C0B3-828CF2DB6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Availability under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A7667-A298-6A21-DB8B-7C4C1AD1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87BE-81FD-362C-C076-534A3D27C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you guarantee availability under failures?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Replication!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much replication or redundancy is needed to handle a failure?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Depends on the type of failure and goal of the system.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Crash failures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For </a:t>
            </a:r>
            <a:r>
              <a:rPr lang="en-US" b="1" dirty="0">
                <a:latin typeface="Palatino Linotype" panose="02040502050505030304" pitchFamily="18" charset="0"/>
              </a:rPr>
              <a:t>f failures</a:t>
            </a:r>
            <a:r>
              <a:rPr lang="en-US" dirty="0">
                <a:latin typeface="Palatino Linotype" panose="02040502050505030304" pitchFamily="18" charset="0"/>
              </a:rPr>
              <a:t>, total replicas needed?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Storage and Execution Systems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</a:p>
          <a:p>
            <a:pPr lvl="3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If the goal is to just store and execute data,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f+1 replicas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sufficient.</a:t>
            </a:r>
          </a:p>
          <a:p>
            <a:pPr lvl="3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2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Regular Systems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</a:t>
            </a:r>
          </a:p>
          <a:p>
            <a:pPr lvl="3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Total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2f+1 replicas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needed.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7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77AD6-3FFB-9234-2971-6E90D206E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2718-51D8-13A0-0E94-B96764EB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Decision Making in Replicated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23C73-F7AB-7166-5586-DE820C6F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593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D2076-0554-610F-51D9-32A10A596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A37B-5AA4-10ED-FF80-DCA8D158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Decision Making in Replicated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4406F-B768-8D28-2847-C2898CD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5D0D-4112-1ACC-DEEE-0D2F6ED17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Once you have decided the replication factor, you need to enable agreement or consensus mechanism among the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Consensus helps the system make progress under crash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to establish a consensus?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91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A5317-645F-6614-8AC8-30C06127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4FB1-799E-FE62-9336-D9AD42AD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A09FF-8AA9-E515-D141-7CB266F9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1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2C655-4B2F-12B6-B663-2A5829D8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B75-0410-E145-0ED4-20A7860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B930-ABDF-596C-7E39-E0417E28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DD8B-4BF2-BEF9-0A76-4DC50754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Published by Leslie Lamport in 1989.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Considered as the first consensus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D14B4-C9DA-1184-981F-9EF62B00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9879-02CB-140F-012F-71F2E4F8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Preliminaries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7F60B-8BFD-14E4-DA74-A7D62C80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87DC-CAC1-9E21-0437-8E424D6E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Partially synchronous setting (may also be asynchronous).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Messages can get loss, delayed, duplicated or reordered.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participants behave deterministic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on same input, yield same output.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Replicas can crash.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41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8CABC-2E5D-2DDF-9188-A1175885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B37-F457-1A2B-06AA-AE77E375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System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6D458-1A76-3DB1-ACF7-F4789079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7EC7-F855-93F8-2616-A9A0C41BD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plays three types of </a:t>
            </a:r>
            <a:r>
              <a:rPr lang="en-US" sz="2400" b="1" dirty="0">
                <a:latin typeface="Palatino Linotype" panose="02040502050505030304" pitchFamily="18" charset="0"/>
              </a:rPr>
              <a:t>roles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43601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F6C8-6718-6FC4-68CF-EE4D1D5C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7A3A-4154-E775-A513-3C38E86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System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5E497-0D98-447A-E2F8-1522F49A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23E6-0F3E-4BE5-5DC7-C4355816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plays three types of </a:t>
            </a:r>
            <a:r>
              <a:rPr lang="en-US" sz="2400" b="1" dirty="0">
                <a:latin typeface="Palatino Linotype" panose="02040502050505030304" pitchFamily="18" charset="0"/>
              </a:rPr>
              <a:t>roles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Proposers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Propose client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90491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F0B5-D3D0-6AD5-B078-AE223A81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99D3-B1A0-B4EB-FE9B-E5F5728A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System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C5315-E8E7-991A-74F8-BC3600E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4CAD-3B20-E5AA-CDAE-699E718B4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plays three types of </a:t>
            </a:r>
            <a:r>
              <a:rPr lang="en-US" sz="2400" b="1" dirty="0">
                <a:latin typeface="Palatino Linotype" panose="02040502050505030304" pitchFamily="18" charset="0"/>
              </a:rPr>
              <a:t>roles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Proposers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Propose client transactions.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Acceptors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Decide whether to accept a proposal or not.</a:t>
            </a:r>
          </a:p>
        </p:txBody>
      </p:sp>
    </p:spTree>
    <p:extLst>
      <p:ext uri="{BB962C8B-B14F-4D97-AF65-F5344CB8AC3E}">
        <p14:creationId xmlns:p14="http://schemas.microsoft.com/office/powerpoint/2010/main" val="3008297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06B3E-8E41-72A7-C31F-9EB96579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C017-870A-9F11-8290-5680E4F7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System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E77F-F4F9-014F-7C74-53A3318A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9E6D-74A3-DF24-F43F-C6C7E407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plays three types of </a:t>
            </a:r>
            <a:r>
              <a:rPr lang="en-US" sz="2400" b="1" dirty="0">
                <a:latin typeface="Palatino Linotype" panose="02040502050505030304" pitchFamily="18" charset="0"/>
              </a:rPr>
              <a:t>roles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Proposers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Propose client transactions.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Acceptors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Decide whether to accept a proposal or not.</a:t>
            </a:r>
          </a:p>
          <a:p>
            <a:pPr marL="9144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Learners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Learn accepted proposal and execute them. </a:t>
            </a:r>
          </a:p>
        </p:txBody>
      </p:sp>
    </p:spTree>
    <p:extLst>
      <p:ext uri="{BB962C8B-B14F-4D97-AF65-F5344CB8AC3E}">
        <p14:creationId xmlns:p14="http://schemas.microsoft.com/office/powerpoint/2010/main" val="96313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C206-3592-BCAD-37B6-386FEDF58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68E-6388-1D26-285F-9F42CD7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316E-EEE2-FEF3-65DC-9116D4E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this class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 </a:t>
            </a:r>
            <a:r>
              <a:rPr lang="en-US" b="1" dirty="0">
                <a:latin typeface="Palatino Linotype" panose="02040502050505030304" pitchFamily="18" charset="0"/>
              </a:rPr>
              <a:t>Chapter 8</a:t>
            </a:r>
            <a:r>
              <a:rPr lang="en-US" dirty="0">
                <a:latin typeface="Palatino Linotype" panose="02040502050505030304" pitchFamily="18" charset="0"/>
              </a:rPr>
              <a:t> from </a:t>
            </a:r>
            <a:r>
              <a:rPr lang="en-US" b="1" dirty="0">
                <a:latin typeface="Palatino Linotype" panose="02040502050505030304" pitchFamily="18" charset="0"/>
              </a:rPr>
              <a:t>Distributed System </a:t>
            </a:r>
            <a:r>
              <a:rPr lang="en-US" dirty="0">
                <a:latin typeface="Palatino Linotype" panose="02040502050505030304" pitchFamily="18" charset="0"/>
              </a:rPr>
              <a:t>by Maarten van Steen and Andrew Tanenbaum.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Authors provide students free online copy.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3238D-5332-5A97-7409-A39F8568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2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F8041-B1FD-394A-419A-092C26BE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9871-8794-9D84-5ED9-47C5E0C1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System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8DF0A-B391-2E93-8872-E1936F17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2FDFE9-EADA-6EF0-D4F3-5B2F4D6BCBFC}"/>
              </a:ext>
            </a:extLst>
          </p:cNvPr>
          <p:cNvSpPr/>
          <p:nvPr/>
        </p:nvSpPr>
        <p:spPr>
          <a:xfrm>
            <a:off x="4079019" y="1884459"/>
            <a:ext cx="5064981" cy="78717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33300-8E99-8E39-2103-4378AFCB889C}"/>
              </a:ext>
            </a:extLst>
          </p:cNvPr>
          <p:cNvSpPr txBox="1"/>
          <p:nvPr/>
        </p:nvSpPr>
        <p:spPr>
          <a:xfrm>
            <a:off x="4223209" y="2047215"/>
            <a:ext cx="141256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Proposer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21AC8-95EE-EAF7-7C21-E16FBEC94CB0}"/>
              </a:ext>
            </a:extLst>
          </p:cNvPr>
          <p:cNvSpPr txBox="1"/>
          <p:nvPr/>
        </p:nvSpPr>
        <p:spPr>
          <a:xfrm>
            <a:off x="5976078" y="2047212"/>
            <a:ext cx="14189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Acceptor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B74330-382A-C5AA-B97E-B103CADB6155}"/>
              </a:ext>
            </a:extLst>
          </p:cNvPr>
          <p:cNvSpPr txBox="1"/>
          <p:nvPr/>
        </p:nvSpPr>
        <p:spPr>
          <a:xfrm>
            <a:off x="7735360" y="2047213"/>
            <a:ext cx="124425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Learner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827BF7-7208-C638-704F-E363C8EDDAAC}"/>
              </a:ext>
            </a:extLst>
          </p:cNvPr>
          <p:cNvSpPr/>
          <p:nvPr/>
        </p:nvSpPr>
        <p:spPr>
          <a:xfrm>
            <a:off x="4079019" y="3237131"/>
            <a:ext cx="5064981" cy="78717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4F1607-0955-D39A-D35E-A9E7844F67AE}"/>
              </a:ext>
            </a:extLst>
          </p:cNvPr>
          <p:cNvSpPr txBox="1"/>
          <p:nvPr/>
        </p:nvSpPr>
        <p:spPr>
          <a:xfrm>
            <a:off x="4223209" y="3399887"/>
            <a:ext cx="141256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Proposer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F48CF-85C1-9E2C-54C5-2AE6E0F94B36}"/>
              </a:ext>
            </a:extLst>
          </p:cNvPr>
          <p:cNvSpPr txBox="1"/>
          <p:nvPr/>
        </p:nvSpPr>
        <p:spPr>
          <a:xfrm>
            <a:off x="5976078" y="3399884"/>
            <a:ext cx="14189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Acceptor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8A45D-C8EB-1B48-9601-54A33798492D}"/>
              </a:ext>
            </a:extLst>
          </p:cNvPr>
          <p:cNvSpPr txBox="1"/>
          <p:nvPr/>
        </p:nvSpPr>
        <p:spPr>
          <a:xfrm>
            <a:off x="7735360" y="3399885"/>
            <a:ext cx="124425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Learner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DC269F7-7092-F359-F480-C92CF0879382}"/>
              </a:ext>
            </a:extLst>
          </p:cNvPr>
          <p:cNvSpPr/>
          <p:nvPr/>
        </p:nvSpPr>
        <p:spPr>
          <a:xfrm>
            <a:off x="4079019" y="4589803"/>
            <a:ext cx="5064981" cy="78717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9066A-D08C-34CC-4E67-66FA55B5026C}"/>
              </a:ext>
            </a:extLst>
          </p:cNvPr>
          <p:cNvSpPr txBox="1"/>
          <p:nvPr/>
        </p:nvSpPr>
        <p:spPr>
          <a:xfrm>
            <a:off x="4223209" y="4752559"/>
            <a:ext cx="141256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Proposer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5BFF8-00AF-C6B3-246C-98570F4D5B75}"/>
              </a:ext>
            </a:extLst>
          </p:cNvPr>
          <p:cNvSpPr txBox="1"/>
          <p:nvPr/>
        </p:nvSpPr>
        <p:spPr>
          <a:xfrm>
            <a:off x="5976078" y="4752556"/>
            <a:ext cx="141897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Acceptor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77CA4-D97C-A557-0126-F88BB96BB4FC}"/>
              </a:ext>
            </a:extLst>
          </p:cNvPr>
          <p:cNvSpPr txBox="1"/>
          <p:nvPr/>
        </p:nvSpPr>
        <p:spPr>
          <a:xfrm>
            <a:off x="7735360" y="4752557"/>
            <a:ext cx="124425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Learner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269208-1A19-02E2-FC57-339DDFE16E84}"/>
              </a:ext>
            </a:extLst>
          </p:cNvPr>
          <p:cNvSpPr txBox="1"/>
          <p:nvPr/>
        </p:nvSpPr>
        <p:spPr>
          <a:xfrm>
            <a:off x="1969158" y="2047211"/>
            <a:ext cx="10102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38497-6661-AD4E-4622-5B9B8741E1BF}"/>
              </a:ext>
            </a:extLst>
          </p:cNvPr>
          <p:cNvSpPr txBox="1"/>
          <p:nvPr/>
        </p:nvSpPr>
        <p:spPr>
          <a:xfrm>
            <a:off x="1969157" y="2938219"/>
            <a:ext cx="10102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96A59-CB52-80BE-7297-291B1E198F60}"/>
              </a:ext>
            </a:extLst>
          </p:cNvPr>
          <p:cNvSpPr txBox="1"/>
          <p:nvPr/>
        </p:nvSpPr>
        <p:spPr>
          <a:xfrm>
            <a:off x="1969156" y="3829227"/>
            <a:ext cx="101021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0C530-0F47-8695-1115-26C0D3465FF5}"/>
              </a:ext>
            </a:extLst>
          </p:cNvPr>
          <p:cNvSpPr txBox="1"/>
          <p:nvPr/>
        </p:nvSpPr>
        <p:spPr>
          <a:xfrm>
            <a:off x="1969156" y="4720235"/>
            <a:ext cx="104516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9730E-2568-1DB9-CB03-60F38CD5F83D}"/>
              </a:ext>
            </a:extLst>
          </p:cNvPr>
          <p:cNvSpPr txBox="1"/>
          <p:nvPr/>
        </p:nvSpPr>
        <p:spPr>
          <a:xfrm>
            <a:off x="5900417" y="143170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Replica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5C9DDD-8293-FF37-BA9A-06AEFF237124}"/>
              </a:ext>
            </a:extLst>
          </p:cNvPr>
          <p:cNvSpPr txBox="1"/>
          <p:nvPr/>
        </p:nvSpPr>
        <p:spPr>
          <a:xfrm>
            <a:off x="5900417" y="277705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Replica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4BE343-FA6B-4634-4211-A54ABB5C1D1C}"/>
              </a:ext>
            </a:extLst>
          </p:cNvPr>
          <p:cNvSpPr txBox="1"/>
          <p:nvPr/>
        </p:nvSpPr>
        <p:spPr>
          <a:xfrm>
            <a:off x="5900417" y="413755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Replica 3</a:t>
            </a:r>
          </a:p>
        </p:txBody>
      </p:sp>
    </p:spTree>
    <p:extLst>
      <p:ext uri="{BB962C8B-B14F-4D97-AF65-F5344CB8AC3E}">
        <p14:creationId xmlns:p14="http://schemas.microsoft.com/office/powerpoint/2010/main" val="1757333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64FC-8B7A-04AD-1BE2-676039A9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11C7-CE2B-18B1-AA9E-B50D46B2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Fault Tolerance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AE55-5A1B-4DF0-A23E-BA3E32BA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3F12-5A14-E8C2-B0A9-5C63C766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To guard against up to </a:t>
            </a:r>
            <a:r>
              <a:rPr lang="en-US" sz="2400" b="1" dirty="0">
                <a:latin typeface="Palatino Linotype" panose="02040502050505030304" pitchFamily="18" charset="0"/>
              </a:rPr>
              <a:t>f</a:t>
            </a:r>
            <a:r>
              <a:rPr lang="en-US" sz="2400" dirty="0">
                <a:latin typeface="Palatino Linotype" panose="02040502050505030304" pitchFamily="18" charset="0"/>
              </a:rPr>
              <a:t> failures, Paxos needs at least </a:t>
            </a:r>
            <a:r>
              <a:rPr lang="en-US" sz="2400" b="1" dirty="0">
                <a:latin typeface="Palatino Linotype" panose="02040502050505030304" pitchFamily="18" charset="0"/>
              </a:rPr>
              <a:t>2f+1</a:t>
            </a:r>
            <a:r>
              <a:rPr lang="en-US" sz="2400" dirty="0">
                <a:latin typeface="Palatino Linotype" panose="02040502050505030304" pitchFamily="18" charset="0"/>
              </a:rPr>
              <a:t> replicas to reach consensus.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proposal becomes accepted if it is accepted by a majority of acceptors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f+1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52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016FD-98C4-ACD2-0102-F7F1AF1D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45EF-B70D-243C-39BE-3D718D2D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BDE83-C2AB-FCD1-1E06-11F87198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32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A8E0-0700-E9AD-B6F8-B9E110D26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A10F-132A-229D-6585-5F9CE7F73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BB3F3-B0EE-F0E0-6247-EAA52BF3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E694-9AAF-A8D2-1402-14CC5B64E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Step 1a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A proposer selects a proposal number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and sends a prepare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request with number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to a majority of acceptors.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09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347BB-5390-64C3-9EAB-0E5C485C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330-BAF7-02C3-F693-65A151CA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611B2-8697-77C0-756A-D9C06B23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7E16C-FADA-E251-AF46-634B0754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Step 1a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A proposer selects a proposal number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and sends a prepare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request with number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to a majority of acceptors.</a:t>
            </a:r>
          </a:p>
          <a:p>
            <a:pPr marL="457200" lvl="1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Step 1b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If an acceptor receives a prepare request with number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greater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than that of any prepare request to which it has already responded,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then it responds to the request with 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a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promise</a:t>
            </a:r>
            <a:r>
              <a:rPr lang="en-US" dirty="0">
                <a:effectLst/>
                <a:latin typeface="Palatino Linotype" panose="02040502050505030304" pitchFamily="18" charset="0"/>
              </a:rPr>
              <a:t> not to accept any more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proposals numbered less than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and 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with the highest-numbered proposal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(if any) that it has accepted.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85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F522-52E0-BA2D-D685-E76201DF0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80CF-56A6-09AB-D9FD-B79486E8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F5F6-8D8C-2231-61F8-A66EA82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8E3D-762B-06C1-F4EB-44D20AFEA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Step 2a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If the proposer receives a response to its prepare requests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(numbered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) from a majority of acceptors, then it sends an accept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request to each of those acceptors for a proposal numbered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with 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value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v</a:t>
            </a:r>
            <a:r>
              <a:rPr lang="en-US" dirty="0">
                <a:effectLst/>
                <a:latin typeface="Palatino Linotype" panose="02040502050505030304" pitchFamily="18" charset="0"/>
              </a:rPr>
              <a:t>,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where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v</a:t>
            </a:r>
            <a:r>
              <a:rPr lang="en-US" dirty="0">
                <a:effectLst/>
                <a:latin typeface="Palatino Linotype" panose="02040502050505030304" pitchFamily="18" charset="0"/>
              </a:rPr>
              <a:t> is the value of the highest-numbered proposal among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the responses, or is any value if the responses reported no proposals.</a:t>
            </a:r>
          </a:p>
          <a:p>
            <a:pPr marL="457200" lvl="1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32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3824-8943-A196-4512-F662A96F9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F712-C760-6858-9E81-84EBDAFF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149A-EBBA-317B-7646-C3EE754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8FEE-BDBD-3AAB-510B-C16F6C8D1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Step 2a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If the proposer receives a response to its prepare requests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(numbered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) from a majority of acceptors, then it sends an accept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request to each of those acceptors for a proposal numbered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 with a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value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v</a:t>
            </a:r>
            <a:r>
              <a:rPr lang="en-US" dirty="0">
                <a:effectLst/>
                <a:latin typeface="Palatino Linotype" panose="02040502050505030304" pitchFamily="18" charset="0"/>
              </a:rPr>
              <a:t>,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where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v</a:t>
            </a:r>
            <a:r>
              <a:rPr lang="en-US" dirty="0">
                <a:effectLst/>
                <a:latin typeface="Palatino Linotype" panose="02040502050505030304" pitchFamily="18" charset="0"/>
              </a:rPr>
              <a:t> is the value of the highest-numbered proposal among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the responses, or is any value if the responses reported no proposals.</a:t>
            </a:r>
          </a:p>
          <a:p>
            <a:pPr marL="457200" lvl="1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Step 2b :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Palatino Linotype" panose="02040502050505030304" pitchFamily="18" charset="0"/>
              </a:rPr>
              <a:t>If an acceptor receives an accept request for a proposal numbered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, it accepts the proposal unless it has already responded to a prepare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effectLst/>
                <a:latin typeface="Palatino Linotype" panose="02040502050505030304" pitchFamily="18" charset="0"/>
              </a:rPr>
              <a:t>request having a number greater than </a:t>
            </a:r>
            <a:r>
              <a:rPr lang="en-US" b="1" dirty="0">
                <a:effectLst/>
                <a:latin typeface="Palatino Linotype" panose="02040502050505030304" pitchFamily="18" charset="0"/>
              </a:rPr>
              <a:t>n</a:t>
            </a:r>
            <a:r>
              <a:rPr lang="en-US" dirty="0">
                <a:effectLst/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78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EB07-44D2-A6B7-904E-8F88F0B8B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FE8D-EB5C-729F-5D51-2E74B56F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BB90F-A73C-91B7-E8C2-9E1D57F5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0680D8-8A88-407D-49AF-42544CEE004C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D1704-0AE3-B79E-BF0F-319B4427CF6A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0F7F7-52D9-A71B-B2BD-D6FC526BD2E4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86494B-8620-BE4E-D3EA-C82AECE4C88C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D2511-41AD-014D-23CE-E993DBE5AE70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70DBF-3063-1B9B-38D0-B8AB268471B5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49CCD-55A1-1065-D30D-35F4F171A88D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658BAA2-B49D-CBFB-6BA1-81027753311B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5883EDE6-A50D-EFEC-E8C9-115BF3136D18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DDCD77F8-BE0E-B89C-A583-011C8BBB1FA3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65EA2955-1D8F-217A-3C42-08ED0D68F3F9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9270AE-9D8F-A25B-6458-F79F22E37DD4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7CFC73-8FF0-9964-1EF5-09270C77D7E9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8D8D50-9B75-9A8F-C695-5BFBA352E124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A69A28-27FE-1C1C-179A-07D90A8585AB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697420-B6A0-5A12-8CA8-D475E9848805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48E46E-C4D5-6A15-3C11-BDACEF80BF66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6C8003-A47F-6EAC-5FF6-5CFFB08056F6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499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0C30-A0EA-0983-C766-90DE8EDF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E978-9679-3FCE-AAA6-34074353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C5B30-2366-712A-9E6F-1DF611F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CAD847-D7DC-8F89-E92B-FBC38C0D7AF5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10C58B-AC6A-C80E-F3DE-9D79622B2C7D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590212-57A9-485C-70E2-6B71C5FC99BE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65562-7406-5CED-2821-8ABF2F5FEE57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B8F9F-9EE0-ADCE-4448-7207B3A8A7A4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A9B43-C899-E98E-B9FF-F1D7C1A41D87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332A6-F1A2-A7D5-76F3-E70119152A35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AB17F0B2-B537-796A-4337-9F47E7728194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EAA8AE36-BE81-4046-9056-D801B4016804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E1408847-350B-03E9-AB41-CA7314C4EFB7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2D814049-67DB-99C3-BDFE-085789FB21D3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FB9C96-B02F-B9CD-AA11-08F40D6FC9DE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91A7D4-559C-AE5C-4B9F-045C8B32B177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C3BEEF-77B0-9CED-7D81-3CBD3B8B4FBC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2E6C0DF-A04F-AAB7-8198-8A3C98973D4E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3D2D78-88B8-DE50-EC27-601FA2B68ECF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433F65-6CE6-A6C6-E71E-0572614202A5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A914887-43A3-0A99-0436-9C1795F7F3AB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9002A9-D56B-541B-828C-EA13C26E9E8B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581048-3A3F-D032-BCD9-CBB36DDDEAAD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374165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D251F-A01C-915B-25F6-1FF664BF5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C194-5C05-16EB-0B30-EB3142BD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6A911-4ACC-4866-1133-CF2C530B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0EAD46-8669-3A48-0825-CFFD4E3780D1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66527C-8607-4209-FEB4-B73126FF24F5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3F5B99-0D07-DB89-304F-EA7ECA4A652F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1BBD43-5EAB-1A60-65E2-7C1AE2CCA402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F4828-0F86-2735-AC3D-8D2B1287EC1F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529FA-C1BE-C4FF-B10A-111261193E6F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D0C63-6C5D-E1AB-0F20-BC562F02ACEC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41B3CF4-8327-0B25-53C9-FB783EAD28FD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66BB7C76-386D-4582-29BA-1C459FE77390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CE7CA9AB-C53F-FD83-D3DE-1288100A736C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FE7229B6-7B8C-8C94-02D6-71B29492655E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A994670-C7D0-40E0-533C-2295F06E9624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572810-DE63-637E-92C2-06FA2F1A15C6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18DBB6-19C2-2771-897C-90255ECDB9D7}"/>
              </a:ext>
            </a:extLst>
          </p:cNvPr>
          <p:cNvCxnSpPr/>
          <p:nvPr/>
        </p:nvCxnSpPr>
        <p:spPr>
          <a:xfrm>
            <a:off x="3835030" y="3033573"/>
            <a:ext cx="1338617" cy="9145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08417-E81B-D0F6-53D3-5AFAFF7D0F97}"/>
              </a:ext>
            </a:extLst>
          </p:cNvPr>
          <p:cNvCxnSpPr/>
          <p:nvPr/>
        </p:nvCxnSpPr>
        <p:spPr>
          <a:xfrm>
            <a:off x="3835030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2B68B9-B69C-1B51-F81D-B6DD6DC13F63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6602FC-9D5F-58DA-5D03-95588E3BFD80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2260E8-809D-429D-6C93-C08B6F629502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C84E3EB-759B-7277-8FF3-4CAE0FD9ECA3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6138E6-F456-0D51-008D-702A301E9464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E42C8B1-4F56-CBE5-C762-41921CEC80A7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CE9D0D-44BA-5F98-A95A-1A2A38B22588}"/>
              </a:ext>
            </a:extLst>
          </p:cNvPr>
          <p:cNvCxnSpPr/>
          <p:nvPr/>
        </p:nvCxnSpPr>
        <p:spPr>
          <a:xfrm>
            <a:off x="3835030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B1863F-89AC-1023-C0B0-2833679A1CF0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7E95-E7B0-AAE0-ADFE-4C27D8BDAFFB}"/>
              </a:ext>
            </a:extLst>
          </p:cNvPr>
          <p:cNvSpPr txBox="1"/>
          <p:nvPr/>
        </p:nvSpPr>
        <p:spPr>
          <a:xfrm>
            <a:off x="3834463" y="485066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310987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085A-0174-F5D2-A389-087B5E3B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9E2-2B33-AEC4-B72A-9001416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83C-E920-D66F-131C-D1E20AC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7560E-E7A8-1945-BC92-BD96F829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a failure in a large-scale system?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1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9E89-F89C-0ABE-10EF-F3C1552F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9007-C7A3-9B09-2F10-70C4936E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8F6B5-305F-FB89-81B3-4F4F06D8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9B63D9-8F90-5CB4-6093-F9B47D98C975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D9F82-3B38-BF36-4A75-5A47FF49456E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4D14C1-26CA-E7CB-487E-FC87192FAC1F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F5F146-FB06-ED48-319A-FC42D488F9DF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32F47-C66B-2463-184E-959616093E14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1E8857-29A8-52D6-CD9F-981E249B914D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68AC1-67CF-FF13-9967-1A5F665C8F51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2816AFA5-E915-CBA5-816B-FE32DB665F18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596E18D2-528F-9A32-745B-EC956E4EBA0E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C4046DC-5793-C905-8EE1-1A5F91C60590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6854A888-7FF4-BD34-0A98-FD5ED0878D13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45B9817-6451-B543-8728-2BE88532ED1E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6F4C00-9176-DE38-AF88-2823A5553AB6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090298-1F9B-4750-984E-7F9151A11EFB}"/>
              </a:ext>
            </a:extLst>
          </p:cNvPr>
          <p:cNvCxnSpPr/>
          <p:nvPr/>
        </p:nvCxnSpPr>
        <p:spPr>
          <a:xfrm>
            <a:off x="3835030" y="3033573"/>
            <a:ext cx="1338617" cy="9145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935D7C-EAFE-8445-CE52-9C58695EFE29}"/>
              </a:ext>
            </a:extLst>
          </p:cNvPr>
          <p:cNvCxnSpPr/>
          <p:nvPr/>
        </p:nvCxnSpPr>
        <p:spPr>
          <a:xfrm>
            <a:off x="3835030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75535C-29D3-99B2-6E59-05D56E5C1361}"/>
              </a:ext>
            </a:extLst>
          </p:cNvPr>
          <p:cNvCxnSpPr/>
          <p:nvPr/>
        </p:nvCxnSpPr>
        <p:spPr>
          <a:xfrm flipV="1">
            <a:off x="5173646" y="3046829"/>
            <a:ext cx="1338616" cy="900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3CC2A8-6D7E-3971-E4ED-CB17D17D1F3B}"/>
              </a:ext>
            </a:extLst>
          </p:cNvPr>
          <p:cNvCxnSpPr/>
          <p:nvPr/>
        </p:nvCxnSpPr>
        <p:spPr>
          <a:xfrm flipV="1">
            <a:off x="5173646" y="3033573"/>
            <a:ext cx="1338616" cy="181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32779A-4194-63EA-EB70-B615B6154126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7ECD86-3D04-06F6-AE22-131604F1179C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D510F6-0752-BC4C-E2D0-068C87005D01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2B042D-F799-FD11-E873-4779B9502D25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C57914-1D3F-322D-6E52-2C37D17E4F7E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3F2240-77BE-7A5D-0F39-CA03CAD6D48E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B9C1EC-A7D9-08AD-CD80-6F57F6069523}"/>
              </a:ext>
            </a:extLst>
          </p:cNvPr>
          <p:cNvCxnSpPr/>
          <p:nvPr/>
        </p:nvCxnSpPr>
        <p:spPr>
          <a:xfrm>
            <a:off x="3835030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DEC7FB-7348-0909-856C-4C4E9FD2AB7E}"/>
              </a:ext>
            </a:extLst>
          </p:cNvPr>
          <p:cNvCxnSpPr>
            <a:cxnSpLocks/>
          </p:cNvCxnSpPr>
          <p:nvPr/>
        </p:nvCxnSpPr>
        <p:spPr>
          <a:xfrm>
            <a:off x="5173646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8147A99-D1D1-A0CC-84C1-17B5750E01BC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1A8B5-0C97-5739-2E46-C5BEA0613354}"/>
              </a:ext>
            </a:extLst>
          </p:cNvPr>
          <p:cNvSpPr txBox="1"/>
          <p:nvPr/>
        </p:nvSpPr>
        <p:spPr>
          <a:xfrm>
            <a:off x="3834463" y="485066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AAC20-C63A-A749-0AE6-CBECB6577A88}"/>
              </a:ext>
            </a:extLst>
          </p:cNvPr>
          <p:cNvSpPr txBox="1"/>
          <p:nvPr/>
        </p:nvSpPr>
        <p:spPr>
          <a:xfrm>
            <a:off x="5180110" y="484740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240524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9EACA-897E-236B-0542-5BDC7B2D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73F3-9BDE-6FA2-7FAE-6AF4AAAD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EAE39-2DFB-4BB5-CED6-6FFE8E11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A675D0-B2FE-6D49-71B1-082DA029C79C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044659-2D4F-3D4A-365C-60791A067B6F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1AA9BE-3E1B-0C2C-DA71-823D787B0994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44A447-8C7B-BDFE-CFED-3B341521AA42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62649-F7FA-BEAF-3C98-925AFEC6CACD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BEB69-4D1C-45C8-FF21-E8720D78915B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AD82D-8954-9DFA-BACE-1098DB8276F2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35CEFCFB-262C-3242-8ED7-83BA2480F35B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762EA07F-831E-7F59-C172-FD2556D1B129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298C04D3-3F67-D9E3-7774-45B0ECD9F611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3790071D-E7FC-F069-8842-761E5ABEA45E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76D957-34DA-2D58-42E4-FD37483CAC72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DF86FB-AD76-46CF-3860-1F389CE780FB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FDDA79-BA53-4A3E-8B9C-BACB30BD7426}"/>
              </a:ext>
            </a:extLst>
          </p:cNvPr>
          <p:cNvCxnSpPr/>
          <p:nvPr/>
        </p:nvCxnSpPr>
        <p:spPr>
          <a:xfrm>
            <a:off x="3835030" y="3033573"/>
            <a:ext cx="1338617" cy="9145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CFC8E5-0EDB-FAA0-67C7-6739B5AD4014}"/>
              </a:ext>
            </a:extLst>
          </p:cNvPr>
          <p:cNvCxnSpPr/>
          <p:nvPr/>
        </p:nvCxnSpPr>
        <p:spPr>
          <a:xfrm>
            <a:off x="3835030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9468EC-ECDC-3851-C27F-EEE641E454E4}"/>
              </a:ext>
            </a:extLst>
          </p:cNvPr>
          <p:cNvCxnSpPr/>
          <p:nvPr/>
        </p:nvCxnSpPr>
        <p:spPr>
          <a:xfrm flipV="1">
            <a:off x="5173646" y="3046829"/>
            <a:ext cx="1338616" cy="900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E1B66-4681-8A18-3264-B79FEB86A5AC}"/>
              </a:ext>
            </a:extLst>
          </p:cNvPr>
          <p:cNvCxnSpPr/>
          <p:nvPr/>
        </p:nvCxnSpPr>
        <p:spPr>
          <a:xfrm flipV="1">
            <a:off x="5173646" y="3033573"/>
            <a:ext cx="1338616" cy="181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F3E8CD-C368-3424-243E-7B833CAEEB1F}"/>
              </a:ext>
            </a:extLst>
          </p:cNvPr>
          <p:cNvCxnSpPr/>
          <p:nvPr/>
        </p:nvCxnSpPr>
        <p:spPr>
          <a:xfrm>
            <a:off x="6512262" y="3022325"/>
            <a:ext cx="1338614" cy="9254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268A20-E47F-DB3B-A1B6-5E52E1ECB3BA}"/>
              </a:ext>
            </a:extLst>
          </p:cNvPr>
          <p:cNvCxnSpPr/>
          <p:nvPr/>
        </p:nvCxnSpPr>
        <p:spPr>
          <a:xfrm>
            <a:off x="6512262" y="3046829"/>
            <a:ext cx="1338614" cy="181222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3E615E-D746-BE48-D22B-2D127A465FE4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216ADF-CA8C-5E4E-A752-FA4861545394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68A1B7-1761-F60E-3FE9-A2EBCBE9E043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6FC3CB-A209-EC65-F277-510C2E07096C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D8153B-6EA5-D700-EFBA-209B00D906B6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CF63E0-9174-5AA1-D5BD-02EC44E3FD6E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850FE1-2E47-9F47-0693-E98228FBBCC9}"/>
              </a:ext>
            </a:extLst>
          </p:cNvPr>
          <p:cNvCxnSpPr/>
          <p:nvPr/>
        </p:nvCxnSpPr>
        <p:spPr>
          <a:xfrm>
            <a:off x="3835030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05E61E3-A955-1EFD-A3B9-899EBAF62537}"/>
              </a:ext>
            </a:extLst>
          </p:cNvPr>
          <p:cNvCxnSpPr/>
          <p:nvPr/>
        </p:nvCxnSpPr>
        <p:spPr>
          <a:xfrm>
            <a:off x="6512262" y="3033573"/>
            <a:ext cx="133861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4AFCB6-3F3D-9F3D-1ED2-C577E1693D1F}"/>
              </a:ext>
            </a:extLst>
          </p:cNvPr>
          <p:cNvCxnSpPr>
            <a:cxnSpLocks/>
          </p:cNvCxnSpPr>
          <p:nvPr/>
        </p:nvCxnSpPr>
        <p:spPr>
          <a:xfrm>
            <a:off x="5173646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63B8A3-D6E2-AEB0-72D7-10628541F2E4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6C5D2-1D01-D079-6EE9-2E88E3E196E7}"/>
              </a:ext>
            </a:extLst>
          </p:cNvPr>
          <p:cNvSpPr txBox="1"/>
          <p:nvPr/>
        </p:nvSpPr>
        <p:spPr>
          <a:xfrm>
            <a:off x="3834463" y="485066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4B7D27-1BFF-C53C-15BB-F7FA446A7FAC}"/>
              </a:ext>
            </a:extLst>
          </p:cNvPr>
          <p:cNvSpPr txBox="1"/>
          <p:nvPr/>
        </p:nvSpPr>
        <p:spPr>
          <a:xfrm>
            <a:off x="5180110" y="484740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Promise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2512B-FB0E-9704-17AF-64DB71BAB2B3}"/>
              </a:ext>
            </a:extLst>
          </p:cNvPr>
          <p:cNvSpPr txBox="1"/>
          <p:nvPr/>
        </p:nvSpPr>
        <p:spPr>
          <a:xfrm>
            <a:off x="6519711" y="4853457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3809559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1591-F728-1B82-0247-331409BB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96A0-11E4-6D19-C5C4-56FFBFBD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3560B-8162-58B9-0661-6111A32E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2E7846-D68C-295B-0616-6B273D743261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273D8-B845-F298-DF1D-EF90EF06FE23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CA2283-6FD4-CFCB-F768-5EB4417D9A3C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3FB446-3759-6D0F-2AFD-8F6EF6C7222A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7285BA-5940-9F62-1A0F-AA2A9EFC262A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EBEE4-18DD-B4DF-60BF-38EAA7EFAE07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B333FE-8F93-700E-7DDC-942F3D8311EC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C10B2144-D7F8-3047-9481-CE7C7414BF3D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A24CF880-D802-D4EB-54B7-D7BBD6AD875E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73F92715-384A-52C2-F45B-2CCBBE53DBA3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2214F384-7467-C7A4-8360-698BC8C33562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734C9B-456A-1A36-6D1A-0ABBF4CD2580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7BD2CF3-FFFE-3A56-2668-8D8BD17EC719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688977-8864-C479-3AC2-14F859014BAF}"/>
              </a:ext>
            </a:extLst>
          </p:cNvPr>
          <p:cNvCxnSpPr/>
          <p:nvPr/>
        </p:nvCxnSpPr>
        <p:spPr>
          <a:xfrm>
            <a:off x="3835030" y="3033573"/>
            <a:ext cx="1338617" cy="9145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1298D5-9427-2B47-A4A7-E29FFFE685FF}"/>
              </a:ext>
            </a:extLst>
          </p:cNvPr>
          <p:cNvCxnSpPr/>
          <p:nvPr/>
        </p:nvCxnSpPr>
        <p:spPr>
          <a:xfrm>
            <a:off x="3835030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FA7A12-A1BF-AA1F-40AE-8053E3A8CB49}"/>
              </a:ext>
            </a:extLst>
          </p:cNvPr>
          <p:cNvCxnSpPr/>
          <p:nvPr/>
        </p:nvCxnSpPr>
        <p:spPr>
          <a:xfrm flipV="1">
            <a:off x="5173646" y="3046829"/>
            <a:ext cx="1338616" cy="900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5DA1A2-0E4F-0582-D581-FCDF64517A44}"/>
              </a:ext>
            </a:extLst>
          </p:cNvPr>
          <p:cNvCxnSpPr/>
          <p:nvPr/>
        </p:nvCxnSpPr>
        <p:spPr>
          <a:xfrm flipV="1">
            <a:off x="5173646" y="3033573"/>
            <a:ext cx="1338616" cy="181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3EBFB6-234D-9010-3C3F-1425711637D4}"/>
              </a:ext>
            </a:extLst>
          </p:cNvPr>
          <p:cNvCxnSpPr/>
          <p:nvPr/>
        </p:nvCxnSpPr>
        <p:spPr>
          <a:xfrm>
            <a:off x="6512262" y="3022325"/>
            <a:ext cx="1338614" cy="9254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9CB189-D3D3-F9C3-2349-3AC476E19CCE}"/>
              </a:ext>
            </a:extLst>
          </p:cNvPr>
          <p:cNvCxnSpPr/>
          <p:nvPr/>
        </p:nvCxnSpPr>
        <p:spPr>
          <a:xfrm>
            <a:off x="6512262" y="3046829"/>
            <a:ext cx="1338614" cy="181222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D265C1C-1A01-191F-C94D-D78F16219CA9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DC50CB-E31D-434A-2B5F-C8B9FFDFF281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E761F9-7C4A-3CF2-1ABB-434E17D99835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C54DCF-EA42-79B7-838C-6E420B5B2AD0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3B27C8-475A-8AA7-4255-B7207BB73F6A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BBFE6D-ABF0-C85C-37A1-678E2E5F41F3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57099D-F29E-13A7-2B7B-C94B2A6B48A4}"/>
              </a:ext>
            </a:extLst>
          </p:cNvPr>
          <p:cNvCxnSpPr/>
          <p:nvPr/>
        </p:nvCxnSpPr>
        <p:spPr>
          <a:xfrm flipV="1">
            <a:off x="7850876" y="3033573"/>
            <a:ext cx="1338615" cy="907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EFB11E-8BB4-2248-0072-AC6BE7F26524}"/>
              </a:ext>
            </a:extLst>
          </p:cNvPr>
          <p:cNvCxnSpPr/>
          <p:nvPr/>
        </p:nvCxnSpPr>
        <p:spPr>
          <a:xfrm>
            <a:off x="7850876" y="3947743"/>
            <a:ext cx="1338615" cy="916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FA1A86-E669-3355-88CD-A052614B04C0}"/>
              </a:ext>
            </a:extLst>
          </p:cNvPr>
          <p:cNvCxnSpPr/>
          <p:nvPr/>
        </p:nvCxnSpPr>
        <p:spPr>
          <a:xfrm flipV="1">
            <a:off x="7850876" y="3046829"/>
            <a:ext cx="1338615" cy="1817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62D5EED-A52C-16D9-F5D2-76DFD69D7221}"/>
              </a:ext>
            </a:extLst>
          </p:cNvPr>
          <p:cNvCxnSpPr/>
          <p:nvPr/>
        </p:nvCxnSpPr>
        <p:spPr>
          <a:xfrm>
            <a:off x="7850876" y="4863919"/>
            <a:ext cx="1338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3D3858D-FBF6-5C09-17F1-7CA5EB3F88B4}"/>
              </a:ext>
            </a:extLst>
          </p:cNvPr>
          <p:cNvCxnSpPr/>
          <p:nvPr/>
        </p:nvCxnSpPr>
        <p:spPr>
          <a:xfrm>
            <a:off x="7850876" y="3940690"/>
            <a:ext cx="1338615" cy="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2143223-3722-28AA-35D4-EB7F01A2FED2}"/>
              </a:ext>
            </a:extLst>
          </p:cNvPr>
          <p:cNvCxnSpPr/>
          <p:nvPr/>
        </p:nvCxnSpPr>
        <p:spPr>
          <a:xfrm>
            <a:off x="7850876" y="3033573"/>
            <a:ext cx="133861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338A36A-71D1-117D-5EB3-C293F95D8607}"/>
              </a:ext>
            </a:extLst>
          </p:cNvPr>
          <p:cNvCxnSpPr/>
          <p:nvPr/>
        </p:nvCxnSpPr>
        <p:spPr>
          <a:xfrm>
            <a:off x="7850876" y="3033573"/>
            <a:ext cx="1338615" cy="9141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741FD23-E4B2-17DD-7C27-FB35EA4BD23D}"/>
              </a:ext>
            </a:extLst>
          </p:cNvPr>
          <p:cNvCxnSpPr/>
          <p:nvPr/>
        </p:nvCxnSpPr>
        <p:spPr>
          <a:xfrm>
            <a:off x="7850876" y="3033573"/>
            <a:ext cx="1338615" cy="183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FA64CF-BCAE-E7EC-D39F-BCC2308F3E64}"/>
              </a:ext>
            </a:extLst>
          </p:cNvPr>
          <p:cNvCxnSpPr/>
          <p:nvPr/>
        </p:nvCxnSpPr>
        <p:spPr>
          <a:xfrm>
            <a:off x="3835030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12D96A0-5B08-D966-D4C0-EFD621075448}"/>
              </a:ext>
            </a:extLst>
          </p:cNvPr>
          <p:cNvCxnSpPr/>
          <p:nvPr/>
        </p:nvCxnSpPr>
        <p:spPr>
          <a:xfrm>
            <a:off x="6512262" y="3033573"/>
            <a:ext cx="133861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74D9AA-CCC6-1DFF-C305-DB490CC32BDB}"/>
              </a:ext>
            </a:extLst>
          </p:cNvPr>
          <p:cNvCxnSpPr>
            <a:cxnSpLocks/>
          </p:cNvCxnSpPr>
          <p:nvPr/>
        </p:nvCxnSpPr>
        <p:spPr>
          <a:xfrm>
            <a:off x="5173646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C96BF5-2C5C-4C79-0413-7FE428DAB648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A2C4B-7538-52FC-F5D3-1DC20EC95CCF}"/>
              </a:ext>
            </a:extLst>
          </p:cNvPr>
          <p:cNvSpPr txBox="1"/>
          <p:nvPr/>
        </p:nvSpPr>
        <p:spPr>
          <a:xfrm>
            <a:off x="3834463" y="485066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3BD80-53DE-373B-7291-A2297B6A8E34}"/>
              </a:ext>
            </a:extLst>
          </p:cNvPr>
          <p:cNvSpPr txBox="1"/>
          <p:nvPr/>
        </p:nvSpPr>
        <p:spPr>
          <a:xfrm>
            <a:off x="5180110" y="484740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Promise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8F397-72F3-1ADA-A9AF-522E59859F8F}"/>
              </a:ext>
            </a:extLst>
          </p:cNvPr>
          <p:cNvSpPr txBox="1"/>
          <p:nvPr/>
        </p:nvSpPr>
        <p:spPr>
          <a:xfrm>
            <a:off x="6519711" y="4853457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Accept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67387-6161-BF66-1B18-D050A696D6EE}"/>
              </a:ext>
            </a:extLst>
          </p:cNvPr>
          <p:cNvSpPr txBox="1"/>
          <p:nvPr/>
        </p:nvSpPr>
        <p:spPr>
          <a:xfrm>
            <a:off x="7857333" y="486667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1716615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6D884-3EEF-EBA5-A0DC-8824482A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3703-F0E1-3AD3-6551-9F949386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Paxos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E5E40-6AAE-F0E5-B873-5E6B2AFD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B7C8FF-88A0-E7F2-F584-5971EB1C2711}"/>
              </a:ext>
            </a:extLst>
          </p:cNvPr>
          <p:cNvSpPr/>
          <p:nvPr/>
        </p:nvSpPr>
        <p:spPr>
          <a:xfrm>
            <a:off x="2375033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C1D562-8D8F-6232-D274-C8E6ABB4A506}"/>
              </a:ext>
            </a:extLst>
          </p:cNvPr>
          <p:cNvSpPr/>
          <p:nvPr/>
        </p:nvSpPr>
        <p:spPr>
          <a:xfrm>
            <a:off x="2375033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CB101-3B00-A5AD-8403-E3877358EE1A}"/>
              </a:ext>
            </a:extLst>
          </p:cNvPr>
          <p:cNvSpPr/>
          <p:nvPr/>
        </p:nvSpPr>
        <p:spPr>
          <a:xfrm>
            <a:off x="2366941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D30D61-D009-0CD8-DFAB-27965C125561}"/>
              </a:ext>
            </a:extLst>
          </p:cNvPr>
          <p:cNvSpPr/>
          <p:nvPr/>
        </p:nvSpPr>
        <p:spPr>
          <a:xfrm>
            <a:off x="2366941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FF6E2-96E8-596C-7EE8-08CF5018EC41}"/>
              </a:ext>
            </a:extLst>
          </p:cNvPr>
          <p:cNvSpPr txBox="1"/>
          <p:nvPr/>
        </p:nvSpPr>
        <p:spPr>
          <a:xfrm>
            <a:off x="1350227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1348C7-F306-8022-F1E8-4A68A9A1C934}"/>
              </a:ext>
            </a:extLst>
          </p:cNvPr>
          <p:cNvSpPr txBox="1"/>
          <p:nvPr/>
        </p:nvSpPr>
        <p:spPr>
          <a:xfrm>
            <a:off x="1214377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6F946-9C23-93EF-984F-126A78C2A80F}"/>
              </a:ext>
            </a:extLst>
          </p:cNvPr>
          <p:cNvSpPr txBox="1"/>
          <p:nvPr/>
        </p:nvSpPr>
        <p:spPr>
          <a:xfrm>
            <a:off x="1129535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285091D-249A-50E5-EC3E-C5986A0D9353}"/>
              </a:ext>
            </a:extLst>
          </p:cNvPr>
          <p:cNvCxnSpPr>
            <a:cxnSpLocks/>
          </p:cNvCxnSpPr>
          <p:nvPr/>
        </p:nvCxnSpPr>
        <p:spPr>
          <a:xfrm>
            <a:off x="2504505" y="2132659"/>
            <a:ext cx="8174385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E61847E4-CC8E-3B7B-05EF-9E13BA305892}"/>
              </a:ext>
            </a:extLst>
          </p:cNvPr>
          <p:cNvCxnSpPr>
            <a:cxnSpLocks/>
          </p:cNvCxnSpPr>
          <p:nvPr/>
        </p:nvCxnSpPr>
        <p:spPr>
          <a:xfrm>
            <a:off x="2504505" y="3033573"/>
            <a:ext cx="81743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6E4BDE8-3397-1D9B-5A46-1BDF8EE01905}"/>
              </a:ext>
            </a:extLst>
          </p:cNvPr>
          <p:cNvCxnSpPr>
            <a:cxnSpLocks/>
          </p:cNvCxnSpPr>
          <p:nvPr/>
        </p:nvCxnSpPr>
        <p:spPr>
          <a:xfrm flipV="1">
            <a:off x="2511249" y="3942118"/>
            <a:ext cx="8167641" cy="271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91CFC2BC-F975-C91E-C734-C7516C18751A}"/>
              </a:ext>
            </a:extLst>
          </p:cNvPr>
          <p:cNvCxnSpPr>
            <a:cxnSpLocks/>
          </p:cNvCxnSpPr>
          <p:nvPr/>
        </p:nvCxnSpPr>
        <p:spPr>
          <a:xfrm>
            <a:off x="2504505" y="4850964"/>
            <a:ext cx="8174385" cy="129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25A738E-7198-170A-425C-47D330BCC630}"/>
              </a:ext>
            </a:extLst>
          </p:cNvPr>
          <p:cNvSpPr txBox="1"/>
          <p:nvPr/>
        </p:nvSpPr>
        <p:spPr>
          <a:xfrm>
            <a:off x="1129535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6943A7-4BC4-2FEB-DB00-E58C4BD266D3}"/>
              </a:ext>
            </a:extLst>
          </p:cNvPr>
          <p:cNvCxnSpPr>
            <a:stCxn id="7" idx="6"/>
          </p:cNvCxnSpPr>
          <p:nvPr/>
        </p:nvCxnSpPr>
        <p:spPr>
          <a:xfrm>
            <a:off x="2504505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549D8B-F0A7-AC1C-69E6-1516F9F4421A}"/>
              </a:ext>
            </a:extLst>
          </p:cNvPr>
          <p:cNvCxnSpPr/>
          <p:nvPr/>
        </p:nvCxnSpPr>
        <p:spPr>
          <a:xfrm>
            <a:off x="3835030" y="3033573"/>
            <a:ext cx="1338617" cy="9145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AC8A47-5EB8-0962-5AEB-25F4CE480716}"/>
              </a:ext>
            </a:extLst>
          </p:cNvPr>
          <p:cNvCxnSpPr/>
          <p:nvPr/>
        </p:nvCxnSpPr>
        <p:spPr>
          <a:xfrm>
            <a:off x="3835030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0044BB-0BF0-5614-5924-14F18EB6CCF7}"/>
              </a:ext>
            </a:extLst>
          </p:cNvPr>
          <p:cNvCxnSpPr/>
          <p:nvPr/>
        </p:nvCxnSpPr>
        <p:spPr>
          <a:xfrm flipV="1">
            <a:off x="5173646" y="3046829"/>
            <a:ext cx="1338616" cy="900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1441B7-CCCE-74F5-4C9D-258681BE5996}"/>
              </a:ext>
            </a:extLst>
          </p:cNvPr>
          <p:cNvCxnSpPr/>
          <p:nvPr/>
        </p:nvCxnSpPr>
        <p:spPr>
          <a:xfrm flipV="1">
            <a:off x="5173646" y="3033573"/>
            <a:ext cx="1338616" cy="181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A6DC7E-CF39-F9B5-9E76-B92976520A90}"/>
              </a:ext>
            </a:extLst>
          </p:cNvPr>
          <p:cNvCxnSpPr/>
          <p:nvPr/>
        </p:nvCxnSpPr>
        <p:spPr>
          <a:xfrm>
            <a:off x="6512262" y="3022325"/>
            <a:ext cx="1338614" cy="92541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F1770A4-0600-A080-7E58-EAC2529B76BC}"/>
              </a:ext>
            </a:extLst>
          </p:cNvPr>
          <p:cNvCxnSpPr/>
          <p:nvPr/>
        </p:nvCxnSpPr>
        <p:spPr>
          <a:xfrm>
            <a:off x="6512262" y="3046829"/>
            <a:ext cx="1338614" cy="181222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5AE7F3-E5C1-38D3-F781-7BF5221DA88D}"/>
              </a:ext>
            </a:extLst>
          </p:cNvPr>
          <p:cNvCxnSpPr/>
          <p:nvPr/>
        </p:nvCxnSpPr>
        <p:spPr>
          <a:xfrm>
            <a:off x="3835030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7BAE54-DEA4-6DDF-2557-6120D5BDAB80}"/>
              </a:ext>
            </a:extLst>
          </p:cNvPr>
          <p:cNvCxnSpPr/>
          <p:nvPr/>
        </p:nvCxnSpPr>
        <p:spPr>
          <a:xfrm>
            <a:off x="517364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42BB1F-991F-9E58-7976-D7A3F05A52A7}"/>
              </a:ext>
            </a:extLst>
          </p:cNvPr>
          <p:cNvCxnSpPr>
            <a:cxnSpLocks/>
          </p:cNvCxnSpPr>
          <p:nvPr/>
        </p:nvCxnSpPr>
        <p:spPr>
          <a:xfrm>
            <a:off x="6512262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A8EAEF-08C0-5695-51F9-BC6683A9FAFF}"/>
              </a:ext>
            </a:extLst>
          </p:cNvPr>
          <p:cNvCxnSpPr>
            <a:cxnSpLocks/>
          </p:cNvCxnSpPr>
          <p:nvPr/>
        </p:nvCxnSpPr>
        <p:spPr>
          <a:xfrm>
            <a:off x="785087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F5820D-A388-9107-422C-53EB225EFE43}"/>
              </a:ext>
            </a:extLst>
          </p:cNvPr>
          <p:cNvCxnSpPr>
            <a:cxnSpLocks/>
          </p:cNvCxnSpPr>
          <p:nvPr/>
        </p:nvCxnSpPr>
        <p:spPr>
          <a:xfrm>
            <a:off x="9189491" y="2132659"/>
            <a:ext cx="0" cy="2726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1C75BC-2AD5-176F-A7EE-A7929E982825}"/>
              </a:ext>
            </a:extLst>
          </p:cNvPr>
          <p:cNvCxnSpPr>
            <a:cxnSpLocks/>
          </p:cNvCxnSpPr>
          <p:nvPr/>
        </p:nvCxnSpPr>
        <p:spPr>
          <a:xfrm>
            <a:off x="10538896" y="2132659"/>
            <a:ext cx="0" cy="27180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759E7A1-57BE-0BE5-BC16-E3362F37F979}"/>
              </a:ext>
            </a:extLst>
          </p:cNvPr>
          <p:cNvCxnSpPr/>
          <p:nvPr/>
        </p:nvCxnSpPr>
        <p:spPr>
          <a:xfrm flipV="1">
            <a:off x="7850876" y="3033573"/>
            <a:ext cx="1338615" cy="907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01E5479-5710-A441-0A59-961503B05268}"/>
              </a:ext>
            </a:extLst>
          </p:cNvPr>
          <p:cNvCxnSpPr/>
          <p:nvPr/>
        </p:nvCxnSpPr>
        <p:spPr>
          <a:xfrm>
            <a:off x="7850876" y="3947743"/>
            <a:ext cx="1338615" cy="916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2A2E9B-2DC5-BB9F-04BA-2B378B7999F7}"/>
              </a:ext>
            </a:extLst>
          </p:cNvPr>
          <p:cNvCxnSpPr/>
          <p:nvPr/>
        </p:nvCxnSpPr>
        <p:spPr>
          <a:xfrm flipV="1">
            <a:off x="7850876" y="3046829"/>
            <a:ext cx="1338615" cy="1817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7C157C-DCE6-E620-E090-343DEDCD64EA}"/>
              </a:ext>
            </a:extLst>
          </p:cNvPr>
          <p:cNvCxnSpPr/>
          <p:nvPr/>
        </p:nvCxnSpPr>
        <p:spPr>
          <a:xfrm>
            <a:off x="7850876" y="4863919"/>
            <a:ext cx="1338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41FC884-2075-BDF9-A1B6-7083788BD6F2}"/>
              </a:ext>
            </a:extLst>
          </p:cNvPr>
          <p:cNvCxnSpPr/>
          <p:nvPr/>
        </p:nvCxnSpPr>
        <p:spPr>
          <a:xfrm>
            <a:off x="7850876" y="3940690"/>
            <a:ext cx="1338615" cy="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A6022D-5738-2E91-CAC5-380C5ABF9801}"/>
              </a:ext>
            </a:extLst>
          </p:cNvPr>
          <p:cNvCxnSpPr/>
          <p:nvPr/>
        </p:nvCxnSpPr>
        <p:spPr>
          <a:xfrm>
            <a:off x="7850876" y="3033573"/>
            <a:ext cx="133861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09F725-ED41-8E1E-D0FF-B5BA6F9C6E2B}"/>
              </a:ext>
            </a:extLst>
          </p:cNvPr>
          <p:cNvCxnSpPr/>
          <p:nvPr/>
        </p:nvCxnSpPr>
        <p:spPr>
          <a:xfrm>
            <a:off x="7850876" y="3033573"/>
            <a:ext cx="1338615" cy="91417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344A8E6-1102-6E7B-72A1-19B3C624A8EC}"/>
              </a:ext>
            </a:extLst>
          </p:cNvPr>
          <p:cNvCxnSpPr/>
          <p:nvPr/>
        </p:nvCxnSpPr>
        <p:spPr>
          <a:xfrm>
            <a:off x="7850876" y="3033573"/>
            <a:ext cx="1338615" cy="183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0A9F19-5496-1EE2-8D87-CFDA7E2B5141}"/>
              </a:ext>
            </a:extLst>
          </p:cNvPr>
          <p:cNvCxnSpPr/>
          <p:nvPr/>
        </p:nvCxnSpPr>
        <p:spPr>
          <a:xfrm>
            <a:off x="3835030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518EA3F-10FA-E074-8F21-065902C001A1}"/>
              </a:ext>
            </a:extLst>
          </p:cNvPr>
          <p:cNvCxnSpPr/>
          <p:nvPr/>
        </p:nvCxnSpPr>
        <p:spPr>
          <a:xfrm>
            <a:off x="6512262" y="3033573"/>
            <a:ext cx="133861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861277-BDE5-5BB5-FF36-C6B9B52A18BB}"/>
              </a:ext>
            </a:extLst>
          </p:cNvPr>
          <p:cNvCxnSpPr>
            <a:cxnSpLocks/>
          </p:cNvCxnSpPr>
          <p:nvPr/>
        </p:nvCxnSpPr>
        <p:spPr>
          <a:xfrm>
            <a:off x="5173646" y="3033573"/>
            <a:ext cx="133861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ADC2E3-3E76-55E9-A0E9-DFDDFEE0FB24}"/>
              </a:ext>
            </a:extLst>
          </p:cNvPr>
          <p:cNvSpPr txBox="1"/>
          <p:nvPr/>
        </p:nvSpPr>
        <p:spPr>
          <a:xfrm>
            <a:off x="2514749" y="4850664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869B30-392D-D71F-A1C0-48DBFB8ED012}"/>
              </a:ext>
            </a:extLst>
          </p:cNvPr>
          <p:cNvSpPr txBox="1"/>
          <p:nvPr/>
        </p:nvSpPr>
        <p:spPr>
          <a:xfrm>
            <a:off x="3834463" y="485066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CCC6B-52A7-12B7-132A-556958FE4DA0}"/>
              </a:ext>
            </a:extLst>
          </p:cNvPr>
          <p:cNvSpPr txBox="1"/>
          <p:nvPr/>
        </p:nvSpPr>
        <p:spPr>
          <a:xfrm>
            <a:off x="5180110" y="484740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Promise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A00E9-284A-BD17-5A1F-8C051C64AD6F}"/>
              </a:ext>
            </a:extLst>
          </p:cNvPr>
          <p:cNvSpPr txBox="1"/>
          <p:nvPr/>
        </p:nvSpPr>
        <p:spPr>
          <a:xfrm>
            <a:off x="6519711" y="4853457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Accept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89C25-FEAF-01A2-84B2-121A3656FFC9}"/>
              </a:ext>
            </a:extLst>
          </p:cNvPr>
          <p:cNvSpPr txBox="1"/>
          <p:nvPr/>
        </p:nvSpPr>
        <p:spPr>
          <a:xfrm>
            <a:off x="7857333" y="486667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Learn</a:t>
            </a:r>
          </a:p>
        </p:txBody>
      </p:sp>
    </p:spTree>
    <p:extLst>
      <p:ext uri="{BB962C8B-B14F-4D97-AF65-F5344CB8AC3E}">
        <p14:creationId xmlns:p14="http://schemas.microsoft.com/office/powerpoint/2010/main" val="25224772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50B6-C6CF-80E2-6F6F-9464C88B2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6D0A-0216-B00A-FB79-F5C3A23F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Liveness Issue with Paxos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A9905-D0BD-DC00-46B5-980D0177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86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0D87-1169-9182-572F-D6D7396D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938D-857C-4BB5-489C-7AD178EA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Liveness Issue with Paxos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7AD92-1A34-6338-F31F-94399A4D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F1AC4-5FD6-26F3-8657-279CC1806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the case of multiple competing proposers, Paxos can get stuck and not make any progress!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50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3B22-A9E3-EAD8-4EC5-9469E217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BDF9-31BA-AF18-A5D0-1DF39924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Liveness Issue with Paxos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D0F9E-21A1-8D2D-41EF-284AF1B5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0741-43A5-B13E-6FA4-0BBCE4F3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the case of multiple competing proposers, Paxos can get stuck and not make any progress!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Solution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Having a </a:t>
            </a:r>
            <a:r>
              <a:rPr lang="en-US" sz="2400">
                <a:latin typeface="Palatino Linotype" panose="02040502050505030304" pitchFamily="18" charset="0"/>
                <a:sym typeface="Wingdings" pitchFamily="2" charset="2"/>
              </a:rPr>
              <a:t>dedicated leader.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2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5A98-5666-D97E-FAF1-30D7422E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BDA1-26B9-4AF6-57FB-E8634FE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2304-071A-6395-2F58-E91ABA89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094D-762E-6657-F707-2B6579AB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a failure in a large-scale system?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failure in a large-scale system implies that some component in the system is no longer working in the expected manner.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9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C9DEB-2F94-4111-4D67-0BA96886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F105-EB9D-D49A-79BF-86B9B2EC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F1BA-D9FB-2F35-268F-0C19686E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9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D5B7-6E8F-5D18-4D2E-9B77194E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0793-AC6F-0B44-A696-A7F15871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30DA3-D654-27D9-6E10-DEFC2B13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23E4-3876-8A93-26AA-17C87FEE4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a replicated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of more replicas can fail.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5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174C-3427-2682-3F63-3B99C7BA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9AE-DD12-4D8D-BCD8-FE73471D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fail in a Large-Scale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B6240-1EF7-6193-E972-0D93C401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77BE-DE2E-C01A-138E-6389BD5F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In a replicated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One of more replicas can fail.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a sharded system: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Replicas in a shard can fail.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full shard fail? </a:t>
            </a:r>
          </a:p>
        </p:txBody>
      </p:sp>
    </p:spTree>
    <p:extLst>
      <p:ext uri="{BB962C8B-B14F-4D97-AF65-F5344CB8AC3E}">
        <p14:creationId xmlns:p14="http://schemas.microsoft.com/office/powerpoint/2010/main" val="206237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60887</TotalTime>
  <Words>1743</Words>
  <Application>Microsoft Macintosh PowerPoint</Application>
  <PresentationFormat>Widescreen</PresentationFormat>
  <Paragraphs>399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3 is Out!</vt:lpstr>
      <vt:lpstr>Last Class</vt:lpstr>
      <vt:lpstr>Reading Material</vt:lpstr>
      <vt:lpstr>Failures</vt:lpstr>
      <vt:lpstr>Failures</vt:lpstr>
      <vt:lpstr>What can fail in a Large-Scale System?</vt:lpstr>
      <vt:lpstr>What can fail in a Large-Scale System?</vt:lpstr>
      <vt:lpstr>What can fail in a Large-Scale System?</vt:lpstr>
      <vt:lpstr>What can fail in a Large-Scale System?</vt:lpstr>
      <vt:lpstr>What can fail in a Large-Scale System?</vt:lpstr>
      <vt:lpstr>What can fail in a Large-Scale System?</vt:lpstr>
      <vt:lpstr>Categorization of Failures</vt:lpstr>
      <vt:lpstr>Categorization of Failures</vt:lpstr>
      <vt:lpstr>Categorization of Failures</vt:lpstr>
      <vt:lpstr>Categorization of Failures</vt:lpstr>
      <vt:lpstr>Detecting Failures</vt:lpstr>
      <vt:lpstr>Detecting Failures</vt:lpstr>
      <vt:lpstr>Detecting Failures</vt:lpstr>
      <vt:lpstr>Detecting Failures</vt:lpstr>
      <vt:lpstr>Detecting Failures</vt:lpstr>
      <vt:lpstr>Asynchronous vs Synchronous System</vt:lpstr>
      <vt:lpstr>Asynchronous vs Synchronous System</vt:lpstr>
      <vt:lpstr>Partially Synchronous System</vt:lpstr>
      <vt:lpstr>Partially Synchronous System</vt:lpstr>
      <vt:lpstr>Partially Synchronous System</vt:lpstr>
      <vt:lpstr>Availability under Failures</vt:lpstr>
      <vt:lpstr>Availability under Failures</vt:lpstr>
      <vt:lpstr>Availability under Failures</vt:lpstr>
      <vt:lpstr>Availability under Failures</vt:lpstr>
      <vt:lpstr>Decision Making in Replicated Systems</vt:lpstr>
      <vt:lpstr>Decision Making in Replicated Systems</vt:lpstr>
      <vt:lpstr>Paxos</vt:lpstr>
      <vt:lpstr>Paxos</vt:lpstr>
      <vt:lpstr>Paxos Preliminaries</vt:lpstr>
      <vt:lpstr>Paxos System Model</vt:lpstr>
      <vt:lpstr>Paxos System Model</vt:lpstr>
      <vt:lpstr>Paxos System Model</vt:lpstr>
      <vt:lpstr>Paxos System Model</vt:lpstr>
      <vt:lpstr>Paxos System Model</vt:lpstr>
      <vt:lpstr>Paxos Fault Tolerance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Paxos Protocol</vt:lpstr>
      <vt:lpstr>Liveness Issue with Paxos</vt:lpstr>
      <vt:lpstr>Liveness Issue with Paxos</vt:lpstr>
      <vt:lpstr>Liveness Issue with Paxos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1357</cp:revision>
  <dcterms:created xsi:type="dcterms:W3CDTF">2023-07-25T15:37:00Z</dcterms:created>
  <dcterms:modified xsi:type="dcterms:W3CDTF">2025-05-02T15:23:23Z</dcterms:modified>
</cp:coreProperties>
</file>