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449" r:id="rId3"/>
    <p:sldId id="873" r:id="rId4"/>
    <p:sldId id="658" r:id="rId5"/>
    <p:sldId id="326" r:id="rId6"/>
    <p:sldId id="727" r:id="rId7"/>
    <p:sldId id="724" r:id="rId8"/>
    <p:sldId id="876" r:id="rId9"/>
    <p:sldId id="877" r:id="rId10"/>
    <p:sldId id="878" r:id="rId11"/>
    <p:sldId id="879" r:id="rId12"/>
    <p:sldId id="880" r:id="rId13"/>
    <p:sldId id="881" r:id="rId14"/>
    <p:sldId id="882" r:id="rId15"/>
    <p:sldId id="839" r:id="rId16"/>
    <p:sldId id="883" r:id="rId17"/>
    <p:sldId id="884" r:id="rId18"/>
    <p:sldId id="885" r:id="rId19"/>
    <p:sldId id="886" r:id="rId20"/>
    <p:sldId id="887" r:id="rId21"/>
    <p:sldId id="888" r:id="rId22"/>
    <p:sldId id="889" r:id="rId23"/>
    <p:sldId id="890" r:id="rId24"/>
    <p:sldId id="891" r:id="rId25"/>
    <p:sldId id="892" r:id="rId26"/>
    <p:sldId id="893" r:id="rId27"/>
    <p:sldId id="894" r:id="rId28"/>
    <p:sldId id="895" r:id="rId29"/>
    <p:sldId id="896" r:id="rId30"/>
    <p:sldId id="897" r:id="rId31"/>
    <p:sldId id="899" r:id="rId32"/>
    <p:sldId id="900" r:id="rId33"/>
    <p:sldId id="901" r:id="rId34"/>
    <p:sldId id="902" r:id="rId35"/>
    <p:sldId id="903" r:id="rId36"/>
    <p:sldId id="904" r:id="rId37"/>
    <p:sldId id="905" r:id="rId38"/>
    <p:sldId id="906" r:id="rId39"/>
    <p:sldId id="907" r:id="rId40"/>
    <p:sldId id="908" r:id="rId41"/>
    <p:sldId id="909" r:id="rId42"/>
    <p:sldId id="910" r:id="rId43"/>
    <p:sldId id="91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78"/>
    <p:restoredTop sz="96327"/>
  </p:normalViewPr>
  <p:slideViewPr>
    <p:cSldViewPr snapToGrid="0">
      <p:cViewPr varScale="1">
        <p:scale>
          <a:sx n="160" d="100"/>
          <a:sy n="160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F68BC-8D48-6B48-9EB7-582DB70943E4}" type="datetimeFigureOut">
              <a:rPr lang="en-US" smtClean="0"/>
              <a:t>5/27/25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935A-7AC3-6544-8C8D-6EE077520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9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7CB7-34E7-3345-04EF-F2858638D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CF74F-B724-BC2A-357E-FF93D0172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5F8F3-6667-3E15-FB2E-C080E93E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2C55-F572-2A40-91C8-3303246C5B71}" type="datetime1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CE02-0943-6E52-7743-909A0F50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7B340-BD8F-4B29-4518-4E2A9CC0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2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4844-C4F8-648E-1BD7-79A27D68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40B67-0A02-5CE1-0970-F03919BAD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66808-6C04-F08B-0BBD-447C1C14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26F4-07E2-F143-94CC-4F0B4B3E27FB}" type="datetime1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002D1-4675-DB5B-A269-75DB1BD9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B0B2-5608-CBEF-F72B-1F319E5F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9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ACB30-590A-ABF3-99C0-360EBEF10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A0920-D7ED-DAC2-AC16-A724B8BE8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BCC1D-5959-F403-23B0-81C3EBA5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FAE-CC88-654E-ADEC-BF636415C960}" type="datetime1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79F42-9C30-6FE2-470A-3F6D458B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05F3F-EE98-5F3F-0636-19B204AB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1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6A0E-1504-A1EF-1398-1BF670236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8532E-4C7F-35EB-BC36-6C8763E43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BA99F-126B-11D0-0EBB-CEC3E5D6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F263-0D9E-954E-BF7B-BF74DD8F1FBF}" type="datetime1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D5801-6C88-3D96-305E-63623465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FC6DF-4B18-A145-5E8C-FEA7E3FA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A778-79DA-3081-6C48-921476BD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089E7-9816-CD38-09E1-AB66C42DF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8D19F-9E64-131D-E19A-47C5CFB3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AEB6-2EDB-2B4F-99F1-294D79999BD2}" type="datetime1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07EB8-D40F-D1C5-D08C-2DF71ED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0055F-50C4-20E6-3200-AA2CB836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2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C0BE-F3E3-321B-E1C9-3CAC95B0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D83AB-5F8F-6D60-941B-494C42936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83C0A-DA10-8949-D5BC-5A27E180C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C0FB1-0A30-955F-14BE-08D9EAB6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F868-E27C-1D47-A2D2-736F1B51C70D}" type="datetime1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86A5C-3236-5674-C33E-871687F5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C1B92-A433-0125-667E-570077A5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8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9DBB4-3EB4-112E-68CD-F2C5F613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AB171-21D1-7F60-41FC-86AA70E79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B3F87-73D3-A390-3AD5-90F0162CB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9D6B0-C960-DE48-BCCA-C97618505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80040-916B-4164-FCBE-5DAFF7D1A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C18ED3-FF66-22A1-8641-9D0DCE80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964E-7013-D242-9185-8A8EC1D8AC67}" type="datetime1">
              <a:rPr lang="en-US" smtClean="0"/>
              <a:t>5/27/25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6BEF8-ED26-499E-179E-38A6970C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92767-6921-371F-D2D5-7342D6C2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7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4173-C761-68CC-022B-1CC19FAB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91EEC-396A-7A4B-A3A8-A6FDFC19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A3A4-2AA2-4A44-8AA1-2BBEDE96C1F2}" type="datetime1">
              <a:rPr lang="en-US" smtClean="0"/>
              <a:t>5/27/25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350B1-106E-46AE-8B82-B746E348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52E30-F1B7-3723-9CD8-115E59B9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D4EEE-5BC2-00C7-1C8E-D8FB8F54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59D3-E3C8-E74F-8444-6575A66CABD3}" type="datetime1">
              <a:rPr lang="en-US" smtClean="0"/>
              <a:t>5/27/25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4FEA0-D32C-4798-F023-EB5825C2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51679-90C9-12FF-D4F3-795F9886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7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8F7A-72C8-FFCB-B2CD-D91F8E46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2C0B-5294-2846-7BB5-7D960199A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B2EDD-D35E-476F-17CC-4D29D5B1A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39B7C-BAAD-0092-B4B6-94C2A51F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CD2F-C279-5549-9AC3-0114133C3ACD}" type="datetime1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CF2F9-24F9-EE55-797C-E41FD324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ED2D8-F456-9778-CC77-4C83A6B3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4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C2C2-1728-3D8D-B5A0-D7AFEF67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769C7-A843-B967-7183-3E8CA2546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25C1B-7F7D-4654-83A0-4DF3031E7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FE1A3-4C04-6826-6723-F7D503A4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58D-F38C-3F4A-844F-46C3AFEF469E}" type="datetime1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43551-50CE-9A8A-6FCC-201B8CCC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BAA6E-3261-6A12-33CE-F8A9AD1C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4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4872E-88CE-697E-E651-3A8445DF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EA1CA-89A3-8667-B30F-4C8270384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971ED-5F6C-088B-68B9-C9773AC78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332DE-2C74-1144-AD1B-CF9335C11B6B}" type="datetime1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19DC7-A52E-4967-DEEF-981A02E11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BD8E1-6BAC-50A3-D4B9-5281DDF3E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9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 descr="A person standing in front of a canyon&#10;&#10;Description automatically generated">
            <a:extLst>
              <a:ext uri="{FF2B5EF4-FFF2-40B4-BE49-F238E27FC236}">
                <a16:creationId xmlns:a16="http://schemas.microsoft.com/office/drawing/2014/main" id="{E19F4CC5-86E2-6120-6BA6-A4BA99972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477" y="2174333"/>
            <a:ext cx="1841500" cy="181133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5F41A32-71B2-3583-AD42-E6D267DC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0266" y="4046467"/>
            <a:ext cx="4032351" cy="2701466"/>
          </a:xfrm>
        </p:spPr>
        <p:txBody>
          <a:bodyPr anchor="ctr">
            <a:no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Suyash Gupta</a:t>
            </a:r>
          </a:p>
          <a:p>
            <a:r>
              <a:rPr lang="en-US" dirty="0">
                <a:latin typeface="Palatino Linotype" panose="02040502050505030304" pitchFamily="18" charset="0"/>
              </a:rPr>
              <a:t>Assistant Professor</a:t>
            </a:r>
          </a:p>
          <a:p>
            <a:r>
              <a:rPr lang="en-US" dirty="0" err="1">
                <a:latin typeface="Palatino Linotype" panose="02040502050505030304" pitchFamily="18" charset="0"/>
              </a:rPr>
              <a:t>Distopia</a:t>
            </a:r>
            <a:r>
              <a:rPr lang="en-US" dirty="0">
                <a:latin typeface="Palatino Linotype" panose="02040502050505030304" pitchFamily="18" charset="0"/>
              </a:rPr>
              <a:t> Labs and ORNG</a:t>
            </a:r>
          </a:p>
          <a:p>
            <a:r>
              <a:rPr lang="en-US" dirty="0">
                <a:latin typeface="Palatino Linotype" panose="02040502050505030304" pitchFamily="18" charset="0"/>
              </a:rPr>
              <a:t>Dept. of  Computer Science</a:t>
            </a:r>
          </a:p>
          <a:p>
            <a:r>
              <a:rPr lang="en-US" dirty="0">
                <a:latin typeface="Palatino Linotype" panose="02040502050505030304" pitchFamily="18" charset="0"/>
              </a:rPr>
              <a:t>(E) </a:t>
            </a:r>
            <a:r>
              <a:rPr lang="en-US" u="sng" dirty="0" err="1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suyash@uoregon.edu</a:t>
            </a:r>
            <a:endParaRPr lang="en-US" u="sng" dirty="0">
              <a:solidFill>
                <a:schemeClr val="accent5">
                  <a:lumMod val="75000"/>
                </a:schemeClr>
              </a:solidFill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(W)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gupta-suyash.github.io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B9FC66A-592F-FBDF-B36C-0806F15396D3}"/>
              </a:ext>
            </a:extLst>
          </p:cNvPr>
          <p:cNvSpPr txBox="1">
            <a:spLocks/>
          </p:cNvSpPr>
          <p:nvPr/>
        </p:nvSpPr>
        <p:spPr>
          <a:xfrm>
            <a:off x="440266" y="2992675"/>
            <a:ext cx="6451600" cy="811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latin typeface="Palatino Linotype" panose="02040502050505030304" pitchFamily="18" charset="0"/>
              </a:rPr>
              <a:t>Lecture 17: </a:t>
            </a:r>
          </a:p>
          <a:p>
            <a:pPr algn="l"/>
            <a:r>
              <a:rPr lang="en-US" sz="2800" b="1" dirty="0">
                <a:latin typeface="Palatino Linotype" panose="02040502050505030304" pitchFamily="18" charset="0"/>
              </a:rPr>
              <a:t>Consensus across the Globe</a:t>
            </a:r>
            <a:endParaRPr lang="en-US" sz="2800" dirty="0">
              <a:latin typeface="Palatino Linotype" panose="02040502050505030304" pitchFamily="18" charset="0"/>
            </a:endParaRPr>
          </a:p>
        </p:txBody>
      </p:sp>
      <p:pic>
        <p:nvPicPr>
          <p:cNvPr id="10" name="Picture 9" descr="A green text on a white background&#10;&#10;Description automatically generated">
            <a:extLst>
              <a:ext uri="{FF2B5EF4-FFF2-40B4-BE49-F238E27FC236}">
                <a16:creationId xmlns:a16="http://schemas.microsoft.com/office/drawing/2014/main" id="{26DF3547-56D5-7219-73C4-095E9D8B2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197" y="5231519"/>
            <a:ext cx="3469653" cy="811865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2D226FA0-F1BA-9FF6-179F-6B342C3EB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45"/>
            <a:ext cx="10022049" cy="2082800"/>
          </a:xfrm>
        </p:spPr>
        <p:txBody>
          <a:bodyPr anchor="b">
            <a:no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Large Scale Systems</a:t>
            </a:r>
            <a:br>
              <a:rPr lang="en-US" b="1" dirty="0">
                <a:latin typeface="Palatino Linotype" panose="02040502050505030304" pitchFamily="18" charset="0"/>
              </a:rPr>
            </a:br>
            <a:r>
              <a:rPr lang="en-US" b="1" dirty="0">
                <a:latin typeface="Palatino Linotype" panose="02040502050505030304" pitchFamily="18" charset="0"/>
              </a:rPr>
              <a:t>CS 410 / 510</a:t>
            </a:r>
          </a:p>
        </p:txBody>
      </p:sp>
    </p:spTree>
    <p:extLst>
      <p:ext uri="{BB962C8B-B14F-4D97-AF65-F5344CB8AC3E}">
        <p14:creationId xmlns:p14="http://schemas.microsoft.com/office/powerpoint/2010/main" val="920962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DA7C4-725F-70F5-E01D-562DAB9EE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F714E-9F68-8C47-2B8B-AE5D30BC9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Where are replicas located?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6D0869-D468-928D-B2DD-959897E9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7" name="Graphic 6" descr="North America with solid fill">
            <a:extLst>
              <a:ext uri="{FF2B5EF4-FFF2-40B4-BE49-F238E27FC236}">
                <a16:creationId xmlns:a16="http://schemas.microsoft.com/office/drawing/2014/main" id="{D5DF5FEC-BA0F-FE56-7E75-A4310259D5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9980" y="295371"/>
            <a:ext cx="5209783" cy="5209783"/>
          </a:xfrm>
          <a:prstGeom prst="rect">
            <a:avLst/>
          </a:prstGeom>
        </p:spPr>
      </p:pic>
      <p:pic>
        <p:nvPicPr>
          <p:cNvPr id="8" name="Graphic 7" descr="Asia with solid fill">
            <a:extLst>
              <a:ext uri="{FF2B5EF4-FFF2-40B4-BE49-F238E27FC236}">
                <a16:creationId xmlns:a16="http://schemas.microsoft.com/office/drawing/2014/main" id="{2B84C397-5868-9F85-4918-7926D2B0FB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79096" y="-261698"/>
            <a:ext cx="6829539" cy="6829539"/>
          </a:xfrm>
          <a:prstGeom prst="rect">
            <a:avLst/>
          </a:prstGeom>
        </p:spPr>
      </p:pic>
      <p:pic>
        <p:nvPicPr>
          <p:cNvPr id="9" name="Graphic 8" descr="Africa with solid fill">
            <a:extLst>
              <a:ext uri="{FF2B5EF4-FFF2-40B4-BE49-F238E27FC236}">
                <a16:creationId xmlns:a16="http://schemas.microsoft.com/office/drawing/2014/main" id="{5AC2EA01-2737-5C21-D7E4-4840771440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45962" y="3317251"/>
            <a:ext cx="3173579" cy="3173579"/>
          </a:xfrm>
          <a:prstGeom prst="rect">
            <a:avLst/>
          </a:prstGeom>
        </p:spPr>
      </p:pic>
      <p:pic>
        <p:nvPicPr>
          <p:cNvPr id="10" name="Graphic 9" descr="Europe with solid fill">
            <a:extLst>
              <a:ext uri="{FF2B5EF4-FFF2-40B4-BE49-F238E27FC236}">
                <a16:creationId xmlns:a16="http://schemas.microsoft.com/office/drawing/2014/main" id="{153330F1-473A-F584-DC03-DE37A2DA3F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15982" y="599495"/>
            <a:ext cx="3443353" cy="3443353"/>
          </a:xfrm>
          <a:prstGeom prst="rect">
            <a:avLst/>
          </a:prstGeom>
        </p:spPr>
      </p:pic>
      <p:pic>
        <p:nvPicPr>
          <p:cNvPr id="11" name="Graphic 10" descr="Australia with solid fill">
            <a:extLst>
              <a:ext uri="{FF2B5EF4-FFF2-40B4-BE49-F238E27FC236}">
                <a16:creationId xmlns:a16="http://schemas.microsoft.com/office/drawing/2014/main" id="{85952233-7B69-90E2-32CF-2747E60D13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27273" y="5137356"/>
            <a:ext cx="1400505" cy="1400505"/>
          </a:xfrm>
          <a:prstGeom prst="rect">
            <a:avLst/>
          </a:prstGeom>
        </p:spPr>
      </p:pic>
      <p:pic>
        <p:nvPicPr>
          <p:cNvPr id="12" name="Graphic 11" descr="Internet">
            <a:extLst>
              <a:ext uri="{FF2B5EF4-FFF2-40B4-BE49-F238E27FC236}">
                <a16:creationId xmlns:a16="http://schemas.microsoft.com/office/drawing/2014/main" id="{92B1A6D9-5028-B4F5-F90E-F7AE98EF9B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48100" y="2530280"/>
            <a:ext cx="758345" cy="739963"/>
          </a:xfrm>
          <a:prstGeom prst="rect">
            <a:avLst/>
          </a:prstGeom>
        </p:spPr>
      </p:pic>
      <p:pic>
        <p:nvPicPr>
          <p:cNvPr id="13" name="Graphic 12" descr="Internet">
            <a:extLst>
              <a:ext uri="{FF2B5EF4-FFF2-40B4-BE49-F238E27FC236}">
                <a16:creationId xmlns:a16="http://schemas.microsoft.com/office/drawing/2014/main" id="{4BCF5554-5171-92B4-ABAB-F40E30E30B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471919" y="5576851"/>
            <a:ext cx="555606" cy="542139"/>
          </a:xfrm>
          <a:prstGeom prst="rect">
            <a:avLst/>
          </a:prstGeom>
        </p:spPr>
      </p:pic>
      <p:pic>
        <p:nvPicPr>
          <p:cNvPr id="14" name="Graphic 13" descr="Internet">
            <a:extLst>
              <a:ext uri="{FF2B5EF4-FFF2-40B4-BE49-F238E27FC236}">
                <a16:creationId xmlns:a16="http://schemas.microsoft.com/office/drawing/2014/main" id="{115ABF8D-6FE4-9F85-B56F-47F8189E33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89315" y="3406088"/>
            <a:ext cx="792993" cy="773771"/>
          </a:xfrm>
          <a:prstGeom prst="rect">
            <a:avLst/>
          </a:prstGeom>
        </p:spPr>
      </p:pic>
      <p:pic>
        <p:nvPicPr>
          <p:cNvPr id="15" name="Graphic 14" descr="Male profile">
            <a:extLst>
              <a:ext uri="{FF2B5EF4-FFF2-40B4-BE49-F238E27FC236}">
                <a16:creationId xmlns:a16="http://schemas.microsoft.com/office/drawing/2014/main" id="{3DAB6586-A1F3-5F4C-54BA-93849C286C4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80381" y="2291685"/>
            <a:ext cx="820382" cy="756077"/>
          </a:xfrm>
          <a:prstGeom prst="rect">
            <a:avLst/>
          </a:prstGeom>
        </p:spPr>
      </p:pic>
      <p:pic>
        <p:nvPicPr>
          <p:cNvPr id="16" name="Graphic 15" descr="School girl with solid fill">
            <a:extLst>
              <a:ext uri="{FF2B5EF4-FFF2-40B4-BE49-F238E27FC236}">
                <a16:creationId xmlns:a16="http://schemas.microsoft.com/office/drawing/2014/main" id="{C478E633-1833-A195-D06F-B12F19F4A57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543576" y="2841528"/>
            <a:ext cx="951446" cy="951446"/>
          </a:xfrm>
          <a:prstGeom prst="rect">
            <a:avLst/>
          </a:prstGeom>
        </p:spPr>
      </p:pic>
      <p:pic>
        <p:nvPicPr>
          <p:cNvPr id="17" name="Graphic 16" descr="School boy with solid fill">
            <a:extLst>
              <a:ext uri="{FF2B5EF4-FFF2-40B4-BE49-F238E27FC236}">
                <a16:creationId xmlns:a16="http://schemas.microsoft.com/office/drawing/2014/main" id="{F1469C91-E08E-BA57-5A59-8FD0EE4663B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054009" y="4077292"/>
            <a:ext cx="967297" cy="96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41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A9E23-9A6F-8790-8805-21AD3E00D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10693-D9E8-2C1F-36DA-A1134756C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Impact of Replicas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33D59-9AA8-9B5C-9A4B-7A72D6D5B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is the impact of running consensus among these replicas that are located all over the globe?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4C9A4-0CD9-1A47-7275-20C7EFB97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11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164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7FDDA-D259-E95F-CC78-956513E26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22C9-70D4-8FC7-35BD-1D7FED88B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Impact of Replicas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1FB0B-F5A4-70AA-B3D8-9530876E1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is the impact of running consensus among these replicas that are located all over the globe?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High Latency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Low throughput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CDBEEA-46EE-204C-4966-44BE3960E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12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121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C3143-8F5E-61C8-11E5-BBDF870CF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F93E-718B-D98B-C80B-25AC491D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Impact of Replicas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8DFB3-339B-F72C-D173-6569548D5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Palatino Linotype" panose="02040502050505030304" pitchFamily="18" charset="0"/>
              </a:rPr>
              <a:t>An experiment showing cost of deploying replicas across the globe on Google Cloud.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61207-9591-C78E-ACC8-1939B6EFD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 descr="A picture containing clock, room&#10;&#10;Description automatically generated">
            <a:extLst>
              <a:ext uri="{FF2B5EF4-FFF2-40B4-BE49-F238E27FC236}">
                <a16:creationId xmlns:a16="http://schemas.microsoft.com/office/drawing/2014/main" id="{96B4DEFD-68AA-2D23-4FEC-C7DB4055C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41" y="2787009"/>
            <a:ext cx="9586888" cy="2855342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8847F35-6F3D-BDC6-C6A7-185FA976038A}"/>
              </a:ext>
            </a:extLst>
          </p:cNvPr>
          <p:cNvGrpSpPr/>
          <p:nvPr/>
        </p:nvGrpSpPr>
        <p:grpSpPr>
          <a:xfrm>
            <a:off x="896051" y="3126262"/>
            <a:ext cx="5586884" cy="1781391"/>
            <a:chOff x="1055077" y="1815921"/>
            <a:chExt cx="5586884" cy="178139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513D5FE-8E8A-61CC-015B-D66575E17131}"/>
                </a:ext>
              </a:extLst>
            </p:cNvPr>
            <p:cNvSpPr/>
            <p:nvPr/>
          </p:nvSpPr>
          <p:spPr>
            <a:xfrm>
              <a:off x="1055077" y="3205425"/>
              <a:ext cx="5586883" cy="391886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FFFF00"/>
                </a:highlight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9425764-0B51-82C9-58CA-B2C55902F3A1}"/>
                </a:ext>
              </a:extLst>
            </p:cNvPr>
            <p:cNvSpPr/>
            <p:nvPr/>
          </p:nvSpPr>
          <p:spPr>
            <a:xfrm>
              <a:off x="5924283" y="1815921"/>
              <a:ext cx="717678" cy="1781391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A431AAA-98C8-B924-4977-023884730E1D}"/>
              </a:ext>
            </a:extLst>
          </p:cNvPr>
          <p:cNvGrpSpPr/>
          <p:nvPr/>
        </p:nvGrpSpPr>
        <p:grpSpPr>
          <a:xfrm>
            <a:off x="6669724" y="3121355"/>
            <a:ext cx="3994320" cy="1789477"/>
            <a:chOff x="6828750" y="1811014"/>
            <a:chExt cx="3994320" cy="17894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FD913B-972D-2B2C-FEB8-DC4E477A38CF}"/>
                </a:ext>
              </a:extLst>
            </p:cNvPr>
            <p:cNvSpPr/>
            <p:nvPr/>
          </p:nvSpPr>
          <p:spPr>
            <a:xfrm>
              <a:off x="6828750" y="3208605"/>
              <a:ext cx="3994320" cy="391886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3292791-7C8C-6507-57B7-85127414E543}"/>
                </a:ext>
              </a:extLst>
            </p:cNvPr>
            <p:cNvSpPr/>
            <p:nvPr/>
          </p:nvSpPr>
          <p:spPr>
            <a:xfrm>
              <a:off x="10105392" y="1811014"/>
              <a:ext cx="717678" cy="1781391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FF00"/>
                </a:highlight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6F9AC7-7379-333B-B843-33D36BCE8B89}"/>
              </a:ext>
            </a:extLst>
          </p:cNvPr>
          <p:cNvGrpSpPr/>
          <p:nvPr/>
        </p:nvGrpSpPr>
        <p:grpSpPr>
          <a:xfrm>
            <a:off x="5418779" y="4662830"/>
            <a:ext cx="1661199" cy="1661199"/>
            <a:chOff x="5577805" y="3352489"/>
            <a:chExt cx="1661199" cy="1661199"/>
          </a:xfrm>
        </p:grpSpPr>
        <p:pic>
          <p:nvPicPr>
            <p:cNvPr id="13" name="Graphic 12" descr="Speech">
              <a:extLst>
                <a:ext uri="{FF2B5EF4-FFF2-40B4-BE49-F238E27FC236}">
                  <a16:creationId xmlns:a16="http://schemas.microsoft.com/office/drawing/2014/main" id="{76D2A88C-0B98-7EBA-F083-1BAB25A99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958252">
              <a:off x="5577805" y="3352489"/>
              <a:ext cx="1661199" cy="1661199"/>
            </a:xfrm>
            <a:prstGeom prst="rect">
              <a:avLst/>
            </a:prstGeom>
          </p:spPr>
        </p:pic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8A6E32ED-E565-FEC3-B3A0-F35753AA889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909567" y="3984052"/>
              <a:ext cx="1057058" cy="564257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a14="http://schemas.microsoft.com/office/mac/drawingml/2011/main" val="1"/>
              </a:ex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defRPr>
              </a:lvl1pPr>
              <a:lvl2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defRPr>
              </a:lvl2pPr>
              <a:lvl3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defRPr>
              </a:lvl3pPr>
              <a:lvl4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defRPr>
              </a:lvl4pPr>
              <a:lvl5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defRPr>
              </a:lvl5pPr>
              <a:lvl6pPr marL="4572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defRPr>
              </a:lvl6pPr>
              <a:lvl7pPr marL="9144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defRPr>
              </a:lvl7pPr>
              <a:lvl8pPr marL="13716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defRPr>
              </a:lvl8pPr>
              <a:lvl9pPr marL="18288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High!</a:t>
              </a:r>
              <a:endPara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55817C-109A-BBFB-E676-9570334E7B60}"/>
              </a:ext>
            </a:extLst>
          </p:cNvPr>
          <p:cNvGrpSpPr/>
          <p:nvPr/>
        </p:nvGrpSpPr>
        <p:grpSpPr>
          <a:xfrm>
            <a:off x="9826564" y="4695151"/>
            <a:ext cx="1661199" cy="1661199"/>
            <a:chOff x="5577805" y="3352489"/>
            <a:chExt cx="1661199" cy="1661199"/>
          </a:xfrm>
        </p:grpSpPr>
        <p:pic>
          <p:nvPicPr>
            <p:cNvPr id="16" name="Graphic 15" descr="Speech">
              <a:extLst>
                <a:ext uri="{FF2B5EF4-FFF2-40B4-BE49-F238E27FC236}">
                  <a16:creationId xmlns:a16="http://schemas.microsoft.com/office/drawing/2014/main" id="{38BE5A82-5DCE-64D3-C215-BDCFA63BD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958252">
              <a:off x="5577805" y="3352489"/>
              <a:ext cx="1661199" cy="1661199"/>
            </a:xfrm>
            <a:prstGeom prst="rect">
              <a:avLst/>
            </a:prstGeom>
          </p:spPr>
        </p:pic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EFD35AC0-FA88-2D6A-939C-B4454CB597F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909567" y="3984052"/>
              <a:ext cx="1057058" cy="564257"/>
            </a:xfrm>
            <a:prstGeom prst="rect">
              <a:avLst/>
            </a:prstGeom>
            <a:noFill/>
            <a:ln>
              <a:noFill/>
            </a:ln>
            <a:extLst>
              <a:ext uri="{FAA26D3D-D897-4be2-8F04-BA451C77F1D7}">
                <ma14:placeholderFlag xmlns="" xmlns:ma14="http://schemas.microsoft.com/office/mac/drawingml/2011/main" val="1"/>
              </a:ex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 kern="120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defRPr>
              </a:lvl1pPr>
              <a:lvl2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defRPr>
              </a:lvl2pPr>
              <a:lvl3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defRPr>
              </a:lvl3pPr>
              <a:lvl4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defRPr>
              </a:lvl4pPr>
              <a:lvl5pPr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defRPr>
              </a:lvl5pPr>
              <a:lvl6pPr marL="4572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defRPr>
              </a:lvl6pPr>
              <a:lvl7pPr marL="9144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defRPr>
              </a:lvl7pPr>
              <a:lvl8pPr marL="13716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defRPr>
              </a:lvl8pPr>
              <a:lvl9pPr marL="1828800" algn="l" rtl="0" eaLnBrk="1" fontAlgn="base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Proxima Nova" charset="0"/>
                  <a:ea typeface="Proxima Nova" charset="0"/>
                  <a:cs typeface="Proxima Nova" charset="0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sz="28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Low!</a:t>
              </a:r>
              <a:endParaRPr lang="en-US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521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C48E2-D3B1-CA01-5C8F-9C71953E8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F9B20-8617-4F71-2A8A-527C2940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Geo-scale BFT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89B40-3234-3BA5-DEF8-A5C96E9FC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b="1" dirty="0" err="1">
                <a:latin typeface="Palatino Linotype" panose="02040502050505030304" pitchFamily="18" charset="0"/>
              </a:rPr>
              <a:t>GeoBFT</a:t>
            </a:r>
            <a:r>
              <a:rPr lang="en-US" sz="2400" b="1" dirty="0">
                <a:latin typeface="Palatino Linotype" panose="02040502050505030304" pitchFamily="18" charset="0"/>
              </a:rPr>
              <a:t> [VLDB’20] </a:t>
            </a:r>
            <a:r>
              <a:rPr lang="en-US" sz="2400" dirty="0">
                <a:latin typeface="Palatino Linotype" panose="02040502050505030304" pitchFamily="18" charset="0"/>
              </a:rPr>
              <a:t>reduces the cost of PBFT consensus by clustering replicas.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System is fully-replicated, but all clusters work independently.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EC260-7B4C-04A2-FF2A-AC0AD9DED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14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271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77006-DA97-04DC-2C28-F0325F1FC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07057-EF74-A88B-7DEB-DB58A157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Palatino Linotype" panose="02040502050505030304" pitchFamily="18" charset="0"/>
              </a:rPr>
              <a:t>GeoBFT</a:t>
            </a:r>
            <a:r>
              <a:rPr lang="en-US" sz="4000" b="1" dirty="0">
                <a:latin typeface="Palatino Linotype" panose="02040502050505030304" pitchFamily="18" charset="0"/>
              </a:rPr>
              <a:t> Protocol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80F75-F482-BB96-27B3-16C7E73F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0D5FA5-578D-ACE8-6AC7-DA9D1343549F}"/>
              </a:ext>
            </a:extLst>
          </p:cNvPr>
          <p:cNvSpPr/>
          <p:nvPr/>
        </p:nvSpPr>
        <p:spPr>
          <a:xfrm>
            <a:off x="532882" y="2179800"/>
            <a:ext cx="3318072" cy="11725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36F281-C5BE-11A4-3F2E-CDC99D99026C}"/>
              </a:ext>
            </a:extLst>
          </p:cNvPr>
          <p:cNvSpPr txBox="1"/>
          <p:nvPr/>
        </p:nvSpPr>
        <p:spPr>
          <a:xfrm>
            <a:off x="540689" y="2216271"/>
            <a:ext cx="3287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Each cluster runs PBFT to select, locally replicate, and certify a client request.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8F6232-F544-3D86-6935-2474F1F563F2}"/>
              </a:ext>
            </a:extLst>
          </p:cNvPr>
          <p:cNvSpPr/>
          <p:nvPr/>
        </p:nvSpPr>
        <p:spPr>
          <a:xfrm>
            <a:off x="4452729" y="2119512"/>
            <a:ext cx="3204031" cy="1232868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18F8F3-D880-79B1-0CDF-3955E3795FF8}"/>
              </a:ext>
            </a:extLst>
          </p:cNvPr>
          <p:cNvSpPr txBox="1"/>
          <p:nvPr/>
        </p:nvSpPr>
        <p:spPr>
          <a:xfrm>
            <a:off x="4396542" y="2083098"/>
            <a:ext cx="32881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Primary at each cluster shares the certified client request with other clusters.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97C4D2-5707-5A4F-6B06-6557C5B45547}"/>
              </a:ext>
            </a:extLst>
          </p:cNvPr>
          <p:cNvSpPr/>
          <p:nvPr/>
        </p:nvSpPr>
        <p:spPr>
          <a:xfrm>
            <a:off x="8237552" y="2119512"/>
            <a:ext cx="2918790" cy="12328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430460-1F8F-B965-6BD3-719A60929B5C}"/>
              </a:ext>
            </a:extLst>
          </p:cNvPr>
          <p:cNvSpPr txBox="1"/>
          <p:nvPr/>
        </p:nvSpPr>
        <p:spPr>
          <a:xfrm>
            <a:off x="890545" y="1726995"/>
            <a:ext cx="264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Local Replication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B9B08B-61A1-0F8C-6444-B21DEBA8BFCA}"/>
              </a:ext>
            </a:extLst>
          </p:cNvPr>
          <p:cNvSpPr txBox="1"/>
          <p:nvPr/>
        </p:nvSpPr>
        <p:spPr>
          <a:xfrm>
            <a:off x="4542289" y="1678380"/>
            <a:ext cx="3098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Inter-cluster Sharing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297D75-75ED-15BD-84F8-5EECB6BEF83A}"/>
              </a:ext>
            </a:extLst>
          </p:cNvPr>
          <p:cNvSpPr txBox="1"/>
          <p:nvPr/>
        </p:nvSpPr>
        <p:spPr>
          <a:xfrm>
            <a:off x="7950433" y="1676557"/>
            <a:ext cx="3549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Ordering and Execution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FA259CC3-69BC-08FF-3A98-AEEF8BC349D6}"/>
              </a:ext>
            </a:extLst>
          </p:cNvPr>
          <p:cNvSpPr/>
          <p:nvPr/>
        </p:nvSpPr>
        <p:spPr>
          <a:xfrm>
            <a:off x="3886784" y="2613183"/>
            <a:ext cx="492368" cy="221843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53331C32-B546-DA44-9B31-BC552C7D9287}"/>
              </a:ext>
            </a:extLst>
          </p:cNvPr>
          <p:cNvSpPr/>
          <p:nvPr/>
        </p:nvSpPr>
        <p:spPr>
          <a:xfrm>
            <a:off x="7715251" y="2618392"/>
            <a:ext cx="492368" cy="221843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AB35FA-ADC8-0C2A-8F62-7DB1A3FF253C}"/>
              </a:ext>
            </a:extLst>
          </p:cNvPr>
          <p:cNvSpPr txBox="1"/>
          <p:nvPr/>
        </p:nvSpPr>
        <p:spPr>
          <a:xfrm>
            <a:off x="8237552" y="2179801"/>
            <a:ext cx="2896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Order the certified requests, execute them, and inform local clients.</a:t>
            </a:r>
          </a:p>
        </p:txBody>
      </p:sp>
    </p:spTree>
    <p:extLst>
      <p:ext uri="{BB962C8B-B14F-4D97-AF65-F5344CB8AC3E}">
        <p14:creationId xmlns:p14="http://schemas.microsoft.com/office/powerpoint/2010/main" val="269184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 animBg="1"/>
      <p:bldP spid="23" grpId="0"/>
      <p:bldP spid="24" grpId="0" animBg="1"/>
      <p:bldP spid="25" grpId="0"/>
      <p:bldP spid="26" grpId="0"/>
      <p:bldP spid="27" grpId="0"/>
      <p:bldP spid="28" grpId="0" animBg="1"/>
      <p:bldP spid="29" grpId="0" animBg="1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1A5A9-E72F-F51C-C3BB-0224BF45F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9485-29A3-DA03-37B5-187FB87F6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Palatino Linotype" panose="02040502050505030304" pitchFamily="18" charset="0"/>
              </a:rPr>
              <a:t>GeoBFT</a:t>
            </a:r>
            <a:r>
              <a:rPr lang="en-US" sz="4000" b="1" dirty="0">
                <a:latin typeface="Palatino Linotype" panose="02040502050505030304" pitchFamily="18" charset="0"/>
              </a:rPr>
              <a:t> Protocol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6DFC-9C38-2E44-7EA7-523C48C61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Goals of </a:t>
            </a:r>
            <a:r>
              <a:rPr lang="en-US" sz="2400" b="1" dirty="0" err="1">
                <a:latin typeface="Palatino Linotype" panose="02040502050505030304" pitchFamily="18" charset="0"/>
              </a:rPr>
              <a:t>GeoBFT</a:t>
            </a:r>
            <a:r>
              <a:rPr lang="en-US" sz="2400" b="1" dirty="0">
                <a:latin typeface="Palatino Linotype" panose="02040502050505030304" pitchFamily="18" charset="0"/>
              </a:rPr>
              <a:t>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Take Topology into consideration.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Run Parallel Consensus at each cluster.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Ensure cheap inter-cluster communication.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76B11-BA35-00F9-52C8-CE4C616B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16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709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CA934-D0BA-0455-CFD7-BD83B5C4D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9CA2B-6BD6-292F-551E-BEEA9601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Palatino Linotype" panose="02040502050505030304" pitchFamily="18" charset="0"/>
              </a:rPr>
              <a:t>GeoBFT</a:t>
            </a:r>
            <a:r>
              <a:rPr lang="en-US" sz="4000" b="1" dirty="0">
                <a:latin typeface="Palatino Linotype" panose="02040502050505030304" pitchFamily="18" charset="0"/>
              </a:rPr>
              <a:t> Protocol 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4782A7-F114-7180-3D36-D3D3202F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E4D246E-B470-40CF-9679-CD44FFA2174B}"/>
              </a:ext>
            </a:extLst>
          </p:cNvPr>
          <p:cNvCxnSpPr/>
          <p:nvPr/>
        </p:nvCxnSpPr>
        <p:spPr>
          <a:xfrm>
            <a:off x="1392173" y="5716270"/>
            <a:ext cx="85039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596D67-74D6-7ABB-2347-2C4D1B67C929}"/>
              </a:ext>
            </a:extLst>
          </p:cNvPr>
          <p:cNvCxnSpPr/>
          <p:nvPr/>
        </p:nvCxnSpPr>
        <p:spPr>
          <a:xfrm>
            <a:off x="1392173" y="5076190"/>
            <a:ext cx="85039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98684E-110B-D9C1-A8C6-B3CFCC7FC3C1}"/>
              </a:ext>
            </a:extLst>
          </p:cNvPr>
          <p:cNvCxnSpPr>
            <a:cxnSpLocks/>
          </p:cNvCxnSpPr>
          <p:nvPr/>
        </p:nvCxnSpPr>
        <p:spPr>
          <a:xfrm>
            <a:off x="1392173" y="4436110"/>
            <a:ext cx="85039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8420A1-3A32-C261-18BC-131453AB8296}"/>
              </a:ext>
            </a:extLst>
          </p:cNvPr>
          <p:cNvCxnSpPr/>
          <p:nvPr/>
        </p:nvCxnSpPr>
        <p:spPr>
          <a:xfrm>
            <a:off x="1392173" y="6356350"/>
            <a:ext cx="85039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B24898-0B95-BE2C-AF53-CF9DDFC38EE8}"/>
              </a:ext>
            </a:extLst>
          </p:cNvPr>
          <p:cNvSpPr txBox="1"/>
          <p:nvPr/>
        </p:nvSpPr>
        <p:spPr>
          <a:xfrm>
            <a:off x="263269" y="3705783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Client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EAC626-B35E-B4A0-4DCC-AECA70D2AF15}"/>
              </a:ext>
            </a:extLst>
          </p:cNvPr>
          <p:cNvSpPr txBox="1"/>
          <p:nvPr/>
        </p:nvSpPr>
        <p:spPr>
          <a:xfrm>
            <a:off x="776783" y="4881400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R</a:t>
            </a:r>
            <a:r>
              <a:rPr lang="en-US" sz="1600" baseline="-25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2,1</a:t>
            </a:r>
            <a:endParaRPr lang="en-US" sz="16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33E701-3CC6-F215-A208-E6DB130B1803}"/>
              </a:ext>
            </a:extLst>
          </p:cNvPr>
          <p:cNvSpPr txBox="1"/>
          <p:nvPr/>
        </p:nvSpPr>
        <p:spPr>
          <a:xfrm>
            <a:off x="776783" y="5487567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R</a:t>
            </a:r>
            <a:r>
              <a:rPr lang="en-US" sz="1600" baseline="-25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2,2</a:t>
            </a:r>
            <a:endParaRPr lang="en-US" sz="16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E09EAF-84A2-310D-13F5-66F9775123A9}"/>
              </a:ext>
            </a:extLst>
          </p:cNvPr>
          <p:cNvSpPr txBox="1"/>
          <p:nvPr/>
        </p:nvSpPr>
        <p:spPr>
          <a:xfrm>
            <a:off x="768315" y="6171684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R</a:t>
            </a:r>
            <a:r>
              <a:rPr lang="en-US" sz="1600" baseline="-25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2,3</a:t>
            </a:r>
            <a:endParaRPr lang="en-US" sz="16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5C6CE6-3BE7-583B-8DBB-25ADE37B895C}"/>
              </a:ext>
            </a:extLst>
          </p:cNvPr>
          <p:cNvCxnSpPr>
            <a:cxnSpLocks/>
          </p:cNvCxnSpPr>
          <p:nvPr/>
        </p:nvCxnSpPr>
        <p:spPr>
          <a:xfrm>
            <a:off x="1392173" y="3800924"/>
            <a:ext cx="850392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4C8936-B76C-CBE3-2C9D-B1F60A3B460E}"/>
              </a:ext>
            </a:extLst>
          </p:cNvPr>
          <p:cNvSpPr txBox="1"/>
          <p:nvPr/>
        </p:nvSpPr>
        <p:spPr>
          <a:xfrm>
            <a:off x="793207" y="4275233"/>
            <a:ext cx="473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P</a:t>
            </a:r>
            <a:r>
              <a:rPr lang="en-US" sz="1600" baseline="-25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C2</a:t>
            </a:r>
            <a:endParaRPr lang="en-US" sz="16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EAE25B-6873-62E4-481F-24BCF7D43921}"/>
              </a:ext>
            </a:extLst>
          </p:cNvPr>
          <p:cNvCxnSpPr>
            <a:cxnSpLocks/>
          </p:cNvCxnSpPr>
          <p:nvPr/>
        </p:nvCxnSpPr>
        <p:spPr>
          <a:xfrm>
            <a:off x="1631872" y="3813943"/>
            <a:ext cx="1129648" cy="60930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946134-B09E-1A55-36FA-A002CDD0A8D6}"/>
              </a:ext>
            </a:extLst>
          </p:cNvPr>
          <p:cNvCxnSpPr>
            <a:cxnSpLocks/>
          </p:cNvCxnSpPr>
          <p:nvPr/>
        </p:nvCxnSpPr>
        <p:spPr>
          <a:xfrm>
            <a:off x="2778832" y="4436590"/>
            <a:ext cx="1171408" cy="6294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0662FF-7AC5-560C-D37F-9C7C87DD9F99}"/>
              </a:ext>
            </a:extLst>
          </p:cNvPr>
          <p:cNvCxnSpPr>
            <a:cxnSpLocks/>
          </p:cNvCxnSpPr>
          <p:nvPr/>
        </p:nvCxnSpPr>
        <p:spPr>
          <a:xfrm>
            <a:off x="2773839" y="4442782"/>
            <a:ext cx="1176401" cy="12719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76BEE2-6856-02BC-412B-036F2C2EB776}"/>
              </a:ext>
            </a:extLst>
          </p:cNvPr>
          <p:cNvCxnSpPr>
            <a:cxnSpLocks/>
          </p:cNvCxnSpPr>
          <p:nvPr/>
        </p:nvCxnSpPr>
        <p:spPr>
          <a:xfrm>
            <a:off x="2773674" y="4453125"/>
            <a:ext cx="1187096" cy="19032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6120C46-395F-E720-B135-A1DB1563624E}"/>
              </a:ext>
            </a:extLst>
          </p:cNvPr>
          <p:cNvCxnSpPr/>
          <p:nvPr/>
        </p:nvCxnSpPr>
        <p:spPr>
          <a:xfrm>
            <a:off x="1572800" y="3800924"/>
            <a:ext cx="0" cy="255542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3C22FF3-3CAB-6104-C160-D6FBC92FE2BC}"/>
              </a:ext>
            </a:extLst>
          </p:cNvPr>
          <p:cNvCxnSpPr/>
          <p:nvPr/>
        </p:nvCxnSpPr>
        <p:spPr>
          <a:xfrm>
            <a:off x="2761520" y="3788524"/>
            <a:ext cx="0" cy="255542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04E84F9-0BB2-5056-B337-FD47A0018A13}"/>
              </a:ext>
            </a:extLst>
          </p:cNvPr>
          <p:cNvCxnSpPr>
            <a:cxnSpLocks/>
          </p:cNvCxnSpPr>
          <p:nvPr/>
        </p:nvCxnSpPr>
        <p:spPr>
          <a:xfrm>
            <a:off x="3950240" y="3806622"/>
            <a:ext cx="0" cy="254505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3FDDFC-4ABC-396D-551D-83926CA9A541}"/>
              </a:ext>
            </a:extLst>
          </p:cNvPr>
          <p:cNvCxnSpPr/>
          <p:nvPr/>
        </p:nvCxnSpPr>
        <p:spPr>
          <a:xfrm>
            <a:off x="5138960" y="3813367"/>
            <a:ext cx="0" cy="255542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B865D3-BE9C-0D7A-0E99-2E14B3963520}"/>
              </a:ext>
            </a:extLst>
          </p:cNvPr>
          <p:cNvCxnSpPr/>
          <p:nvPr/>
        </p:nvCxnSpPr>
        <p:spPr>
          <a:xfrm>
            <a:off x="6327680" y="3794308"/>
            <a:ext cx="0" cy="255542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5AA1D1C-78CF-963A-399C-9E19C1226ECF}"/>
              </a:ext>
            </a:extLst>
          </p:cNvPr>
          <p:cNvCxnSpPr/>
          <p:nvPr/>
        </p:nvCxnSpPr>
        <p:spPr>
          <a:xfrm>
            <a:off x="7516400" y="3813367"/>
            <a:ext cx="0" cy="255542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95F8707-5F97-7F18-2857-0DF4CF5225A9}"/>
              </a:ext>
            </a:extLst>
          </p:cNvPr>
          <p:cNvSpPr txBox="1"/>
          <p:nvPr/>
        </p:nvSpPr>
        <p:spPr>
          <a:xfrm>
            <a:off x="7753182" y="6356502"/>
            <a:ext cx="716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Reply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CD861A-2EA9-805B-A2B8-4D3D85E99E0F}"/>
              </a:ext>
            </a:extLst>
          </p:cNvPr>
          <p:cNvSpPr txBox="1"/>
          <p:nvPr/>
        </p:nvSpPr>
        <p:spPr>
          <a:xfrm>
            <a:off x="1314082" y="6351091"/>
            <a:ext cx="14991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Local Request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53B4EC9-C178-02F4-8423-DD5A7EE51529}"/>
              </a:ext>
            </a:extLst>
          </p:cNvPr>
          <p:cNvSpPr/>
          <p:nvPr/>
        </p:nvSpPr>
        <p:spPr>
          <a:xfrm>
            <a:off x="1440662" y="3705390"/>
            <a:ext cx="247888" cy="19637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C94308-099B-F9E3-5A6B-4AC1A8816296}"/>
              </a:ext>
            </a:extLst>
          </p:cNvPr>
          <p:cNvSpPr/>
          <p:nvPr/>
        </p:nvSpPr>
        <p:spPr>
          <a:xfrm>
            <a:off x="1440662" y="4317417"/>
            <a:ext cx="247888" cy="19637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6CC0C98-5DEA-FAC0-998D-BD8928AC826D}"/>
              </a:ext>
            </a:extLst>
          </p:cNvPr>
          <p:cNvSpPr/>
          <p:nvPr/>
        </p:nvSpPr>
        <p:spPr>
          <a:xfrm>
            <a:off x="1440662" y="4952603"/>
            <a:ext cx="247888" cy="1963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6BFDDDC-5A4E-B55B-EF6F-C60454D2E4FC}"/>
              </a:ext>
            </a:extLst>
          </p:cNvPr>
          <p:cNvSpPr/>
          <p:nvPr/>
        </p:nvSpPr>
        <p:spPr>
          <a:xfrm>
            <a:off x="1440662" y="5611412"/>
            <a:ext cx="247888" cy="1963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D71F8D1-6D1A-F038-C15E-86DD86FA0030}"/>
              </a:ext>
            </a:extLst>
          </p:cNvPr>
          <p:cNvSpPr/>
          <p:nvPr/>
        </p:nvSpPr>
        <p:spPr>
          <a:xfrm>
            <a:off x="1440662" y="6239571"/>
            <a:ext cx="247888" cy="19637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ED9E88E-0594-0718-6FF7-6FF9700612C3}"/>
              </a:ext>
            </a:extLst>
          </p:cNvPr>
          <p:cNvCxnSpPr/>
          <p:nvPr/>
        </p:nvCxnSpPr>
        <p:spPr>
          <a:xfrm>
            <a:off x="8705120" y="3815463"/>
            <a:ext cx="0" cy="255542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D07A852-7CBE-8E69-3B8B-5FB19D5F505B}"/>
              </a:ext>
            </a:extLst>
          </p:cNvPr>
          <p:cNvCxnSpPr>
            <a:cxnSpLocks/>
          </p:cNvCxnSpPr>
          <p:nvPr/>
        </p:nvCxnSpPr>
        <p:spPr>
          <a:xfrm flipV="1">
            <a:off x="5165733" y="1461752"/>
            <a:ext cx="1138206" cy="296834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5EAC10E-3388-F8E0-7C79-435B5298FB33}"/>
              </a:ext>
            </a:extLst>
          </p:cNvPr>
          <p:cNvCxnSpPr>
            <a:cxnSpLocks/>
          </p:cNvCxnSpPr>
          <p:nvPr/>
        </p:nvCxnSpPr>
        <p:spPr>
          <a:xfrm flipV="1">
            <a:off x="5160740" y="2075646"/>
            <a:ext cx="1169709" cy="236063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F721797-4EBA-B4C1-A6C9-2927C0B2BEBA}"/>
              </a:ext>
            </a:extLst>
          </p:cNvPr>
          <p:cNvCxnSpPr>
            <a:cxnSpLocks/>
          </p:cNvCxnSpPr>
          <p:nvPr/>
        </p:nvCxnSpPr>
        <p:spPr>
          <a:xfrm>
            <a:off x="6347366" y="4449035"/>
            <a:ext cx="1142158" cy="1285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FC76852-FD0E-E3FD-9218-901ED52426C3}"/>
              </a:ext>
            </a:extLst>
          </p:cNvPr>
          <p:cNvCxnSpPr>
            <a:cxnSpLocks/>
          </p:cNvCxnSpPr>
          <p:nvPr/>
        </p:nvCxnSpPr>
        <p:spPr>
          <a:xfrm>
            <a:off x="6342373" y="4455226"/>
            <a:ext cx="1162420" cy="6044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7E086D-88CD-DE5B-DB8F-5D320C568F9C}"/>
              </a:ext>
            </a:extLst>
          </p:cNvPr>
          <p:cNvCxnSpPr>
            <a:cxnSpLocks/>
          </p:cNvCxnSpPr>
          <p:nvPr/>
        </p:nvCxnSpPr>
        <p:spPr>
          <a:xfrm flipV="1">
            <a:off x="7533591" y="3796279"/>
            <a:ext cx="1155062" cy="6294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43A99A5-BB3A-7407-78AD-6BBFAEB3B9CE}"/>
              </a:ext>
            </a:extLst>
          </p:cNvPr>
          <p:cNvCxnSpPr>
            <a:cxnSpLocks/>
          </p:cNvCxnSpPr>
          <p:nvPr/>
        </p:nvCxnSpPr>
        <p:spPr>
          <a:xfrm flipV="1">
            <a:off x="7528433" y="3794183"/>
            <a:ext cx="1176565" cy="12654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4A606F6-0B43-3DA8-8439-E8EA118229BF}"/>
              </a:ext>
            </a:extLst>
          </p:cNvPr>
          <p:cNvCxnSpPr>
            <a:cxnSpLocks/>
          </p:cNvCxnSpPr>
          <p:nvPr/>
        </p:nvCxnSpPr>
        <p:spPr>
          <a:xfrm flipV="1">
            <a:off x="7518774" y="3806622"/>
            <a:ext cx="1169879" cy="18922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A2F5413-97FD-48A4-515A-6CD3EB3657F0}"/>
              </a:ext>
            </a:extLst>
          </p:cNvPr>
          <p:cNvCxnSpPr>
            <a:cxnSpLocks/>
          </p:cNvCxnSpPr>
          <p:nvPr/>
        </p:nvCxnSpPr>
        <p:spPr>
          <a:xfrm flipV="1">
            <a:off x="7524714" y="3802297"/>
            <a:ext cx="1180284" cy="25354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28A324C-69C7-72A5-5479-F196461C37D2}"/>
              </a:ext>
            </a:extLst>
          </p:cNvPr>
          <p:cNvSpPr txBox="1"/>
          <p:nvPr/>
        </p:nvSpPr>
        <p:spPr>
          <a:xfrm>
            <a:off x="3034236" y="6354642"/>
            <a:ext cx="1757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Local Replication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48305EC-8404-E391-2206-78005A00DB4C}"/>
              </a:ext>
            </a:extLst>
          </p:cNvPr>
          <p:cNvCxnSpPr>
            <a:cxnSpLocks/>
          </p:cNvCxnSpPr>
          <p:nvPr/>
        </p:nvCxnSpPr>
        <p:spPr>
          <a:xfrm>
            <a:off x="3977224" y="4431868"/>
            <a:ext cx="1171408" cy="629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D123734-B914-77A7-5C0B-74E5445709F9}"/>
              </a:ext>
            </a:extLst>
          </p:cNvPr>
          <p:cNvCxnSpPr>
            <a:cxnSpLocks/>
          </p:cNvCxnSpPr>
          <p:nvPr/>
        </p:nvCxnSpPr>
        <p:spPr>
          <a:xfrm>
            <a:off x="3972231" y="4438060"/>
            <a:ext cx="1176401" cy="1271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C1F1E4C-3325-578D-8CD0-4CD4674B9B78}"/>
              </a:ext>
            </a:extLst>
          </p:cNvPr>
          <p:cNvCxnSpPr>
            <a:cxnSpLocks/>
          </p:cNvCxnSpPr>
          <p:nvPr/>
        </p:nvCxnSpPr>
        <p:spPr>
          <a:xfrm>
            <a:off x="3972066" y="4448403"/>
            <a:ext cx="1187096" cy="1903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E826A91-432D-BFBC-DE39-5C89B2D4FEF0}"/>
              </a:ext>
            </a:extLst>
          </p:cNvPr>
          <p:cNvCxnSpPr>
            <a:cxnSpLocks/>
          </p:cNvCxnSpPr>
          <p:nvPr/>
        </p:nvCxnSpPr>
        <p:spPr>
          <a:xfrm flipV="1">
            <a:off x="3977224" y="4438060"/>
            <a:ext cx="1155062" cy="629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4DCFB6F-7C6D-DBEC-C808-71ED6389FDE7}"/>
              </a:ext>
            </a:extLst>
          </p:cNvPr>
          <p:cNvCxnSpPr>
            <a:cxnSpLocks/>
          </p:cNvCxnSpPr>
          <p:nvPr/>
        </p:nvCxnSpPr>
        <p:spPr>
          <a:xfrm flipV="1">
            <a:off x="3972066" y="4435964"/>
            <a:ext cx="1176565" cy="1265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1B90D85-EE36-9A07-D891-5CBAAE4CFB9D}"/>
              </a:ext>
            </a:extLst>
          </p:cNvPr>
          <p:cNvCxnSpPr>
            <a:cxnSpLocks/>
          </p:cNvCxnSpPr>
          <p:nvPr/>
        </p:nvCxnSpPr>
        <p:spPr>
          <a:xfrm>
            <a:off x="3959089" y="5716169"/>
            <a:ext cx="1189542" cy="6288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DA0C980-C72A-6BC0-7E91-9030868FD7D2}"/>
              </a:ext>
            </a:extLst>
          </p:cNvPr>
          <p:cNvCxnSpPr>
            <a:cxnSpLocks/>
          </p:cNvCxnSpPr>
          <p:nvPr/>
        </p:nvCxnSpPr>
        <p:spPr>
          <a:xfrm>
            <a:off x="3969405" y="5071468"/>
            <a:ext cx="1179226" cy="633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E8A3EB-C5FA-C642-097F-1FEE3692F1CE}"/>
              </a:ext>
            </a:extLst>
          </p:cNvPr>
          <p:cNvCxnSpPr>
            <a:cxnSpLocks/>
          </p:cNvCxnSpPr>
          <p:nvPr/>
        </p:nvCxnSpPr>
        <p:spPr>
          <a:xfrm>
            <a:off x="3959089" y="5071468"/>
            <a:ext cx="1189543" cy="1273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9CF748-74C3-A4D8-29D4-91BAD0873802}"/>
              </a:ext>
            </a:extLst>
          </p:cNvPr>
          <p:cNvCxnSpPr>
            <a:cxnSpLocks/>
          </p:cNvCxnSpPr>
          <p:nvPr/>
        </p:nvCxnSpPr>
        <p:spPr>
          <a:xfrm flipV="1">
            <a:off x="3969405" y="5080605"/>
            <a:ext cx="1179226" cy="6307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F44F550-51B7-4E10-432B-4CBD1AC630CC}"/>
              </a:ext>
            </a:extLst>
          </p:cNvPr>
          <p:cNvCxnSpPr>
            <a:cxnSpLocks/>
          </p:cNvCxnSpPr>
          <p:nvPr/>
        </p:nvCxnSpPr>
        <p:spPr>
          <a:xfrm flipV="1">
            <a:off x="3969405" y="5080605"/>
            <a:ext cx="1179226" cy="1252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E2DF182-3A9D-655E-8D9F-756D7D543EC5}"/>
              </a:ext>
            </a:extLst>
          </p:cNvPr>
          <p:cNvCxnSpPr>
            <a:cxnSpLocks/>
          </p:cNvCxnSpPr>
          <p:nvPr/>
        </p:nvCxnSpPr>
        <p:spPr>
          <a:xfrm flipV="1">
            <a:off x="3959912" y="5726292"/>
            <a:ext cx="1198199" cy="6143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1BE74A3-7A0D-5497-21C6-93A5D8777D6B}"/>
              </a:ext>
            </a:extLst>
          </p:cNvPr>
          <p:cNvCxnSpPr>
            <a:cxnSpLocks/>
          </p:cNvCxnSpPr>
          <p:nvPr/>
        </p:nvCxnSpPr>
        <p:spPr>
          <a:xfrm flipV="1">
            <a:off x="3962407" y="4448403"/>
            <a:ext cx="1169879" cy="18922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5623635-6D64-42C5-33DD-CA556FA2ABAA}"/>
              </a:ext>
            </a:extLst>
          </p:cNvPr>
          <p:cNvCxnSpPr/>
          <p:nvPr/>
        </p:nvCxnSpPr>
        <p:spPr>
          <a:xfrm>
            <a:off x="1380978" y="2730573"/>
            <a:ext cx="85039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1717B0B-7992-DCF2-76FC-586A41F28A6C}"/>
              </a:ext>
            </a:extLst>
          </p:cNvPr>
          <p:cNvCxnSpPr/>
          <p:nvPr/>
        </p:nvCxnSpPr>
        <p:spPr>
          <a:xfrm>
            <a:off x="1380978" y="2090493"/>
            <a:ext cx="8503920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219889B-AAC8-234B-F1EB-D4EC732CDB6C}"/>
              </a:ext>
            </a:extLst>
          </p:cNvPr>
          <p:cNvCxnSpPr>
            <a:cxnSpLocks/>
          </p:cNvCxnSpPr>
          <p:nvPr/>
        </p:nvCxnSpPr>
        <p:spPr>
          <a:xfrm>
            <a:off x="1380978" y="1450413"/>
            <a:ext cx="8503920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1B08A2B-84A3-1D7B-D083-706A96DC62EC}"/>
              </a:ext>
            </a:extLst>
          </p:cNvPr>
          <p:cNvCxnSpPr/>
          <p:nvPr/>
        </p:nvCxnSpPr>
        <p:spPr>
          <a:xfrm>
            <a:off x="1380978" y="3370653"/>
            <a:ext cx="850392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866D7CE-C20A-A84D-ECD6-5491CF098272}"/>
              </a:ext>
            </a:extLst>
          </p:cNvPr>
          <p:cNvSpPr txBox="1"/>
          <p:nvPr/>
        </p:nvSpPr>
        <p:spPr>
          <a:xfrm>
            <a:off x="340467" y="730267"/>
            <a:ext cx="888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Client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A913B49-6CEF-B340-CD32-73E2520A3D59}"/>
              </a:ext>
            </a:extLst>
          </p:cNvPr>
          <p:cNvSpPr txBox="1"/>
          <p:nvPr/>
        </p:nvSpPr>
        <p:spPr>
          <a:xfrm>
            <a:off x="765588" y="1895703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R</a:t>
            </a:r>
            <a:r>
              <a:rPr lang="en-US" sz="1600" baseline="-25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1,1</a:t>
            </a:r>
            <a:endParaRPr lang="en-US" sz="16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F5BB7DE-C792-3F3D-BFC7-3C74C8BBFA4F}"/>
              </a:ext>
            </a:extLst>
          </p:cNvPr>
          <p:cNvSpPr txBox="1"/>
          <p:nvPr/>
        </p:nvSpPr>
        <p:spPr>
          <a:xfrm>
            <a:off x="765588" y="2501870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R</a:t>
            </a:r>
            <a:r>
              <a:rPr lang="en-US" sz="1600" baseline="-25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1,2</a:t>
            </a:r>
            <a:endParaRPr lang="en-US" sz="16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9C75097-0757-CD76-1B81-780C47056500}"/>
              </a:ext>
            </a:extLst>
          </p:cNvPr>
          <p:cNvSpPr txBox="1"/>
          <p:nvPr/>
        </p:nvSpPr>
        <p:spPr>
          <a:xfrm>
            <a:off x="759804" y="3124443"/>
            <a:ext cx="494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R</a:t>
            </a:r>
            <a:r>
              <a:rPr lang="en-US" sz="1600" baseline="-25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1,3</a:t>
            </a:r>
            <a:endParaRPr lang="en-US" sz="16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0ED2CAD-FB2F-A6D8-1D2E-F977A3441640}"/>
              </a:ext>
            </a:extLst>
          </p:cNvPr>
          <p:cNvCxnSpPr>
            <a:cxnSpLocks/>
          </p:cNvCxnSpPr>
          <p:nvPr/>
        </p:nvCxnSpPr>
        <p:spPr>
          <a:xfrm>
            <a:off x="1380978" y="815227"/>
            <a:ext cx="850392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C6A7B6B-8376-A77E-16E7-B254B8F2CC23}"/>
              </a:ext>
            </a:extLst>
          </p:cNvPr>
          <p:cNvSpPr txBox="1"/>
          <p:nvPr/>
        </p:nvSpPr>
        <p:spPr>
          <a:xfrm>
            <a:off x="782012" y="1289536"/>
            <a:ext cx="4732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P</a:t>
            </a:r>
            <a:r>
              <a:rPr lang="en-US" sz="1600" baseline="-25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C1</a:t>
            </a:r>
            <a:endParaRPr lang="en-US" sz="16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A11532B-45F6-5517-0425-A7B007F3B2C1}"/>
              </a:ext>
            </a:extLst>
          </p:cNvPr>
          <p:cNvCxnSpPr>
            <a:cxnSpLocks/>
          </p:cNvCxnSpPr>
          <p:nvPr/>
        </p:nvCxnSpPr>
        <p:spPr>
          <a:xfrm>
            <a:off x="1620677" y="828246"/>
            <a:ext cx="1129648" cy="609304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3C97EA4-1799-3149-3942-5312E9E1057A}"/>
              </a:ext>
            </a:extLst>
          </p:cNvPr>
          <p:cNvCxnSpPr>
            <a:cxnSpLocks/>
          </p:cNvCxnSpPr>
          <p:nvPr/>
        </p:nvCxnSpPr>
        <p:spPr>
          <a:xfrm>
            <a:off x="2767637" y="1450893"/>
            <a:ext cx="1171408" cy="6294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DF114C8-F4B2-568A-1C74-B597DE98BEAA}"/>
              </a:ext>
            </a:extLst>
          </p:cNvPr>
          <p:cNvCxnSpPr>
            <a:cxnSpLocks/>
          </p:cNvCxnSpPr>
          <p:nvPr/>
        </p:nvCxnSpPr>
        <p:spPr>
          <a:xfrm>
            <a:off x="2762644" y="1457085"/>
            <a:ext cx="1176401" cy="12719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A64A39E-2C4D-7E4A-BE80-B3E2DBCB885E}"/>
              </a:ext>
            </a:extLst>
          </p:cNvPr>
          <p:cNvCxnSpPr>
            <a:cxnSpLocks/>
          </p:cNvCxnSpPr>
          <p:nvPr/>
        </p:nvCxnSpPr>
        <p:spPr>
          <a:xfrm>
            <a:off x="2762479" y="1467428"/>
            <a:ext cx="1187096" cy="19032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5D69243-B14D-9ADC-D3CE-51D1C5FE3E0D}"/>
              </a:ext>
            </a:extLst>
          </p:cNvPr>
          <p:cNvCxnSpPr/>
          <p:nvPr/>
        </p:nvCxnSpPr>
        <p:spPr>
          <a:xfrm>
            <a:off x="1561605" y="815227"/>
            <a:ext cx="0" cy="255542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BD67265-F3A2-E794-1D89-0CB860F255AC}"/>
              </a:ext>
            </a:extLst>
          </p:cNvPr>
          <p:cNvCxnSpPr/>
          <p:nvPr/>
        </p:nvCxnSpPr>
        <p:spPr>
          <a:xfrm>
            <a:off x="2750325" y="802827"/>
            <a:ext cx="0" cy="255542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A9B057C-DA3D-15FF-CBDB-31C7A5FB2875}"/>
              </a:ext>
            </a:extLst>
          </p:cNvPr>
          <p:cNvCxnSpPr>
            <a:cxnSpLocks/>
          </p:cNvCxnSpPr>
          <p:nvPr/>
        </p:nvCxnSpPr>
        <p:spPr>
          <a:xfrm>
            <a:off x="3939045" y="820925"/>
            <a:ext cx="0" cy="2545057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9ED6EB0-4D74-6E2D-1F48-ECCAB86097D1}"/>
              </a:ext>
            </a:extLst>
          </p:cNvPr>
          <p:cNvCxnSpPr/>
          <p:nvPr/>
        </p:nvCxnSpPr>
        <p:spPr>
          <a:xfrm>
            <a:off x="5127765" y="827670"/>
            <a:ext cx="0" cy="255542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FDE22A8-B475-4C0A-C4FE-88C0142437BF}"/>
              </a:ext>
            </a:extLst>
          </p:cNvPr>
          <p:cNvCxnSpPr/>
          <p:nvPr/>
        </p:nvCxnSpPr>
        <p:spPr>
          <a:xfrm>
            <a:off x="6316485" y="808611"/>
            <a:ext cx="0" cy="255542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F559C49-1DF2-824F-383E-53CCB56A9EC2}"/>
              </a:ext>
            </a:extLst>
          </p:cNvPr>
          <p:cNvCxnSpPr/>
          <p:nvPr/>
        </p:nvCxnSpPr>
        <p:spPr>
          <a:xfrm>
            <a:off x="7505205" y="827670"/>
            <a:ext cx="0" cy="255542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F2437F57-94A2-B164-69A1-F1B5530C2AC8}"/>
              </a:ext>
            </a:extLst>
          </p:cNvPr>
          <p:cNvSpPr/>
          <p:nvPr/>
        </p:nvSpPr>
        <p:spPr>
          <a:xfrm>
            <a:off x="1429467" y="719693"/>
            <a:ext cx="247888" cy="19637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794A627-C707-458F-0E26-CDBF4FD725DE}"/>
              </a:ext>
            </a:extLst>
          </p:cNvPr>
          <p:cNvSpPr/>
          <p:nvPr/>
        </p:nvSpPr>
        <p:spPr>
          <a:xfrm>
            <a:off x="1429467" y="1331720"/>
            <a:ext cx="247888" cy="19637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25EC9FA-F76D-7C38-22AA-6E6DD8886746}"/>
              </a:ext>
            </a:extLst>
          </p:cNvPr>
          <p:cNvSpPr/>
          <p:nvPr/>
        </p:nvSpPr>
        <p:spPr>
          <a:xfrm>
            <a:off x="1429467" y="1966906"/>
            <a:ext cx="247888" cy="1963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AE374A49-1841-9C5C-197D-919738D85468}"/>
              </a:ext>
            </a:extLst>
          </p:cNvPr>
          <p:cNvSpPr/>
          <p:nvPr/>
        </p:nvSpPr>
        <p:spPr>
          <a:xfrm>
            <a:off x="1429467" y="2625715"/>
            <a:ext cx="247888" cy="1963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D7A3ED3-E21A-EE74-B698-43B21EAF40EC}"/>
              </a:ext>
            </a:extLst>
          </p:cNvPr>
          <p:cNvSpPr/>
          <p:nvPr/>
        </p:nvSpPr>
        <p:spPr>
          <a:xfrm>
            <a:off x="1429467" y="3253874"/>
            <a:ext cx="247888" cy="19637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F10BF5F-5DC8-EBE7-F1E4-215081865C60}"/>
              </a:ext>
            </a:extLst>
          </p:cNvPr>
          <p:cNvCxnSpPr/>
          <p:nvPr/>
        </p:nvCxnSpPr>
        <p:spPr>
          <a:xfrm>
            <a:off x="8693925" y="829766"/>
            <a:ext cx="0" cy="255542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925F7A4-A22A-6499-1C3C-645933EC3209}"/>
              </a:ext>
            </a:extLst>
          </p:cNvPr>
          <p:cNvCxnSpPr>
            <a:cxnSpLocks/>
          </p:cNvCxnSpPr>
          <p:nvPr/>
        </p:nvCxnSpPr>
        <p:spPr>
          <a:xfrm>
            <a:off x="5154538" y="1444395"/>
            <a:ext cx="1141704" cy="3004579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915DF26-BA0D-587A-7505-9F65FEF11D94}"/>
              </a:ext>
            </a:extLst>
          </p:cNvPr>
          <p:cNvCxnSpPr>
            <a:cxnSpLocks/>
          </p:cNvCxnSpPr>
          <p:nvPr/>
        </p:nvCxnSpPr>
        <p:spPr>
          <a:xfrm>
            <a:off x="5149545" y="1450587"/>
            <a:ext cx="1133282" cy="360009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CC19DC1-C7D4-B75E-5652-60AAE0CEF2CF}"/>
              </a:ext>
            </a:extLst>
          </p:cNvPr>
          <p:cNvCxnSpPr>
            <a:cxnSpLocks/>
          </p:cNvCxnSpPr>
          <p:nvPr/>
        </p:nvCxnSpPr>
        <p:spPr>
          <a:xfrm>
            <a:off x="6331178" y="1469528"/>
            <a:ext cx="1140215" cy="12585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5652B24-9B6D-8B01-7EB6-8EDF8E80862B}"/>
              </a:ext>
            </a:extLst>
          </p:cNvPr>
          <p:cNvCxnSpPr>
            <a:cxnSpLocks/>
          </p:cNvCxnSpPr>
          <p:nvPr/>
        </p:nvCxnSpPr>
        <p:spPr>
          <a:xfrm>
            <a:off x="6331013" y="1479871"/>
            <a:ext cx="1140380" cy="5982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6B27469-078D-AC97-CB90-2A5C105E945F}"/>
              </a:ext>
            </a:extLst>
          </p:cNvPr>
          <p:cNvCxnSpPr>
            <a:cxnSpLocks/>
          </p:cNvCxnSpPr>
          <p:nvPr/>
        </p:nvCxnSpPr>
        <p:spPr>
          <a:xfrm flipV="1">
            <a:off x="7522396" y="810582"/>
            <a:ext cx="1155062" cy="6294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9743E99-2049-909A-6D25-FF85A55D7965}"/>
              </a:ext>
            </a:extLst>
          </p:cNvPr>
          <p:cNvCxnSpPr>
            <a:cxnSpLocks/>
          </p:cNvCxnSpPr>
          <p:nvPr/>
        </p:nvCxnSpPr>
        <p:spPr>
          <a:xfrm flipV="1">
            <a:off x="7517238" y="808486"/>
            <a:ext cx="1176565" cy="12654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DA8945B-71A7-98E8-9E87-90559B77BC8E}"/>
              </a:ext>
            </a:extLst>
          </p:cNvPr>
          <p:cNvCxnSpPr>
            <a:cxnSpLocks/>
          </p:cNvCxnSpPr>
          <p:nvPr/>
        </p:nvCxnSpPr>
        <p:spPr>
          <a:xfrm flipV="1">
            <a:off x="7507579" y="820925"/>
            <a:ext cx="1169879" cy="18922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F6FB3B7-1FFE-3797-136B-EC1E8C923137}"/>
              </a:ext>
            </a:extLst>
          </p:cNvPr>
          <p:cNvCxnSpPr>
            <a:cxnSpLocks/>
          </p:cNvCxnSpPr>
          <p:nvPr/>
        </p:nvCxnSpPr>
        <p:spPr>
          <a:xfrm flipV="1">
            <a:off x="7513519" y="816600"/>
            <a:ext cx="1180284" cy="25354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FB2E78E5-5A3A-7D8A-9832-20D0CDEF97E4}"/>
              </a:ext>
            </a:extLst>
          </p:cNvPr>
          <p:cNvCxnSpPr>
            <a:cxnSpLocks/>
          </p:cNvCxnSpPr>
          <p:nvPr/>
        </p:nvCxnSpPr>
        <p:spPr>
          <a:xfrm>
            <a:off x="3966029" y="1446171"/>
            <a:ext cx="1171408" cy="629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B4BAF03-9A3D-A9B7-1D4C-E22DDFAECC8F}"/>
              </a:ext>
            </a:extLst>
          </p:cNvPr>
          <p:cNvCxnSpPr>
            <a:cxnSpLocks/>
          </p:cNvCxnSpPr>
          <p:nvPr/>
        </p:nvCxnSpPr>
        <p:spPr>
          <a:xfrm>
            <a:off x="3961036" y="1452363"/>
            <a:ext cx="1176401" cy="12719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6D30E7C-71F6-3263-1084-8257E0B8E580}"/>
              </a:ext>
            </a:extLst>
          </p:cNvPr>
          <p:cNvCxnSpPr>
            <a:cxnSpLocks/>
          </p:cNvCxnSpPr>
          <p:nvPr/>
        </p:nvCxnSpPr>
        <p:spPr>
          <a:xfrm>
            <a:off x="3960871" y="1462706"/>
            <a:ext cx="1187096" cy="19032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25421EA-645B-664D-1A2E-CD2B62FE889D}"/>
              </a:ext>
            </a:extLst>
          </p:cNvPr>
          <p:cNvCxnSpPr>
            <a:cxnSpLocks/>
          </p:cNvCxnSpPr>
          <p:nvPr/>
        </p:nvCxnSpPr>
        <p:spPr>
          <a:xfrm flipV="1">
            <a:off x="3966029" y="1452363"/>
            <a:ext cx="1155062" cy="6294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78EE33A-EEC9-65A6-AD8C-256B777BC453}"/>
              </a:ext>
            </a:extLst>
          </p:cNvPr>
          <p:cNvCxnSpPr>
            <a:cxnSpLocks/>
          </p:cNvCxnSpPr>
          <p:nvPr/>
        </p:nvCxnSpPr>
        <p:spPr>
          <a:xfrm flipV="1">
            <a:off x="3960871" y="1450267"/>
            <a:ext cx="1176565" cy="12654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B8DB45C-2388-9FBD-C72C-AF192F746750}"/>
              </a:ext>
            </a:extLst>
          </p:cNvPr>
          <p:cNvCxnSpPr>
            <a:cxnSpLocks/>
          </p:cNvCxnSpPr>
          <p:nvPr/>
        </p:nvCxnSpPr>
        <p:spPr>
          <a:xfrm>
            <a:off x="3947894" y="2730472"/>
            <a:ext cx="1189542" cy="6288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E97800D-4675-B5F3-590A-5AE5F1501CF7}"/>
              </a:ext>
            </a:extLst>
          </p:cNvPr>
          <p:cNvCxnSpPr>
            <a:cxnSpLocks/>
          </p:cNvCxnSpPr>
          <p:nvPr/>
        </p:nvCxnSpPr>
        <p:spPr>
          <a:xfrm>
            <a:off x="3958210" y="2085771"/>
            <a:ext cx="1179226" cy="6336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6BD59AC-3A73-31B8-099E-2E1855A88F60}"/>
              </a:ext>
            </a:extLst>
          </p:cNvPr>
          <p:cNvCxnSpPr>
            <a:cxnSpLocks/>
          </p:cNvCxnSpPr>
          <p:nvPr/>
        </p:nvCxnSpPr>
        <p:spPr>
          <a:xfrm>
            <a:off x="3947894" y="2085771"/>
            <a:ext cx="1189543" cy="12735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A4BFCC-2B8F-C7BA-FBD7-1E8D72CE59F3}"/>
              </a:ext>
            </a:extLst>
          </p:cNvPr>
          <p:cNvCxnSpPr>
            <a:cxnSpLocks/>
          </p:cNvCxnSpPr>
          <p:nvPr/>
        </p:nvCxnSpPr>
        <p:spPr>
          <a:xfrm flipV="1">
            <a:off x="3958210" y="2094908"/>
            <a:ext cx="1179226" cy="6307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135EA41-1E8F-7062-914A-52865B242FEC}"/>
              </a:ext>
            </a:extLst>
          </p:cNvPr>
          <p:cNvCxnSpPr>
            <a:cxnSpLocks/>
          </p:cNvCxnSpPr>
          <p:nvPr/>
        </p:nvCxnSpPr>
        <p:spPr>
          <a:xfrm flipV="1">
            <a:off x="3958210" y="2094908"/>
            <a:ext cx="1179226" cy="12524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30EB21A-863C-C737-125B-3D6A4E20C224}"/>
              </a:ext>
            </a:extLst>
          </p:cNvPr>
          <p:cNvCxnSpPr>
            <a:cxnSpLocks/>
          </p:cNvCxnSpPr>
          <p:nvPr/>
        </p:nvCxnSpPr>
        <p:spPr>
          <a:xfrm flipV="1">
            <a:off x="3948717" y="2740595"/>
            <a:ext cx="1198199" cy="6143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C2287A8-7EC8-09CE-FF02-8ECD5C3A5393}"/>
              </a:ext>
            </a:extLst>
          </p:cNvPr>
          <p:cNvCxnSpPr>
            <a:cxnSpLocks/>
          </p:cNvCxnSpPr>
          <p:nvPr/>
        </p:nvCxnSpPr>
        <p:spPr>
          <a:xfrm flipV="1">
            <a:off x="3951212" y="1462706"/>
            <a:ext cx="1169879" cy="18922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4CA42DF5-5AA3-0616-C901-9A464AA5E5C6}"/>
              </a:ext>
            </a:extLst>
          </p:cNvPr>
          <p:cNvSpPr txBox="1"/>
          <p:nvPr/>
        </p:nvSpPr>
        <p:spPr>
          <a:xfrm>
            <a:off x="5230736" y="6351869"/>
            <a:ext cx="925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Global </a:t>
            </a:r>
          </a:p>
          <a:p>
            <a:pPr algn="r"/>
            <a:r>
              <a:rPr lang="en-US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Sharing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E8ADA02-2982-2A02-783D-0C50ADA3ADB4}"/>
              </a:ext>
            </a:extLst>
          </p:cNvPr>
          <p:cNvSpPr txBox="1"/>
          <p:nvPr/>
        </p:nvSpPr>
        <p:spPr>
          <a:xfrm>
            <a:off x="6487096" y="6352440"/>
            <a:ext cx="889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Local</a:t>
            </a:r>
          </a:p>
          <a:p>
            <a:pPr algn="ctr"/>
            <a:r>
              <a:rPr lang="en-US" sz="16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Sharing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7271A0D3-AE76-3A1D-78DD-2EBBB5FE56A1}"/>
              </a:ext>
            </a:extLst>
          </p:cNvPr>
          <p:cNvCxnSpPr/>
          <p:nvPr/>
        </p:nvCxnSpPr>
        <p:spPr>
          <a:xfrm>
            <a:off x="10531331" y="810582"/>
            <a:ext cx="0" cy="25349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05E4505-4E71-EEA1-44B9-04058B13DB7D}"/>
              </a:ext>
            </a:extLst>
          </p:cNvPr>
          <p:cNvCxnSpPr/>
          <p:nvPr/>
        </p:nvCxnSpPr>
        <p:spPr>
          <a:xfrm>
            <a:off x="10531331" y="3788524"/>
            <a:ext cx="0" cy="253498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9ED6A39-32B0-ECD1-005C-6B585CDFC5D2}"/>
              </a:ext>
            </a:extLst>
          </p:cNvPr>
          <p:cNvSpPr txBox="1"/>
          <p:nvPr/>
        </p:nvSpPr>
        <p:spPr>
          <a:xfrm>
            <a:off x="10649962" y="2105780"/>
            <a:ext cx="1124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Cluster 1</a:t>
            </a:r>
          </a:p>
          <a:p>
            <a:pPr algn="ctr"/>
            <a:r>
              <a:rPr lang="en-US" dirty="0">
                <a:latin typeface="Palatino Linotype" panose="02040502050505030304" pitchFamily="18" charset="0"/>
              </a:rPr>
              <a:t>C</a:t>
            </a:r>
            <a:r>
              <a:rPr lang="en-US" baseline="-25000" dirty="0">
                <a:latin typeface="Palatino Linotype" panose="02040502050505030304" pitchFamily="18" charset="0"/>
              </a:rPr>
              <a:t>1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02883B2-D18F-CDE7-773B-7DC002EB92A5}"/>
              </a:ext>
            </a:extLst>
          </p:cNvPr>
          <p:cNvSpPr txBox="1"/>
          <p:nvPr/>
        </p:nvSpPr>
        <p:spPr>
          <a:xfrm>
            <a:off x="10778383" y="4558234"/>
            <a:ext cx="1103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Palatino Linotype" panose="02040502050505030304" pitchFamily="18" charset="0"/>
              </a:rPr>
              <a:t>Cluster 2</a:t>
            </a:r>
          </a:p>
          <a:p>
            <a:pPr algn="ctr"/>
            <a:r>
              <a:rPr lang="en-US" dirty="0">
                <a:latin typeface="Palatino Linotype" panose="02040502050505030304" pitchFamily="18" charset="0"/>
              </a:rPr>
              <a:t>C</a:t>
            </a:r>
            <a:r>
              <a:rPr lang="en-US" baseline="-25000" dirty="0">
                <a:latin typeface="Palatino Linotype" panose="02040502050505030304" pitchFamily="18" charset="0"/>
              </a:rPr>
              <a:t>2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E9C5E553-5154-A7E5-680E-7B39AE8D94AA}"/>
              </a:ext>
            </a:extLst>
          </p:cNvPr>
          <p:cNvSpPr/>
          <p:nvPr/>
        </p:nvSpPr>
        <p:spPr>
          <a:xfrm>
            <a:off x="3025300" y="1463498"/>
            <a:ext cx="1924215" cy="20260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Local PBFT Consensus on T</a:t>
            </a:r>
            <a:r>
              <a:rPr lang="en-US" sz="1600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1</a:t>
            </a:r>
            <a:endParaRPr lang="en-US" sz="16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2FA6235A-CCDA-373A-2250-A38F96EBAF8F}"/>
              </a:ext>
            </a:extLst>
          </p:cNvPr>
          <p:cNvSpPr/>
          <p:nvPr/>
        </p:nvSpPr>
        <p:spPr>
          <a:xfrm>
            <a:off x="3026206" y="4322900"/>
            <a:ext cx="1924215" cy="20260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Palatino Linotype" panose="02040502050505030304" pitchFamily="18" charset="0"/>
              </a:rPr>
              <a:t>Local PBFT Consensus on T</a:t>
            </a:r>
            <a:r>
              <a:rPr lang="en-US" sz="1600" baseline="-25000" dirty="0">
                <a:solidFill>
                  <a:schemeClr val="tx1"/>
                </a:solidFill>
                <a:latin typeface="Palatino Linotype" panose="02040502050505030304" pitchFamily="18" charset="0"/>
              </a:rPr>
              <a:t>2</a:t>
            </a:r>
            <a:endParaRPr lang="en-US" sz="16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77EBD27-B98F-3839-586C-401B9A49A534}"/>
              </a:ext>
            </a:extLst>
          </p:cNvPr>
          <p:cNvCxnSpPr>
            <a:cxnSpLocks/>
          </p:cNvCxnSpPr>
          <p:nvPr/>
        </p:nvCxnSpPr>
        <p:spPr>
          <a:xfrm>
            <a:off x="6301152" y="1447214"/>
            <a:ext cx="1179900" cy="19079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F212774-41CE-EA6B-6028-DFDEFCC3551A}"/>
              </a:ext>
            </a:extLst>
          </p:cNvPr>
          <p:cNvCxnSpPr>
            <a:cxnSpLocks/>
          </p:cNvCxnSpPr>
          <p:nvPr/>
        </p:nvCxnSpPr>
        <p:spPr>
          <a:xfrm>
            <a:off x="6350692" y="2116007"/>
            <a:ext cx="1106891" cy="12458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F04950C-BACA-7FFC-6DEF-A0AE37CF8108}"/>
              </a:ext>
            </a:extLst>
          </p:cNvPr>
          <p:cNvCxnSpPr>
            <a:cxnSpLocks/>
          </p:cNvCxnSpPr>
          <p:nvPr/>
        </p:nvCxnSpPr>
        <p:spPr>
          <a:xfrm>
            <a:off x="6350570" y="2114058"/>
            <a:ext cx="1107013" cy="606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FB4DE09-52FA-A386-6CD6-5A000E24FB5C}"/>
              </a:ext>
            </a:extLst>
          </p:cNvPr>
          <p:cNvCxnSpPr>
            <a:cxnSpLocks/>
          </p:cNvCxnSpPr>
          <p:nvPr/>
        </p:nvCxnSpPr>
        <p:spPr>
          <a:xfrm flipV="1">
            <a:off x="6355319" y="1463831"/>
            <a:ext cx="1147513" cy="6349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98940E1-C0D4-C826-59AB-B053B370A054}"/>
              </a:ext>
            </a:extLst>
          </p:cNvPr>
          <p:cNvCxnSpPr>
            <a:cxnSpLocks/>
          </p:cNvCxnSpPr>
          <p:nvPr/>
        </p:nvCxnSpPr>
        <p:spPr>
          <a:xfrm flipV="1">
            <a:off x="6342011" y="4444194"/>
            <a:ext cx="1167714" cy="620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4144352-86B6-F31A-08C9-C7CD35FA9DED}"/>
              </a:ext>
            </a:extLst>
          </p:cNvPr>
          <p:cNvCxnSpPr>
            <a:cxnSpLocks/>
          </p:cNvCxnSpPr>
          <p:nvPr/>
        </p:nvCxnSpPr>
        <p:spPr>
          <a:xfrm>
            <a:off x="6341179" y="5088360"/>
            <a:ext cx="1116404" cy="619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FFB5310-C98F-9C78-4CEE-451CB4E401AA}"/>
              </a:ext>
            </a:extLst>
          </p:cNvPr>
          <p:cNvCxnSpPr>
            <a:cxnSpLocks/>
          </p:cNvCxnSpPr>
          <p:nvPr/>
        </p:nvCxnSpPr>
        <p:spPr>
          <a:xfrm>
            <a:off x="6336030" y="5089427"/>
            <a:ext cx="1160169" cy="12340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97D0F1E-2AC5-C70F-313C-369797678DA3}"/>
              </a:ext>
            </a:extLst>
          </p:cNvPr>
          <p:cNvCxnSpPr>
            <a:cxnSpLocks/>
          </p:cNvCxnSpPr>
          <p:nvPr/>
        </p:nvCxnSpPr>
        <p:spPr>
          <a:xfrm>
            <a:off x="6336378" y="4439057"/>
            <a:ext cx="1179900" cy="19079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9DB52E46-A0A5-222A-CE52-27690FF2F5CE}"/>
              </a:ext>
            </a:extLst>
          </p:cNvPr>
          <p:cNvSpPr txBox="1"/>
          <p:nvPr/>
        </p:nvSpPr>
        <p:spPr>
          <a:xfrm>
            <a:off x="2304483" y="828924"/>
            <a:ext cx="561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</a:t>
            </a:r>
            <a:r>
              <a:rPr lang="en-US" sz="2000" baseline="-25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43C9B43-471A-BE5E-00EE-43C02E4D19D4}"/>
              </a:ext>
            </a:extLst>
          </p:cNvPr>
          <p:cNvSpPr txBox="1"/>
          <p:nvPr/>
        </p:nvSpPr>
        <p:spPr>
          <a:xfrm>
            <a:off x="2236419" y="3798385"/>
            <a:ext cx="561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T</a:t>
            </a:r>
            <a:r>
              <a:rPr lang="en-US" sz="2000" baseline="-25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2</a:t>
            </a:r>
            <a:endParaRPr lang="en-US" sz="20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55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43" grpId="0"/>
      <p:bldP spid="102" grpId="0"/>
      <p:bldP spid="103" grpId="0"/>
      <p:bldP spid="108" grpId="0" animBg="1"/>
      <p:bldP spid="109" grpId="0" animBg="1"/>
      <p:bldP spid="118" grpId="0"/>
      <p:bldP spid="1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C56B5-A322-D9E9-6998-F23BD043D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8D852-C3CA-550F-520A-80C7ACF6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Local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56984-34C5-06EE-A5ED-F30828873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Run </a:t>
            </a:r>
            <a:r>
              <a:rPr lang="en-US" sz="2400" b="1" dirty="0">
                <a:latin typeface="Palatino Linotype" panose="02040502050505030304" pitchFamily="18" charset="0"/>
              </a:rPr>
              <a:t>any </a:t>
            </a:r>
            <a:r>
              <a:rPr lang="en-US" sz="2400" dirty="0">
                <a:latin typeface="Palatino Linotype" panose="02040502050505030304" pitchFamily="18" charset="0"/>
              </a:rPr>
              <a:t>consensus protocol of your choice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PBFT, PoE</a:t>
            </a:r>
          </a:p>
          <a:p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Ensure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each cluster has n = 3f+1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replicas, where at most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f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 replicas are Byzantine.</a:t>
            </a:r>
          </a:p>
          <a:p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Once a cluster has committed its request, it needs to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exchange requests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with other clusters  Full replication.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A26B8-769C-BEFF-9D08-6A7A15373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18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585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1418F-50D7-7F38-AEA6-864B33EC0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295B-11F6-B33C-8595-8AB738DB0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Inter-Cluster Communication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C3ADE-FE0A-938D-7C3E-FE5E075E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19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36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5AAA5-28D8-10FB-28AE-B7FEEA926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604C0-299D-5701-9194-D54487B9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06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Assignment 4 is Out!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9989D-C515-6193-0E07-1A352110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086" y="6356350"/>
            <a:ext cx="4114800" cy="365125"/>
          </a:xfrm>
        </p:spPr>
        <p:txBody>
          <a:bodyPr/>
          <a:lstStyle/>
          <a:p>
            <a:pPr algn="l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290C0-C960-872D-9876-0577C31C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6941E3-F01F-147F-6F10-ED54E3764C4E}"/>
              </a:ext>
            </a:extLst>
          </p:cNvPr>
          <p:cNvSpPr txBox="1"/>
          <p:nvPr/>
        </p:nvSpPr>
        <p:spPr>
          <a:xfrm>
            <a:off x="838200" y="1274346"/>
            <a:ext cx="10776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Assignment 4 is due on </a:t>
            </a:r>
            <a:r>
              <a:rPr lang="en-US" sz="2400" b="1" dirty="0">
                <a:latin typeface="Palatino Linotype" panose="02040502050505030304" pitchFamily="18" charset="0"/>
              </a:rPr>
              <a:t>June 2, 2025</a:t>
            </a:r>
            <a:r>
              <a:rPr lang="en-US" sz="2400" dirty="0">
                <a:latin typeface="Palatino Linotype" panose="02040502050505030304" pitchFamily="18" charset="0"/>
              </a:rPr>
              <a:t> at </a:t>
            </a:r>
            <a:r>
              <a:rPr lang="en-US" sz="2400" b="1" dirty="0">
                <a:latin typeface="Palatino Linotype" panose="02040502050505030304" pitchFamily="18" charset="0"/>
              </a:rPr>
              <a:t>11:59pm PST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Please start working with your groups.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484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880A1-33CF-237C-7DF7-E14B4C494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660F-F2A4-596D-64E6-89A5E7C47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Inter-Cluster Communication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60F1B-BE91-F563-BE25-491B0AC3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F6C5F5A-EEC6-FA92-E24B-B2E2D11E1BF2}"/>
              </a:ext>
            </a:extLst>
          </p:cNvPr>
          <p:cNvCxnSpPr>
            <a:cxnSpLocks/>
          </p:cNvCxnSpPr>
          <p:nvPr/>
        </p:nvCxnSpPr>
        <p:spPr>
          <a:xfrm>
            <a:off x="3771803" y="3655642"/>
            <a:ext cx="4927816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ED0CF28-415E-EBAB-114E-9626C1B63DF8}"/>
              </a:ext>
            </a:extLst>
          </p:cNvPr>
          <p:cNvCxnSpPr>
            <a:cxnSpLocks/>
          </p:cNvCxnSpPr>
          <p:nvPr/>
        </p:nvCxnSpPr>
        <p:spPr>
          <a:xfrm>
            <a:off x="3771803" y="3015562"/>
            <a:ext cx="4927816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980B11-E4C3-9A14-5420-41EFD6B0C5A5}"/>
              </a:ext>
            </a:extLst>
          </p:cNvPr>
          <p:cNvCxnSpPr>
            <a:cxnSpLocks/>
          </p:cNvCxnSpPr>
          <p:nvPr/>
        </p:nvCxnSpPr>
        <p:spPr>
          <a:xfrm>
            <a:off x="3771803" y="2375482"/>
            <a:ext cx="4927816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7586DF-F8B2-7DCD-D3C8-321F28BBD62E}"/>
              </a:ext>
            </a:extLst>
          </p:cNvPr>
          <p:cNvCxnSpPr>
            <a:cxnSpLocks/>
          </p:cNvCxnSpPr>
          <p:nvPr/>
        </p:nvCxnSpPr>
        <p:spPr>
          <a:xfrm>
            <a:off x="3771803" y="4295722"/>
            <a:ext cx="492781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F0B2FC-0139-37A3-16FF-D8949F3D4134}"/>
              </a:ext>
            </a:extLst>
          </p:cNvPr>
          <p:cNvSpPr txBox="1"/>
          <p:nvPr/>
        </p:nvSpPr>
        <p:spPr>
          <a:xfrm>
            <a:off x="3117121" y="1313318"/>
            <a:ext cx="546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C1</a:t>
            </a:r>
            <a:endParaRPr lang="en-US" sz="20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E95C7A-FBE8-6136-7099-EF0735E3148A}"/>
              </a:ext>
            </a:extLst>
          </p:cNvPr>
          <p:cNvSpPr txBox="1"/>
          <p:nvPr/>
        </p:nvSpPr>
        <p:spPr>
          <a:xfrm>
            <a:off x="3125461" y="2820772"/>
            <a:ext cx="569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R</a:t>
            </a:r>
            <a:r>
              <a:rPr lang="en-US" sz="2000" baseline="-25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2,1</a:t>
            </a:r>
            <a:endParaRPr lang="en-US" sz="20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3A2A0B-5094-B38C-5CCC-E9DC226B1B6D}"/>
              </a:ext>
            </a:extLst>
          </p:cNvPr>
          <p:cNvSpPr txBox="1"/>
          <p:nvPr/>
        </p:nvSpPr>
        <p:spPr>
          <a:xfrm>
            <a:off x="3125461" y="3426939"/>
            <a:ext cx="569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R</a:t>
            </a:r>
            <a:r>
              <a:rPr lang="en-US" sz="2000" baseline="-25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2,2</a:t>
            </a:r>
            <a:endParaRPr lang="en-US" sz="20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5A61B9-C244-0770-4FC6-B947D0E93385}"/>
              </a:ext>
            </a:extLst>
          </p:cNvPr>
          <p:cNvSpPr txBox="1"/>
          <p:nvPr/>
        </p:nvSpPr>
        <p:spPr>
          <a:xfrm>
            <a:off x="3125461" y="4030374"/>
            <a:ext cx="569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R</a:t>
            </a:r>
            <a:r>
              <a:rPr lang="en-US" sz="2000" baseline="-25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2,3</a:t>
            </a:r>
            <a:endParaRPr lang="en-US" sz="20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C19F80-0CF2-CB37-F057-B4C7F88E8FC3}"/>
              </a:ext>
            </a:extLst>
          </p:cNvPr>
          <p:cNvCxnSpPr>
            <a:cxnSpLocks/>
          </p:cNvCxnSpPr>
          <p:nvPr/>
        </p:nvCxnSpPr>
        <p:spPr>
          <a:xfrm flipV="1">
            <a:off x="3771803" y="1490030"/>
            <a:ext cx="4927816" cy="378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200FFF-4A69-F078-1487-9B0D2B01E5FF}"/>
              </a:ext>
            </a:extLst>
          </p:cNvPr>
          <p:cNvSpPr txBox="1"/>
          <p:nvPr/>
        </p:nvSpPr>
        <p:spPr>
          <a:xfrm>
            <a:off x="3143488" y="2214605"/>
            <a:ext cx="546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P</a:t>
            </a:r>
            <a:r>
              <a:rPr lang="en-US" sz="2000" baseline="-25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C2</a:t>
            </a:r>
            <a:endParaRPr lang="en-US" sz="20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35FCFF-A571-468A-0E72-621516378676}"/>
              </a:ext>
            </a:extLst>
          </p:cNvPr>
          <p:cNvCxnSpPr>
            <a:cxnSpLocks/>
          </p:cNvCxnSpPr>
          <p:nvPr/>
        </p:nvCxnSpPr>
        <p:spPr>
          <a:xfrm>
            <a:off x="4054879" y="1545808"/>
            <a:ext cx="2227225" cy="81300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D0B689-92C7-0F3D-139D-5628412D6BBF}"/>
              </a:ext>
            </a:extLst>
          </p:cNvPr>
          <p:cNvCxnSpPr>
            <a:cxnSpLocks/>
          </p:cNvCxnSpPr>
          <p:nvPr/>
        </p:nvCxnSpPr>
        <p:spPr>
          <a:xfrm>
            <a:off x="4072933" y="1560822"/>
            <a:ext cx="2151623" cy="143685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C0900E-0C5C-7353-4CF6-7313470AB3A8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3970870" y="1493814"/>
            <a:ext cx="30316" cy="268512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729CCDA-1575-694C-B545-3A249FF54FC2}"/>
              </a:ext>
            </a:extLst>
          </p:cNvPr>
          <p:cNvCxnSpPr>
            <a:cxnSpLocks/>
          </p:cNvCxnSpPr>
          <p:nvPr/>
        </p:nvCxnSpPr>
        <p:spPr>
          <a:xfrm flipH="1">
            <a:off x="6251240" y="1508353"/>
            <a:ext cx="23127" cy="278736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0C9FF4E-1E4E-0B11-5712-9E722FCCE2D9}"/>
              </a:ext>
            </a:extLst>
          </p:cNvPr>
          <p:cNvCxnSpPr>
            <a:cxnSpLocks/>
          </p:cNvCxnSpPr>
          <p:nvPr/>
        </p:nvCxnSpPr>
        <p:spPr>
          <a:xfrm flipH="1">
            <a:off x="8588498" y="1490030"/>
            <a:ext cx="1" cy="2799259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19C209-4542-B379-4739-D40A42C359E8}"/>
              </a:ext>
            </a:extLst>
          </p:cNvPr>
          <p:cNvCxnSpPr>
            <a:cxnSpLocks/>
          </p:cNvCxnSpPr>
          <p:nvPr/>
        </p:nvCxnSpPr>
        <p:spPr>
          <a:xfrm flipV="1">
            <a:off x="6282082" y="2395837"/>
            <a:ext cx="2314153" cy="6117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20D94B5-3CB7-90A7-144A-62C0400E68FB}"/>
              </a:ext>
            </a:extLst>
          </p:cNvPr>
          <p:cNvCxnSpPr>
            <a:cxnSpLocks/>
          </p:cNvCxnSpPr>
          <p:nvPr/>
        </p:nvCxnSpPr>
        <p:spPr>
          <a:xfrm>
            <a:off x="6288587" y="2406035"/>
            <a:ext cx="2299911" cy="11992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2022CE-90B5-E872-A9F5-FDA7911D66CE}"/>
              </a:ext>
            </a:extLst>
          </p:cNvPr>
          <p:cNvCxnSpPr>
            <a:cxnSpLocks/>
          </p:cNvCxnSpPr>
          <p:nvPr/>
        </p:nvCxnSpPr>
        <p:spPr>
          <a:xfrm>
            <a:off x="6288588" y="2414660"/>
            <a:ext cx="2304903" cy="18746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D458DD5-B680-6837-8867-F45A738156EF}"/>
              </a:ext>
            </a:extLst>
          </p:cNvPr>
          <p:cNvCxnSpPr>
            <a:cxnSpLocks/>
          </p:cNvCxnSpPr>
          <p:nvPr/>
        </p:nvCxnSpPr>
        <p:spPr>
          <a:xfrm>
            <a:off x="6296303" y="3035917"/>
            <a:ext cx="2310166" cy="6078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8CFBD5-F2EC-7452-604D-E40D9F9D5EAB}"/>
              </a:ext>
            </a:extLst>
          </p:cNvPr>
          <p:cNvCxnSpPr>
            <a:cxnSpLocks/>
          </p:cNvCxnSpPr>
          <p:nvPr/>
        </p:nvCxnSpPr>
        <p:spPr>
          <a:xfrm>
            <a:off x="6278353" y="3027449"/>
            <a:ext cx="2315138" cy="12479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186315-E648-F5C7-8B14-F1B550575D38}"/>
              </a:ext>
            </a:extLst>
          </p:cNvPr>
          <p:cNvCxnSpPr>
            <a:cxnSpLocks/>
          </p:cNvCxnSpPr>
          <p:nvPr/>
        </p:nvCxnSpPr>
        <p:spPr>
          <a:xfrm>
            <a:off x="6296303" y="2414660"/>
            <a:ext cx="2292195" cy="5623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9F9BAB0-DD86-5FE6-2549-ACA289CBA1BC}"/>
              </a:ext>
            </a:extLst>
          </p:cNvPr>
          <p:cNvSpPr txBox="1"/>
          <p:nvPr/>
        </p:nvSpPr>
        <p:spPr>
          <a:xfrm>
            <a:off x="6562974" y="4329024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Local Phase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A8829D-DC6C-52C9-F36B-C738901C8142}"/>
              </a:ext>
            </a:extLst>
          </p:cNvPr>
          <p:cNvSpPr txBox="1"/>
          <p:nvPr/>
        </p:nvSpPr>
        <p:spPr>
          <a:xfrm>
            <a:off x="4241373" y="4324623"/>
            <a:ext cx="167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Palatino Linotype" panose="02040502050505030304" pitchFamily="18" charset="0"/>
                <a:cs typeface="Times New Roman" panose="02020603050405020304" pitchFamily="18" charset="0"/>
              </a:rPr>
              <a:t>Global Phase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707CE04-FC52-B0E3-A6A7-82E1526A33C4}"/>
              </a:ext>
            </a:extLst>
          </p:cNvPr>
          <p:cNvSpPr/>
          <p:nvPr/>
        </p:nvSpPr>
        <p:spPr>
          <a:xfrm>
            <a:off x="3846926" y="1398280"/>
            <a:ext cx="247888" cy="196373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481DBCF-6B1C-904D-A808-B261E8060483}"/>
              </a:ext>
            </a:extLst>
          </p:cNvPr>
          <p:cNvSpPr/>
          <p:nvPr/>
        </p:nvSpPr>
        <p:spPr>
          <a:xfrm>
            <a:off x="3846926" y="2256789"/>
            <a:ext cx="247888" cy="19637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2FD2A5-4A5A-9743-5868-F7550F21CCAB}"/>
              </a:ext>
            </a:extLst>
          </p:cNvPr>
          <p:cNvSpPr/>
          <p:nvPr/>
        </p:nvSpPr>
        <p:spPr>
          <a:xfrm>
            <a:off x="3846926" y="2891975"/>
            <a:ext cx="247888" cy="1963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4CE920D-5DB2-440B-9AB3-BD0BC3404D12}"/>
              </a:ext>
            </a:extLst>
          </p:cNvPr>
          <p:cNvSpPr/>
          <p:nvPr/>
        </p:nvSpPr>
        <p:spPr>
          <a:xfrm>
            <a:off x="3846926" y="3550784"/>
            <a:ext cx="247888" cy="19637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21AE63C-7772-3FD3-8142-78972C300744}"/>
              </a:ext>
            </a:extLst>
          </p:cNvPr>
          <p:cNvSpPr/>
          <p:nvPr/>
        </p:nvSpPr>
        <p:spPr>
          <a:xfrm>
            <a:off x="3846926" y="4178943"/>
            <a:ext cx="247888" cy="19637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Palatino Linotype" panose="020405020505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902EDBEA-ACB2-8D2A-B0BC-B4E42F2AC230}"/>
              </a:ext>
            </a:extLst>
          </p:cNvPr>
          <p:cNvSpPr txBox="1">
            <a:spLocks/>
          </p:cNvSpPr>
          <p:nvPr/>
        </p:nvSpPr>
        <p:spPr bwMode="auto">
          <a:xfrm>
            <a:off x="318197" y="4941300"/>
            <a:ext cx="11555605" cy="114371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Proxima Nova" charset="0"/>
                <a:ea typeface="Proxima Nova" charset="0"/>
                <a:cs typeface="Proxima Nov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The Primary P</a:t>
            </a:r>
            <a:r>
              <a:rPr lang="en-US" sz="2400" baseline="-25000" dirty="0">
                <a:latin typeface="Palatino Linotype" panose="02040502050505030304" pitchFamily="18" charset="0"/>
              </a:rPr>
              <a:t>C1</a:t>
            </a:r>
            <a:r>
              <a:rPr lang="en-US" sz="2400" dirty="0">
                <a:latin typeface="Palatino Linotype" panose="02040502050505030304" pitchFamily="18" charset="0"/>
              </a:rPr>
              <a:t> sends a certificate that includes the client request and commit messages from n-f replicas of Cluster C</a:t>
            </a:r>
            <a:r>
              <a:rPr lang="en-US" sz="2400" baseline="-25000" dirty="0">
                <a:latin typeface="Palatino Linotype" panose="02040502050505030304" pitchFamily="18" charset="0"/>
              </a:rPr>
              <a:t>1 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691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95641-0318-9135-9D26-6B22BE442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BA43-886C-1C4F-5DA8-591CB8264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Inter-Cluster Communication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5839B9-ADB2-416C-AF42-76B2E16F9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6C6BF-CE0D-1478-6759-3B2836D0A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Make the leader create a certificate, which proves that </a:t>
            </a:r>
            <a:r>
              <a:rPr lang="en-US" sz="2400" b="1" dirty="0">
                <a:latin typeface="Palatino Linotype" panose="02040502050505030304" pitchFamily="18" charset="0"/>
              </a:rPr>
              <a:t>n-f</a:t>
            </a:r>
            <a:r>
              <a:rPr lang="en-US" sz="2400" dirty="0">
                <a:latin typeface="Palatino Linotype" panose="02040502050505030304" pitchFamily="18" charset="0"/>
              </a:rPr>
              <a:t> replicas committed the request.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Leder sends the certificate to </a:t>
            </a:r>
            <a:r>
              <a:rPr lang="en-US" sz="2400" b="1" dirty="0">
                <a:latin typeface="Palatino Linotype" panose="02040502050505030304" pitchFamily="18" charset="0"/>
              </a:rPr>
              <a:t>f+1</a:t>
            </a:r>
            <a:r>
              <a:rPr lang="en-US" sz="2400" dirty="0">
                <a:latin typeface="Palatino Linotype" panose="02040502050505030304" pitchFamily="18" charset="0"/>
              </a:rPr>
              <a:t> replicas.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The </a:t>
            </a:r>
            <a:r>
              <a:rPr lang="en-US" sz="2400" b="1" dirty="0">
                <a:latin typeface="Palatino Linotype" panose="02040502050505030304" pitchFamily="18" charset="0"/>
              </a:rPr>
              <a:t>f+1</a:t>
            </a:r>
            <a:r>
              <a:rPr lang="en-US" sz="2400" dirty="0">
                <a:latin typeface="Palatino Linotype" panose="02040502050505030304" pitchFamily="18" charset="0"/>
              </a:rPr>
              <a:t> replicas forward the received certificate to everyone in their cluster.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446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B0025-E3AE-2481-7A73-DCAD90871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3E95D-4AF8-6F11-AC30-57C091F27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Ordering and Execution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17082-A7F7-328E-52BF-615A5D3C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22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092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6BD1E-B27D-EE06-C4FE-65A118E75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3922-908B-FC97-0DE5-5F23B991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Ordering and Execution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23D3E-CE9C-8296-B15D-9FA8ABEE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E2D91-EE52-BB49-1C4C-5BA84A55B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400" dirty="0" err="1">
                <a:latin typeface="Palatino Linotype" panose="02040502050505030304" pitchFamily="18" charset="0"/>
              </a:rPr>
              <a:t>GeoBFT</a:t>
            </a:r>
            <a:r>
              <a:rPr lang="en-US" sz="2400" dirty="0">
                <a:latin typeface="Palatino Linotype" panose="02040502050505030304" pitchFamily="18" charset="0"/>
              </a:rPr>
              <a:t> orders requests deterministically.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For </a:t>
            </a:r>
            <a:r>
              <a:rPr lang="en-US" sz="2400" b="1" dirty="0" err="1">
                <a:latin typeface="Palatino Linotype" panose="02040502050505030304" pitchFamily="18" charset="0"/>
              </a:rPr>
              <a:t>i</a:t>
            </a:r>
            <a:r>
              <a:rPr lang="en-US" sz="2400" b="1" dirty="0">
                <a:latin typeface="Palatino Linotype" panose="02040502050505030304" pitchFamily="18" charset="0"/>
              </a:rPr>
              <a:t> &lt; j</a:t>
            </a:r>
            <a:r>
              <a:rPr lang="en-US" sz="2400" dirty="0">
                <a:latin typeface="Palatino Linotype" panose="02040502050505030304" pitchFamily="18" charset="0"/>
              </a:rPr>
              <a:t>, requests of Cluster </a:t>
            </a:r>
            <a:r>
              <a:rPr lang="en-US" sz="2400" b="1" dirty="0">
                <a:latin typeface="Palatino Linotype" panose="02040502050505030304" pitchFamily="18" charset="0"/>
              </a:rPr>
              <a:t>C</a:t>
            </a:r>
            <a:r>
              <a:rPr lang="en-US" sz="2400" b="1" baseline="-25000" dirty="0">
                <a:latin typeface="Palatino Linotype" panose="02040502050505030304" pitchFamily="18" charset="0"/>
              </a:rPr>
              <a:t>i</a:t>
            </a:r>
            <a:r>
              <a:rPr lang="en-US" sz="2400" dirty="0">
                <a:latin typeface="Palatino Linotype" panose="02040502050505030304" pitchFamily="18" charset="0"/>
              </a:rPr>
              <a:t> are executed before requests of cluster </a:t>
            </a:r>
            <a:r>
              <a:rPr lang="en-US" sz="2400" b="1" dirty="0" err="1">
                <a:latin typeface="Palatino Linotype" panose="02040502050505030304" pitchFamily="18" charset="0"/>
              </a:rPr>
              <a:t>C</a:t>
            </a:r>
            <a:r>
              <a:rPr lang="en-US" sz="2400" b="1" baseline="-25000" dirty="0" err="1">
                <a:latin typeface="Palatino Linotype" panose="02040502050505030304" pitchFamily="18" charset="0"/>
              </a:rPr>
              <a:t>j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For example: requests of </a:t>
            </a:r>
            <a:r>
              <a:rPr lang="en-US" sz="2400" b="1" dirty="0">
                <a:latin typeface="Palatino Linotype" panose="02040502050505030304" pitchFamily="18" charset="0"/>
              </a:rPr>
              <a:t>C</a:t>
            </a:r>
            <a:r>
              <a:rPr lang="en-US" sz="2400" b="1" baseline="-25000" dirty="0">
                <a:latin typeface="Palatino Linotype" panose="02040502050505030304" pitchFamily="18" charset="0"/>
              </a:rPr>
              <a:t>1</a:t>
            </a:r>
            <a:r>
              <a:rPr lang="en-US" sz="2400" dirty="0">
                <a:latin typeface="Palatino Linotype" panose="02040502050505030304" pitchFamily="18" charset="0"/>
              </a:rPr>
              <a:t> are executed before </a:t>
            </a:r>
            <a:r>
              <a:rPr lang="en-US" sz="2400" b="1" dirty="0">
                <a:latin typeface="Palatino Linotype" panose="02040502050505030304" pitchFamily="18" charset="0"/>
              </a:rPr>
              <a:t>C</a:t>
            </a:r>
            <a:r>
              <a:rPr lang="en-US" sz="2400" b="1" baseline="-25000" dirty="0">
                <a:latin typeface="Palatino Linotype" panose="02040502050505030304" pitchFamily="18" charset="0"/>
              </a:rPr>
              <a:t>2</a:t>
            </a:r>
            <a:r>
              <a:rPr lang="en-US" sz="2400" baseline="-25000" dirty="0">
                <a:latin typeface="Palatino Linotype" panose="02040502050505030304" pitchFamily="18" charset="0"/>
              </a:rPr>
              <a:t> 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928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BADF4-C3BA-12C6-E025-C9C20B193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127A-D562-2196-993D-602726373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Challenges for </a:t>
            </a:r>
            <a:r>
              <a:rPr lang="en-US" sz="4000" b="1" dirty="0" err="1">
                <a:latin typeface="Palatino Linotype" panose="02040502050505030304" pitchFamily="18" charset="0"/>
              </a:rPr>
              <a:t>GeoBFT</a:t>
            </a:r>
            <a:endParaRPr lang="en-US" sz="4000" b="1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C35F7-E6BB-1268-7339-C89CCB7E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24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327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9EAF5-4C94-B1AC-91A8-0903FA0EE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9B0BC-0DE5-97D8-7A30-24B7228C5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Challenges for </a:t>
            </a:r>
            <a:r>
              <a:rPr lang="en-US" sz="4000" b="1" dirty="0" err="1">
                <a:latin typeface="Palatino Linotype" panose="02040502050505030304" pitchFamily="18" charset="0"/>
              </a:rPr>
              <a:t>GeoBFT</a:t>
            </a:r>
            <a:endParaRPr lang="en-US" sz="4000" b="1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1606D-985E-9B54-76B8-A11687B10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C87D8-74F5-B8BD-ECE4-8FAB94E6D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Replication Factor.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Malicious leader.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Lack of Requests.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Cluster Failure and Sizes.</a:t>
            </a:r>
          </a:p>
          <a:p>
            <a:pPr>
              <a:lnSpc>
                <a:spcPct val="200000"/>
              </a:lnSpc>
            </a:pPr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097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D11EC-9843-CE31-43E9-E841968AF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B3F5-8D3F-F963-52B3-AB1B253D8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Replication Factor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CFAFDE-D7B5-6D80-B74C-7CF02711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26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644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94352-A5B4-4834-DEE5-39D5C1CA1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7536-B5DE-FB88-478E-E4002F5C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Replication Factor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5D98C-DC9D-F035-B17A-80AA4F7F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BBE7A-0B3A-AC08-4475-DF1A0A026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03794"/>
            <a:ext cx="11816785" cy="4387174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PBFT’s replication factor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n = 3f+1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replicas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sz="2400" dirty="0" err="1">
                <a:latin typeface="Palatino Linotype" panose="02040502050505030304" pitchFamily="18" charset="0"/>
                <a:sym typeface="Wingdings" pitchFamily="2" charset="2"/>
              </a:rPr>
              <a:t>GeoBFT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 requires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n = 3f+1 replicas per cluster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Assume 4 clusters and each with 4 replicas:</a:t>
            </a:r>
          </a:p>
          <a:p>
            <a:pPr lvl="1">
              <a:lnSpc>
                <a:spcPct val="200000"/>
              </a:lnSpc>
            </a:pP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PBFT  n = 16, f = 5.</a:t>
            </a:r>
          </a:p>
          <a:p>
            <a:pPr lvl="1">
              <a:lnSpc>
                <a:spcPct val="200000"/>
              </a:lnSpc>
            </a:pPr>
            <a:r>
              <a:rPr lang="en-US" dirty="0" err="1">
                <a:latin typeface="Palatino Linotype" panose="02040502050505030304" pitchFamily="18" charset="0"/>
                <a:sym typeface="Wingdings" pitchFamily="2" charset="2"/>
              </a:rPr>
              <a:t>GeoBFT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  Maximum 4 failures and at most one failure per cluster. </a:t>
            </a:r>
          </a:p>
        </p:txBody>
      </p:sp>
    </p:spTree>
    <p:extLst>
      <p:ext uri="{BB962C8B-B14F-4D97-AF65-F5344CB8AC3E}">
        <p14:creationId xmlns:p14="http://schemas.microsoft.com/office/powerpoint/2010/main" val="26081836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CE9B5-9938-A0E1-C301-71D945693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F0E94-A1E8-F379-7376-BBE267B4A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Malicious Leader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13E03-99D5-C8EA-6C81-4143CE48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28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293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571E3-5275-D9DD-1502-4D191D4D0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B844-74EA-EB51-0842-1F73F2143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Malicious Leader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4A817-4A18-2834-8D73-5B96B172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2BFB97-6987-BE7D-BC8E-61F9A4D4B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03794"/>
            <a:ext cx="11816785" cy="43871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What if the malicious leader impact inter-cluster communication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.: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Does not send certificate to all clusters.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Does not send certificate to f+1 replicas in each cluster.</a:t>
            </a:r>
          </a:p>
        </p:txBody>
      </p:sp>
    </p:spTree>
    <p:extLst>
      <p:ext uri="{BB962C8B-B14F-4D97-AF65-F5344CB8AC3E}">
        <p14:creationId xmlns:p14="http://schemas.microsoft.com/office/powerpoint/2010/main" val="143429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80665-37D1-C972-01FC-D01AFBB7B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23ED9-DDF0-0C94-2CB7-FFADE5C6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06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Presentations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F9E0C-D524-44D9-482A-DF83BEF8A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086" y="6356350"/>
            <a:ext cx="4114800" cy="365125"/>
          </a:xfrm>
        </p:spPr>
        <p:txBody>
          <a:bodyPr/>
          <a:lstStyle/>
          <a:p>
            <a:pPr algn="l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261DC-41AD-FBB5-5D77-3144BA02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B49E83-2F74-417B-79CC-AF008BD85ACE}"/>
              </a:ext>
            </a:extLst>
          </p:cNvPr>
          <p:cNvSpPr txBox="1"/>
          <p:nvPr/>
        </p:nvSpPr>
        <p:spPr>
          <a:xfrm>
            <a:off x="838200" y="1274346"/>
            <a:ext cx="1077628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Each group will present their </a:t>
            </a:r>
            <a:r>
              <a:rPr lang="en-US" sz="2400" dirty="0" err="1">
                <a:latin typeface="Palatino Linotype" panose="02040502050505030304" pitchFamily="18" charset="0"/>
              </a:rPr>
              <a:t>MiniSpanner</a:t>
            </a:r>
            <a:r>
              <a:rPr lang="en-US" sz="2400" dirty="0">
                <a:latin typeface="Palatino Linotype" panose="02040502050505030304" pitchFamily="18" charset="0"/>
              </a:rPr>
              <a:t> on </a:t>
            </a:r>
            <a:r>
              <a:rPr lang="en-US" sz="2400" b="1" dirty="0">
                <a:latin typeface="Palatino Linotype" panose="02040502050505030304" pitchFamily="18" charset="0"/>
              </a:rPr>
              <a:t>June 4, 2025 in class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The class will start </a:t>
            </a:r>
            <a:r>
              <a:rPr lang="en-US" sz="2400" b="1" dirty="0">
                <a:latin typeface="Palatino Linotype" panose="02040502050505030304" pitchFamily="18" charset="0"/>
              </a:rPr>
              <a:t>10min earlier </a:t>
            </a:r>
            <a:r>
              <a:rPr lang="en-US" sz="2400" dirty="0">
                <a:latin typeface="Palatino Linotype" panose="02040502050505030304" pitchFamily="18" charset="0"/>
              </a:rPr>
              <a:t>on </a:t>
            </a:r>
            <a:r>
              <a:rPr lang="en-US" sz="2400" b="1" dirty="0">
                <a:latin typeface="Palatino Linotype" panose="02040502050505030304" pitchFamily="18" charset="0"/>
              </a:rPr>
              <a:t>8:20am</a:t>
            </a:r>
            <a:r>
              <a:rPr lang="en-US" sz="2400" dirty="0">
                <a:latin typeface="Palatino Linotype" panose="02040502050505030304" pitchFamily="18" charset="0"/>
              </a:rPr>
              <a:t> to accommodate all the groups.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Each group will get </a:t>
            </a:r>
            <a:r>
              <a:rPr lang="en-US" sz="2400" b="1" dirty="0">
                <a:latin typeface="Palatino Linotype" panose="02040502050505030304" pitchFamily="18" charset="0"/>
              </a:rPr>
              <a:t>25-30min</a:t>
            </a:r>
            <a:r>
              <a:rPr lang="en-US" sz="2400" dirty="0">
                <a:latin typeface="Palatino Linotype" panose="02040502050505030304" pitchFamily="18" charset="0"/>
              </a:rPr>
              <a:t> to present their progress.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6029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3DED5-195F-B6FA-E7BA-F32EA4F67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C912-69AB-DF10-BFBD-568383FE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Malicious Leader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46103-24B1-66A0-DE43-956ACE2C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DF9106-E536-6B8B-C381-A2A33BFA1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03794"/>
            <a:ext cx="11816785" cy="43871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What if the malicious leader impact inter-cluster communication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.: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Does not send certificate to all clusters.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Does not send certificate to f+1 replicas in each cluster.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Detect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the malicious behavior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Epoch based design like in RCC.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Request replacement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of the malicious leader by broadcasting the request to every replica in the cluster of malicious leader.</a:t>
            </a:r>
          </a:p>
        </p:txBody>
      </p:sp>
    </p:spTree>
    <p:extLst>
      <p:ext uri="{BB962C8B-B14F-4D97-AF65-F5344CB8AC3E}">
        <p14:creationId xmlns:p14="http://schemas.microsoft.com/office/powerpoint/2010/main" val="24439716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BE7DD-E7FB-469F-B62D-593CB9BF6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DF84F-63CC-E2AC-8308-E1F6DDC31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Lack of Requests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1B3CA-FE6E-AA12-86A8-4588EE679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CF2B9-81FC-5362-23C5-B9A1F2D41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03794"/>
            <a:ext cx="11816785" cy="43871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Not every cluster will always have some request to send?</a:t>
            </a: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90084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B9438-BFF5-E0AA-73EA-F1A4E9056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FCC09-9ECE-B917-50F8-EEA0CA680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Lack of Requests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45506-DDBE-3F46-C170-A8458F703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BB6E7-2A4B-37B3-1ACC-62AA6B431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03794"/>
            <a:ext cx="11816785" cy="43871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Not every cluster will always have some request to send?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Send a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No-op certificate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certificate created with the help of other replicas.</a:t>
            </a: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462588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6DB0B-6905-F667-1508-BDFF667D6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008C0-E275-7179-FA30-9A641AE6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Cluster Size and Failure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423D6-00F2-8179-A185-865350CA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CAF9ABD-A4B5-7183-2E38-F9A9FD4AC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03794"/>
            <a:ext cx="11816785" cy="43871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Do all clusters need to be of same size?</a:t>
            </a:r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241315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C7755-57F3-6978-69C5-73442BBEF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A4560-F931-6730-EC9F-C0F9CC772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Cluster Size and Failure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E9B1D-202E-93D3-7502-E08A5535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B5615A-EA7E-BE87-3A6E-87C2CB117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03794"/>
            <a:ext cx="11816785" cy="43871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Do all clusters need to be of same size?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No, clusters can have different sizes.</a:t>
            </a:r>
          </a:p>
        </p:txBody>
      </p:sp>
    </p:spTree>
    <p:extLst>
      <p:ext uri="{BB962C8B-B14F-4D97-AF65-F5344CB8AC3E}">
        <p14:creationId xmlns:p14="http://schemas.microsoft.com/office/powerpoint/2010/main" val="8606669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0F0D9-A919-2E13-A592-78A0B1734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D6190-21D7-027E-4BBA-CF21DB15D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Cluster Size and Failure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0F5F5-CC12-A3D7-EAFC-B79CB9032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99AEDDD-288B-78C0-EEAD-EBD4E8DF2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03794"/>
            <a:ext cx="11816785" cy="43871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Do all clusters need to be of same size?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No, clusters can have different sizes.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Can a full cluster fail?</a:t>
            </a:r>
          </a:p>
        </p:txBody>
      </p:sp>
    </p:spTree>
    <p:extLst>
      <p:ext uri="{BB962C8B-B14F-4D97-AF65-F5344CB8AC3E}">
        <p14:creationId xmlns:p14="http://schemas.microsoft.com/office/powerpoint/2010/main" val="4041314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21EFE-F9D5-1482-D668-904C5D9B2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106D7-9F34-AF90-2F8E-7E6EC73C9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Cluster Size and Failure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89A5E1-7FF6-7BEF-F593-66D52218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83E3D0B-306C-FD56-3058-40487407F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03794"/>
            <a:ext cx="11816785" cy="43871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Do all clusters need to be of same size?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No, clusters can have different sizes.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Can a full cluster fail?</a:t>
            </a:r>
          </a:p>
          <a:p>
            <a:pPr lvl="1">
              <a:lnSpc>
                <a:spcPct val="100000"/>
              </a:lnSpc>
            </a:pPr>
            <a:r>
              <a:rPr lang="en-US" dirty="0" err="1">
                <a:latin typeface="Palatino Linotype" panose="02040502050505030304" pitchFamily="18" charset="0"/>
                <a:sym typeface="Wingdings" pitchFamily="2" charset="2"/>
              </a:rPr>
              <a:t>GeoBFT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 cannot handle a cluster failure.</a:t>
            </a:r>
          </a:p>
        </p:txBody>
      </p:sp>
    </p:spTree>
    <p:extLst>
      <p:ext uri="{BB962C8B-B14F-4D97-AF65-F5344CB8AC3E}">
        <p14:creationId xmlns:p14="http://schemas.microsoft.com/office/powerpoint/2010/main" val="8528945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977F4-09C3-C286-DF0E-5B10F446E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3EA9-092E-2D60-B93F-A69C83A8C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What else can we do next to </a:t>
            </a:r>
            <a:r>
              <a:rPr lang="en-US" sz="4000" b="1" dirty="0" err="1">
                <a:latin typeface="Palatino Linotype" panose="02040502050505030304" pitchFamily="18" charset="0"/>
              </a:rPr>
              <a:t>GeoBFT</a:t>
            </a:r>
            <a:r>
              <a:rPr lang="en-US" sz="4000" b="1" dirty="0">
                <a:latin typeface="Palatino Linotype" panose="02040502050505030304" pitchFamily="18" charset="0"/>
              </a:rPr>
              <a:t>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2A28B-B8A0-EEB4-A197-D5D69107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37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7647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2B7AC-F7B6-C685-B004-7B754823B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FC2D5-DA5F-58BA-6415-6F6ABCF90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What else can we do next to </a:t>
            </a:r>
            <a:r>
              <a:rPr lang="en-US" sz="4000" b="1" dirty="0" err="1">
                <a:latin typeface="Palatino Linotype" panose="02040502050505030304" pitchFamily="18" charset="0"/>
              </a:rPr>
              <a:t>GeoBFT</a:t>
            </a:r>
            <a:r>
              <a:rPr lang="en-US" sz="4000" b="1" dirty="0">
                <a:latin typeface="Palatino Linotype" panose="02040502050505030304" pitchFamily="18" charset="0"/>
              </a:rPr>
              <a:t>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F83D9-F17E-51C2-3740-A3ED28F56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D78F6-F132-9C46-113A-D2616197C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03794"/>
            <a:ext cx="11816785" cy="43871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How about we apply the logic of sharding?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Each shard manages distinct data items.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Two types of transactions: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Intra-shard  Support parallel processing.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Inter-shard  Require communication among the shards.</a:t>
            </a:r>
          </a:p>
        </p:txBody>
      </p:sp>
    </p:spTree>
    <p:extLst>
      <p:ext uri="{BB962C8B-B14F-4D97-AF65-F5344CB8AC3E}">
        <p14:creationId xmlns:p14="http://schemas.microsoft.com/office/powerpoint/2010/main" val="2503869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B5982-92EC-6660-2ABB-C364BA69C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F9FF2-AD91-EABF-CD14-E2BED7AE8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Palatino Linotype" panose="02040502050505030304" pitchFamily="18" charset="0"/>
              </a:rPr>
              <a:t>RingBFT</a:t>
            </a:r>
            <a:r>
              <a:rPr lang="en-US" sz="4000" b="1" dirty="0">
                <a:latin typeface="Palatino Linotype" panose="02040502050505030304" pitchFamily="18" charset="0"/>
              </a:rPr>
              <a:t>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B5AF9-E67B-0FEC-2FB2-D2F360357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b="1" dirty="0" err="1">
                <a:latin typeface="Palatino Linotype" panose="02040502050505030304" pitchFamily="18" charset="0"/>
              </a:rPr>
              <a:t>RingBFT</a:t>
            </a:r>
            <a:r>
              <a:rPr lang="en-US" sz="2400" b="1" dirty="0">
                <a:latin typeface="Palatino Linotype" panose="02040502050505030304" pitchFamily="18" charset="0"/>
              </a:rPr>
              <a:t> [EDBT’22] </a:t>
            </a:r>
            <a:r>
              <a:rPr lang="en-US" sz="2400" dirty="0">
                <a:latin typeface="Palatino Linotype" panose="02040502050505030304" pitchFamily="18" charset="0"/>
              </a:rPr>
              <a:t>reduces the cost of PBFT consensus by sharding replicas.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System is no longer fully-replicated.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6A003A-9262-BAA8-683D-164B4C21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39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01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7C206-3592-BCAD-37B6-386FEDF58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6B68E-6388-1D26-285F-9F42CD7F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Reading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B316E-EEE2-FEF3-65DC-9116D4EC1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For this class and next lecture: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Read </a:t>
            </a:r>
            <a:r>
              <a:rPr lang="en-US" b="1" dirty="0">
                <a:latin typeface="Palatino Linotype" panose="02040502050505030304" pitchFamily="18" charset="0"/>
              </a:rPr>
              <a:t>Chapters 3-4</a:t>
            </a:r>
            <a:r>
              <a:rPr lang="en-US" dirty="0">
                <a:latin typeface="Palatino Linotype" panose="02040502050505030304" pitchFamily="18" charset="0"/>
              </a:rPr>
              <a:t> from </a:t>
            </a:r>
            <a:r>
              <a:rPr lang="en-US" b="1" dirty="0">
                <a:latin typeface="Palatino Linotype" panose="02040502050505030304" pitchFamily="18" charset="0"/>
              </a:rPr>
              <a:t>Fault-Tolerant Distributed Transactions on Blockchain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3238D-5332-5A97-7409-A39F8568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9244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599AA-A3F9-6BB4-79FD-ACE4D576E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6629-C77F-1D35-2BFD-343579D7E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Palatino Linotype" panose="02040502050505030304" pitchFamily="18" charset="0"/>
              </a:rPr>
              <a:t>RingBFT</a:t>
            </a:r>
            <a:r>
              <a:rPr lang="en-US" sz="4000" b="1" dirty="0">
                <a:latin typeface="Palatino Linotype" panose="02040502050505030304" pitchFamily="18" charset="0"/>
              </a:rPr>
              <a:t> 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66234-6096-E1F2-98B2-48F2B1A11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b="1" dirty="0" err="1">
                <a:latin typeface="Palatino Linotype" panose="02040502050505030304" pitchFamily="18" charset="0"/>
              </a:rPr>
              <a:t>RingBFT</a:t>
            </a:r>
            <a:r>
              <a:rPr lang="en-US" sz="2400" b="1" dirty="0">
                <a:latin typeface="Palatino Linotype" panose="02040502050505030304" pitchFamily="18" charset="0"/>
              </a:rPr>
              <a:t> [EDBT’22] </a:t>
            </a:r>
            <a:r>
              <a:rPr lang="en-US" sz="2400" dirty="0">
                <a:latin typeface="Palatino Linotype" panose="02040502050505030304" pitchFamily="18" charset="0"/>
              </a:rPr>
              <a:t>reduces the cost of PBFT consensus by sharding replicas.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System is no longer fully-replicated.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 err="1">
                <a:latin typeface="Palatino Linotype" panose="02040502050505030304" pitchFamily="18" charset="0"/>
              </a:rPr>
              <a:t>RingBFT</a:t>
            </a:r>
            <a:r>
              <a:rPr lang="en-US" sz="2400" dirty="0">
                <a:latin typeface="Palatino Linotype" panose="02040502050505030304" pitchFamily="18" charset="0"/>
              </a:rPr>
              <a:t> suggests going around the shards in a ring with processing the transaction at each step.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Order the transaction locally.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If a inter-shard transaction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dirty="0">
                <a:latin typeface="Palatino Linotype" panose="02040502050505030304" pitchFamily="18" charset="0"/>
              </a:rPr>
              <a:t>forward the Read-Write sets and updates to the next shard in the ring.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The direction of ring never changes.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AEDB9-880D-F274-A0CB-7850E4CC2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40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7335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9A20D-937A-C5A5-00BA-9F869A56A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58B9-C54B-221D-A02E-CCDC024D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Palatino Linotype" panose="02040502050505030304" pitchFamily="18" charset="0"/>
              </a:rPr>
              <a:t>RingBFT</a:t>
            </a:r>
            <a:r>
              <a:rPr lang="en-US" sz="4000" b="1" dirty="0">
                <a:latin typeface="Palatino Linotype" panose="02040502050505030304" pitchFamily="18" charset="0"/>
              </a:rPr>
              <a:t> Intra-Shard Consensus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06519-A543-3840-D7B9-2147D01D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8" name="Picture 7" descr="A diagram of a diagram of a machine&#10;&#10;AI-generated content may be incorrect.">
            <a:extLst>
              <a:ext uri="{FF2B5EF4-FFF2-40B4-BE49-F238E27FC236}">
                <a16:creationId xmlns:a16="http://schemas.microsoft.com/office/drawing/2014/main" id="{DD9EDE46-7230-BD7F-6F39-30B5FADB7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338" y="1214018"/>
            <a:ext cx="9144000" cy="462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9590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9D47B-A4D7-4244-1849-A33812BBF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C33B-A282-4F66-A246-7748DF84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Palatino Linotype" panose="02040502050505030304" pitchFamily="18" charset="0"/>
              </a:rPr>
              <a:t>RingBFT</a:t>
            </a:r>
            <a:r>
              <a:rPr lang="en-US" sz="4000" b="1" dirty="0">
                <a:latin typeface="Palatino Linotype" panose="02040502050505030304" pitchFamily="18" charset="0"/>
              </a:rPr>
              <a:t> Inter-Shard Consensus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DEA30-0083-0F93-B5F1-44266E1BD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4" name="Picture 3" descr="A diagram of a diagram of a system&#10;&#10;AI-generated content may be incorrect.">
            <a:extLst>
              <a:ext uri="{FF2B5EF4-FFF2-40B4-BE49-F238E27FC236}">
                <a16:creationId xmlns:a16="http://schemas.microsoft.com/office/drawing/2014/main" id="{491E1464-A3A6-889F-D889-8D926811C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6576"/>
            <a:ext cx="10283074" cy="458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504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76255-3E02-213E-1131-D2EF5DE02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BEED-45D0-632C-B143-34C6E0FC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err="1">
                <a:latin typeface="Palatino Linotype" panose="02040502050505030304" pitchFamily="18" charset="0"/>
              </a:rPr>
              <a:t>RingBFT</a:t>
            </a:r>
            <a:r>
              <a:rPr lang="en-US" sz="4000" b="1" dirty="0">
                <a:latin typeface="Palatino Linotype" panose="02040502050505030304" pitchFamily="18" charset="0"/>
              </a:rPr>
              <a:t> Inter-Shard Consensus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4192B-9622-A63B-8C7D-7881B31B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23028-E039-020E-0148-7B2C52937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203794"/>
            <a:ext cx="11816785" cy="438717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The goal is to make as many few rotations around the ring as possible.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Each rotation does: Process, Forward, and Re-transmit.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Palatino Linotype" panose="0204050205050503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The Ring </a:t>
            </a:r>
            <a:r>
              <a:rPr lang="en-US" sz="2400">
                <a:latin typeface="Palatino Linotype" panose="02040502050505030304" pitchFamily="18" charset="0"/>
              </a:rPr>
              <a:t>order is fixed!</a:t>
            </a:r>
          </a:p>
        </p:txBody>
      </p:sp>
    </p:spTree>
    <p:extLst>
      <p:ext uri="{BB962C8B-B14F-4D97-AF65-F5344CB8AC3E}">
        <p14:creationId xmlns:p14="http://schemas.microsoft.com/office/powerpoint/2010/main" val="273425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D68B-8D9A-D7F0-0DDB-33786996B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B1FE-1F4E-BB6E-3C23-F43E9C80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Last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7D66-FA56-360F-ED7F-581C0DAE1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Last class we looked at: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Parallelizing Consensus</a:t>
            </a:r>
          </a:p>
          <a:p>
            <a:r>
              <a:rPr lang="en-US" sz="2400" dirty="0">
                <a:latin typeface="Palatino Linotype" panose="02040502050505030304" pitchFamily="18" charset="0"/>
              </a:rPr>
              <a:t>RCC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589B8-7814-76CD-163A-687031D3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734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9BD3A-45C4-CAFF-D225-2A83AE4BA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E17C-B561-B343-2254-EE22DA7C5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Optimizing PBFT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97367-FC4C-06D0-4C7E-528CBB02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854EC-5544-5420-ABDC-BE9AEA995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Today, our goal is to continue optimizing PBFT.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Until now, we added to PBFT: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Pipelining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Out-of-Order Message Processing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Speculation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Parallelism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303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092C0-1B1C-C04B-B02C-8FCB65A1E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B172-231E-DC43-A96F-B7456FB1C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PBFT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025B47-6592-78A6-BE24-683018295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B99ED8-CCF6-1980-8F91-A338A7058CCB}"/>
              </a:ext>
            </a:extLst>
          </p:cNvPr>
          <p:cNvSpPr/>
          <p:nvPr/>
        </p:nvSpPr>
        <p:spPr>
          <a:xfrm>
            <a:off x="1565408" y="2068007"/>
            <a:ext cx="129472" cy="12947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581FDE-C64C-9AAE-7BC7-85157BADA024}"/>
              </a:ext>
            </a:extLst>
          </p:cNvPr>
          <p:cNvSpPr/>
          <p:nvPr/>
        </p:nvSpPr>
        <p:spPr>
          <a:xfrm>
            <a:off x="1565408" y="2957589"/>
            <a:ext cx="129472" cy="1294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CD36F4-74EF-215F-9CEE-C03B20C486EF}"/>
              </a:ext>
            </a:extLst>
          </p:cNvPr>
          <p:cNvSpPr/>
          <p:nvPr/>
        </p:nvSpPr>
        <p:spPr>
          <a:xfrm>
            <a:off x="1557316" y="3883358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D28F27-EA54-3B6A-FFE1-B257CEB4505B}"/>
              </a:ext>
            </a:extLst>
          </p:cNvPr>
          <p:cNvSpPr/>
          <p:nvPr/>
        </p:nvSpPr>
        <p:spPr>
          <a:xfrm>
            <a:off x="1557316" y="4794320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CDBE49-0F2F-44E5-F321-E3D03771A96D}"/>
              </a:ext>
            </a:extLst>
          </p:cNvPr>
          <p:cNvSpPr txBox="1"/>
          <p:nvPr/>
        </p:nvSpPr>
        <p:spPr>
          <a:xfrm>
            <a:off x="540602" y="1868792"/>
            <a:ext cx="102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FEA101-281A-03D0-F5E1-0FE4C5A94595}"/>
              </a:ext>
            </a:extLst>
          </p:cNvPr>
          <p:cNvSpPr txBox="1"/>
          <p:nvPr/>
        </p:nvSpPr>
        <p:spPr>
          <a:xfrm>
            <a:off x="404752" y="2780878"/>
            <a:ext cx="1160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Leader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0B064A-643C-448F-728F-2CFD0938CA08}"/>
              </a:ext>
            </a:extLst>
          </p:cNvPr>
          <p:cNvSpPr txBox="1"/>
          <p:nvPr/>
        </p:nvSpPr>
        <p:spPr>
          <a:xfrm>
            <a:off x="319910" y="3709858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23" name="Google Shape;208;p28">
            <a:extLst>
              <a:ext uri="{FF2B5EF4-FFF2-40B4-BE49-F238E27FC236}">
                <a16:creationId xmlns:a16="http://schemas.microsoft.com/office/drawing/2014/main" id="{4C97BC11-BA56-2CB7-4955-8BD78AFAB285}"/>
              </a:ext>
            </a:extLst>
          </p:cNvPr>
          <p:cNvCxnSpPr>
            <a:cxnSpLocks/>
          </p:cNvCxnSpPr>
          <p:nvPr/>
        </p:nvCxnSpPr>
        <p:spPr>
          <a:xfrm>
            <a:off x="1694880" y="2132659"/>
            <a:ext cx="9658920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08;p28">
            <a:extLst>
              <a:ext uri="{FF2B5EF4-FFF2-40B4-BE49-F238E27FC236}">
                <a16:creationId xmlns:a16="http://schemas.microsoft.com/office/drawing/2014/main" id="{8DD015FB-9982-2895-DF2C-DCFE04E87092}"/>
              </a:ext>
            </a:extLst>
          </p:cNvPr>
          <p:cNvCxnSpPr>
            <a:cxnSpLocks/>
          </p:cNvCxnSpPr>
          <p:nvPr/>
        </p:nvCxnSpPr>
        <p:spPr>
          <a:xfrm>
            <a:off x="1694880" y="3033573"/>
            <a:ext cx="965892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08;p28">
            <a:extLst>
              <a:ext uri="{FF2B5EF4-FFF2-40B4-BE49-F238E27FC236}">
                <a16:creationId xmlns:a16="http://schemas.microsoft.com/office/drawing/2014/main" id="{A2FE8236-68C4-22C7-697A-0AC4EA3579FA}"/>
              </a:ext>
            </a:extLst>
          </p:cNvPr>
          <p:cNvCxnSpPr>
            <a:cxnSpLocks/>
          </p:cNvCxnSpPr>
          <p:nvPr/>
        </p:nvCxnSpPr>
        <p:spPr>
          <a:xfrm>
            <a:off x="1701624" y="3944834"/>
            <a:ext cx="9652176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08;p28">
            <a:extLst>
              <a:ext uri="{FF2B5EF4-FFF2-40B4-BE49-F238E27FC236}">
                <a16:creationId xmlns:a16="http://schemas.microsoft.com/office/drawing/2014/main" id="{C827FCEA-8936-B1F2-F440-AFD19CEB0413}"/>
              </a:ext>
            </a:extLst>
          </p:cNvPr>
          <p:cNvCxnSpPr>
            <a:cxnSpLocks/>
          </p:cNvCxnSpPr>
          <p:nvPr/>
        </p:nvCxnSpPr>
        <p:spPr>
          <a:xfrm>
            <a:off x="1694880" y="4850964"/>
            <a:ext cx="9658920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02BCADB-678A-59CA-78A7-576B89CEADE2}"/>
              </a:ext>
            </a:extLst>
          </p:cNvPr>
          <p:cNvSpPr txBox="1"/>
          <p:nvPr/>
        </p:nvSpPr>
        <p:spPr>
          <a:xfrm>
            <a:off x="319910" y="4620131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ECC2EDE-DBE3-0832-15E4-75EDBBB1CA76}"/>
              </a:ext>
            </a:extLst>
          </p:cNvPr>
          <p:cNvCxnSpPr>
            <a:cxnSpLocks/>
          </p:cNvCxnSpPr>
          <p:nvPr/>
        </p:nvCxnSpPr>
        <p:spPr>
          <a:xfrm>
            <a:off x="3025405" y="2132659"/>
            <a:ext cx="0" cy="35638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2A13BE8-1C26-6356-73CC-5C9F424E2706}"/>
              </a:ext>
            </a:extLst>
          </p:cNvPr>
          <p:cNvCxnSpPr>
            <a:cxnSpLocks/>
          </p:cNvCxnSpPr>
          <p:nvPr/>
        </p:nvCxnSpPr>
        <p:spPr>
          <a:xfrm>
            <a:off x="4364021" y="2132659"/>
            <a:ext cx="0" cy="3576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A180DBA-6D22-92C5-3482-426A34548296}"/>
              </a:ext>
            </a:extLst>
          </p:cNvPr>
          <p:cNvCxnSpPr>
            <a:cxnSpLocks/>
          </p:cNvCxnSpPr>
          <p:nvPr/>
        </p:nvCxnSpPr>
        <p:spPr>
          <a:xfrm>
            <a:off x="7041251" y="2132659"/>
            <a:ext cx="0" cy="3570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95764D8-5996-97DC-1BD3-9C4AEF0AE143}"/>
              </a:ext>
            </a:extLst>
          </p:cNvPr>
          <p:cNvCxnSpPr>
            <a:cxnSpLocks/>
          </p:cNvCxnSpPr>
          <p:nvPr/>
        </p:nvCxnSpPr>
        <p:spPr>
          <a:xfrm>
            <a:off x="9729271" y="2132659"/>
            <a:ext cx="0" cy="3570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68AADCD2-BA0A-A11B-B652-715760951255}"/>
              </a:ext>
            </a:extLst>
          </p:cNvPr>
          <p:cNvSpPr/>
          <p:nvPr/>
        </p:nvSpPr>
        <p:spPr>
          <a:xfrm>
            <a:off x="1564060" y="5639893"/>
            <a:ext cx="129472" cy="1294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" name="Google Shape;208;p28">
            <a:extLst>
              <a:ext uri="{FF2B5EF4-FFF2-40B4-BE49-F238E27FC236}">
                <a16:creationId xmlns:a16="http://schemas.microsoft.com/office/drawing/2014/main" id="{B982A67A-9BAF-4952-D560-254EA3110141}"/>
              </a:ext>
            </a:extLst>
          </p:cNvPr>
          <p:cNvCxnSpPr>
            <a:cxnSpLocks/>
          </p:cNvCxnSpPr>
          <p:nvPr/>
        </p:nvCxnSpPr>
        <p:spPr>
          <a:xfrm>
            <a:off x="1701624" y="5696537"/>
            <a:ext cx="9652176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653BE2-E772-85E9-5EAB-F81C9BCF4F3E}"/>
              </a:ext>
            </a:extLst>
          </p:cNvPr>
          <p:cNvSpPr txBox="1"/>
          <p:nvPr/>
        </p:nvSpPr>
        <p:spPr>
          <a:xfrm>
            <a:off x="319910" y="5430163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765C22-D207-C93F-9555-4EA7E4AD9F77}"/>
              </a:ext>
            </a:extLst>
          </p:cNvPr>
          <p:cNvCxnSpPr>
            <a:cxnSpLocks/>
          </p:cNvCxnSpPr>
          <p:nvPr/>
        </p:nvCxnSpPr>
        <p:spPr>
          <a:xfrm>
            <a:off x="11078676" y="2126182"/>
            <a:ext cx="0" cy="3570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2F26FC-BFD8-2B89-E024-3F613C42880C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694880" y="2132743"/>
            <a:ext cx="1330525" cy="90083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73E869-38AF-8FF7-25A4-122FEFB4D6F2}"/>
              </a:ext>
            </a:extLst>
          </p:cNvPr>
          <p:cNvCxnSpPr>
            <a:cxnSpLocks/>
          </p:cNvCxnSpPr>
          <p:nvPr/>
        </p:nvCxnSpPr>
        <p:spPr>
          <a:xfrm>
            <a:off x="3025405" y="3033573"/>
            <a:ext cx="1338616" cy="91126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B4F718F-ACE6-AE35-0DF1-EDB5C2FACFCE}"/>
              </a:ext>
            </a:extLst>
          </p:cNvPr>
          <p:cNvCxnSpPr>
            <a:cxnSpLocks/>
          </p:cNvCxnSpPr>
          <p:nvPr/>
        </p:nvCxnSpPr>
        <p:spPr>
          <a:xfrm>
            <a:off x="3025405" y="3033573"/>
            <a:ext cx="1338616" cy="181709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6A6DC46-56E7-8CB6-4D9E-DF7A6880767E}"/>
              </a:ext>
            </a:extLst>
          </p:cNvPr>
          <p:cNvSpPr txBox="1"/>
          <p:nvPr/>
        </p:nvSpPr>
        <p:spPr>
          <a:xfrm>
            <a:off x="1676421" y="5706677"/>
            <a:ext cx="1320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Client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Request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E9946C-CB24-50FF-3B79-BE9FC303BB30}"/>
              </a:ext>
            </a:extLst>
          </p:cNvPr>
          <p:cNvSpPr txBox="1"/>
          <p:nvPr/>
        </p:nvSpPr>
        <p:spPr>
          <a:xfrm>
            <a:off x="3041837" y="5709492"/>
            <a:ext cx="1320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Pre-Prepare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3E5EC8-6456-0501-9101-259A70CFFE6B}"/>
              </a:ext>
            </a:extLst>
          </p:cNvPr>
          <p:cNvCxnSpPr>
            <a:cxnSpLocks/>
          </p:cNvCxnSpPr>
          <p:nvPr/>
        </p:nvCxnSpPr>
        <p:spPr>
          <a:xfrm>
            <a:off x="3025404" y="3033490"/>
            <a:ext cx="1346705" cy="26630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DD75539-17A4-161C-B2A7-7199336CC50D}"/>
              </a:ext>
            </a:extLst>
          </p:cNvPr>
          <p:cNvCxnSpPr>
            <a:cxnSpLocks/>
          </p:cNvCxnSpPr>
          <p:nvPr/>
        </p:nvCxnSpPr>
        <p:spPr>
          <a:xfrm flipV="1">
            <a:off x="4372109" y="3033490"/>
            <a:ext cx="2669142" cy="91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BA279DE-7EC4-8823-4ED7-16451BD548DC}"/>
              </a:ext>
            </a:extLst>
          </p:cNvPr>
          <p:cNvCxnSpPr>
            <a:cxnSpLocks/>
          </p:cNvCxnSpPr>
          <p:nvPr/>
        </p:nvCxnSpPr>
        <p:spPr>
          <a:xfrm flipV="1">
            <a:off x="4372109" y="3033490"/>
            <a:ext cx="2669142" cy="18171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0919C20-7E79-2891-0928-7EC76B33D3AB}"/>
              </a:ext>
            </a:extLst>
          </p:cNvPr>
          <p:cNvCxnSpPr>
            <a:cxnSpLocks/>
          </p:cNvCxnSpPr>
          <p:nvPr/>
        </p:nvCxnSpPr>
        <p:spPr>
          <a:xfrm>
            <a:off x="4372109" y="3944834"/>
            <a:ext cx="2669142" cy="905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02EDA97-0C19-24BF-F7C4-47A67172F3E5}"/>
              </a:ext>
            </a:extLst>
          </p:cNvPr>
          <p:cNvCxnSpPr>
            <a:cxnSpLocks/>
          </p:cNvCxnSpPr>
          <p:nvPr/>
        </p:nvCxnSpPr>
        <p:spPr>
          <a:xfrm flipV="1">
            <a:off x="4372109" y="3944834"/>
            <a:ext cx="2669142" cy="905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3698FC5-6999-E70E-9A8D-4E1C59A175F2}"/>
              </a:ext>
            </a:extLst>
          </p:cNvPr>
          <p:cNvCxnSpPr>
            <a:cxnSpLocks/>
          </p:cNvCxnSpPr>
          <p:nvPr/>
        </p:nvCxnSpPr>
        <p:spPr>
          <a:xfrm>
            <a:off x="4372109" y="3944834"/>
            <a:ext cx="2669142" cy="1758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0E54C27-B573-40A9-8F93-B0367E16016E}"/>
              </a:ext>
            </a:extLst>
          </p:cNvPr>
          <p:cNvCxnSpPr>
            <a:cxnSpLocks/>
          </p:cNvCxnSpPr>
          <p:nvPr/>
        </p:nvCxnSpPr>
        <p:spPr>
          <a:xfrm>
            <a:off x="4372109" y="4850664"/>
            <a:ext cx="2669142" cy="8458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03A0B7D-D967-1A16-D250-700E7133B291}"/>
              </a:ext>
            </a:extLst>
          </p:cNvPr>
          <p:cNvSpPr txBox="1"/>
          <p:nvPr/>
        </p:nvSpPr>
        <p:spPr>
          <a:xfrm>
            <a:off x="5061139" y="5699095"/>
            <a:ext cx="1320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Prepare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FE5252B-8F60-8929-BC50-B199113AE91E}"/>
              </a:ext>
            </a:extLst>
          </p:cNvPr>
          <p:cNvCxnSpPr>
            <a:cxnSpLocks/>
          </p:cNvCxnSpPr>
          <p:nvPr/>
        </p:nvCxnSpPr>
        <p:spPr>
          <a:xfrm flipV="1">
            <a:off x="7010227" y="3033489"/>
            <a:ext cx="2733881" cy="911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60316D2-D7E0-784B-7A63-355B06BE8B25}"/>
              </a:ext>
            </a:extLst>
          </p:cNvPr>
          <p:cNvCxnSpPr>
            <a:cxnSpLocks/>
          </p:cNvCxnSpPr>
          <p:nvPr/>
        </p:nvCxnSpPr>
        <p:spPr>
          <a:xfrm flipV="1">
            <a:off x="7010227" y="3033490"/>
            <a:ext cx="2726460" cy="18171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60C98FE-1C16-9114-06F4-DAF75856A1F5}"/>
              </a:ext>
            </a:extLst>
          </p:cNvPr>
          <p:cNvCxnSpPr>
            <a:cxnSpLocks/>
          </p:cNvCxnSpPr>
          <p:nvPr/>
        </p:nvCxnSpPr>
        <p:spPr>
          <a:xfrm>
            <a:off x="7010227" y="3944834"/>
            <a:ext cx="2726460" cy="9061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2F8C48D-24F7-CC07-237D-010ED811EF2B}"/>
              </a:ext>
            </a:extLst>
          </p:cNvPr>
          <p:cNvCxnSpPr>
            <a:cxnSpLocks/>
          </p:cNvCxnSpPr>
          <p:nvPr/>
        </p:nvCxnSpPr>
        <p:spPr>
          <a:xfrm flipV="1">
            <a:off x="7010227" y="3944833"/>
            <a:ext cx="2726460" cy="905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990BE61-8B65-CF26-BDBF-8FAB7031F1A8}"/>
              </a:ext>
            </a:extLst>
          </p:cNvPr>
          <p:cNvCxnSpPr>
            <a:cxnSpLocks/>
          </p:cNvCxnSpPr>
          <p:nvPr/>
        </p:nvCxnSpPr>
        <p:spPr>
          <a:xfrm>
            <a:off x="7010227" y="3944834"/>
            <a:ext cx="2733881" cy="1758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435F44A-0E8D-164A-C99C-0D1573DC6DD9}"/>
              </a:ext>
            </a:extLst>
          </p:cNvPr>
          <p:cNvCxnSpPr>
            <a:cxnSpLocks/>
          </p:cNvCxnSpPr>
          <p:nvPr/>
        </p:nvCxnSpPr>
        <p:spPr>
          <a:xfrm>
            <a:off x="7010227" y="4850664"/>
            <a:ext cx="2726460" cy="852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AAD3050-4386-313C-E6A8-D7EE69E1CC0F}"/>
              </a:ext>
            </a:extLst>
          </p:cNvPr>
          <p:cNvCxnSpPr>
            <a:cxnSpLocks/>
          </p:cNvCxnSpPr>
          <p:nvPr/>
        </p:nvCxnSpPr>
        <p:spPr>
          <a:xfrm>
            <a:off x="7041250" y="3033488"/>
            <a:ext cx="2695437" cy="89839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21EDEE1-237F-94CF-8905-5459C7DCAD0A}"/>
              </a:ext>
            </a:extLst>
          </p:cNvPr>
          <p:cNvCxnSpPr>
            <a:cxnSpLocks/>
          </p:cNvCxnSpPr>
          <p:nvPr/>
        </p:nvCxnSpPr>
        <p:spPr>
          <a:xfrm>
            <a:off x="7049338" y="3027012"/>
            <a:ext cx="2679933" cy="182365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8655CA-D154-173D-3B87-7A8E338909C3}"/>
              </a:ext>
            </a:extLst>
          </p:cNvPr>
          <p:cNvCxnSpPr>
            <a:cxnSpLocks/>
          </p:cNvCxnSpPr>
          <p:nvPr/>
        </p:nvCxnSpPr>
        <p:spPr>
          <a:xfrm>
            <a:off x="7026418" y="3027011"/>
            <a:ext cx="2717690" cy="267600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31CA7E6-E7E5-02AA-B9E0-1A955EA498CD}"/>
              </a:ext>
            </a:extLst>
          </p:cNvPr>
          <p:cNvSpPr txBox="1"/>
          <p:nvPr/>
        </p:nvSpPr>
        <p:spPr>
          <a:xfrm>
            <a:off x="7713083" y="5709430"/>
            <a:ext cx="1320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Commit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4E392F8-1521-EE76-9B76-1A3F6286DF5B}"/>
              </a:ext>
            </a:extLst>
          </p:cNvPr>
          <p:cNvCxnSpPr>
            <a:cxnSpLocks/>
          </p:cNvCxnSpPr>
          <p:nvPr/>
        </p:nvCxnSpPr>
        <p:spPr>
          <a:xfrm flipV="1">
            <a:off x="9736687" y="2132576"/>
            <a:ext cx="1341989" cy="93901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17B01CD-8BFF-3E07-3C5E-0484591BC5B7}"/>
              </a:ext>
            </a:extLst>
          </p:cNvPr>
          <p:cNvCxnSpPr>
            <a:cxnSpLocks/>
          </p:cNvCxnSpPr>
          <p:nvPr/>
        </p:nvCxnSpPr>
        <p:spPr>
          <a:xfrm flipV="1">
            <a:off x="9736686" y="2132493"/>
            <a:ext cx="1346704" cy="1813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1368EE5-6AA7-B776-75F8-1D22E683DA49}"/>
              </a:ext>
            </a:extLst>
          </p:cNvPr>
          <p:cNvCxnSpPr>
            <a:cxnSpLocks/>
          </p:cNvCxnSpPr>
          <p:nvPr/>
        </p:nvCxnSpPr>
        <p:spPr>
          <a:xfrm flipV="1">
            <a:off x="9736685" y="2126017"/>
            <a:ext cx="1354119" cy="27330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F125174-5C55-2A71-E2A8-E3430173AD61}"/>
              </a:ext>
            </a:extLst>
          </p:cNvPr>
          <p:cNvSpPr txBox="1"/>
          <p:nvPr/>
        </p:nvSpPr>
        <p:spPr>
          <a:xfrm>
            <a:off x="9732385" y="5709743"/>
            <a:ext cx="1320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Reply</a:t>
            </a:r>
          </a:p>
        </p:txBody>
      </p:sp>
    </p:spTree>
    <p:extLst>
      <p:ext uri="{BB962C8B-B14F-4D97-AF65-F5344CB8AC3E}">
        <p14:creationId xmlns:p14="http://schemas.microsoft.com/office/powerpoint/2010/main" val="3264466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61AAF-B723-77E4-7CF4-5B32347BA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E634-0347-A5B4-DD8D-12FB6A1C3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What can we do next?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9C04C-C4F6-968A-5540-9DA375E3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18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F401F-3891-C193-50D0-D3C4408F1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6CBCE-7B89-5E49-95A1-2F36B9649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What can we do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1C270-51D2-C8C0-6785-B666B8EB6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We can apply clustering in consensus to reduce some costs.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EB53C-0445-6397-002B-180645D4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404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63762</TotalTime>
  <Words>1133</Words>
  <Application>Microsoft Macintosh PowerPoint</Application>
  <PresentationFormat>Widescreen</PresentationFormat>
  <Paragraphs>255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Palatino Linotype</vt:lpstr>
      <vt:lpstr>Times New Roman</vt:lpstr>
      <vt:lpstr>Office Theme</vt:lpstr>
      <vt:lpstr>Large Scale Systems CS 410 / 510</vt:lpstr>
      <vt:lpstr>Assignment 4 is Out!</vt:lpstr>
      <vt:lpstr>Presentations</vt:lpstr>
      <vt:lpstr>Reading Material</vt:lpstr>
      <vt:lpstr>Last Class</vt:lpstr>
      <vt:lpstr>Optimizing PBFT</vt:lpstr>
      <vt:lpstr>PBFT Protocol</vt:lpstr>
      <vt:lpstr>What can we do next?</vt:lpstr>
      <vt:lpstr>What can we do next?</vt:lpstr>
      <vt:lpstr>Where are replicas located?</vt:lpstr>
      <vt:lpstr>Impact of Replicas Deployment</vt:lpstr>
      <vt:lpstr>Impact of Replicas Deployment</vt:lpstr>
      <vt:lpstr>Impact of Replicas Deployment</vt:lpstr>
      <vt:lpstr>Geo-scale BFT Consensus</vt:lpstr>
      <vt:lpstr>GeoBFT Protocol Overview</vt:lpstr>
      <vt:lpstr>GeoBFT Protocol Overview</vt:lpstr>
      <vt:lpstr>GeoBFT Protocol Overview</vt:lpstr>
      <vt:lpstr>Local Replication</vt:lpstr>
      <vt:lpstr>Inter-Cluster Communication</vt:lpstr>
      <vt:lpstr>Inter-Cluster Communication</vt:lpstr>
      <vt:lpstr>Inter-Cluster Communication</vt:lpstr>
      <vt:lpstr>Ordering and Execution</vt:lpstr>
      <vt:lpstr>Ordering and Execution</vt:lpstr>
      <vt:lpstr>Challenges for GeoBFT</vt:lpstr>
      <vt:lpstr>Challenges for GeoBFT</vt:lpstr>
      <vt:lpstr>Replication Factor</vt:lpstr>
      <vt:lpstr>Replication Factor</vt:lpstr>
      <vt:lpstr>Malicious Leader</vt:lpstr>
      <vt:lpstr>Malicious Leader</vt:lpstr>
      <vt:lpstr>Malicious Leader</vt:lpstr>
      <vt:lpstr>Lack of Requests</vt:lpstr>
      <vt:lpstr>Lack of Requests</vt:lpstr>
      <vt:lpstr>Cluster Size and Failure</vt:lpstr>
      <vt:lpstr>Cluster Size and Failure</vt:lpstr>
      <vt:lpstr>Cluster Size and Failure</vt:lpstr>
      <vt:lpstr>Cluster Size and Failure</vt:lpstr>
      <vt:lpstr>What else can we do next to GeoBFT?</vt:lpstr>
      <vt:lpstr>What else can we do next to GeoBFT?</vt:lpstr>
      <vt:lpstr>RingBFT Consensus</vt:lpstr>
      <vt:lpstr>RingBFT Consensus</vt:lpstr>
      <vt:lpstr>RingBFT Intra-Shard Consensus</vt:lpstr>
      <vt:lpstr>RingBFT Inter-Shard Consensus</vt:lpstr>
      <vt:lpstr>RingBFT Inter-Shard Consensus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</dc:title>
  <dc:creator>Suyash Gupta</dc:creator>
  <cp:lastModifiedBy>Suyash Gupta</cp:lastModifiedBy>
  <cp:revision>2033</cp:revision>
  <dcterms:created xsi:type="dcterms:W3CDTF">2023-07-25T15:37:00Z</dcterms:created>
  <dcterms:modified xsi:type="dcterms:W3CDTF">2025-05-28T06:00:41Z</dcterms:modified>
</cp:coreProperties>
</file>