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469" r:id="rId3"/>
    <p:sldId id="326" r:id="rId4"/>
    <p:sldId id="327" r:id="rId5"/>
    <p:sldId id="328" r:id="rId6"/>
    <p:sldId id="329" r:id="rId7"/>
    <p:sldId id="330" r:id="rId8"/>
    <p:sldId id="337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9" r:id="rId17"/>
    <p:sldId id="340" r:id="rId18"/>
    <p:sldId id="358" r:id="rId19"/>
    <p:sldId id="368" r:id="rId20"/>
    <p:sldId id="365" r:id="rId21"/>
    <p:sldId id="366" r:id="rId22"/>
    <p:sldId id="367" r:id="rId23"/>
    <p:sldId id="369" r:id="rId24"/>
    <p:sldId id="370" r:id="rId25"/>
    <p:sldId id="375" r:id="rId26"/>
    <p:sldId id="371" r:id="rId27"/>
    <p:sldId id="372" r:id="rId28"/>
    <p:sldId id="373" r:id="rId29"/>
    <p:sldId id="374" r:id="rId30"/>
    <p:sldId id="341" r:id="rId31"/>
    <p:sldId id="360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385" r:id="rId55"/>
    <p:sldId id="361" r:id="rId56"/>
    <p:sldId id="362" r:id="rId57"/>
    <p:sldId id="376" r:id="rId58"/>
    <p:sldId id="377" r:id="rId59"/>
    <p:sldId id="378" r:id="rId60"/>
    <p:sldId id="379" r:id="rId61"/>
    <p:sldId id="380" r:id="rId62"/>
    <p:sldId id="382" r:id="rId63"/>
    <p:sldId id="381" r:id="rId64"/>
    <p:sldId id="383" r:id="rId65"/>
    <p:sldId id="384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49" r:id="rId76"/>
    <p:sldId id="450" r:id="rId77"/>
    <p:sldId id="353" r:id="rId78"/>
    <p:sldId id="451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  <p:sldId id="462" r:id="rId90"/>
    <p:sldId id="463" r:id="rId91"/>
    <p:sldId id="464" r:id="rId92"/>
    <p:sldId id="465" r:id="rId93"/>
    <p:sldId id="466" r:id="rId94"/>
    <p:sldId id="467" r:id="rId95"/>
    <p:sldId id="46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6"/>
    <p:restoredTop sz="96327"/>
  </p:normalViewPr>
  <p:slideViewPr>
    <p:cSldViewPr snapToGrid="0">
      <p:cViewPr varScale="1">
        <p:scale>
          <a:sx n="160" d="100"/>
          <a:sy n="16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0:32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0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19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21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3: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Transactions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528F-451F-12F4-40FC-CAF275D3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FCE4-9F81-A9B2-0EEC-8DB3298E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D24B-0A80-E1EC-546A-87B7C501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 :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272C7-CA48-1DCE-D186-6834994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E9E4-12DD-02C6-16DF-F7D32D886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04E6-8F7F-F311-CEDD-0B8D2FB7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D88A-C318-BC0B-D1C4-9CC015DC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 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1661F-9845-232A-C7EA-4B5C3959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E392-E02D-4093-9A78-E040AE1C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B3B9-403C-9CD0-CB28-B245346D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8220-E7A6-3317-E6F5-08EB8A80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1067C-F2F1-D428-FF1A-1EC5CFF4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4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AF105-9093-BEFC-BFEE-34EA27D76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617B-1297-280A-9C0F-FBAFC127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8361-4C1C-33A1-865B-BADF65FD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5778"/>
            <a:ext cx="11816785" cy="518057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 referring to database consistency constraints.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8BE6-410F-DD54-38CE-A07FF5F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D0E0-32C4-4023-A515-C6D0D1FC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7A3-EA74-4BBD-C9CB-FCC19CAD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AB32-F66C-E361-1F48-E3910906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 referring to database consistency constraints.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Durability: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Once a transaction completes successfully, any changes it made to the database should persist, even if there are system failures.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8FD9-BDEA-1BE4-BFA9-88F665F3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0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B4A-CE99-BFBF-DD4C-68304D90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626-FC17-DAA0-E37C-15BF97B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E027-2B92-CD23-1B34-27E8F2C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7927-9548-2F9B-A47C-17ECC2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64D8-D87A-7A93-1350-61DCEF4E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AAFB-569C-D566-A9BF-95A90F6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383C-CF86-6811-CD13-03D993B0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Concurrency!</a:t>
            </a:r>
          </a:p>
          <a:p>
            <a:pPr marL="457200" lvl="1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concurrent system or database, two or more transactions may attempt to fetch the same data.</a:t>
            </a: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why is this an issue?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B109-F467-B9EF-4A06-C1BD5233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7D2E-C2CB-A8AC-D61F-560A041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AD4E-58D6-8533-B0C2-B93835CD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99BD-9D1E-3063-D6C6-486EE2BC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Concurrency!</a:t>
            </a:r>
          </a:p>
          <a:p>
            <a:pPr marL="457200" lvl="1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concurrent system or database, two or more transactions may attempt to fetch the same data.</a:t>
            </a: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why is this an issue?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Concurrency if not handled well can lead to ACID violations.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For </a:t>
            </a:r>
            <a:r>
              <a:rPr lang="en-US" dirty="0">
                <a:latin typeface="Palatino Linotype" panose="02040502050505030304" pitchFamily="18" charset="0"/>
              </a:rPr>
              <a:t>instance.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Race conditions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FD55-C72A-8C49-1A72-1E2659D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2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080D-6A0F-B6C3-0C4A-7074AE0E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AD7D-1F28-C756-0FCA-F7260565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A5EB5-C743-D67F-769A-D2543B2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DA24-491D-9102-205B-E2982411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were running by itself.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running one transactions at a time will give poor performance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With the prevalence of multi-core architecture, DBMS should take advantage of the multiple cores.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Concurrency permits interleaving the transaction </a:t>
            </a:r>
            <a:r>
              <a:rPr lang="en-US" sz="2400" dirty="0">
                <a:latin typeface="Palatino Linotype" panose="02040502050505030304" pitchFamily="18" charset="0"/>
              </a:rPr>
              <a:t>operations.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Interleaving transactions also permits running one transaction when another is waiting for some resource (I/O, user input, or fetching data from disk).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Need a mechanism to interleave transactions but make it appear as if they ran one-at-a-time.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A14D-18F8-4FED-6CAD-A00C28DE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CDA-D47C-2578-B72E-4C7A36DF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55D2-4524-5E6F-2857-71BE3894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F22C-C6AA-A8B6-6547-9A7CC76E845F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F19C5F-D4A3-A355-6A9F-A6CDB1F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1311963"/>
            <a:ext cx="11235193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Before we determine possible inter-leavings, we need to do a bunch of tasks.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First, we need to know the </a:t>
            </a:r>
            <a:r>
              <a:rPr lang="en-US" sz="2400" b="1" dirty="0">
                <a:latin typeface="Palatino Linotype" panose="02040502050505030304" pitchFamily="18" charset="0"/>
              </a:rPr>
              <a:t>possible set of values for A and B </a:t>
            </a:r>
            <a:r>
              <a:rPr lang="en-US" sz="2400" dirty="0">
                <a:latin typeface="Palatino Linotype" panose="02040502050505030304" pitchFamily="18" charset="0"/>
              </a:rPr>
              <a:t>at the end of running these transactions (Say, </a:t>
            </a:r>
            <a:r>
              <a:rPr lang="en-US" sz="2400" b="1" dirty="0">
                <a:latin typeface="Palatino Linotype" panose="02040502050505030304" pitchFamily="18" charset="0"/>
              </a:rPr>
              <a:t>initially A = B = 50):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 + B = 100 * 1.05 = 105</a:t>
            </a:r>
          </a:p>
        </p:txBody>
      </p:sp>
    </p:spTree>
    <p:extLst>
      <p:ext uri="{BB962C8B-B14F-4D97-AF65-F5344CB8AC3E}">
        <p14:creationId xmlns:p14="http://schemas.microsoft.com/office/powerpoint/2010/main" val="34033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 1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 Linotype" panose="02040502050505030304" pitchFamily="18" charset="0"/>
              </a:rPr>
              <a:t>Assignment 1 is out!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work with your groups to understand the underlying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1 report </a:t>
            </a:r>
            <a:r>
              <a:rPr lang="en-US" sz="2400" b="1" dirty="0">
                <a:latin typeface="Palatino Linotype" panose="02040502050505030304" pitchFamily="18" charset="0"/>
              </a:rPr>
              <a:t>deadline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April 16, 2025 at 11:59pm.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B1E2-CFED-8482-DF77-D34EEF3AC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D996-D2A7-9848-E1A5-1DE6A688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CE1B-096D-A32C-8967-C59636FA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1C16E-7DBF-47B8-D6D5-D83073BAD97C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0.95;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8869A-8D43-DFEA-3E49-6D79153E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Next, we </a:t>
            </a:r>
            <a:r>
              <a:rPr lang="en-US" sz="2400" b="1" dirty="0">
                <a:latin typeface="Palatino Linotype" panose="02040502050505030304" pitchFamily="18" charset="0"/>
              </a:rPr>
              <a:t>transform these transactions</a:t>
            </a:r>
            <a:r>
              <a:rPr lang="en-US" sz="2400" dirty="0">
                <a:latin typeface="Palatino Linotype" panose="02040502050505030304" pitchFamily="18" charset="0"/>
              </a:rPr>
              <a:t> to the database perspective.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Specifically, we need to worry only about read/write operations as only those impact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7324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28DB-A0C2-6275-33F9-1136B79C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9465-CC07-B1D7-6678-83B8A4F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9F74-7BBF-CC61-98B0-C3A48DF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02DC35-4E12-F46B-9FF3-32DB09896118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3DD8F-C3E2-B916-E844-06F031C6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need to worry only about read/write operations as only those impact the database.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we </a:t>
            </a:r>
            <a:r>
              <a:rPr lang="en-US" sz="2400" b="1" dirty="0">
                <a:latin typeface="Palatino Linotype" panose="02040502050505030304" pitchFamily="18" charset="0"/>
              </a:rPr>
              <a:t>re-write these transactions </a:t>
            </a:r>
            <a:r>
              <a:rPr lang="en-US" sz="2400" dirty="0">
                <a:latin typeface="Palatino Linotype" panose="02040502050505030304" pitchFamily="18" charset="0"/>
              </a:rPr>
              <a:t>as just a set of read/write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230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2117-D9EC-B683-7291-1C7E398B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0DC0-DC6F-1737-9C15-0091E68D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D41A-1F67-28A4-06D0-9A903A49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A847B-ACB9-2E10-B5D4-C70FC04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One legal interleaving is </a:t>
            </a:r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Either T1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T2, or T2  T1.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Here, the notation T1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T2 states that first execute transaction T1, and then execute T2.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3366-CFEC-2B45-95BD-5CB0876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577-019C-ABA9-655C-4DDB4B2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D2E-4157-CAB1-4BF4-4DBAF59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C248F-20A6-27E3-28FE-6D2383F1AA73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D461F3-7026-5512-5283-72C8760F7DE9}"/>
              </a:ext>
            </a:extLst>
          </p:cNvPr>
          <p:cNvGraphicFramePr>
            <a:graphicFrameLocks noGrp="1"/>
          </p:cNvGraphicFramePr>
          <p:nvPr/>
        </p:nvGraphicFramePr>
        <p:xfrm>
          <a:off x="7704812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E00BE-BACB-3400-42F7-E5076B79B0F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C8AE-30E7-F0B2-71F5-E1051690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34324-3767-8F24-E226-E8833A1C8B9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F2125-622C-434B-F424-3DCAA612D0EC}"/>
              </a:ext>
            </a:extLst>
          </p:cNvPr>
          <p:cNvGrpSpPr/>
          <p:nvPr/>
        </p:nvGrpSpPr>
        <p:grpSpPr>
          <a:xfrm>
            <a:off x="6575074" y="1701579"/>
            <a:ext cx="817645" cy="4531885"/>
            <a:chOff x="272373" y="1701579"/>
            <a:chExt cx="817645" cy="45318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7A66DB-597E-8A13-DB3C-FDD575144A7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B49FF3-6F74-F3DA-B478-27B26E32D89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84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28CC-A0AB-D464-F87F-4329AA15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BA2-99E5-3373-F453-7D1F953D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8C00-45BE-0576-533B-974FA2D9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CA2-40A5-B049-7EA8-320E86DC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255237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 is a legal interleaving: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guarantees </a:t>
            </a:r>
            <a:r>
              <a:rPr lang="en-US" sz="2400" b="1" dirty="0"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serial execution does not take advantage of multi-core architecture.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62-DB9A-3326-55D0-5D3DF0E9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87C-DF70-3080-4B9B-E7DD499A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9A71-441A-2572-5A68-6E4FB0A4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50EB2-DF9F-7B69-837A-B9C0CFE83FE9}"/>
              </a:ext>
            </a:extLst>
          </p:cNvPr>
          <p:cNvGraphicFramePr>
            <a:graphicFrameLocks noGrp="1"/>
          </p:cNvGraphicFramePr>
          <p:nvPr/>
        </p:nvGraphicFramePr>
        <p:xfrm>
          <a:off x="8194108" y="1299000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D3EC67F-CF94-F100-8D33-44B0CE73D8BF}"/>
              </a:ext>
            </a:extLst>
          </p:cNvPr>
          <p:cNvGrpSpPr/>
          <p:nvPr/>
        </p:nvGrpSpPr>
        <p:grpSpPr>
          <a:xfrm>
            <a:off x="7114758" y="1430555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50D39B-58C4-FE1C-89E9-87D1F1054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F6B21-2704-A801-3640-9BEEC36118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37BD-6672-36E1-4C28-CE83F8A3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4541196" cy="512774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schedule</a:t>
            </a:r>
            <a:r>
              <a:rPr lang="en-US" sz="2400" dirty="0">
                <a:latin typeface="Palatino Linotype" panose="02040502050505030304" pitchFamily="18" charset="0"/>
              </a:rPr>
              <a:t> states the </a:t>
            </a:r>
            <a:r>
              <a:rPr lang="en-US" sz="2400" b="1" dirty="0">
                <a:latin typeface="Palatino Linotype" panose="02040502050505030304" pitchFamily="18" charset="0"/>
              </a:rPr>
              <a:t>order of executing</a:t>
            </a:r>
            <a:r>
              <a:rPr lang="en-US" sz="2400" dirty="0">
                <a:latin typeface="Palatino Linotype" panose="02040502050505030304" pitchFamily="18" charset="0"/>
              </a:rPr>
              <a:t> different operations of a transaction.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following is a </a:t>
            </a:r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</a:rPr>
              <a:t>as it </a:t>
            </a:r>
            <a:r>
              <a:rPr lang="en-US" sz="2400" b="1" dirty="0">
                <a:latin typeface="Palatino Linotype" panose="02040502050505030304" pitchFamily="18" charset="0"/>
              </a:rPr>
              <a:t>does not interleave</a:t>
            </a:r>
            <a:r>
              <a:rPr lang="en-US" sz="2400" dirty="0">
                <a:latin typeface="Palatino Linotype" panose="02040502050505030304" pitchFamily="18" charset="0"/>
              </a:rPr>
              <a:t> the operations of different transactions.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7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A1D-2034-26BF-5BB5-9E36C6C0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B2B-CF97-D3F4-7E89-2C29FA6F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8023-38D4-7E6E-8A98-CD22839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A241B-9129-76EC-C3B3-671816153476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F3A99-D866-8E89-7A0E-E5A11C32763B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F8C-E27F-C389-5A96-F1D519747D31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943A0-D1D1-80BF-EAE2-E1FCE4D4D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449C83-3BCA-3626-62B2-A243C0BFF52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1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EFD-D341-CC70-030C-71F97C48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F38B-00FC-C608-CE49-1621A5B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7030-8350-0428-C8A9-D5C120E9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CC0F33-075F-B84D-1154-13F8F641B14B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DB4C8-7176-FF62-AE93-BA755256CDBE}"/>
              </a:ext>
            </a:extLst>
          </p:cNvPr>
          <p:cNvSpPr txBox="1"/>
          <p:nvPr/>
        </p:nvSpPr>
        <p:spPr>
          <a:xfrm>
            <a:off x="9430247" y="2939669"/>
            <a:ext cx="2043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A864D-551D-5E47-D807-FB97BF643A44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BF04AB-CC2A-E45E-2E93-75C78B3D9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6F487-6A84-8262-E427-04DF2F2D0F9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3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0BF7-A8B5-502C-A57A-5395DEACC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7BE-86E5-7C69-B649-32D31081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CD51-9512-1990-CBB2-28BE9B9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61B830-6423-30BC-C38E-F4B9B9238F79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93513-CC64-0B52-AF3F-86B18A31476A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B95F5-9BC4-FE40-E66A-8881DE0EDDC8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D8C2-468F-1377-0D58-77E24BB2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C228AC-8BBA-821A-8A2C-58DC536BEA9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25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C1987-6328-46D4-FF1B-FE9DBF2B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A304-CBFF-3363-809D-D0A65A7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6C8F-418B-901A-19CA-8F83E52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DC269-8D3C-5734-2FFF-83BB20FF2242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EA76C7-D6B8-4468-0C7E-6810C1873D4F}"/>
              </a:ext>
            </a:extLst>
          </p:cNvPr>
          <p:cNvSpPr txBox="1"/>
          <p:nvPr/>
        </p:nvSpPr>
        <p:spPr>
          <a:xfrm>
            <a:off x="9565419" y="2939669"/>
            <a:ext cx="2401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T1’s </a:t>
            </a:r>
            <a:r>
              <a:rPr lang="en-US" sz="2400" b="1" dirty="0">
                <a:latin typeface="Palatino Linotype" panose="02040502050505030304" pitchFamily="18" charset="0"/>
              </a:rPr>
              <a:t>write(A)</a:t>
            </a:r>
            <a:r>
              <a:rPr lang="en-US" sz="2400" dirty="0">
                <a:latin typeface="Palatino Linotype" panose="02040502050505030304" pitchFamily="18" charset="0"/>
              </a:rPr>
              <a:t> does not follow its </a:t>
            </a:r>
            <a:r>
              <a:rPr lang="en-US" sz="2400" b="1" dirty="0">
                <a:latin typeface="Palatino Linotype" panose="02040502050505030304" pitchFamily="18" charset="0"/>
              </a:rPr>
              <a:t>read(A)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58F1FF-4DA0-609C-E1F5-1E40A42678E5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1B24CC-AF8A-8D74-8975-3B73764A76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BBF3D7-DED5-3EE9-9154-A118C4EDE30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Transactions are ubiquitous!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Examples: Banking, Online shopping, Trading, Social media, and so 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47BE2-9760-AC37-23DA-0E27681E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2CF0-C155-6C42-68A5-4B59095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4812-113B-831E-FFCE-3181E90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5BAB7D-1E4C-FDA5-140E-0060B3DA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15" y="2337683"/>
            <a:ext cx="8213697" cy="42949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Palatino Linotype" panose="02040502050505030304" pitchFamily="18" charset="0"/>
              </a:rPr>
              <a:t>Two transactions </a:t>
            </a:r>
            <a:r>
              <a:rPr lang="en-US" dirty="0">
                <a:latin typeface="Palatino Linotype" panose="02040502050505030304" pitchFamily="18" charset="0"/>
              </a:rPr>
              <a:t>T1 and T2 if they </a:t>
            </a:r>
            <a:r>
              <a:rPr lang="en-US" b="1" dirty="0">
                <a:latin typeface="Palatino Linotype" panose="02040502050505030304" pitchFamily="18" charset="0"/>
              </a:rPr>
              <a:t>concurrently access the same variable </a:t>
            </a:r>
            <a:r>
              <a:rPr lang="en-US" dirty="0">
                <a:latin typeface="Palatino Linotype" panose="02040502050505030304" pitchFamily="18" charset="0"/>
              </a:rPr>
              <a:t>and at least one of that access is a </a:t>
            </a:r>
            <a:r>
              <a:rPr lang="en-US" b="1" dirty="0">
                <a:latin typeface="Palatino Linotype" panose="02040502050505030304" pitchFamily="18" charset="0"/>
              </a:rPr>
              <a:t>write</a:t>
            </a:r>
            <a:r>
              <a:rPr lang="en-US" dirty="0">
                <a:latin typeface="Palatino Linotype" panose="02040502050505030304" pitchFamily="18" charset="0"/>
              </a:rPr>
              <a:t> operation, then they </a:t>
            </a:r>
            <a:r>
              <a:rPr lang="en-US" b="1" dirty="0">
                <a:latin typeface="Palatino Linotype" panose="02040502050505030304" pitchFamily="18" charset="0"/>
              </a:rPr>
              <a:t>conflict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71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11F9-80BC-CC53-7536-667F8568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3CA-AEDE-7A1D-D273-043C068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69D0-4ED4-8EF5-77EF-59437AE5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F32-FB69-CF1F-C9A5-5A58989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Interleaving concurrent transactions can lead to the following three 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Read-Write Conflicts (</a:t>
            </a:r>
            <a:r>
              <a:rPr lang="en-US" b="1" dirty="0">
                <a:latin typeface="Palatino Linotype" panose="02040502050505030304" pitchFamily="18" charset="0"/>
              </a:rPr>
              <a:t>R-W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Write-Read Conflicts (</a:t>
            </a:r>
            <a:r>
              <a:rPr lang="en-US" b="1" dirty="0">
                <a:latin typeface="Palatino Linotype" panose="02040502050505030304" pitchFamily="18" charset="0"/>
              </a:rPr>
              <a:t>W-R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Write-Write Conflicts (</a:t>
            </a:r>
            <a:r>
              <a:rPr lang="en-US" b="1" dirty="0">
                <a:latin typeface="Palatino Linotype" panose="02040502050505030304" pitchFamily="18" charset="0"/>
              </a:rPr>
              <a:t>W-W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98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A687-5199-E265-3E67-E3DEFDE7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CB34-97FF-8929-9F9B-0AFBAFF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7AE0-AE33-90B1-F106-1838525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2AF2-76B1-8F0E-279C-DF2C2792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6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C32-FA82-2E01-CC65-329F042B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D62-82FD-2D01-4BF8-6D7C41B4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C99C-E9E5-3899-1E94-3030B9E9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8118-CA98-1FF7-5C24-7EED26C9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73D384-ED05-AC3C-3B21-02289A06F7A3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0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22310-31F0-C077-2887-53C514D1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B25-05A3-2293-F3BB-936FE53E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2142-24A1-60C8-1D0B-8BF6AE1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AB7B-002B-46A1-D122-5CD8DF86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0B46DF-88D0-14EB-B10E-8581C64AF641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383ED6-EE65-BBB4-1103-C3C9637C8F2D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ED04-5D8F-1D1E-27CE-D4E0EA13AF06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33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FEB4-91FD-A7F4-FF3B-D2C7BD28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C3E2-D875-36A8-0D2E-90CD9C1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42B2-D057-3085-D9A5-BF5B361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303A-C67C-BB34-8CE9-0571DAAF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7452C-7904-1360-F1C3-91D6A1C8D4A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007053-DBAF-08C7-5D34-30C853DED22A}"/>
              </a:ext>
            </a:extLst>
          </p:cNvPr>
          <p:cNvSpPr/>
          <p:nvPr/>
        </p:nvSpPr>
        <p:spPr>
          <a:xfrm>
            <a:off x="6264151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3C8A-8E8D-C103-C5F2-DFE60AAE2E74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1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3E7F-52B9-1055-8311-541B3D67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1B0-2400-0C5E-69D3-004AFCE4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ABB1-A355-2C3A-ABDF-A81A4939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998-25C5-5A9B-EDDF-0DBC4268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18B90-5EA5-CB13-F6FB-96C37F63355D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640B0C6-94B4-50F0-963D-575916350A4C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7B3CE-CFDA-FDFA-EA70-E075A12A2E73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9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DD5B-41D0-C9A3-8EB8-397A8688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B60-25EF-92E5-6DE3-4F79744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32BD-B738-0589-ECA4-5B056DE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0E25-0948-BF6E-CA61-C9B519AB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1F26B2-9F79-B7C5-CD4B-C9EAF6913A6B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AF6B842-2137-AE73-95C3-BFB403589314}"/>
              </a:ext>
            </a:extLst>
          </p:cNvPr>
          <p:cNvSpPr/>
          <p:nvPr/>
        </p:nvSpPr>
        <p:spPr>
          <a:xfrm>
            <a:off x="4221343" y="558346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19D83-0A85-FFB5-A373-278D0BC73C0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6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D30C-782E-70D3-9AA5-44B93AE1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45D-2C8D-7094-5CAC-B3AD8875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427D-C15F-C23A-DBAD-AADB671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1A7C-A3AF-4519-A0EB-17451931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C8706-EDB4-DEC0-6438-FBF7295A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54E-B116-DF0E-DB3D-84094662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8F05-9C1F-914A-059F-1A77A96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0DA-BFE8-9EB6-9255-ABE776BE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A62B9-5200-58DF-EA97-2D5525B58E91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1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A8DDD-1DF3-7D0F-3239-A92EAC0D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1A4-9C19-748E-77C5-A56666E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DD8C-9959-A56E-7A94-25963EE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0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86E5-33C5-CAEC-1E71-117C3B44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28E2-DA47-E0D9-9467-AA50033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C9DE-5220-3015-7FD8-2166A814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B81-5094-F1DF-80B7-613434E4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130F5-2D47-87E7-F355-CCD1E9A42330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C63F7E4-0A83-1AFC-8202-0B81A1BF6DE1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89A42-58DA-D639-23D4-8AC67F758EE2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64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224B-70B7-E68E-8923-392A56AD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B6E-D701-91E4-30A7-9CA93E0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DB85-961B-5A69-DFB3-B9CDB00D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A7EB-9922-BA3F-20B6-B7840346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63655-F893-5872-94E7-94CABFF2078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F4CA5AA-BBE1-CC2E-0E82-00735FF812C1}"/>
              </a:ext>
            </a:extLst>
          </p:cNvPr>
          <p:cNvSpPr/>
          <p:nvPr/>
        </p:nvSpPr>
        <p:spPr>
          <a:xfrm>
            <a:off x="4238683" y="466650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9FD2-9BB6-5670-3B4D-1330D7E6A42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1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94BE4-1E18-3B2D-51C3-23EC8B85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EAF-339E-8541-0A6F-7E773889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E419-5E6D-5A74-2C67-39FC71F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387B-BFC5-45AF-E40D-5A482C0B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AEBFC2-34B6-F5A0-B508-E056D84F787A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ACCA7BD-8C3A-B2A8-C804-B5BE62FE0FAD}"/>
              </a:ext>
            </a:extLst>
          </p:cNvPr>
          <p:cNvSpPr/>
          <p:nvPr/>
        </p:nvSpPr>
        <p:spPr>
          <a:xfrm>
            <a:off x="6174487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39544-2128-9680-EDD8-36A9FF3C953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77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7D24A-1A4D-B9B4-1C5D-4DBC2C9F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168-3903-197A-32BF-4E9727AF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2FFE-7CFE-DB78-571F-40F780A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8EE-FADA-279E-B3E1-DF629111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90EDC-B4AF-C08E-3C62-94A28E7CFADE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0BAD146-2747-61E1-C788-C605A66403E6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CCF4F-8BC0-CF58-2521-169CE94FFA3C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80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4005-7EAE-0E03-7130-DA45F1CE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4B8-81DB-90AE-C1BB-28F95A19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BA1C7-45A0-8826-F91F-16EDCB9B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49B-650C-BC2C-2DB9-6FBF9B17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EC814-8361-4B43-8D0C-C77005FA5CA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9256887-2320-3353-EBE4-5378B6CD8A85}"/>
              </a:ext>
            </a:extLst>
          </p:cNvPr>
          <p:cNvSpPr/>
          <p:nvPr/>
        </p:nvSpPr>
        <p:spPr>
          <a:xfrm>
            <a:off x="4211615" y="587529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D5316-933C-DE10-5E97-181792890DA0}"/>
              </a:ext>
            </a:extLst>
          </p:cNvPr>
          <p:cNvSpPr txBox="1"/>
          <p:nvPr/>
        </p:nvSpPr>
        <p:spPr>
          <a:xfrm>
            <a:off x="1138136" y="4358012"/>
            <a:ext cx="256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Transaction T1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has to be aborted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1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CA236-35F2-65F7-021F-35AFF0B1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352-2F89-57AF-A50D-C260B37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738DD-8F2D-B4AD-8709-F287DF4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D7A6-D93A-04DA-CD52-2B1C323E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63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6D1D-1F86-522C-60D1-16C64DF0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2501-0FE8-F402-EB39-BF060F9A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7AED-FD05-2044-366F-2A23FDDB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3F8D-2B78-E894-B753-74EB89F1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96E76-0EDD-95CB-CFFB-DD81FAF9E3F2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43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4788-ADDC-F553-56BD-5CD42FD7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433-D5D6-627B-EE9B-5432511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DE2C3-D013-4D0B-20FC-7B3F1C5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84F5-2352-187C-FEA4-98759B51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8D1D-3B20-AA57-AAC2-95446A4C0AF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83A383B-9AF1-9439-7D73-0FC22C785D02}"/>
              </a:ext>
            </a:extLst>
          </p:cNvPr>
          <p:cNvSpPr/>
          <p:nvPr/>
        </p:nvSpPr>
        <p:spPr>
          <a:xfrm>
            <a:off x="4304202" y="389355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92D5-CD3F-CF71-AF1F-BBDE436CA13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1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685AE-DEF2-C28B-D322-0DE25A75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04F-D883-1667-6B41-5E0CF8D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082E8-51A5-655A-75AA-3A7E6F4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9F85-BC1B-3291-841A-39737105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A90AE-EE31-2506-6EFD-18D3FE3A30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EB9F8D0-3FAB-345A-E50D-AE6D24FED93F}"/>
              </a:ext>
            </a:extLst>
          </p:cNvPr>
          <p:cNvSpPr/>
          <p:nvPr/>
        </p:nvSpPr>
        <p:spPr>
          <a:xfrm>
            <a:off x="6283607" y="4491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FF7F8-8C58-9D0F-C3A6-C94D1F09AC3F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40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231EB-2571-CD69-5E63-36A9307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D3-AC30-D0E5-5009-2C34378E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44273-371F-D313-161D-14DB369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27DD-154C-7543-68FD-449BEAF0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154FAB-338A-B2D5-CEE7-649F33B8D3F3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14CDCB9-37CB-74DF-A8A8-945630A274EA}"/>
              </a:ext>
            </a:extLst>
          </p:cNvPr>
          <p:cNvSpPr/>
          <p:nvPr/>
        </p:nvSpPr>
        <p:spPr>
          <a:xfrm>
            <a:off x="4326232" y="479296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6D96E-37ED-0E32-5A04-AFBFD360567D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7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FE910-3549-AC76-22AC-20106263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CB99-9665-FB45-81C5-DF4FF34A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EFAA-337C-C639-2896-0FDDF6B2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collection of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example: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Moving money from one </a:t>
            </a:r>
            <a:r>
              <a:rPr lang="en-US" dirty="0" err="1">
                <a:latin typeface="Palatino Linotype" panose="02040502050505030304" pitchFamily="18" charset="0"/>
              </a:rPr>
              <a:t>checkings</a:t>
            </a:r>
            <a:r>
              <a:rPr lang="en-US" dirty="0">
                <a:latin typeface="Palatino Linotype" panose="02040502050505030304" pitchFamily="18" charset="0"/>
              </a:rPr>
              <a:t> account to savings account.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Buying a product from Amazon.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613FD-7945-9747-6DD7-A6E2D44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15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CBB-78F2-4978-6E06-14D5B9C1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6B06-1DF1-8A6E-0525-0FB15DE6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BF953-2A96-B981-9F75-2AD3A9CD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C217-77F8-830A-F56F-F4640EDD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E89B1-057E-E61B-0D76-BA64B8024F32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D819D8-EB54-E0CF-8048-BA479CE03D77}"/>
              </a:ext>
            </a:extLst>
          </p:cNvPr>
          <p:cNvSpPr/>
          <p:nvPr/>
        </p:nvSpPr>
        <p:spPr>
          <a:xfrm>
            <a:off x="6283607" y="508249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C40F-6E33-790B-3E5E-7A1F08C5BDA2}"/>
              </a:ext>
            </a:extLst>
          </p:cNvPr>
          <p:cNvSpPr txBox="1"/>
          <p:nvPr/>
        </p:nvSpPr>
        <p:spPr>
          <a:xfrm>
            <a:off x="1449421" y="4292389"/>
            <a:ext cx="2455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Previous update missed!</a:t>
            </a:r>
          </a:p>
        </p:txBody>
      </p:sp>
    </p:spTree>
    <p:extLst>
      <p:ext uri="{BB962C8B-B14F-4D97-AF65-F5344CB8AC3E}">
        <p14:creationId xmlns:p14="http://schemas.microsoft.com/office/powerpoint/2010/main" val="833738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00B1-1DBE-FAE8-E377-37F914A5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39EF-686B-B93C-22A1-660AD3BE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229C-1584-40D0-3E71-092A0C1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4E0-D204-69C5-DDCE-246DB04B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AC363-9197-8CB4-B52B-8A5A6AEFB3F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C01B7AB-C88E-F505-FCC0-7D23C7A4971E}"/>
              </a:ext>
            </a:extLst>
          </p:cNvPr>
          <p:cNvSpPr/>
          <p:nvPr/>
        </p:nvSpPr>
        <p:spPr>
          <a:xfrm>
            <a:off x="6283607" y="5413229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9A86D-61C9-5189-4112-34746E9846CE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100</a:t>
            </a:r>
          </a:p>
        </p:txBody>
      </p:sp>
    </p:spTree>
    <p:extLst>
      <p:ext uri="{BB962C8B-B14F-4D97-AF65-F5344CB8AC3E}">
        <p14:creationId xmlns:p14="http://schemas.microsoft.com/office/powerpoint/2010/main" val="2920261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A290-31DF-6D79-A355-34F7E29D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AF75-65AB-9405-3515-1CB985C6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86CA1-11B0-7E4C-B02C-83BD453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B215-59E3-410C-7236-1A278B0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2E402-B99F-CE82-644F-B25D2B855B96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7468B94-D8EE-4A58-EF0E-D92DE4C25C5A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F18EA-8576-ED8A-F89B-37F6EE5B1390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</p:spTree>
    <p:extLst>
      <p:ext uri="{BB962C8B-B14F-4D97-AF65-F5344CB8AC3E}">
        <p14:creationId xmlns:p14="http://schemas.microsoft.com/office/powerpoint/2010/main" val="2364185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F5CA-9F50-DBFC-C3D1-90F5BCCE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D8C7-C9CF-0CEA-BFCA-D4CF1A7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80CBA-36BB-CADB-E098-C28CF2B7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E0AE-C008-478C-2AD3-ADB50C8C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92184-598B-3565-E20D-69C76BD994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6DB1A11-38EE-A721-3766-1254537BCF59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45A1-82EC-B6BD-B91E-DE549AA67EE3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5408-1CA2-389F-CCCF-47BC42A22940}"/>
              </a:ext>
            </a:extLst>
          </p:cNvPr>
          <p:cNvSpPr txBox="1"/>
          <p:nvPr/>
        </p:nvSpPr>
        <p:spPr>
          <a:xfrm>
            <a:off x="8211798" y="4110117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This leads to unexpected results of 100,150 when it should have been 150, 150.</a:t>
            </a:r>
          </a:p>
        </p:txBody>
      </p:sp>
    </p:spTree>
    <p:extLst>
      <p:ext uri="{BB962C8B-B14F-4D97-AF65-F5344CB8AC3E}">
        <p14:creationId xmlns:p14="http://schemas.microsoft.com/office/powerpoint/2010/main" val="1055757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B4B0-99A8-51E1-FBE4-9BD6645F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32E-FC68-4091-95FF-A708DD4A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3B24F-DD74-D09F-57EB-6965294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C5EF-92CB-A5C5-6DC9-E5FA8A3F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concurrency control protocol </a:t>
            </a:r>
            <a:r>
              <a:rPr lang="en-US" sz="2400" dirty="0">
                <a:latin typeface="Palatino Linotype" panose="02040502050505030304" pitchFamily="18" charset="0"/>
              </a:rPr>
              <a:t>lays down the mechanism for the DBMS to decide a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</a:t>
            </a:r>
            <a:r>
              <a:rPr lang="en-US" sz="2400" b="1" dirty="0">
                <a:latin typeface="Palatino Linotype" panose="02040502050505030304" pitchFamily="18" charset="0"/>
              </a:rPr>
              <a:t>types</a:t>
            </a:r>
            <a:r>
              <a:rPr lang="en-US" sz="2400" dirty="0">
                <a:latin typeface="Palatino Linotype" panose="02040502050505030304" pitchFamily="18" charset="0"/>
              </a:rPr>
              <a:t> of concurrency control protocols?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9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29A1-80AB-C1D3-12A7-1F16AEE7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1F7F-DCB8-B4C7-727F-33EE413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2661-2E1B-B0D4-5EEE-D535646C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80D0-6513-E2AF-C6A9-D2988CC8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</a:t>
            </a:r>
            <a:r>
              <a:rPr lang="en-US" sz="2400" dirty="0">
                <a:latin typeface="Palatino Linotype" panose="02040502050505030304" pitchFamily="18" charset="0"/>
              </a:rPr>
              <a:t> Prevent problems from arising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2052853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8708-C60A-83E9-092B-8F0E2939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ACF3-1618-C56D-149E-B29EFA03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881E2-B393-B706-FF49-819BF24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3733-0B50-E475-BA1E-79380487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8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789-0DDA-DE4D-0600-F4E8BDE4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C199-99C0-5217-9B02-AF6844D8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D23F-F4CD-5206-20E2-6E72A0A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D650-A410-A174-2CF1-A7D565D7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how does a concurrency control protocol determine a valid schedule?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707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D14AD-550B-6A85-699E-D4BD5794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78A3-640C-62B5-700F-9B4F576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1C1B-51CD-A76A-6A92-223C0626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0E4F-E7D0-7359-BE9A-C8EA0C4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1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06712-9C4A-D6D8-3928-A6D4E557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C0E-B7BF-0249-B896-75BD27BE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33F98-7E13-7A0B-F82D-315AEF3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F12-4573-F301-D501-92312A5E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E8E1-0004-CC11-CBBD-DE1852B6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5BF0-ABB4-F3C8-26E0-62C4884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797D-02AF-BE41-83E3-FBD8D1F8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common way to write a transaction in popular DBMS is by placing the body of the transaction between, “</a:t>
            </a:r>
            <a:r>
              <a:rPr lang="en-US" sz="2400" b="1" dirty="0">
                <a:latin typeface="Palatino Linotype" panose="02040502050505030304" pitchFamily="18" charset="0"/>
              </a:rPr>
              <a:t>begin transaction</a:t>
            </a:r>
            <a:r>
              <a:rPr lang="en-US" sz="2400" dirty="0">
                <a:latin typeface="Palatino Linotype" panose="02040502050505030304" pitchFamily="18" charset="0"/>
              </a:rPr>
              <a:t>” and “</a:t>
            </a:r>
            <a:r>
              <a:rPr lang="en-US" sz="2400" b="1" dirty="0">
                <a:latin typeface="Palatino Linotype" panose="02040502050505030304" pitchFamily="18" charset="0"/>
              </a:rPr>
              <a:t>end transaction</a:t>
            </a:r>
            <a:r>
              <a:rPr lang="en-US" sz="2400" dirty="0">
                <a:latin typeface="Palatino Linotype" panose="02040502050505030304" pitchFamily="18" charset="0"/>
              </a:rPr>
              <a:t>”.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383BD-ACBA-072A-9F37-8368DD8C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4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28BD-59BE-62D6-B8E5-2B26B4F05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9EE-C7B2-98E1-3AD3-5EB9098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E0771-DEEF-6F03-D10B-2085326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49-8D4E-1682-3AE9-7903F4E7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If each transaction preserves consistency, then the corresponding serializable schedule preserves consistency!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52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B761-0FF5-AF9A-298B-BA78148E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6F5-4DF2-A9B9-6E17-7A3B6E12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900A-E4A3-6F4E-4DC3-63069FD8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7EC393-D7C0-FB8F-4729-1FCF51FDD7D1}"/>
              </a:ext>
            </a:extLst>
          </p:cNvPr>
          <p:cNvGraphicFramePr>
            <a:graphicFrameLocks noGrp="1"/>
          </p:cNvGraphicFramePr>
          <p:nvPr/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92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A4E12-956E-F20A-7522-B2B18A5A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7DD3-EA5C-3DC2-85C7-553F3901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AB72-9EAE-AD60-1A26-0599906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1F5261-FE2B-85FC-5C8B-2CC667F35EA2}"/>
              </a:ext>
            </a:extLst>
          </p:cNvPr>
          <p:cNvGraphicFramePr>
            <a:graphicFrameLocks noGrp="1"/>
          </p:cNvGraphicFramePr>
          <p:nvPr/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1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98A3-F7F8-BB78-C1AF-BAEFA932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C22-7A42-3909-7691-48621073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7D914-ABFE-3409-AB01-45F30DB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189B5-BE1E-7086-9427-CED7903705FB}"/>
              </a:ext>
            </a:extLst>
          </p:cNvPr>
          <p:cNvGraphicFramePr>
            <a:graphicFrameLocks noGrp="1"/>
          </p:cNvGraphicFramePr>
          <p:nvPr/>
        </p:nvGraphicFramePr>
        <p:xfrm>
          <a:off x="340466" y="1254868"/>
          <a:ext cx="116051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Do not correspond to C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Unlike the C in ACID,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consistency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refers to the rules that make a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concurrent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appear as a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single-threaded, centralized 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a particular point in time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must reflect the most recently completed write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(in real-time) of that data item, no matter which server processed that write.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Consistency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read results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4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843D-473F-0901-DA3D-85A119F5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A23A-D4EA-15C5-8F21-CDF58A8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43A1-F670-9674-0DA5-611AE45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A0A-A456-7C4F-59F7-DFAE3732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More simply said: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transaction isolation, you will be talking about isolation levels.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individual operations like read/write, you will talk about consisten</a:t>
            </a:r>
            <a:r>
              <a:rPr lang="en-US" dirty="0">
                <a:latin typeface="Palatino Linotype" panose="02040502050505030304" pitchFamily="18" charset="0"/>
              </a:rPr>
              <a:t>cy levels.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55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5FA2-D933-52C9-5131-5DF2EFC7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BAF-7A21-F712-ACAB-6F49F40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Isolation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352D-54C2-EBBD-A5A5-C0E3ABD6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0F27-C268-006C-E8D1-5C861BDA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Also known as serializability.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The ability of a DBMS to run transactions in parallel, but in a way that they are running,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serially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, that is,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one after another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solidFill>
                <a:srgbClr val="363A3D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latin typeface="Palatino Linotype" panose="02040502050505030304" pitchFamily="18" charset="0"/>
              </a:rPr>
              <a:t>Thus, if the DBMS can ensure a serializable schedule for a set of transactions, then we say that the DBMS is offering serializability or serializable isolation level.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9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C290-D4EF-E4FF-8BE4-12779023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A99-02DB-60FA-717F-A3D1C617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Levels of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A5AA-299D-C159-F048-8713355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0875-3CC3-3C96-35CA-A8A5C9E7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Conflict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Most DBMS try to support this.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View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DBMS can do this!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6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DC92-028A-958E-5C7B-B79A944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879A-E063-02A0-6DDF-3BBFAB51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29420-C838-6D3E-AA34-988FC099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19E3-715A-4B5F-9C09-C0999077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can you create a dependency graph?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74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71D6-8E6B-C6F6-F615-8F5250C3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6CF3-239B-0DC5-F145-C11B95D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826C-5F95-B6E7-EFEF-19F552A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7FB-C96D-DD81-8157-EC04409B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you create a dependency graph?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One node per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Add an edge from transaction Ti to transaction </a:t>
            </a:r>
            <a:r>
              <a:rPr lang="en-US" sz="2400" b="1" dirty="0" err="1">
                <a:latin typeface="Palatino Linotype" panose="02040502050505030304" pitchFamily="18" charset="0"/>
              </a:rPr>
              <a:t>Tj</a:t>
            </a:r>
            <a:r>
              <a:rPr lang="en-US" sz="2400" b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if you the following are met: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 operation </a:t>
            </a:r>
            <a:r>
              <a:rPr lang="en-US" b="1" dirty="0">
                <a:latin typeface="Palatino Linotype" panose="02040502050505030304" pitchFamily="18" charset="0"/>
              </a:rPr>
              <a:t>Oi of Ti </a:t>
            </a:r>
            <a:r>
              <a:rPr lang="en-US" dirty="0">
                <a:latin typeface="Palatino Linotype" panose="02040502050505030304" pitchFamily="18" charset="0"/>
              </a:rPr>
              <a:t>conflicts with an operation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b="1" dirty="0">
                <a:latin typeface="Palatino Linotype" panose="02040502050505030304" pitchFamily="18" charset="0"/>
              </a:rPr>
              <a:t> of </a:t>
            </a:r>
            <a:r>
              <a:rPr lang="en-US" b="1" dirty="0" err="1">
                <a:latin typeface="Palatino Linotype" panose="02040502050505030304" pitchFamily="18" charset="0"/>
              </a:rPr>
              <a:t>Tj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Oi</a:t>
            </a:r>
            <a:r>
              <a:rPr lang="en-US" dirty="0">
                <a:latin typeface="Palatino Linotype" panose="02040502050505030304" pitchFamily="18" charset="0"/>
              </a:rPr>
              <a:t> appears earlier in the schedule than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 known as </a:t>
            </a:r>
            <a:r>
              <a:rPr lang="en-US" sz="2400" b="1" dirty="0">
                <a:latin typeface="Palatino Linotype" panose="02040502050505030304" pitchFamily="18" charset="0"/>
              </a:rPr>
              <a:t>precedence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8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8BEC-4868-7BDF-C48D-9CE045D5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A7D-5ED9-1EBD-1066-5A3F5B49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4193A-C651-7897-6FF3-EA728E1F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30A8E-5387-C2F4-FC7C-B61924DD797E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21D77B3-2554-F6C8-2D06-ABFFE6BDCA8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5C1743-89BA-2A99-660A-E9E96A1E13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7E9D5-95CE-6E90-7F7F-7D681317B4B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B81512-0311-FA1C-5047-2B466C1BB41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DE281F-1785-E2F8-2A43-7D0FA2FBF64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F1638-1370-A111-61FF-6547DCF347B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85A3D-F55B-6E1C-4D5C-3E096FA0FD5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A506C9-4FD0-39BA-4518-C999DC751D8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745795-F7A3-0D61-1BCE-0214BFD3DE0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11BA8-111A-F870-0C75-2E327E99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771-8C32-A827-B937-D5E77333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1C43-C114-96B3-DECB-C91FF0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common way to write a transaction in popular DBMS is by placing the body of the transaction between, “</a:t>
            </a:r>
            <a:r>
              <a:rPr lang="en-US" sz="2400" b="1" dirty="0">
                <a:latin typeface="Palatino Linotype" panose="02040502050505030304" pitchFamily="18" charset="0"/>
              </a:rPr>
              <a:t>begin transaction</a:t>
            </a:r>
            <a:r>
              <a:rPr lang="en-US" sz="2400" dirty="0">
                <a:latin typeface="Palatino Linotype" panose="02040502050505030304" pitchFamily="18" charset="0"/>
              </a:rPr>
              <a:t>” and “</a:t>
            </a:r>
            <a:r>
              <a:rPr lang="en-US" sz="2400" b="1" dirty="0">
                <a:latin typeface="Palatino Linotype" panose="02040502050505030304" pitchFamily="18" charset="0"/>
              </a:rPr>
              <a:t>end transaction</a:t>
            </a:r>
            <a:r>
              <a:rPr lang="en-US" sz="2400" dirty="0">
                <a:latin typeface="Palatino Linotype" panose="02040502050505030304" pitchFamily="18" charset="0"/>
              </a:rPr>
              <a:t>”.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Also, the reason why transaction is termed as an indivisible unit.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either executes in its entirety or nothing at all.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DE18A-1119-0C8D-E54E-949DB47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27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95AE2-5746-4E10-0025-E165E03DA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C8AA-112E-355D-2615-ABB40574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49F0-F089-AEDF-D27F-C816BB71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EA4FD4-F927-63A4-C5E2-D0778377D459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7BF86FC-C9DA-B266-C285-111A7E6EE4D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3CB1FF-6B9C-F8EF-71C9-072A073289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A55CD-BF87-F081-601F-651391FB119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4DC851-2A29-A9DB-B535-4AC1A5A75AE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96AAEE-DAF3-30E3-9FC8-28EB7D77604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1AFB84-0560-6B5D-A67E-47191E6CC3D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A86561-6E9F-621A-A0FB-2ABD76164A5A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BDCBA-1677-7A0E-CA58-B3DE70B97DDE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95125-DBA6-F591-7022-5F793E8F942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EA1AEB-9BC6-8033-B7B5-64525989A11A}"/>
              </a:ext>
            </a:extLst>
          </p:cNvPr>
          <p:cNvCxnSpPr>
            <a:cxnSpLocks/>
          </p:cNvCxnSpPr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54C56-3DE7-5235-C9E3-40D9400AEB30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DF084-683D-ADF6-43EF-D1EB2F9C34CD}"/>
              </a:ext>
            </a:extLst>
          </p:cNvPr>
          <p:cNvSpPr txBox="1"/>
          <p:nvPr/>
        </p:nvSpPr>
        <p:spPr>
          <a:xfrm>
            <a:off x="1532120" y="6276470"/>
            <a:ext cx="357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E4FFF-7CC7-4601-44D4-C69EABB6D0E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E207E2-3055-E529-F559-686767FBFE4C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F10FF-9C03-178F-F7F7-66C76715D5E2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13FB70-DD21-480E-A6C7-C03D313D857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E8FF1B-3E1A-FA4F-3D5D-615EEF75181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6150F8-4C3D-C5C2-0CB2-30CC5492F364}"/>
              </a:ext>
            </a:extLst>
          </p:cNvPr>
          <p:cNvSpPr txBox="1"/>
          <p:nvPr/>
        </p:nvSpPr>
        <p:spPr>
          <a:xfrm>
            <a:off x="8093272" y="3385268"/>
            <a:ext cx="357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T2 depends on T1</a:t>
            </a:r>
          </a:p>
        </p:txBody>
      </p:sp>
    </p:spTree>
    <p:extLst>
      <p:ext uri="{BB962C8B-B14F-4D97-AF65-F5344CB8AC3E}">
        <p14:creationId xmlns:p14="http://schemas.microsoft.com/office/powerpoint/2010/main" val="3030507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2538-9143-DB6A-7DDA-0A2CDB52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6ABA-06DF-34F8-5AB7-5B4F9611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284FC-62A6-4039-8626-DD914DC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BAF624-6EE6-7C5A-FCCE-27A257DB57F9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2DA1185-0684-45CC-A63C-CDEFDE371E7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EEA15C-5E6F-2EB7-F942-DDD5A067D01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C2257D-9661-3516-3F06-BD1D345786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C1398A-ECCD-5DA5-0D43-73E75CC2E3B3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7C2377-B8B7-0EBB-67E4-A6A75914145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8BA34F-C3D9-A089-A406-4F715475B97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063EC-0DC4-82E0-EC11-B44F9C39FF0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6B6746-F04C-2579-98DD-652A8186CAA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A89F55-1093-2BD6-5A61-0BB07AB73ED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632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379B3-1011-BE72-A24F-02EC0615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CA0-6888-DC66-76EB-A2819DD2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E1C2F-AB50-10BB-BACB-05CEA7EF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29C91-D306-6910-31C2-FD71A9F8C88A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C5DBCD1-033D-B717-5E64-EDB4872378F9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BF5886-D8D9-CD71-49B0-76D881E23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3DD30-9B95-70B9-C937-1A038FAB3B3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5B2DF-886C-98D2-441F-14AD84081F9F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37EF9E-D9CB-729B-4E68-AD83C8AB581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811E7F-BE3E-49BE-7CF6-1C86001B4C2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ED1CB9-7D2B-1630-C083-6E18BAF8DCF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5FDCA2-35F3-AE79-1A5D-0616C724FCC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442DD-A60E-B05F-9462-8FA8BC1E4A4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5AD88-364A-D529-03FF-5EC60509ADCF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CBC327-C68A-BC02-33C3-3FAD7262D762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0FDA2A-818F-12F2-BB9B-7130F995FDD8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64B93-D4B6-DC92-0F6F-4141AE0AFDD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609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33AE-5D6F-77AC-EE03-13E44A7A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8EA-ABFF-A583-DE1D-DA230F3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E132-750F-F1F9-20FA-C062950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838ED-2415-3302-AFFF-D3C0E1B16490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096161E-C96D-2C38-05CD-5FB3E20B3DD2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389373-99A7-C921-7F78-A11EE4234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5E0FA2-4E78-F3FB-0C7E-91A5EA68D5B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4F6B81-CC90-9733-F758-0CE5A613272F}"/>
              </a:ext>
            </a:extLst>
          </p:cNvPr>
          <p:cNvCxnSpPr>
            <a:cxnSpLocks/>
          </p:cNvCxnSpPr>
          <p:nvPr/>
        </p:nvCxnSpPr>
        <p:spPr>
          <a:xfrm flipV="1">
            <a:off x="2957209" y="4387174"/>
            <a:ext cx="1040859" cy="61284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3DBEFB-A5A5-F1AD-B4E9-526B46841E95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BD6CB-A4EC-5081-5FE9-6FF89BF3A4B7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F2462F-DD2C-4FF3-E700-DF660AD7731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A331FA-D8E5-C0B1-0D9D-2B7C5F63099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F54C12-2C0D-1275-E098-3EBDFD654F1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DA0072-9AC6-2DCB-F1AB-222B2ED6E9A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30756-862E-8F60-29AA-741FF16B87D9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E7C77-DD65-8660-911A-A01EDDDD691F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76" y="2578619"/>
                <a:ext cx="25416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B7B0D84-C200-3536-71D5-63E2F48962AF}"/>
              </a:ext>
            </a:extLst>
          </p:cNvPr>
          <p:cNvSpPr txBox="1"/>
          <p:nvPr/>
        </p:nvSpPr>
        <p:spPr>
          <a:xfrm>
            <a:off x="8426691" y="4776281"/>
            <a:ext cx="226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Conflict Cycle!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65056-FE4F-6B70-9FF2-9162B34F80D0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7B41B0-741D-5F2F-A9B0-DCFE92CAC991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D05FD-D28A-588D-CD77-E9A839D52466}"/>
              </a:ext>
            </a:extLst>
          </p:cNvPr>
          <p:cNvCxnSpPr>
            <a:cxnSpLocks/>
          </p:cNvCxnSpPr>
          <p:nvPr/>
        </p:nvCxnSpPr>
        <p:spPr>
          <a:xfrm flipV="1">
            <a:off x="3103122" y="4387174"/>
            <a:ext cx="894945" cy="850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44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Guarantee Serializability?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we know the full schedule (all the transactions that are part of the schedule) ahead of time, we can try to create a serializable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Unfortunately, this is not a practical expectation.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guarantee serializability?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32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B60-03CA-BA48-AD28-B5703C19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CC5-84E9-0489-F006-B86F273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3A35-019F-C402-DF08-05828979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</a:t>
            </a:r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to restrict access to database records.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Lock Manager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Stores and grants access to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BADA-B485-B821-4F2F-5F338E1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493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5D4-FC7A-DB95-B46D-EB6736F6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039-A227-DC58-F617-4BE48CC0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18ED-393C-985D-0D01-26E5D21D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</a:t>
            </a:r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to restrict access to database records.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Lock Manager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Stores and grants access to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6524-EF5F-36E1-0AF7-83A55032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B5B507-4297-82DF-1499-289DAF618995}"/>
              </a:ext>
            </a:extLst>
          </p:cNvPr>
          <p:cNvGraphicFramePr>
            <a:graphicFrameLocks noGrp="1"/>
          </p:cNvGraphicFramePr>
          <p:nvPr/>
        </p:nvGraphicFramePr>
        <p:xfrm>
          <a:off x="592373" y="2827562"/>
          <a:ext cx="10872746" cy="380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97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9071776">
                  <a:extLst>
                    <a:ext uri="{9D8B030D-6E8A-4147-A177-3AD203B41FA5}">
                      <a16:colId xmlns:a16="http://schemas.microsoft.com/office/drawing/2014/main" val="2364559227"/>
                    </a:ext>
                  </a:extLst>
                </a:gridCol>
              </a:tblGrid>
              <a:tr h="1445000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Shared Lock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 shared lock on a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permits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concurrent access to the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by multiple transactions.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Good for 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!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Exclusive Lock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An exclusive lock on a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disallows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concurrent access to the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by multiple transactions (only one transaction at a time).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Good for Writes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!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  <a:tr h="136212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Granularity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Granularity defines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which a transaction acquires a lock. For example: a lock can be acquired for a full transaction or before access to a specific data-item.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36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96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1035-A7D4-5AC8-5259-C0258407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91E-7936-F087-E52A-0DAF75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Compatibility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01C1-EC37-8B6A-6208-41FD242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EC19A0-E33A-310C-9517-442498ED19C5}"/>
              </a:ext>
            </a:extLst>
          </p:cNvPr>
          <p:cNvGraphicFramePr>
            <a:graphicFrameLocks noGrp="1"/>
          </p:cNvGraphicFramePr>
          <p:nvPr/>
        </p:nvGraphicFramePr>
        <p:xfrm>
          <a:off x="1960438" y="3047960"/>
          <a:ext cx="8127999" cy="14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8511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056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1947443"/>
                    </a:ext>
                  </a:extLst>
                </a:gridCol>
              </a:tblGrid>
              <a:tr h="48633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Shared Lock (S-Lock)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Exclusive Lock (X-Lock)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5021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Shared Lock (S-Lock)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9642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Exclusive Lock (X-Lock)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91830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49873F6-200A-EBD9-7D40-7573CF826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12" y="3543367"/>
            <a:ext cx="468176" cy="468176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5C2CD13-F45A-3F17-D913-F95B7C97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7663" y="3543367"/>
            <a:ext cx="468176" cy="468176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D4A6C3C-823D-670E-4ACC-32F89C199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1912" y="4011543"/>
            <a:ext cx="468176" cy="468176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C06A23CC-BEC3-B36F-282B-A9C5E66B3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7663" y="4011543"/>
            <a:ext cx="468176" cy="4681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D7278-C072-3866-93B0-4674CC42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14" y="1678792"/>
            <a:ext cx="8932076" cy="46655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If a transaction Ti holds a S-Lock/X-Lock can another transaction acquire a S-Lock/X-Lock.</a:t>
            </a:r>
          </a:p>
        </p:txBody>
      </p:sp>
    </p:spTree>
    <p:extLst>
      <p:ext uri="{BB962C8B-B14F-4D97-AF65-F5344CB8AC3E}">
        <p14:creationId xmlns:p14="http://schemas.microsoft.com/office/powerpoint/2010/main" val="593255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C1B8-C129-871F-9063-3842AE1B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D05-9ECF-FA01-AD33-422FA8AE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B27F-E62C-76B6-93DD-6183D186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2651E-8851-41C5-182D-61D0263F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073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5628-714F-2687-6D80-1C1D6743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0442-EFCF-1D7E-4CCD-08A4A477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54D0-8BCD-C581-863B-09A5B106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7064-92AB-431C-DC82-538E2A5B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B4A-CE99-BFBF-DD4C-68304D90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626-FC17-DAA0-E37C-15BF97B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Definitions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E027-2B92-CD23-1B34-27E8F2C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Database: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collection of data-items or records (</a:t>
            </a:r>
            <a:r>
              <a:rPr lang="en-US" b="1" dirty="0">
                <a:latin typeface="Palatino Linotype" panose="02040502050505030304" pitchFamily="18" charset="0"/>
              </a:rPr>
              <a:t>A, B, C, D</a:t>
            </a:r>
            <a:r>
              <a:rPr lang="en-US" dirty="0">
                <a:latin typeface="Palatino Linotype" panose="02040502050505030304" pitchFamily="18" charset="0"/>
              </a:rPr>
              <a:t>, …).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set of read/write operations: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R(A)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implies Read a data-item/record A.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W(A)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implies Write a data-item/record A.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7927-9548-2F9B-A47C-17ECC2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3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9D8CB-4DC7-5038-B5A1-5522D05D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0EFF-984B-E44F-E13E-4222D9BB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049-FA61-E269-8F04-F7CDE6CC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Two Possible Cases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Transaction gets the requested lock for the data-item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Request Denied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355E-2603-D725-8267-ABF85E44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974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46935-2674-662E-466B-89A7FA9B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59C-7313-3218-1DC2-34443A45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08-44CF-AA94-7429-87AAAE42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Two Possible Cases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Transaction gets the requested lock for the data-item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the data-item.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Completes the desired task.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Unlocks</a:t>
            </a:r>
            <a:r>
              <a:rPr lang="en-US" sz="2400" dirty="0">
                <a:latin typeface="Palatino Linotype" panose="02040502050505030304" pitchFamily="18" charset="0"/>
              </a:rPr>
              <a:t> the data-item and </a:t>
            </a:r>
            <a:r>
              <a:rPr lang="en-US" sz="2400" b="1" dirty="0">
                <a:latin typeface="Palatino Linotype" panose="02040502050505030304" pitchFamily="18" charset="0"/>
              </a:rPr>
              <a:t>releases</a:t>
            </a:r>
            <a:r>
              <a:rPr lang="en-US" sz="2400" dirty="0">
                <a:latin typeface="Palatino Linotype" panose="02040502050505030304" pitchFamily="18" charset="0"/>
              </a:rPr>
              <a:t> the lock back to Lock Manager.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Request Denied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14B3-C4AE-2191-7490-7C40385C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39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3366-CFEC-2B45-95BD-5CB0876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577-019C-ABA9-655C-4DDB4B2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D2E-4157-CAB1-4BF4-4DBAF59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C248F-20A6-27E3-28FE-6D2383F1AA73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E00BE-BACB-3400-42F7-E5076B79B0F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C8AE-30E7-F0B2-71F5-E1051690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34324-3767-8F24-E226-E8833A1C8B9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0EE328-0233-F88E-12A4-7B65A5240A29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508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49516-1F11-25DB-90A3-1CE37519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A4C5-198F-88B3-CA5A-CAB0F3E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EB87-4A96-8ACE-38B0-F49B0AC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0B93FA-9E70-F285-CCBA-6C786E61CC35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406D0CE-6F4B-5F60-4DD3-97E1F529D75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260019-398C-AB84-9FBB-9CAEE1A40D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A9AB4-0DCC-3309-321B-B6A30BFB59F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B14D32-EC90-93B5-42C3-28A38EADAA40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A7EF5-C4DD-616F-2B84-A599CD632B38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C0433B-39A8-00E5-46A2-0C85531AAF63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321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40D77-8FA2-100A-7B15-4F0A0F79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1868-58F1-69AD-EE6A-176A954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BB86D-78FC-CB40-33B6-6275689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21A332-4C8A-9CC8-925A-533D5B612F3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927B631-B0C6-1DA7-78D9-C2D780E062F1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AA4C76-0D2A-CACB-C8FB-2D2A84A56B2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E36887-3E59-8729-F553-D454E15981C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F734D-97FE-5E53-B916-637070601E27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4BC0A-A2E3-7A8E-D635-5DE22602C8EF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383DA8-E527-4A21-A75F-9D800C5D761B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86A8E-DEDB-D40A-1A51-4657568A43BC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4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EB3C-3741-769C-7581-B36336699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744C-688E-AFAC-CE3D-14C1664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5296D-F6DC-095D-2E89-580AE46C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82698D-E1EF-1130-79F2-46CF6AEA2E2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1C73A7D-3637-C834-E9A6-BC74CDA17E6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1CD80C-FCB9-0ED5-2DFF-6AE41E711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30434-FC72-B749-5C91-CCD5FC69B74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B7AAD8-7FAB-4E21-B79F-B151AF77A5C0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74A1AD-B509-0B79-9391-42B2447D22A7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2D90B3-F00B-66A8-7A92-D3E2ADD7D020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20815-C75E-B51A-66FD-FA39437F1CB2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F9DB1-D86A-17D2-FA97-DBDA6D1EDBAD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9AC438-3B7B-6F7B-87B7-096887962DE4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359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ED0DC-258A-1ECC-2ACB-435F7692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B85-77D9-DC84-C83E-E6612CF5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2F859-4365-7153-3359-7FD22D8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C61F0-DC64-256C-B9C1-5D7A5BEB19AB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B83E9A6-5E09-4AFB-5AB6-1B0230BD561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5DE2E9-AD76-6C21-3371-E722112AE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7F943-4477-A7B8-B90F-A7F0165067A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4450D-60A5-C45B-CDF5-BB3840657EEC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F0445-7898-2699-C7E4-8B43EAC244E1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8EA68-7F04-9FC6-938E-E13FBD19EE36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66444-2F19-4C70-CB59-14F3685A69F0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B826C-75C7-55E9-CDEE-67B0FF3FB524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E7949-9279-7922-36DA-EC05A3A02715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01690A-CA97-86FC-4544-74AA57CD8F8D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19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C5CD-318B-F453-9C03-9FB4C6D5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0CD5-276B-8C40-8E28-D1719FCB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1DC1A-D134-B2BE-4C03-32796A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D30A0B-364B-D4E0-448C-A78BDAB455AE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9B9B4-8218-5901-CFFA-A03C192FBBE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0DBB05-A36B-0B72-05DB-11F7B3430CC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E415C-F92E-0D60-95D3-30372A301C7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5EA409-F775-E3AB-859C-F7E3F5EDFCBE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561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F935-178E-A347-3143-5714FAC3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9E1-FE79-36C2-74A9-3AFCAA67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5A533-FC83-0CA6-78DD-C52A538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E7D42E-AE12-581B-5B66-850D960BA91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1DF3D06-721B-9A4A-0674-80F7988322B8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3F21F-C129-989D-57F3-0FC1970F365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B4ED4-8720-5229-A6B8-3B157D88B43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0F66A-0B99-0B82-79C7-6C7A58515F45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009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5028-3EBF-D04B-B317-36F90D15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F7F8-8F3C-A4C1-D0B0-06D9A61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7E03F-3196-AB2D-E36A-3C5434E5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B2433-8CA6-916C-6D0A-B00D93849466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3AA15-679E-608F-7390-76B16D310458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D73EA5-3F7C-01A1-6CDD-DF2F5D62CE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082375-8DF8-11BB-3E82-4F5502B2E3A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806D42-6A72-8008-39FC-F261751EF36C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6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0F28-5DED-50A2-37A5-5B9D9DCE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637C-A2AF-7AB5-CA56-8D819FB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EE56C-215A-679E-63A7-9FF18F0F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2C6A-DE1A-BAA8-99AF-CBC1ED0CFECA}"/>
              </a:ext>
            </a:extLst>
          </p:cNvPr>
          <p:cNvSpPr txBox="1"/>
          <p:nvPr/>
        </p:nvSpPr>
        <p:spPr>
          <a:xfrm>
            <a:off x="5924145" y="162451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398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BE75D-4E51-37FD-8369-3D939EF7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703-8110-3312-8691-425BA19B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F2D88-99FA-7B8C-CA23-AF43AEE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50B507-E5B0-327E-066A-987D1491038D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E192B-BA8D-ECC9-4272-F4A9EA330EB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CE5464-9AFB-76BF-CAF3-B3B454521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277B7A-B346-FB70-6B62-662BDBE24A2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08C41-2925-A6FA-EF5D-821882B7ADF7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51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0CFC8-FEAB-A824-A574-863242F4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B46-C3BD-3E44-8AF7-BB1BD5CB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0D0A-6CC2-8449-CDAB-9793E65A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D35F55-E117-0D99-32B6-EFBF81474B22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15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BFE9E-58C2-1141-3FAF-5661A7641645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2BF234-2241-D299-C9C1-1A00C11F3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08AE5D-C6B3-7FF9-6DB0-37C1E415CAB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EAF2F-9BAF-43BF-689D-50913DC33AE4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406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F684A-EB16-B126-AAD5-ED405449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298F-611E-880F-E42D-0698512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ACDCB-7027-0F02-F378-C3BE9D2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6D44B-1A1F-71A0-8E81-3BF33CBEDFDA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15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0B915-51B2-AA79-07DF-2B382B456343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D35FD9-7791-0F9B-5392-72A724ED2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422B97-0ACE-A004-5C9E-18F63BA20B8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6B15DE-5CC2-671E-56C9-3525A919C3F2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750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15DA-509D-DAEE-503F-0F4855CF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C48-7ACC-4A6D-62D9-3BAF7C34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04D1-386D-6248-891F-FB935AAC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04E33F-98E5-DB7E-05EB-868CBF3F6094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7A89E28-5038-8AA7-A920-F576C181E90C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A79BBB-5663-58AF-5C4A-FFCCC32C79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F4697C-ED32-F8D5-472E-6227EC0BCCE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E43B57-8C75-0C14-2E2D-E662B7F88580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90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68136-1111-60BE-932C-FE085AFD5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FE4-595F-DAE6-5FDD-09A2618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0B58-1851-E533-B928-020B384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A64279-F7D8-C5EF-8502-D7EFA7D7AD27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E2EEEAD-944E-D698-5E4A-D33EF330362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A03A29-DDFD-B4B3-928D-87404E9D1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FC2114-3BD6-48EB-A0D0-039AF668642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BD5F9C-1BFB-6A35-0E37-01DC223833A5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41EF32-A7CA-5B74-FFF9-51125DC47755}"/>
              </a:ext>
            </a:extLst>
          </p:cNvPr>
          <p:cNvSpPr txBox="1"/>
          <p:nvPr/>
        </p:nvSpPr>
        <p:spPr>
          <a:xfrm>
            <a:off x="9314003" y="2901469"/>
            <a:ext cx="288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Is this serializable?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Did locking help?</a:t>
            </a:r>
          </a:p>
        </p:txBody>
      </p:sp>
    </p:spTree>
    <p:extLst>
      <p:ext uri="{BB962C8B-B14F-4D97-AF65-F5344CB8AC3E}">
        <p14:creationId xmlns:p14="http://schemas.microsoft.com/office/powerpoint/2010/main" val="12553289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072B1-BEC2-2E87-50C2-453D9582E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28A-CD22-8456-F8CA-884E773A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1653-35EC-B9CC-1F83-17998EE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03A751-2CFB-C05A-D025-33C3ADFFE78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BE825-1E16-4A9D-5A78-34BA189C070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76D781-78A3-C902-6E79-CA40483F8C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6B5027-E704-D4CC-BF49-FFDC93DA2F7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B7A84C-43FD-7A25-326C-7F9B52F873D6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3026DA-B1FD-5883-5386-12EB56A5F752}"/>
              </a:ext>
            </a:extLst>
          </p:cNvPr>
          <p:cNvSpPr txBox="1"/>
          <p:nvPr/>
        </p:nvSpPr>
        <p:spPr>
          <a:xfrm>
            <a:off x="9314003" y="2901469"/>
            <a:ext cx="288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Is this serializable?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Did locking help?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34828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50867</TotalTime>
  <Words>5156</Words>
  <Application>Microsoft Macintosh PowerPoint</Application>
  <PresentationFormat>Widescreen</PresentationFormat>
  <Paragraphs>1815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Palatino Linotype</vt:lpstr>
      <vt:lpstr>Wingdings</vt:lpstr>
      <vt:lpstr>Office Theme</vt:lpstr>
      <vt:lpstr>Large Scale Systems CS 410 / 510</vt:lpstr>
      <vt:lpstr>Assignment 1 is Out!</vt:lpstr>
      <vt:lpstr>Transactions</vt:lpstr>
      <vt:lpstr>How to define a Transaction?</vt:lpstr>
      <vt:lpstr>How to define a Transaction?</vt:lpstr>
      <vt:lpstr>How to define a Transaction?</vt:lpstr>
      <vt:lpstr>How to define a Transaction?</vt:lpstr>
      <vt:lpstr>Definitions and Notations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Isolation</vt:lpstr>
      <vt:lpstr>Concurrent Transactions</vt:lpstr>
      <vt:lpstr>Concurrent Transactions</vt:lpstr>
      <vt:lpstr>Concurrent Transactions</vt:lpstr>
      <vt:lpstr>Serial Execution</vt:lpstr>
      <vt:lpstr>Serial Execution</vt:lpstr>
      <vt:lpstr>Serial Execution</vt:lpstr>
      <vt:lpstr>Schedule</vt:lpstr>
      <vt:lpstr>Another Interleaving (I)</vt:lpstr>
      <vt:lpstr>Another Interleaving (I)</vt:lpstr>
      <vt:lpstr>Another Interleaving (II)</vt:lpstr>
      <vt:lpstr>Another Interleaving (II)</vt:lpstr>
      <vt:lpstr>Conflicting Transactions</vt:lpstr>
      <vt:lpstr>Conflicting Transactions</vt:lpstr>
      <vt:lpstr>Read-Write Conflict</vt:lpstr>
      <vt:lpstr>Read-Write Conflict</vt:lpstr>
      <vt:lpstr>Read-Write Conflict</vt:lpstr>
      <vt:lpstr>Read-Write Conflict</vt:lpstr>
      <vt:lpstr>Read-Write Conflict</vt:lpstr>
      <vt:lpstr>Read-Write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Isolation Support: Concurrency Control</vt:lpstr>
      <vt:lpstr>Isolation Support: Concurrency Control</vt:lpstr>
      <vt:lpstr>Isolation Support: Concurrency Control</vt:lpstr>
      <vt:lpstr>Isolation Support: Concurrency Control</vt:lpstr>
      <vt:lpstr>Serializable Schedules</vt:lpstr>
      <vt:lpstr>Serializable Schedules</vt:lpstr>
      <vt:lpstr>Serializable Schedules</vt:lpstr>
      <vt:lpstr>Isolation Levels vs. Consistency Levels</vt:lpstr>
      <vt:lpstr>Isolation Levels vs. Consistency Levels</vt:lpstr>
      <vt:lpstr>Isolation Levels vs. Consistency Levels</vt:lpstr>
      <vt:lpstr>Isolation Levels vs. Consistency Levels</vt:lpstr>
      <vt:lpstr>Serializable Isolation Level</vt:lpstr>
      <vt:lpstr>Levels of Serializability</vt:lpstr>
      <vt:lpstr>Dependency Graphs</vt:lpstr>
      <vt:lpstr>Dependency Graphs</vt:lpstr>
      <vt:lpstr>Dependency Graphs Example I</vt:lpstr>
      <vt:lpstr>Dependency Graphs Example I</vt:lpstr>
      <vt:lpstr>Dependency Graphs Example II</vt:lpstr>
      <vt:lpstr>Dependency Graphs Example II</vt:lpstr>
      <vt:lpstr>Dependency Graphs Example II</vt:lpstr>
      <vt:lpstr>How to Guarantee Serializability?</vt:lpstr>
      <vt:lpstr>Locks</vt:lpstr>
      <vt:lpstr>Locks</vt:lpstr>
      <vt:lpstr>Lock Compatibility Matrix</vt:lpstr>
      <vt:lpstr>Transaction Lock Phases</vt:lpstr>
      <vt:lpstr>Transaction Lock Phases</vt:lpstr>
      <vt:lpstr>Transaction Lock Phases</vt:lpstr>
      <vt:lpstr>Transaction Lock Phases</vt:lpstr>
      <vt:lpstr>Locking Example I</vt:lpstr>
      <vt:lpstr>Locking Example I</vt:lpstr>
      <vt:lpstr>Locking Example I</vt:lpstr>
      <vt:lpstr>Locking Example I</vt:lpstr>
      <vt:lpstr>Locking Example 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641</cp:revision>
  <dcterms:created xsi:type="dcterms:W3CDTF">2023-07-25T15:37:00Z</dcterms:created>
  <dcterms:modified xsi:type="dcterms:W3CDTF">2025-04-09T14:48:37Z</dcterms:modified>
</cp:coreProperties>
</file>