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326" r:id="rId3"/>
    <p:sldId id="327" r:id="rId4"/>
    <p:sldId id="329" r:id="rId5"/>
    <p:sldId id="333" r:id="rId6"/>
    <p:sldId id="507" r:id="rId7"/>
    <p:sldId id="508" r:id="rId8"/>
    <p:sldId id="509" r:id="rId9"/>
    <p:sldId id="510" r:id="rId10"/>
    <p:sldId id="511" r:id="rId11"/>
    <p:sldId id="356" r:id="rId12"/>
    <p:sldId id="357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9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340" r:id="rId31"/>
    <p:sldId id="371" r:id="rId32"/>
    <p:sldId id="490" r:id="rId33"/>
    <p:sldId id="491" r:id="rId34"/>
    <p:sldId id="492" r:id="rId35"/>
    <p:sldId id="493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12" r:id="rId48"/>
    <p:sldId id="513" r:id="rId49"/>
    <p:sldId id="514" r:id="rId50"/>
    <p:sldId id="515" r:id="rId51"/>
    <p:sldId id="516" r:id="rId52"/>
    <p:sldId id="517" r:id="rId53"/>
    <p:sldId id="518" r:id="rId54"/>
    <p:sldId id="519" r:id="rId55"/>
    <p:sldId id="520" r:id="rId56"/>
    <p:sldId id="521" r:id="rId57"/>
    <p:sldId id="522" r:id="rId58"/>
    <p:sldId id="523" r:id="rId59"/>
    <p:sldId id="524" r:id="rId60"/>
    <p:sldId id="525" r:id="rId61"/>
    <p:sldId id="526" r:id="rId62"/>
    <p:sldId id="527" r:id="rId63"/>
    <p:sldId id="528" r:id="rId64"/>
    <p:sldId id="52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65"/>
    <p:restoredTop sz="96327"/>
  </p:normalViewPr>
  <p:slideViewPr>
    <p:cSldViewPr snapToGrid="0">
      <p:cViewPr varScale="1">
        <p:scale>
          <a:sx n="160" d="100"/>
          <a:sy n="16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latin typeface="Palatino Linotype" panose="02040502050505030304" pitchFamily="18" charset="0"/>
              </a:rPr>
              <a:t>Lecture 4: </a:t>
            </a:r>
            <a:endParaRPr lang="en-US" sz="2800" b="1" dirty="0">
              <a:latin typeface="Palatino Linotype" panose="02040502050505030304" pitchFamily="18" charset="0"/>
            </a:endParaRP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Distributed Transaction Processing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D226FA0-F1BA-9FF6-179F-6B342C3E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Large Scale Systems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410 / 510</a:t>
            </a:r>
          </a:p>
        </p:txBody>
      </p:sp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478AE-49B7-10B1-3681-E54602813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9962-BCA5-6918-F824-B0CE3C50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Common Terminology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C033F-80A5-5F62-2F6C-1821ACB5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0B2D-5E10-651C-F6D5-BE90DADC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02519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Local Partition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The one that receives the transaction.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Remote Partition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The one that has access to other required data.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4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9036-BDA1-8C08-0805-9442077E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D245-0C40-4580-BAC2-98B13708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621"/>
            <a:ext cx="10515600" cy="22373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Concurrency Control protocol:</a:t>
            </a:r>
            <a:br>
              <a:rPr lang="en-US" sz="4000" b="1" dirty="0">
                <a:latin typeface="Palatino Linotype" panose="02040502050505030304" pitchFamily="18" charset="0"/>
              </a:rPr>
            </a:br>
            <a:r>
              <a:rPr lang="en-US" sz="4000" b="1" dirty="0">
                <a:latin typeface="Palatino Linotype" panose="02040502050505030304" pitchFamily="18" charset="0"/>
              </a:rPr>
              <a:t>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5DE9D-CBB1-0DA4-F664-C0325388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2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E123A-59D0-32E7-7ECE-0C1CD7DA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016E-236D-C328-A7D1-87457986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D2A19-415A-68F3-7BEB-BFFE335A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5CCE-62FF-85E7-D85A-889F4411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Two-phase locking (2PL) protocol determines whether a transaction can access an object in the database at runtime.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2PL protocol does not need to know all the queries that a transaction will execute ahead of time.</a:t>
            </a:r>
          </a:p>
        </p:txBody>
      </p:sp>
    </p:spTree>
    <p:extLst>
      <p:ext uri="{BB962C8B-B14F-4D97-AF65-F5344CB8AC3E}">
        <p14:creationId xmlns:p14="http://schemas.microsoft.com/office/powerpoint/2010/main" val="90734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76ED2-F5EA-4DBF-B93C-5B193F864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A14-5076-7D39-D434-123F6396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B38FF-A3C9-013E-D192-E5DC59A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EBC2-D1C9-3A1D-A59B-7339B857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Two phases of 2PL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Growing Phase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Each transaction requests the locks that it needs from the Lock manager.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lock manager grants/denies lock requests.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Shrinking Phase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transaction is allowed to only release/downgrade locks that it previously acquired.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It cannot acquire new locks.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A transaction attempting to acquire a lock after releasing any lock is a violation!</a:t>
            </a:r>
          </a:p>
        </p:txBody>
      </p:sp>
    </p:spTree>
    <p:extLst>
      <p:ext uri="{BB962C8B-B14F-4D97-AF65-F5344CB8AC3E}">
        <p14:creationId xmlns:p14="http://schemas.microsoft.com/office/powerpoint/2010/main" val="169640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85479-0593-0E08-7A31-99E24AB6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F8E16-0AC5-853A-5346-DC79519E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A80DD4-FE10-6DB4-88ED-993EA383C1E9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6693F994-BA33-0CEB-85E0-E83236387019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379273-E48D-ED72-4599-16E8A22DF58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53EC85-FC90-7F91-7F54-81BD6820959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5D8222-A5E7-FF43-B398-A8BE5714F85C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86AA5EE-05E3-E093-7883-97733D5F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</a:t>
            </a:r>
          </a:p>
        </p:txBody>
      </p:sp>
    </p:spTree>
    <p:extLst>
      <p:ext uri="{BB962C8B-B14F-4D97-AF65-F5344CB8AC3E}">
        <p14:creationId xmlns:p14="http://schemas.microsoft.com/office/powerpoint/2010/main" val="81568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AE39-D194-733E-6835-0540FB8FB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50A2D-DAB8-2A99-D770-25E43B06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2DD1B8-5F33-BF4E-3DBC-AF19107A76D1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8D29F7C-5867-7D48-9C92-E9DE2F9E347E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8733B55-7184-C784-11BF-60369B5C221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3A202A-F37A-364E-0EAF-AAE568BC7A0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C5A911-AF72-0E31-2E16-E72A389CB8F2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816C25-5B47-0494-692E-B1B7AB0ED0C0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13EEE-6D5A-A001-9A3D-D03D32D214E8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37CFDE-82DF-A1AA-8808-653C2C8B3B92}"/>
              </a:ext>
            </a:extLst>
          </p:cNvPr>
          <p:cNvSpPr txBox="1"/>
          <p:nvPr/>
        </p:nvSpPr>
        <p:spPr>
          <a:xfrm>
            <a:off x="9799417" y="2396918"/>
            <a:ext cx="208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starts for T1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D88C91-E561-EAAF-00F5-5FB4D998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</a:t>
            </a:r>
          </a:p>
        </p:txBody>
      </p:sp>
    </p:spTree>
    <p:extLst>
      <p:ext uri="{BB962C8B-B14F-4D97-AF65-F5344CB8AC3E}">
        <p14:creationId xmlns:p14="http://schemas.microsoft.com/office/powerpoint/2010/main" val="756020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D920A-E286-22EA-AB14-8311EE27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3EC2E-9D8B-4F31-9800-B80A1C39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E7086D-5376-1543-1480-EE6BC76F41DD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8632A2FC-118A-0214-A6E7-02FCD3149825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41FE7D-A32A-B042-07C8-D8123CB2BA3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CA0110-0D7E-94DB-F02D-4900A803043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57D0A0-4677-6938-E071-9AFD6BB2813F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046FD8-20A9-ED79-9AA3-D9F5957CCFB9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8F2EC2-4730-BB8B-2EE6-8F5C3B5FF0BD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668352-827D-6841-78F9-4806EEB9C088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396A1A-09FE-8C58-AA3F-90C0EC5F60F4}"/>
              </a:ext>
            </a:extLst>
          </p:cNvPr>
          <p:cNvSpPr txBox="1"/>
          <p:nvPr/>
        </p:nvSpPr>
        <p:spPr>
          <a:xfrm>
            <a:off x="9799417" y="2396918"/>
            <a:ext cx="2081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ends and shrinking phase starts for T1.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24201FF-54C8-70C1-6C51-A59EE6F5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</a:t>
            </a:r>
          </a:p>
        </p:txBody>
      </p:sp>
    </p:spTree>
    <p:extLst>
      <p:ext uri="{BB962C8B-B14F-4D97-AF65-F5344CB8AC3E}">
        <p14:creationId xmlns:p14="http://schemas.microsoft.com/office/powerpoint/2010/main" val="218032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A9B31-E50A-55A7-5E87-AF855BDF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89EF-7BEC-2D55-A6BA-E3B1DC50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E76E-76DC-3CEC-9042-67F83160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340497-85A7-FD76-A41C-2921A7D4D3F3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776E138C-1576-0332-3D72-F74F4F9C0BED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9B9FC23-C97A-4CEF-4C4A-4AA6A22C1D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C8029C-2D8B-30CE-E691-D3911852429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7B0E11-A42C-FFAC-7974-D9C06AD4F649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F149E7-0128-BB01-84C3-F60AF3623D79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17493B-8C73-17DA-E880-71CE0A6CB2F1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062D9C-1C80-1A98-C0BA-EC645B6D5319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8B9900-805F-4242-CC5F-CF05B33108FE}"/>
              </a:ext>
            </a:extLst>
          </p:cNvPr>
          <p:cNvCxnSpPr>
            <a:cxnSpLocks/>
          </p:cNvCxnSpPr>
          <p:nvPr/>
        </p:nvCxnSpPr>
        <p:spPr>
          <a:xfrm>
            <a:off x="4727643" y="477303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F398AA-BDA1-1D64-8400-82BFF38953CF}"/>
              </a:ext>
            </a:extLst>
          </p:cNvPr>
          <p:cNvCxnSpPr>
            <a:cxnSpLocks/>
          </p:cNvCxnSpPr>
          <p:nvPr/>
        </p:nvCxnSpPr>
        <p:spPr>
          <a:xfrm>
            <a:off x="4727643" y="488652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21E91E-6923-FBCF-6D3A-D8D2279576E4}"/>
              </a:ext>
            </a:extLst>
          </p:cNvPr>
          <p:cNvSpPr txBox="1"/>
          <p:nvPr/>
        </p:nvSpPr>
        <p:spPr>
          <a:xfrm>
            <a:off x="9799417" y="4644007"/>
            <a:ext cx="208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starts for T2.</a:t>
            </a:r>
          </a:p>
        </p:txBody>
      </p:sp>
    </p:spTree>
    <p:extLst>
      <p:ext uri="{BB962C8B-B14F-4D97-AF65-F5344CB8AC3E}">
        <p14:creationId xmlns:p14="http://schemas.microsoft.com/office/powerpoint/2010/main" val="61772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F7AC7-7AAB-9776-E301-F586ADB73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79D1A-57C4-834C-1058-1212FF69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87AA2F-010D-1FBA-2279-645D60A9F271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180FF61-1B3C-9A22-D6BE-E7A9938BF4D2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785570-940F-263D-45C8-5D7C318DB25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5BA276-9217-457C-1A2F-1A56B41AF10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FD7D93-D5B4-85CC-3FC7-402199257874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1D545E-9CB1-3C62-C866-88FFFA84142C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1018C8-D58E-3399-875E-FEF8656828AC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BE779B-AA02-1CB2-F1BA-1F988F922D11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A9576-D7DF-DD3A-6181-F4B7A7E157D8}"/>
              </a:ext>
            </a:extLst>
          </p:cNvPr>
          <p:cNvCxnSpPr>
            <a:cxnSpLocks/>
          </p:cNvCxnSpPr>
          <p:nvPr/>
        </p:nvCxnSpPr>
        <p:spPr>
          <a:xfrm>
            <a:off x="4727643" y="477303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01286B-DA62-8448-A907-289C07730045}"/>
              </a:ext>
            </a:extLst>
          </p:cNvPr>
          <p:cNvCxnSpPr>
            <a:cxnSpLocks/>
          </p:cNvCxnSpPr>
          <p:nvPr/>
        </p:nvCxnSpPr>
        <p:spPr>
          <a:xfrm>
            <a:off x="4727643" y="488652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6D06CB-31E4-29D7-55C7-F8DFE4FC6860}"/>
              </a:ext>
            </a:extLst>
          </p:cNvPr>
          <p:cNvCxnSpPr>
            <a:cxnSpLocks/>
          </p:cNvCxnSpPr>
          <p:nvPr/>
        </p:nvCxnSpPr>
        <p:spPr>
          <a:xfrm>
            <a:off x="4727643" y="5742561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0F9EE0-4DBE-EFC1-5C54-F958F6EFED96}"/>
              </a:ext>
            </a:extLst>
          </p:cNvPr>
          <p:cNvSpPr txBox="1"/>
          <p:nvPr/>
        </p:nvSpPr>
        <p:spPr>
          <a:xfrm>
            <a:off x="9799417" y="4605225"/>
            <a:ext cx="2081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ends and shrinking phase starts for T2.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3183B04-3F6E-E852-0EFB-ABB26A3D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</a:t>
            </a:r>
          </a:p>
        </p:txBody>
      </p:sp>
    </p:spTree>
    <p:extLst>
      <p:ext uri="{BB962C8B-B14F-4D97-AF65-F5344CB8AC3E}">
        <p14:creationId xmlns:p14="http://schemas.microsoft.com/office/powerpoint/2010/main" val="260435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908E5-E176-FB9E-DA1A-1191E1B5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B7F35-8458-9C81-7298-40807366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58550A-DF8C-0A9A-5223-B414826BD1EF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D5F7C1E7-B4CF-1018-1B8E-D222450858EF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2D88C19-E142-9DC4-D737-825FB78BE01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41732F-A02A-1138-29FE-C84384C35723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F25E24-9F90-1554-47CA-F22F61EFBB40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843FC9-D803-B437-187A-9B9A686B6050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BF5C9-A9F5-9237-2169-BED44D922831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34760F-B19D-0A08-7BD6-3CE2F1D3903F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1EEB6B-F115-FA9B-9D14-3AC80D8F5778}"/>
              </a:ext>
            </a:extLst>
          </p:cNvPr>
          <p:cNvCxnSpPr>
            <a:cxnSpLocks/>
          </p:cNvCxnSpPr>
          <p:nvPr/>
        </p:nvCxnSpPr>
        <p:spPr>
          <a:xfrm>
            <a:off x="4727643" y="477303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4CB1B2-5873-EE23-16A5-CE5E5B67A776}"/>
              </a:ext>
            </a:extLst>
          </p:cNvPr>
          <p:cNvCxnSpPr>
            <a:cxnSpLocks/>
          </p:cNvCxnSpPr>
          <p:nvPr/>
        </p:nvCxnSpPr>
        <p:spPr>
          <a:xfrm>
            <a:off x="4727643" y="488652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FEA3C6-4F4C-BFDB-A471-CC56E290B7D1}"/>
              </a:ext>
            </a:extLst>
          </p:cNvPr>
          <p:cNvCxnSpPr>
            <a:cxnSpLocks/>
          </p:cNvCxnSpPr>
          <p:nvPr/>
        </p:nvCxnSpPr>
        <p:spPr>
          <a:xfrm>
            <a:off x="4727643" y="5742561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3A4074-6508-ECA6-3731-07A36BAB67E5}"/>
              </a:ext>
            </a:extLst>
          </p:cNvPr>
          <p:cNvSpPr txBox="1"/>
          <p:nvPr/>
        </p:nvSpPr>
        <p:spPr>
          <a:xfrm>
            <a:off x="9589528" y="3429000"/>
            <a:ext cx="2501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Thus, this schedule follows 2PL.</a:t>
            </a:r>
          </a:p>
          <a:p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Hence, serializable.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30D2376-81F7-615C-681B-C1BFB904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</a:t>
            </a:r>
          </a:p>
        </p:txBody>
      </p:sp>
    </p:spTree>
    <p:extLst>
      <p:ext uri="{BB962C8B-B14F-4D97-AF65-F5344CB8AC3E}">
        <p14:creationId xmlns:p14="http://schemas.microsoft.com/office/powerpoint/2010/main" val="334029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class we looked at: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Transactions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ACID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Serializability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Concurrency Control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FD25E-6F79-471A-63D5-4A858638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4B6-EC08-84AA-DB7D-8CCA2B2A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CAD43-D8D2-7FA6-3DCE-4E78249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BD35D3-6BE3-3D84-5BF2-CD9B0917A2E6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439D3C8-65D8-A931-0735-4F483BF139F3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185039-7F9A-8A4E-F536-BD2AD10B3313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01295D-66D2-F0FE-48FB-7F569D76670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487AC4-26CD-F9D2-5501-6E08FCC9BB3F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DD7F04-B589-6241-9776-329A1BF1526C}"/>
              </a:ext>
            </a:extLst>
          </p:cNvPr>
          <p:cNvSpPr txBox="1"/>
          <p:nvPr/>
        </p:nvSpPr>
        <p:spPr>
          <a:xfrm>
            <a:off x="9513651" y="3429000"/>
            <a:ext cx="257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Let’s try to force 2PL on this schedule. </a:t>
            </a:r>
          </a:p>
        </p:txBody>
      </p:sp>
    </p:spTree>
    <p:extLst>
      <p:ext uri="{BB962C8B-B14F-4D97-AF65-F5344CB8AC3E}">
        <p14:creationId xmlns:p14="http://schemas.microsoft.com/office/powerpoint/2010/main" val="3586450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6960D-25AF-53E0-B009-D7CC11962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CEFC-7DBF-37BA-B0D3-50C3B024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E92B3-818C-1E15-A092-578E8BDF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261E0F-3FAC-AEA2-6284-8E3ADCFC51B9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AC0BA9E-EEF5-F433-11E7-D0BE7179F32C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24B12CA-4054-D583-D003-1534ADDCDDD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AEFCA5-85C1-AFCA-2F93-ADB98A1B58F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ACC165-E1AA-F12B-4040-9314D6F052C3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15EA4B-76FA-9DA3-06C2-C1B80785607C}"/>
              </a:ext>
            </a:extLst>
          </p:cNvPr>
          <p:cNvSpPr txBox="1"/>
          <p:nvPr/>
        </p:nvSpPr>
        <p:spPr>
          <a:xfrm>
            <a:off x="9799417" y="2396918"/>
            <a:ext cx="208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starts for T1</a:t>
            </a:r>
          </a:p>
        </p:txBody>
      </p:sp>
    </p:spTree>
    <p:extLst>
      <p:ext uri="{BB962C8B-B14F-4D97-AF65-F5344CB8AC3E}">
        <p14:creationId xmlns:p14="http://schemas.microsoft.com/office/powerpoint/2010/main" val="192537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46F6B-E105-6ABB-904B-1B218F6E6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A688-0FBA-2E7F-04AD-3B5D08B9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D5238-EF60-A304-B285-90A90CF9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B707F1-95FB-73C8-8542-7876BECFC6E6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E93FBD34-8524-FD06-37C5-DB5EE38458F7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D0E66A3-0ECE-77B7-2BA0-4431B868F78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82F584-368B-D9C5-14C9-7D334491C80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3066FA-F9CD-835F-0CF9-3164F68E0D91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Request denied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D6AF7D-654F-D83F-F9D2-4C122190AE16}"/>
              </a:ext>
            </a:extLst>
          </p:cNvPr>
          <p:cNvSpPr txBox="1"/>
          <p:nvPr/>
        </p:nvSpPr>
        <p:spPr>
          <a:xfrm>
            <a:off x="9799417" y="2396918"/>
            <a:ext cx="208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starts for T1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DACC42-FED8-0E68-CE1E-35F0D757307E}"/>
              </a:ext>
            </a:extLst>
          </p:cNvPr>
          <p:cNvCxnSpPr>
            <a:cxnSpLocks/>
          </p:cNvCxnSpPr>
          <p:nvPr/>
        </p:nvCxnSpPr>
        <p:spPr>
          <a:xfrm>
            <a:off x="3772697" y="4085616"/>
            <a:ext cx="0" cy="621276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4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B501-3CFD-2DC8-F8B1-AC141A11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842B-0533-98D5-759C-967C9024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5E024-7423-D572-75CA-144DD894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B255A3-74B2-2014-306D-0D3E276CC612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7698DDEB-4BF7-7D89-51E6-883497B09761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11A6B7-65FB-627C-D0C2-5AF4E8FDDC7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A625E6-40B1-51CD-22BB-839BE4C6A353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1DFCDE-EC9E-22E8-8B62-ACAEFD990AD4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Request denied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5C942C-D6ED-8621-4A47-3067444F35CC}"/>
              </a:ext>
            </a:extLst>
          </p:cNvPr>
          <p:cNvSpPr txBox="1"/>
          <p:nvPr/>
        </p:nvSpPr>
        <p:spPr>
          <a:xfrm>
            <a:off x="9799417" y="2396918"/>
            <a:ext cx="216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Shrinking phase starts for T1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FB5D1C-ADC3-EA08-E816-5ABFDEFC3909}"/>
              </a:ext>
            </a:extLst>
          </p:cNvPr>
          <p:cNvCxnSpPr>
            <a:cxnSpLocks/>
          </p:cNvCxnSpPr>
          <p:nvPr/>
        </p:nvCxnSpPr>
        <p:spPr>
          <a:xfrm>
            <a:off x="3772697" y="4085616"/>
            <a:ext cx="0" cy="92864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0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33160-A508-BABE-EE61-272FA99BD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3816-2433-CFF7-37D3-5E1B83E1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DBACC-27D7-AA33-7640-414D8EBD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61A7CE-F9BB-743A-D347-CD8B8FB692CA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A69EF4AA-C65A-3BCD-6A92-721D8EAE6A6F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F2E01F-0AA3-1FBE-FE60-01B70132B91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DB4B8-1F8A-A009-E854-BE4033B95E5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2C0E3A-E7BF-51C1-9135-FDDF90689088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Request denied T2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DCCA71-C5E3-5FD6-D096-FDBE4972CC83}"/>
              </a:ext>
            </a:extLst>
          </p:cNvPr>
          <p:cNvSpPr txBox="1"/>
          <p:nvPr/>
        </p:nvSpPr>
        <p:spPr>
          <a:xfrm>
            <a:off x="9757475" y="4186808"/>
            <a:ext cx="216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starts for T2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5C91BD-04B2-CA8E-3E51-8748363A96D2}"/>
              </a:ext>
            </a:extLst>
          </p:cNvPr>
          <p:cNvCxnSpPr>
            <a:cxnSpLocks/>
          </p:cNvCxnSpPr>
          <p:nvPr/>
        </p:nvCxnSpPr>
        <p:spPr>
          <a:xfrm>
            <a:off x="3772697" y="4085616"/>
            <a:ext cx="0" cy="80907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9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9010-1736-9D0E-2579-865C557A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A120-35AB-84CF-C08B-1ED1DF37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D45F7-DC8E-8FAF-D4C4-3492ECAB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787D58-A615-5757-848B-4562C4EA73D2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0EDC067-13D1-9E2E-E6C4-0482907F576A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C885CE-560C-1341-90DA-6DAD1EF00AF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34C4D-F682-9696-F216-DE4EEF1CF404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BF2C31-F3F9-B03F-83DB-203BD1F42944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Request denied T2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F4F06C-84E5-E288-96B4-C005E4832B66}"/>
              </a:ext>
            </a:extLst>
          </p:cNvPr>
          <p:cNvSpPr txBox="1"/>
          <p:nvPr/>
        </p:nvSpPr>
        <p:spPr>
          <a:xfrm>
            <a:off x="9757475" y="4186808"/>
            <a:ext cx="216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Shrinking phase starts for T2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5631E8-F9E1-1B31-7834-C6AA84ECD979}"/>
              </a:ext>
            </a:extLst>
          </p:cNvPr>
          <p:cNvCxnSpPr>
            <a:cxnSpLocks/>
          </p:cNvCxnSpPr>
          <p:nvPr/>
        </p:nvCxnSpPr>
        <p:spPr>
          <a:xfrm>
            <a:off x="3772697" y="4085616"/>
            <a:ext cx="0" cy="80907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16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00504-2589-B3BA-6E0F-6BD43B10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15BA-C456-2C12-2814-2494433D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FF79-15D1-29BF-449A-3E021C93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7DF4-862F-CEEE-494E-E63BACC40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2PL can guarantee conflict serializability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But, what are the major challenges with 2PL?</a:t>
            </a:r>
          </a:p>
        </p:txBody>
      </p:sp>
    </p:spTree>
    <p:extLst>
      <p:ext uri="{BB962C8B-B14F-4D97-AF65-F5344CB8AC3E}">
        <p14:creationId xmlns:p14="http://schemas.microsoft.com/office/powerpoint/2010/main" val="3369485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906F0-00FD-A6A9-E163-C6A51FA4A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2164-A024-3EF9-5527-63662562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18306-EC2E-97FE-34BA-FE23B01B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CF69-1210-3CB2-B373-372AF9BD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2PL can guarantee conflict serializability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But, what are the major challenges with 2PL?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Cascade aborts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Aborting one transaction causes aborting all dependent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Deadlocks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Two transactions waiting on resources held by each other.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5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5C0BD-AA4D-1223-2638-57D43329F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299C-B2D6-405C-ADB5-862A4C04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28" y="982494"/>
            <a:ext cx="10886872" cy="7393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Strong Strict 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5A634-643F-F2E0-F223-ABCFBEF8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82A6-EBC6-FE67-53F1-981D9942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796" y="2986392"/>
            <a:ext cx="7182254" cy="3024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Prevents Cascade Aborts</a:t>
            </a:r>
          </a:p>
        </p:txBody>
      </p:sp>
    </p:spTree>
    <p:extLst>
      <p:ext uri="{BB962C8B-B14F-4D97-AF65-F5344CB8AC3E}">
        <p14:creationId xmlns:p14="http://schemas.microsoft.com/office/powerpoint/2010/main" val="33616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A1505-703C-D3CF-A794-732404D7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BEF5-CF4F-5CFE-1AF8-B0425D85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Strong Strict 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D60C0-E09F-69C3-C5C7-351F6036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7C49-954C-FD6A-2F17-D335167A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transaction is only allowed to release locks after it has ended (i.e., committed or aborted).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Stricter than standard 2PL.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Smaller subset of schedules than standard 2PL allowed.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Advantages: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 cascade aborts.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Aborted transactions can simply be undone!</a:t>
            </a:r>
          </a:p>
        </p:txBody>
      </p:sp>
    </p:spTree>
    <p:extLst>
      <p:ext uri="{BB962C8B-B14F-4D97-AF65-F5344CB8AC3E}">
        <p14:creationId xmlns:p14="http://schemas.microsoft.com/office/powerpoint/2010/main" val="203622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A8DDD-1DF3-7D0F-3239-A92EAC0D4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A1A4-9C19-748E-77C5-A56666EC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is a Distributed Transaction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ADD8C-9959-A56E-7A94-25963EE4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90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D0D50-B686-1D41-AFAC-FB5359144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BA21-90D2-C342-F4E1-6D26ACDA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28975-9FB8-4423-9982-DE02A82F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9C9DC3-6900-4D4F-70F8-39FD202C441B}"/>
              </a:ext>
            </a:extLst>
          </p:cNvPr>
          <p:cNvGraphicFramePr>
            <a:graphicFrameLocks noGrp="1"/>
          </p:cNvGraphicFramePr>
          <p:nvPr/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− 100;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+ 100;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 + B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1FEE76-E95C-E4F0-48B2-7D81D450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5902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Assume, the following two transactions, and initially </a:t>
            </a:r>
            <a:r>
              <a:rPr lang="en-US" sz="2400" b="1" dirty="0">
                <a:latin typeface="Palatino Linotype" panose="02040502050505030304" pitchFamily="18" charset="0"/>
              </a:rPr>
              <a:t>A = B = 1000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27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DCA1D-2034-26BF-5BB5-9E36C6C0D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B2B-CF97-D3F4-7E89-2C29FA6F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Non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88023-38D4-7E6E-8A98-CD22839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0A241B-9129-76EC-C3B3-671816153476}"/>
              </a:ext>
            </a:extLst>
          </p:cNvPr>
          <p:cNvGraphicFramePr>
            <a:graphicFrameLocks noGrp="1"/>
          </p:cNvGraphicFramePr>
          <p:nvPr/>
        </p:nvGraphicFramePr>
        <p:xfrm>
          <a:off x="4405024" y="1236075"/>
          <a:ext cx="385638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 = A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 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X-Lock(B)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 = B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Unlock(B)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S-Lock(B)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Unlock(B)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Print 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A+B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DF3A99-D866-8E89-7A0E-E5A11C32763B}"/>
              </a:ext>
            </a:extLst>
          </p:cNvPr>
          <p:cNvSpPr txBox="1"/>
          <p:nvPr/>
        </p:nvSpPr>
        <p:spPr>
          <a:xfrm>
            <a:off x="8584327" y="3194262"/>
            <a:ext cx="331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This can be made into a serializable schedule (not yet).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BEF8C-E27F-C389-5A96-F1D519747D31}"/>
              </a:ext>
            </a:extLst>
          </p:cNvPr>
          <p:cNvGrpSpPr/>
          <p:nvPr/>
        </p:nvGrpSpPr>
        <p:grpSpPr>
          <a:xfrm>
            <a:off x="3273097" y="2007027"/>
            <a:ext cx="817645" cy="4714448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6943A0-D1D1-80BF-EAE2-E1FCE4D4D9B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449C83-3BCA-3626-62B2-A243C0BFF52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C351C-9079-1C65-D416-8ACD95CC6E2A}"/>
              </a:ext>
            </a:extLst>
          </p:cNvPr>
          <p:cNvCxnSpPr>
            <a:cxnSpLocks/>
          </p:cNvCxnSpPr>
          <p:nvPr/>
        </p:nvCxnSpPr>
        <p:spPr>
          <a:xfrm>
            <a:off x="6856365" y="2858661"/>
            <a:ext cx="0" cy="912005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C8B27B-78B0-DEBF-91ED-05B7D58C17CD}"/>
              </a:ext>
            </a:extLst>
          </p:cNvPr>
          <p:cNvCxnSpPr>
            <a:cxnSpLocks/>
          </p:cNvCxnSpPr>
          <p:nvPr/>
        </p:nvCxnSpPr>
        <p:spPr>
          <a:xfrm>
            <a:off x="4907590" y="4946864"/>
            <a:ext cx="0" cy="354709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17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6B98F-CF70-1F18-BB11-CBC3AE776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D170-0B64-82B5-53A8-1D469931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90E67-CA2F-A627-2CAC-2691C719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0D20E4-4AF6-FDF6-FB46-B06C72363843}"/>
              </a:ext>
            </a:extLst>
          </p:cNvPr>
          <p:cNvGraphicFramePr>
            <a:graphicFrameLocks noGrp="1"/>
          </p:cNvGraphicFramePr>
          <p:nvPr/>
        </p:nvGraphicFramePr>
        <p:xfrm>
          <a:off x="4405024" y="1236075"/>
          <a:ext cx="385638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 = A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X-Lock(B)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 = B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Unlock(B)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S-Lock(B)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Unlock(B)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Print 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A+B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50C356-210A-E528-4F46-5E9582F80BC5}"/>
              </a:ext>
            </a:extLst>
          </p:cNvPr>
          <p:cNvSpPr txBox="1"/>
          <p:nvPr/>
        </p:nvSpPr>
        <p:spPr>
          <a:xfrm>
            <a:off x="8584327" y="3194262"/>
            <a:ext cx="331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This is a 2PL schedule!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C07A92-B1BA-FA51-73E2-417FF260AE5D}"/>
              </a:ext>
            </a:extLst>
          </p:cNvPr>
          <p:cNvGrpSpPr/>
          <p:nvPr/>
        </p:nvGrpSpPr>
        <p:grpSpPr>
          <a:xfrm>
            <a:off x="3273097" y="2007027"/>
            <a:ext cx="817645" cy="4714448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A9AE40-37F5-3638-A85D-6E1D2C16F54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FB6A7-9F25-9BE2-8C7D-62BDFF2C956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98432F-7C93-67EA-CCEA-B15BAD2C52AF}"/>
              </a:ext>
            </a:extLst>
          </p:cNvPr>
          <p:cNvCxnSpPr>
            <a:cxnSpLocks/>
          </p:cNvCxnSpPr>
          <p:nvPr/>
        </p:nvCxnSpPr>
        <p:spPr>
          <a:xfrm>
            <a:off x="6856365" y="2858661"/>
            <a:ext cx="0" cy="912005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295A3D-A54B-6BCE-BC48-A07705629E56}"/>
              </a:ext>
            </a:extLst>
          </p:cNvPr>
          <p:cNvCxnSpPr>
            <a:cxnSpLocks/>
          </p:cNvCxnSpPr>
          <p:nvPr/>
        </p:nvCxnSpPr>
        <p:spPr>
          <a:xfrm>
            <a:off x="6856365" y="4382661"/>
            <a:ext cx="0" cy="912005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55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4E83-688D-CEAE-ECBB-CF408444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8285-8F49-D0E4-9FBE-47C23D3B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Strong Strict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8D596-B93D-8500-A315-BF2DDA6C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708BE9-4559-75EF-2FF7-E36E498FCE4F}"/>
              </a:ext>
            </a:extLst>
          </p:cNvPr>
          <p:cNvGraphicFramePr>
            <a:graphicFrameLocks noGrp="1"/>
          </p:cNvGraphicFramePr>
          <p:nvPr/>
        </p:nvGraphicFramePr>
        <p:xfrm>
          <a:off x="4405024" y="1236075"/>
          <a:ext cx="385638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 = A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X-Lock(B)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 = B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Unlock(B)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S-Lock(B)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Print 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A+B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Unlock(B)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310499-CD1D-C4C6-BF59-B8BABD52050E}"/>
              </a:ext>
            </a:extLst>
          </p:cNvPr>
          <p:cNvSpPr txBox="1"/>
          <p:nvPr/>
        </p:nvSpPr>
        <p:spPr>
          <a:xfrm>
            <a:off x="8584327" y="3194262"/>
            <a:ext cx="3312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This is a Strong Strict 2PL schedule and it will not suffer cascade aborts!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C6351-754A-BAF1-CD91-769016511E0C}"/>
              </a:ext>
            </a:extLst>
          </p:cNvPr>
          <p:cNvGrpSpPr/>
          <p:nvPr/>
        </p:nvGrpSpPr>
        <p:grpSpPr>
          <a:xfrm>
            <a:off x="3273097" y="2007027"/>
            <a:ext cx="817645" cy="4714448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84897A2-F43A-C3B6-155B-514C95461A4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475046-5D07-FE41-145E-388008772AED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49926-DE96-E51A-CA21-835C182EEF00}"/>
              </a:ext>
            </a:extLst>
          </p:cNvPr>
          <p:cNvCxnSpPr>
            <a:cxnSpLocks/>
          </p:cNvCxnSpPr>
          <p:nvPr/>
        </p:nvCxnSpPr>
        <p:spPr>
          <a:xfrm>
            <a:off x="6856365" y="2858661"/>
            <a:ext cx="0" cy="1742522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78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9D2C-2A8A-23CD-06A2-AB3CC32D0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A50C-F4B0-641E-FF85-8CFB62E2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Self Reading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8169A-4BF6-63B8-B711-26643536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3115-FE18-80D6-845F-B9A374CE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2PL faces deadlocks!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can you detect deadlocks in 2PL?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Learn about deadlock prevention and deadlock avoidance schemes.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48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A053-AD93-0ED1-5888-502D42D5B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4AB9-6248-62CC-DA69-A041F571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in Distributed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56641-1986-7A6A-FDC4-712555AF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9723-FBFE-4578-BE54-2BFD4E59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changes do we need to enable 2PL in a distributed system?</a:t>
            </a:r>
          </a:p>
        </p:txBody>
      </p:sp>
    </p:spTree>
    <p:extLst>
      <p:ext uri="{BB962C8B-B14F-4D97-AF65-F5344CB8AC3E}">
        <p14:creationId xmlns:p14="http://schemas.microsoft.com/office/powerpoint/2010/main" val="476545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2690F-FAB4-4C82-F745-30DA4A356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09BF-2034-B7BB-4FD9-EF74D4A5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in Distributed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7E445-55A0-8FB1-E724-33594DD5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E57E-02C5-E9D5-67EA-95E21AE7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Coordinator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For each distributed transaction, one of the partitions will act as the coordinator.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Often, the shard which received the client transaction.</a:t>
            </a:r>
          </a:p>
          <a:p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120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BC674-E2C1-AE79-A9DA-ACB0BE4FD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380C-2F90-CD2E-3F8B-864520AD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in Distributed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F4243-9E40-FE44-D201-EBF9DFA1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E5EE-8B4B-C0D7-D16C-0143ADF0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Coordinator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For each distributed transaction, one of the partitions will act as the coordinator.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Often, the shard which received the client transaction.</a:t>
            </a:r>
          </a:p>
          <a:p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Transaction Manager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manager at a partition analyzes the transaction and finds out the read/write sets for the transaction.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Determines the locks needed by the transaction.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Requests the locks from Lock Manager</a:t>
            </a:r>
          </a:p>
          <a:p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31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3120C-7571-56D1-7068-EADB05714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7752-1C20-9A59-E61D-30287E9F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in Distributed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51D5A-18FC-367C-E742-04FB4EE6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4369-9C0C-B62A-E8E2-3BE17893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Coordinator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For each distributed transaction, one of the partitions will act as the coordinator.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Often, the shard which received the client transaction.</a:t>
            </a:r>
          </a:p>
          <a:p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Transaction Manager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manager at a partition analyzes the transaction and finds out the read/write sets for the transaction.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Determines the locks needed by the transaction.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Requests the locks from Lock Manager</a:t>
            </a:r>
          </a:p>
          <a:p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Lock Manager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Assigns or denies access to the locks.</a:t>
            </a:r>
          </a:p>
        </p:txBody>
      </p:sp>
    </p:spTree>
    <p:extLst>
      <p:ext uri="{BB962C8B-B14F-4D97-AF65-F5344CB8AC3E}">
        <p14:creationId xmlns:p14="http://schemas.microsoft.com/office/powerpoint/2010/main" val="394360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0A979-B13A-7AFF-0FEA-00E6395C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5093-2062-4F0B-ADA2-DB950536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Centralized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B8FFF-D947-8BDD-B4B6-0FC04CEB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97BE-E664-BF4D-89AD-7A2261185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transaction manager at the coordinator partition determines the read/write sets.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transaction manager at the coordinator partition requests locks from lock manager.</a:t>
            </a:r>
          </a:p>
        </p:txBody>
      </p:sp>
    </p:spTree>
    <p:extLst>
      <p:ext uri="{BB962C8B-B14F-4D97-AF65-F5344CB8AC3E}">
        <p14:creationId xmlns:p14="http://schemas.microsoft.com/office/powerpoint/2010/main" val="29266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66219-B86D-1BD0-5620-E53D698B7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7D8A-044D-6FFA-31C9-F579A9BB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is a Distributed Transaction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127AF-24E8-DE9E-65C4-8FFB1BBC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D46A-4466-116F-A5A7-F76CD1E0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transaction that accesses data from multiple machines or nodes.</a:t>
            </a:r>
          </a:p>
          <a:p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Recall that we discussed Sharded or Partitioned systems.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Each shard/partition has access to a unique set of data items.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distributed transaction may require access to one or more shards.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54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0EBFF-02F5-B4B2-0680-FC934A8A7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D101-4706-0E7B-EFDC-6FA67DD5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Centralized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AEAE3-618C-620D-6EC7-F9336468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CFE4-E03A-D7FA-316F-FC2A1F4BA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transaction manager at the coordinator partition determines the read/write sets.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transaction manager at the coordinator partition requests locks from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There is only one </a:t>
            </a:r>
            <a:r>
              <a:rPr lang="en-US" sz="2400" b="1" dirty="0">
                <a:latin typeface="Palatino Linotype" panose="02040502050505030304" pitchFamily="18" charset="0"/>
              </a:rPr>
              <a:t>central lock manager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485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F74AD-D89F-E885-6D99-1DA19640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BD47-8DA9-E2EF-748B-B816A002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Centralized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B8472-D3DD-1CED-0DDC-318BE920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1D03-E92F-AA3E-E4E6-872EF510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transaction manager at the coordinator partition determines the read/write sets.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transaction manager at the coordinator partition requests locks from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There is only one </a:t>
            </a:r>
            <a:r>
              <a:rPr lang="en-US" sz="2400" b="1" dirty="0">
                <a:latin typeface="Palatino Linotype" panose="02040502050505030304" pitchFamily="18" charset="0"/>
              </a:rPr>
              <a:t>central lock manager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lock manager grants the necessary locks to the transaction manager at the coordinator partition.</a:t>
            </a:r>
          </a:p>
        </p:txBody>
      </p:sp>
    </p:spTree>
    <p:extLst>
      <p:ext uri="{BB962C8B-B14F-4D97-AF65-F5344CB8AC3E}">
        <p14:creationId xmlns:p14="http://schemas.microsoft.com/office/powerpoint/2010/main" val="282480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EC771-4758-AF0A-9E8A-8F9D11FEC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03E8-47D6-BCEA-106F-D78E3A35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Centralized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52B58-0D95-FF2B-07B9-A52CF540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5BCC-E565-8888-006F-B099AFDB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transaction manager at the coordinator partition determines the read/write sets.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transaction manager at the coordinator partition requests locks from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There is only one </a:t>
            </a:r>
            <a:r>
              <a:rPr lang="en-US" sz="2400" b="1" dirty="0">
                <a:latin typeface="Palatino Linotype" panose="02040502050505030304" pitchFamily="18" charset="0"/>
              </a:rPr>
              <a:t>central lock manager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lock manager grants the necessary locks to the transaction manager at the coordinator partition.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transaction manager asks participants to execute required operations.</a:t>
            </a:r>
          </a:p>
        </p:txBody>
      </p:sp>
    </p:spTree>
    <p:extLst>
      <p:ext uri="{BB962C8B-B14F-4D97-AF65-F5344CB8AC3E}">
        <p14:creationId xmlns:p14="http://schemas.microsoft.com/office/powerpoint/2010/main" val="1174786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BB637-3423-259F-0684-865FE778C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1451-D166-DB27-A892-99BD3F97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Distributed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8BC5D-FC38-28DD-3DDE-35532D6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18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E1227-D925-D64C-EF01-6F2C9F41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0743-FA9F-4F29-E6E8-0953FEAA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Distributed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C8E42-965C-A6E6-E532-7A27D441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AA47-93A5-EB9F-F719-BAFBA190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participant has its own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participant can request locks from its own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21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CD48F-6106-546B-59F1-5320C662C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6FF9-345F-A04A-2C55-09BAD014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Distributed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DAA75-8035-1ADB-119F-40CF1BC1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2476-4FA4-E847-CC05-E3CAFB852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participant has its own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participant can request locks from its own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transaction manager at the coordinator partition determines the read/write sets.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 The transaction manager at the coordinator partition informs other partitions what operations to execute.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64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5F2AC-19B1-FC41-A216-6BB6734B9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C7-350D-8BEB-FF45-B1F023A8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for Distributed 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8121D-4359-E531-A5D4-FF364A36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67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52F1D-EADF-424D-56D8-83820AE79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2103-63F7-D11C-00A8-FE6D4E5B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for Distributed 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AC227-3285-4C8D-30E1-CECB83A7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3A2C-8EF2-3A92-EACB-2463ABF6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Palatino Linotype" panose="02040502050505030304" pitchFamily="18" charset="0"/>
              </a:rPr>
              <a:t>Communication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lot of communication takes place between the coordinator, participants, and lock managers.</a:t>
            </a:r>
          </a:p>
          <a:p>
            <a:pPr marL="45720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Existing distributed systems attempt to optimize this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96874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078B-527A-223A-8576-F903774A5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37F2-16CF-029F-2E97-9AEBC4FF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for Distributed 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0CAAF-23EC-239A-D8F0-DE8CA5A2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7904-A620-EE3B-A442-E04E391E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Palatino Linotype" panose="02040502050505030304" pitchFamily="18" charset="0"/>
              </a:rPr>
              <a:t>Communication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lot of communication takes place between the coordinator, participants, and lock managers.</a:t>
            </a:r>
          </a:p>
          <a:p>
            <a:pPr marL="45720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Existing distributed systems attempt to optimize this communication.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Palatino Linotype" panose="02040502050505030304" pitchFamily="18" charset="0"/>
              </a:rPr>
              <a:t>Transaction Fate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execution, the fate of the transaction has to be determined.</a:t>
            </a:r>
          </a:p>
          <a:p>
            <a:pPr marL="45720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Transaction may be committed or aborted.</a:t>
            </a:r>
          </a:p>
        </p:txBody>
      </p:sp>
    </p:spTree>
    <p:extLst>
      <p:ext uri="{BB962C8B-B14F-4D97-AF65-F5344CB8AC3E}">
        <p14:creationId xmlns:p14="http://schemas.microsoft.com/office/powerpoint/2010/main" val="3379930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A289B-CBD6-EC98-0F59-63A07A9C0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FC9A-223C-9944-C856-114859EE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Communication Reduction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568B3-5A4B-078D-5A6C-A8C6A603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5E85-A42A-3FCB-9C89-E874A171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distributed systems reduce communication among participants?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2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5F717-5541-12F1-2578-B71A14B81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D1BA-9B98-B90B-DC77-8D8F36D8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Sharded Distributed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DD8BE-1B87-69D6-3A45-8393E779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91DAEC-09FC-703E-9FD4-7DDB9D352FC5}"/>
              </a:ext>
            </a:extLst>
          </p:cNvPr>
          <p:cNvGrpSpPr/>
          <p:nvPr/>
        </p:nvGrpSpPr>
        <p:grpSpPr>
          <a:xfrm>
            <a:off x="3038352" y="1109979"/>
            <a:ext cx="1689595" cy="2046465"/>
            <a:chOff x="3303824" y="1109979"/>
            <a:chExt cx="1689595" cy="2046465"/>
          </a:xfrm>
        </p:grpSpPr>
        <p:pic>
          <p:nvPicPr>
            <p:cNvPr id="8" name="Graphic 7" descr="Computer outline">
              <a:extLst>
                <a:ext uri="{FF2B5EF4-FFF2-40B4-BE49-F238E27FC236}">
                  <a16:creationId xmlns:a16="http://schemas.microsoft.com/office/drawing/2014/main" id="{49864BF5-876F-6A5D-2E82-81FA1A58E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03824" y="1109979"/>
              <a:ext cx="1689595" cy="204646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0E44D3-94B2-4AA9-6183-85349C78CC38}"/>
                </a:ext>
              </a:extLst>
            </p:cNvPr>
            <p:cNvSpPr txBox="1"/>
            <p:nvPr/>
          </p:nvSpPr>
          <p:spPr>
            <a:xfrm>
              <a:off x="3639371" y="1834668"/>
              <a:ext cx="276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8CEB96-0F5D-D9D5-F7B9-31F244C59AAB}"/>
              </a:ext>
            </a:extLst>
          </p:cNvPr>
          <p:cNvGrpSpPr/>
          <p:nvPr/>
        </p:nvGrpSpPr>
        <p:grpSpPr>
          <a:xfrm>
            <a:off x="3038351" y="2773127"/>
            <a:ext cx="1689595" cy="2046465"/>
            <a:chOff x="3303824" y="1109979"/>
            <a:chExt cx="1689595" cy="2046465"/>
          </a:xfrm>
        </p:grpSpPr>
        <p:pic>
          <p:nvPicPr>
            <p:cNvPr id="17" name="Graphic 16" descr="Computer outline">
              <a:extLst>
                <a:ext uri="{FF2B5EF4-FFF2-40B4-BE49-F238E27FC236}">
                  <a16:creationId xmlns:a16="http://schemas.microsoft.com/office/drawing/2014/main" id="{7DF262E9-5952-93AA-EC5E-58DC9B288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03824" y="1109979"/>
              <a:ext cx="1689595" cy="204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72F3B0-01C4-2F6A-FBA1-D986F6803EE4}"/>
                </a:ext>
              </a:extLst>
            </p:cNvPr>
            <p:cNvSpPr txBox="1"/>
            <p:nvPr/>
          </p:nvSpPr>
          <p:spPr>
            <a:xfrm>
              <a:off x="3639371" y="1834668"/>
              <a:ext cx="276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latin typeface="Palatino Linotype" panose="02040502050505030304" pitchFamily="18" charset="0"/>
                </a:rPr>
                <a:t>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033C67-BE25-616F-009D-67ECDB008526}"/>
              </a:ext>
            </a:extLst>
          </p:cNvPr>
          <p:cNvGrpSpPr/>
          <p:nvPr/>
        </p:nvGrpSpPr>
        <p:grpSpPr>
          <a:xfrm>
            <a:off x="3038351" y="4568857"/>
            <a:ext cx="1689595" cy="2046465"/>
            <a:chOff x="3303824" y="1109979"/>
            <a:chExt cx="1689595" cy="2046465"/>
          </a:xfrm>
        </p:grpSpPr>
        <p:pic>
          <p:nvPicPr>
            <p:cNvPr id="20" name="Graphic 19" descr="Computer outline">
              <a:extLst>
                <a:ext uri="{FF2B5EF4-FFF2-40B4-BE49-F238E27FC236}">
                  <a16:creationId xmlns:a16="http://schemas.microsoft.com/office/drawing/2014/main" id="{811BBEB5-8054-8F9C-6904-F97486F82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03824" y="1109979"/>
              <a:ext cx="1689595" cy="2046465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1ADE71-1CBB-470A-0316-6E0300F8FE6C}"/>
                </a:ext>
              </a:extLst>
            </p:cNvPr>
            <p:cNvSpPr txBox="1"/>
            <p:nvPr/>
          </p:nvSpPr>
          <p:spPr>
            <a:xfrm>
              <a:off x="3639371" y="1834668"/>
              <a:ext cx="276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latin typeface="Palatino Linotype" panose="02040502050505030304" pitchFamily="18" charset="0"/>
                </a:rPr>
                <a:t>C</a:t>
              </a:r>
            </a:p>
          </p:txBody>
        </p:sp>
      </p:grpSp>
      <p:pic>
        <p:nvPicPr>
          <p:cNvPr id="22" name="Picture 21" descr="A toy character wearing a helmet and holding up his hand&#10;&#10;AI-generated content may be incorrect.">
            <a:extLst>
              <a:ext uri="{FF2B5EF4-FFF2-40B4-BE49-F238E27FC236}">
                <a16:creationId xmlns:a16="http://schemas.microsoft.com/office/drawing/2014/main" id="{9DB31B59-3F87-559A-35D4-986232DC1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3" y="1733189"/>
            <a:ext cx="1084805" cy="163706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AB31F-5F78-D803-7D0B-73FE92FFA5E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720908" y="2133211"/>
            <a:ext cx="1248434" cy="41851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erson with round glasses&#10;&#10;AI-generated content may be incorrect.">
            <a:extLst>
              <a:ext uri="{FF2B5EF4-FFF2-40B4-BE49-F238E27FC236}">
                <a16:creationId xmlns:a16="http://schemas.microsoft.com/office/drawing/2014/main" id="{81AD5365-5D03-6317-D59E-529BB2303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03" y="4329116"/>
            <a:ext cx="1000322" cy="133376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7C1865B-33AB-3100-7EAD-69675D85B3E4}"/>
              </a:ext>
            </a:extLst>
          </p:cNvPr>
          <p:cNvSpPr/>
          <p:nvPr/>
        </p:nvSpPr>
        <p:spPr>
          <a:xfrm>
            <a:off x="6184490" y="1609662"/>
            <a:ext cx="5371407" cy="3601435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Envelope with solid fill">
            <a:extLst>
              <a:ext uri="{FF2B5EF4-FFF2-40B4-BE49-F238E27FC236}">
                <a16:creationId xmlns:a16="http://schemas.microsoft.com/office/drawing/2014/main" id="{C7ED41F4-5A43-3182-34CE-ABFC8EB23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9080" y="2335460"/>
            <a:ext cx="457200" cy="457200"/>
          </a:xfrm>
          <a:prstGeom prst="rect">
            <a:avLst/>
          </a:prstGeom>
        </p:spPr>
      </p:pic>
      <p:pic>
        <p:nvPicPr>
          <p:cNvPr id="30" name="Graphic 29" descr="Envelope with solid fill">
            <a:extLst>
              <a:ext uri="{FF2B5EF4-FFF2-40B4-BE49-F238E27FC236}">
                <a16:creationId xmlns:a16="http://schemas.microsoft.com/office/drawing/2014/main" id="{FD2DDB91-95D5-28E4-262F-034F73727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6280" y="2335460"/>
            <a:ext cx="457200" cy="457200"/>
          </a:xfrm>
          <a:prstGeom prst="rect">
            <a:avLst/>
          </a:prstGeom>
        </p:spPr>
      </p:pic>
      <p:pic>
        <p:nvPicPr>
          <p:cNvPr id="31" name="Graphic 30" descr="Envelope with solid fill">
            <a:extLst>
              <a:ext uri="{FF2B5EF4-FFF2-40B4-BE49-F238E27FC236}">
                <a16:creationId xmlns:a16="http://schemas.microsoft.com/office/drawing/2014/main" id="{B3FCBABA-AA4F-D9D5-F2F1-529FD53B68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3480" y="2335460"/>
            <a:ext cx="457200" cy="457200"/>
          </a:xfrm>
          <a:prstGeom prst="rect">
            <a:avLst/>
          </a:prstGeom>
        </p:spPr>
      </p:pic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B464D3E7-32ED-26BA-4CD9-D2AB3A0F5B40}"/>
              </a:ext>
            </a:extLst>
          </p:cNvPr>
          <p:cNvSpPr/>
          <p:nvPr/>
        </p:nvSpPr>
        <p:spPr>
          <a:xfrm>
            <a:off x="9114135" y="2706821"/>
            <a:ext cx="546748" cy="531331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C093BD65-F8D2-4B79-EDAD-30D8976BF50A}"/>
              </a:ext>
            </a:extLst>
          </p:cNvPr>
          <p:cNvSpPr/>
          <p:nvPr/>
        </p:nvSpPr>
        <p:spPr>
          <a:xfrm>
            <a:off x="9738277" y="2702157"/>
            <a:ext cx="546748" cy="531331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D4A316EA-7724-7283-78FC-56F140F1FB06}"/>
              </a:ext>
            </a:extLst>
          </p:cNvPr>
          <p:cNvSpPr/>
          <p:nvPr/>
        </p:nvSpPr>
        <p:spPr>
          <a:xfrm>
            <a:off x="10362420" y="2702157"/>
            <a:ext cx="546748" cy="531331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7CB618D2-673B-9F6B-775E-6AAF22ABB527}"/>
              </a:ext>
            </a:extLst>
          </p:cNvPr>
          <p:cNvSpPr/>
          <p:nvPr/>
        </p:nvSpPr>
        <p:spPr>
          <a:xfrm>
            <a:off x="8781909" y="3898158"/>
            <a:ext cx="2605548" cy="1118412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01BE78DB-8BCE-A267-5CC8-F606FD3E98F5}"/>
              </a:ext>
            </a:extLst>
          </p:cNvPr>
          <p:cNvSpPr/>
          <p:nvPr/>
        </p:nvSpPr>
        <p:spPr>
          <a:xfrm>
            <a:off x="6282815" y="3993819"/>
            <a:ext cx="2202424" cy="1022751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67ADEC-5BAF-6607-8460-CBCE34FF5B29}"/>
              </a:ext>
            </a:extLst>
          </p:cNvPr>
          <p:cNvSpPr/>
          <p:nvPr/>
        </p:nvSpPr>
        <p:spPr>
          <a:xfrm>
            <a:off x="8781909" y="1766894"/>
            <a:ext cx="2452297" cy="1594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8D46E6-5BE4-D561-C75D-D9CD8E5422C3}"/>
              </a:ext>
            </a:extLst>
          </p:cNvPr>
          <p:cNvSpPr txBox="1"/>
          <p:nvPr/>
        </p:nvSpPr>
        <p:spPr>
          <a:xfrm>
            <a:off x="9056803" y="1834668"/>
            <a:ext cx="20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Multi-core </a:t>
            </a:r>
          </a:p>
          <a:p>
            <a:pPr algn="ctr"/>
            <a:r>
              <a:rPr lang="en-US" b="1" dirty="0">
                <a:latin typeface="Palatino Linotype" panose="02040502050505030304" pitchFamily="18" charset="0"/>
              </a:rPr>
              <a:t>Execution Engine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DD4B43-1FCD-54AE-E849-6CAD09F4222F}"/>
              </a:ext>
            </a:extLst>
          </p:cNvPr>
          <p:cNvSpPr txBox="1"/>
          <p:nvPr/>
        </p:nvSpPr>
        <p:spPr>
          <a:xfrm>
            <a:off x="9140361" y="4223769"/>
            <a:ext cx="20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Locak Storage</a:t>
            </a:r>
          </a:p>
          <a:p>
            <a:pPr algn="ctr"/>
            <a:r>
              <a:rPr lang="en-US" b="1" dirty="0">
                <a:latin typeface="Palatino Linotype" panose="02040502050505030304" pitchFamily="18" charset="0"/>
              </a:rPr>
              <a:t>In-memory/Disk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25F19D-815A-173E-7440-D0F51658BEB0}"/>
              </a:ext>
            </a:extLst>
          </p:cNvPr>
          <p:cNvSpPr txBox="1"/>
          <p:nvPr/>
        </p:nvSpPr>
        <p:spPr>
          <a:xfrm>
            <a:off x="6184489" y="4328787"/>
            <a:ext cx="20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Protocol specific state (e.g. locks)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27620-180F-DAEB-1218-D71D2FC15233}"/>
              </a:ext>
            </a:extLst>
          </p:cNvPr>
          <p:cNvSpPr txBox="1"/>
          <p:nvPr/>
        </p:nvSpPr>
        <p:spPr>
          <a:xfrm>
            <a:off x="6226279" y="1788501"/>
            <a:ext cx="204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Input Messages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89C1F5-8834-EA70-741B-6FBFF2DE49FC}"/>
              </a:ext>
            </a:extLst>
          </p:cNvPr>
          <p:cNvCxnSpPr>
            <a:cxnSpLocks/>
          </p:cNvCxnSpPr>
          <p:nvPr/>
        </p:nvCxnSpPr>
        <p:spPr>
          <a:xfrm>
            <a:off x="5643095" y="2592104"/>
            <a:ext cx="905809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F511F6-8737-51FE-5FBE-532D263E3EA0}"/>
              </a:ext>
            </a:extLst>
          </p:cNvPr>
          <p:cNvCxnSpPr>
            <a:cxnSpLocks/>
          </p:cNvCxnSpPr>
          <p:nvPr/>
        </p:nvCxnSpPr>
        <p:spPr>
          <a:xfrm>
            <a:off x="7964384" y="2551723"/>
            <a:ext cx="727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A65BE7-1ACB-BFC8-10C8-01F55D39A2FE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325365" y="3361226"/>
            <a:ext cx="2682693" cy="70411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D8B45B-552E-9DED-9F74-A8B6BA077C65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10008058" y="3361226"/>
            <a:ext cx="0" cy="70411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2A33E6-6B50-8B3F-076D-CA356C6B73BA}"/>
              </a:ext>
            </a:extLst>
          </p:cNvPr>
          <p:cNvCxnSpPr>
            <a:cxnSpLocks/>
          </p:cNvCxnSpPr>
          <p:nvPr/>
        </p:nvCxnSpPr>
        <p:spPr>
          <a:xfrm>
            <a:off x="4727946" y="2592104"/>
            <a:ext cx="1498158" cy="2640056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AE676BB-FEFA-4AF7-2A5F-009A340A9FB7}"/>
              </a:ext>
            </a:extLst>
          </p:cNvPr>
          <p:cNvCxnSpPr>
            <a:cxnSpLocks/>
          </p:cNvCxnSpPr>
          <p:nvPr/>
        </p:nvCxnSpPr>
        <p:spPr>
          <a:xfrm>
            <a:off x="4704242" y="1588599"/>
            <a:ext cx="1496759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ECC921-8EC8-9CE0-D12E-B4B51DDCBFA1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1720908" y="2551724"/>
            <a:ext cx="1317443" cy="124463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4C36A6-40E4-7310-7CDC-87DFBFA17071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720908" y="2551724"/>
            <a:ext cx="1317443" cy="304036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D72E2C-A73E-ABD8-3CB2-BAC16D4FF6E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636425" y="2133211"/>
            <a:ext cx="1332917" cy="286278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B0FD4F3-F776-331B-2D6D-BE1028373E8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636425" y="3788771"/>
            <a:ext cx="1376649" cy="1207226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0FBEB4B-20BD-D066-9589-38D5CB6BA932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1636425" y="4995997"/>
            <a:ext cx="1401926" cy="59609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4E5299D-A90E-67B3-7BA2-2659154767A0}"/>
              </a:ext>
            </a:extLst>
          </p:cNvPr>
          <p:cNvSpPr txBox="1"/>
          <p:nvPr/>
        </p:nvSpPr>
        <p:spPr>
          <a:xfrm>
            <a:off x="582228" y="6329759"/>
            <a:ext cx="110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Clients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DCE4B1-EF19-B879-77FA-E0393584D7C9}"/>
              </a:ext>
            </a:extLst>
          </p:cNvPr>
          <p:cNvSpPr txBox="1"/>
          <p:nvPr/>
        </p:nvSpPr>
        <p:spPr>
          <a:xfrm>
            <a:off x="3329112" y="6329759"/>
            <a:ext cx="110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3465255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B49E0-D418-5790-F493-731E3FD87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9E01-1A23-8ED9-2373-FA9CEFF0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Communication Reduction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DADE4-8A46-CA57-48B1-64BF3AF1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0996-BB3E-1FF2-98FC-45EE3717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distributed systems reduce communication among participants?</a:t>
            </a:r>
          </a:p>
          <a:p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Batching</a:t>
            </a:r>
          </a:p>
          <a:p>
            <a:pPr lvl="1"/>
            <a:r>
              <a:rPr lang="en-US" sz="2400" dirty="0">
                <a:latin typeface="Palatino Linotype" panose="02040502050505030304" pitchFamily="18" charset="0"/>
              </a:rPr>
              <a:t>Batching implies packaging multiple transactions or requests together.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sz="2400" dirty="0">
                <a:latin typeface="Palatino Linotype" panose="02040502050505030304" pitchFamily="18" charset="0"/>
              </a:rPr>
              <a:t>Instead of sending one transaction at a time, participants can send one batch of transactions at a time.</a:t>
            </a: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98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6414-FF2F-35C6-E70E-8319944E5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C0AE-A029-7730-E39D-EBBD74C0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Communication Reduction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91373-ADD2-5F2F-87B1-66BC5038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13B0-5268-B8D6-F501-95674BAD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distributed systems reduce communication among participants?</a:t>
            </a:r>
          </a:p>
          <a:p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Batching</a:t>
            </a:r>
          </a:p>
          <a:p>
            <a:pPr lvl="1"/>
            <a:r>
              <a:rPr lang="en-US" sz="2400" dirty="0">
                <a:latin typeface="Palatino Linotype" panose="02040502050505030304" pitchFamily="18" charset="0"/>
              </a:rPr>
              <a:t>Batching implies packaging multiple transactions or requests together.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sz="2400" dirty="0">
                <a:latin typeface="Palatino Linotype" panose="02040502050505030304" pitchFamily="18" charset="0"/>
              </a:rPr>
              <a:t>Instead of sending one transaction at a time, participants can send one batch of transactions at a time.</a:t>
            </a:r>
          </a:p>
          <a:p>
            <a:pPr marL="457200" lvl="1" indent="0">
              <a:buNone/>
            </a:pPr>
            <a:endParaRPr lang="en-US" sz="18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Who can use Batching?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Anyone can employ batching.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For instance, if a client has multiple transactions to send, it can batch these transactions.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Similarly, client proxy can batch transactions.</a:t>
            </a:r>
          </a:p>
          <a:p>
            <a:pPr marL="457200" lvl="1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489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876B5-BE16-0A7B-A24E-DAA2133B7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3AC6-8140-92B0-3BA5-FFE75C5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Communication Reduction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9F9ED-A87F-DD85-EA6D-79D59517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CA289-6E9D-0C85-AAAF-13687703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Challenges of Batching?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60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B6D03-40BE-6C1E-EB50-91F66F474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2F20-59B2-4833-F604-4DD054E5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Communication Reduction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CC8B-8CF5-0817-8A16-0BECF9A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61A89-6BC0-1598-6B15-AA33239C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Challenges of Batching?</a:t>
            </a:r>
          </a:p>
          <a:p>
            <a:endParaRPr lang="en-US" sz="18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Optimal size of batch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the batch size is too large, then a long wait time before the batch is ready to send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increase in latency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457200" lvl="1" indent="0">
              <a:buNone/>
            </a:pPr>
            <a:endParaRPr lang="en-US" sz="18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If the batch size is too small, then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minimal reduction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in communication.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17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73B3A-C278-560F-A671-0B81D9614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9378-430C-A07B-AA2E-3EE138D7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Communication Reduction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FB54-77BB-5F79-94E4-7952F960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1797-5B30-0FF4-CD13-11BCB4273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Challenges of Batching?</a:t>
            </a:r>
          </a:p>
          <a:p>
            <a:endParaRPr lang="en-US" sz="18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Optimal size of batch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the batch size is too large, then a long wait time before the batch is ready to send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increase in latency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457200" lvl="1" indent="0">
              <a:buNone/>
            </a:pPr>
            <a:endParaRPr lang="en-US" sz="18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If the batch size is too small, then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minimal reduction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in communication.</a:t>
            </a:r>
            <a:endParaRPr lang="en-US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Lack of sufficient transactions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If there are not enough transactions, batch may not reach an optimal size.</a:t>
            </a:r>
          </a:p>
        </p:txBody>
      </p:sp>
    </p:spTree>
    <p:extLst>
      <p:ext uri="{BB962C8B-B14F-4D97-AF65-F5344CB8AC3E}">
        <p14:creationId xmlns:p14="http://schemas.microsoft.com/office/powerpoint/2010/main" val="2956125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51EBF-ECE2-9B77-5164-F7F675390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D37D-159E-F54A-DE47-8E4765A0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Communication Reduction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B93EC-D161-A1CB-137C-C6D2C06C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8AF8-52A6-C015-404F-DB9E36A57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Challenges of Batching?</a:t>
            </a:r>
          </a:p>
          <a:p>
            <a:endParaRPr lang="en-US" sz="18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Optimal size of batch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the batch size is too large, then a long wait time before the batch is ready to send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increase in latency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457200" lvl="1" indent="0">
              <a:buNone/>
            </a:pPr>
            <a:endParaRPr lang="en-US" sz="18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If the batch size is too small, then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minimal reduction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in communication.</a:t>
            </a:r>
            <a:endParaRPr lang="en-US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Lack of sufficient transactions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If there are not enough transactions, batch may not reach an optimal size.</a:t>
            </a:r>
          </a:p>
          <a:p>
            <a:pPr marL="342900" lvl="1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Fixed or Variable Size of Batch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Fixed size batches are easy to process as size is known to all but face the optimality challenge.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Variable size batches are tricky and require extra handling during failures.</a:t>
            </a:r>
          </a:p>
        </p:txBody>
      </p:sp>
    </p:spTree>
    <p:extLst>
      <p:ext uri="{BB962C8B-B14F-4D97-AF65-F5344CB8AC3E}">
        <p14:creationId xmlns:p14="http://schemas.microsoft.com/office/powerpoint/2010/main" val="6078701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89A53-CD17-C75D-1B44-A96709E67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3F2D-48AF-AA82-9FDB-DDC150C8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Fate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B21B6-5DE5-B907-F545-0AA485CE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3CA3-48B7-A88B-F07A-70DEAB4B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Once a distributed transaction is executed by all the participants, we need to decide whether to commit or abort the transaction.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will a transaction commit or abort?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366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4E0F5-F0A8-8692-2128-081721178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2B2F-4093-4097-F820-60758BA3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Fate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1A41F-B7A6-0B8A-8CDF-A7EE217A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3BE3-90E0-8783-8FFB-2510A7C8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Once a distributed transaction is executed by all the participants, we need to decide whether to commit or abort the transaction.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will a transaction commit or abort?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transaction </a:t>
            </a:r>
            <a:r>
              <a:rPr lang="en-US" sz="2400" b="1" dirty="0">
                <a:latin typeface="Palatino Linotype" panose="02040502050505030304" pitchFamily="18" charset="0"/>
              </a:rPr>
              <a:t>commits </a:t>
            </a:r>
            <a:r>
              <a:rPr lang="en-US" sz="2400" dirty="0">
                <a:latin typeface="Palatino Linotype" panose="02040502050505030304" pitchFamily="18" charset="0"/>
              </a:rPr>
              <a:t>when all the participants agree.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524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24CF5-FC65-337C-DE4D-B6A22C1C7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CEFD-262E-B605-612B-0C91F646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Fate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3D21C-F9FE-65FB-75AB-D8226E19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7981-DC5A-00C0-02E5-D8F549F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Once a distributed transaction is executed by all the participants, we need to decide whether to commit or abort the transaction.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will a transaction commit or abort?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transaction </a:t>
            </a:r>
            <a:r>
              <a:rPr lang="en-US" sz="2400" b="1" dirty="0">
                <a:latin typeface="Palatino Linotype" panose="02040502050505030304" pitchFamily="18" charset="0"/>
              </a:rPr>
              <a:t>commits </a:t>
            </a:r>
            <a:r>
              <a:rPr lang="en-US" sz="2400" dirty="0">
                <a:latin typeface="Palatino Linotype" panose="02040502050505030304" pitchFamily="18" charset="0"/>
              </a:rPr>
              <a:t>when all the participants agree.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transaction </a:t>
            </a:r>
            <a:r>
              <a:rPr lang="en-US" sz="2400" b="1" dirty="0">
                <a:latin typeface="Palatino Linotype" panose="02040502050505030304" pitchFamily="18" charset="0"/>
              </a:rPr>
              <a:t>aborts </a:t>
            </a:r>
            <a:r>
              <a:rPr lang="en-US" sz="2400" dirty="0">
                <a:latin typeface="Palatino Linotype" panose="02040502050505030304" pitchFamily="18" charset="0"/>
              </a:rPr>
              <a:t>when one of the participant disagrees.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can a participant ask for aborting a transaction?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457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DE748-F25C-C96E-6930-32985D2AB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C003-12C0-BE2F-8BC8-774F6E90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Fate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28621-D6A1-81E9-B2BD-95741895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CCFB-81E3-13F0-1A68-0191B674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Once a distributed transaction is executed by all the participants, we need to decide whether to commit or abort the transaction.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will a transaction commit or abort?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transaction </a:t>
            </a:r>
            <a:r>
              <a:rPr lang="en-US" sz="2400" b="1" dirty="0">
                <a:latin typeface="Palatino Linotype" panose="02040502050505030304" pitchFamily="18" charset="0"/>
              </a:rPr>
              <a:t>commits </a:t>
            </a:r>
            <a:r>
              <a:rPr lang="en-US" sz="2400" dirty="0">
                <a:latin typeface="Palatino Linotype" panose="02040502050505030304" pitchFamily="18" charset="0"/>
              </a:rPr>
              <a:t>when all the participants agree.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transaction </a:t>
            </a:r>
            <a:r>
              <a:rPr lang="en-US" sz="2400" b="1" dirty="0">
                <a:latin typeface="Palatino Linotype" panose="02040502050505030304" pitchFamily="18" charset="0"/>
              </a:rPr>
              <a:t>aborts </a:t>
            </a:r>
            <a:r>
              <a:rPr lang="en-US" sz="2400" dirty="0">
                <a:latin typeface="Palatino Linotype" panose="02040502050505030304" pitchFamily="18" charset="0"/>
              </a:rPr>
              <a:t>when one of the participant disagrees.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can a participant ask for aborting a transaction?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Reasons:</a:t>
            </a:r>
            <a:r>
              <a:rPr lang="en-US" sz="2400" dirty="0">
                <a:latin typeface="Palatino Linotype" panose="02040502050505030304" pitchFamily="18" charset="0"/>
              </a:rPr>
              <a:t> violation of integrity constraints, conflict with intra-transactions, etc.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5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D22FB-DE11-F1C1-C61C-B56B46782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AF95-F9DF-6CD6-3B8E-0CF753BB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Sharded Distributed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002E6-7902-65E1-4A43-FC6D4A40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2525-D1D3-8B81-5A6F-C3D6D6C1F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02519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sharded distributed system/database receives two types of transactions: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Intra-Shard Transaction</a:t>
            </a:r>
            <a:r>
              <a:rPr lang="en-US" dirty="0">
                <a:latin typeface="Palatino Linotype" panose="02040502050505030304" pitchFamily="18" charset="0"/>
              </a:rPr>
              <a:t>: Transaction that accesses only one shard/partition.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Inter-Shard Transaction</a:t>
            </a:r>
            <a:r>
              <a:rPr lang="en-US" dirty="0">
                <a:latin typeface="Palatino Linotype" panose="02040502050505030304" pitchFamily="18" charset="0"/>
              </a:rPr>
              <a:t>: Transaction that accesses multiple shards/partitions.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126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6247D-6A6B-7CBF-2E70-D7FC452BF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E6BD-5EEC-D3F6-E1DA-D5A77A02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Fate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C98DC-FD2D-18E5-049A-47FAB98B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C9CD-A026-08E6-5DC2-2E24EDBE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necessary tasks post taking a decision to abort the transaction?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624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1D03-F2AA-D02E-CC75-5110D4E66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13F-400E-A289-7BF9-3BDA74AC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Fate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1D6F5-2050-603A-8643-E872E88A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F917-F658-9BC5-5A9C-7FA28C96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necessary tasks post taking a decision to abort the transaction?</a:t>
            </a:r>
          </a:p>
          <a:p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Undo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Each participant that executed the transaction would need to undo the effects of the aborted transaction.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This would require </a:t>
            </a:r>
            <a:r>
              <a:rPr lang="en-US" b="1" dirty="0">
                <a:latin typeface="Palatino Linotype" panose="02040502050505030304" pitchFamily="18" charset="0"/>
              </a:rPr>
              <a:t>rollbacking</a:t>
            </a:r>
            <a:r>
              <a:rPr lang="en-US" dirty="0">
                <a:latin typeface="Palatino Linotype" panose="02040502050505030304" pitchFamily="18" charset="0"/>
              </a:rPr>
              <a:t> the state!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What if the write set of this transaction were read by some other transaction? </a:t>
            </a:r>
            <a:r>
              <a:rPr lang="en-US" b="1" dirty="0">
                <a:latin typeface="Palatino Linotype" panose="02040502050505030304" pitchFamily="18" charset="0"/>
              </a:rPr>
              <a:t>Cascade Rollbacks!</a:t>
            </a:r>
          </a:p>
          <a:p>
            <a:pPr lvl="1"/>
            <a:endParaRPr lang="en-US" sz="1800" b="1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 fact, several systems avoid cascade rollbacks by </a:t>
            </a:r>
            <a:r>
              <a:rPr lang="en-US" b="1" dirty="0">
                <a:latin typeface="Palatino Linotype" panose="02040502050505030304" pitchFamily="18" charset="0"/>
              </a:rPr>
              <a:t>disallowing</a:t>
            </a:r>
            <a:r>
              <a:rPr lang="en-US" dirty="0">
                <a:latin typeface="Palatino Linotype" panose="02040502050505030304" pitchFamily="18" charset="0"/>
              </a:rPr>
              <a:t> other transactions to read the write set of an uncommitted transaction.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However, some systems </a:t>
            </a:r>
            <a:r>
              <a:rPr lang="en-US" b="1" dirty="0">
                <a:latin typeface="Palatino Linotype" panose="02040502050505030304" pitchFamily="18" charset="0"/>
              </a:rPr>
              <a:t>allow</a:t>
            </a:r>
            <a:r>
              <a:rPr lang="en-US" dirty="0">
                <a:latin typeface="Palatino Linotype" panose="02040502050505030304" pitchFamily="18" charset="0"/>
              </a:rPr>
              <a:t> reading writes of an uncommitted transaction.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86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473E2-DB3C-EE41-15EE-AED5581FF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FDE3-7410-2AEA-8AF6-A2FC6395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Fate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9708B-C7B6-D920-9E39-04D8A7AC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E8E1-AB29-8C7F-2B6D-1E5B634C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Redo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aborting a transaction, you have two choices:</a:t>
            </a:r>
          </a:p>
          <a:p>
            <a:pPr marL="45720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Inform client </a:t>
            </a:r>
            <a:r>
              <a:rPr lang="en-US" dirty="0">
                <a:latin typeface="Palatino Linotype" panose="02040502050505030304" pitchFamily="18" charset="0"/>
              </a:rPr>
              <a:t>that its transaction got aborted.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The client may get upset and will abandon the application!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988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31082-54F4-4D5D-020F-A20678B3B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F6D3-28BE-DE59-6A74-CB9E43C7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Fate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B31CB-D4EA-9648-6000-B79ACCD7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638E-0F92-7E52-1270-56C05507C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Redo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aborting a transaction, you have two choices:</a:t>
            </a:r>
          </a:p>
          <a:p>
            <a:pPr marL="45720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Inform client </a:t>
            </a:r>
            <a:r>
              <a:rPr lang="en-US" dirty="0">
                <a:latin typeface="Palatino Linotype" panose="02040502050505030304" pitchFamily="18" charset="0"/>
              </a:rPr>
              <a:t>that its transaction got aborted.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The client may get upset and will abandon the application!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Re-run the aborted transaction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The more optimal choice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place the aborted transaction back in the queue.</a:t>
            </a:r>
          </a:p>
          <a:p>
            <a:pPr marL="914400" lvl="2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However, it may again get aborted?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65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0BDF1-415B-9D69-1E1B-9A593A277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277A-CB7C-7817-B422-06FB57FC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Fate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FDCE0-B840-68CA-D957-8B0DA3DA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CAAB-8A8B-2021-FC53-DA913445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Redo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aborting a transaction, you have two choices:</a:t>
            </a:r>
          </a:p>
          <a:p>
            <a:pPr marL="45720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Inform client </a:t>
            </a:r>
            <a:r>
              <a:rPr lang="en-US" dirty="0">
                <a:latin typeface="Palatino Linotype" panose="02040502050505030304" pitchFamily="18" charset="0"/>
              </a:rPr>
              <a:t>that its transaction got aborted.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The client may get upset and will abandon the application!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Re-run the aborted transaction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The more optimal choice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place the aborted transaction back in the queue.</a:t>
            </a:r>
          </a:p>
          <a:p>
            <a:pPr marL="914400" lvl="2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However, it may again get aborted?</a:t>
            </a:r>
          </a:p>
          <a:p>
            <a:pPr lvl="2"/>
            <a:endParaRPr lang="en-US" sz="2400" dirty="0">
              <a:latin typeface="Palatino Linotype" panose="02040502050505030304" pitchFamily="18" charset="0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Place the transaction back in the queue after an </a:t>
            </a:r>
            <a:r>
              <a:rPr lang="en-US" sz="2400" b="1" dirty="0">
                <a:latin typeface="Palatino Linotype" panose="02040502050505030304" pitchFamily="18" charset="0"/>
              </a:rPr>
              <a:t>exponential backoff</a:t>
            </a:r>
            <a:r>
              <a:rPr lang="en-US" sz="2400" dirty="0">
                <a:latin typeface="Palatino Linotype" panose="02040502050505030304" pitchFamily="18" charset="0"/>
              </a:rPr>
              <a:t> time; increases probability of not aborting.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1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C6E14-DA75-04A8-1C51-D3EEBC5C1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D72C-691B-ADAC-4491-DC1D2257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Sharded Distributed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61A32-0415-285D-1E13-B144C320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97D9-23BE-2598-735A-5EC13BC7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02519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sharded distributed system/database receives two types of transactions: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Intra-Shard Transaction</a:t>
            </a:r>
            <a:r>
              <a:rPr lang="en-US" dirty="0">
                <a:latin typeface="Palatino Linotype" panose="02040502050505030304" pitchFamily="18" charset="0"/>
              </a:rPr>
              <a:t>: Transaction that accesses only one shard/partition.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Inter-Shard Transaction</a:t>
            </a:r>
            <a:r>
              <a:rPr lang="en-US" dirty="0">
                <a:latin typeface="Palatino Linotype" panose="02040502050505030304" pitchFamily="18" charset="0"/>
              </a:rPr>
              <a:t>: Transaction that accesses multiple shards/partitions.</a:t>
            </a: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distributed system that receives a large number of intra-shard transactions can yield higher performance than a single monolithic database. </a:t>
            </a:r>
            <a:r>
              <a:rPr lang="en-US" sz="2400" b="1" dirty="0">
                <a:latin typeface="Palatino Linotype" panose="02040502050505030304" pitchFamily="18" charset="0"/>
              </a:rPr>
              <a:t>Why?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8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3256E-3385-209B-08C1-617B1A328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B431-40BB-A186-7533-CD888711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Sharded Distributed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C3D41-E120-296E-9CC2-DE137653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EF62-35F3-CEA3-94EA-3D7F1EB7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02519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sharded distributed system/database receives two types of transactions: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Intra-Shard Transaction</a:t>
            </a:r>
            <a:r>
              <a:rPr lang="en-US" dirty="0">
                <a:latin typeface="Palatino Linotype" panose="02040502050505030304" pitchFamily="18" charset="0"/>
              </a:rPr>
              <a:t>: Transaction that accesses only one shard/partition.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Inter-Shard Transaction</a:t>
            </a:r>
            <a:r>
              <a:rPr lang="en-US" dirty="0">
                <a:latin typeface="Palatino Linotype" panose="02040502050505030304" pitchFamily="18" charset="0"/>
              </a:rPr>
              <a:t>: Transaction that accesses multiple shards/partitions.</a:t>
            </a: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distributed system that receives a large number of intra-shard transactions can yield higher performance than a single monolithic database. </a:t>
            </a:r>
            <a:r>
              <a:rPr lang="en-US" sz="2400" b="1" dirty="0">
                <a:latin typeface="Palatino Linotype" panose="02040502050505030304" pitchFamily="18" charset="0"/>
              </a:rPr>
              <a:t>Why?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Because each partition can work independently; equivalent to multiple monolithic databases running parallel!</a:t>
            </a:r>
          </a:p>
          <a:p>
            <a:pPr marL="0" indent="0"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2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575DC-0FDE-5C9C-E943-638FAA73B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F84A-1C95-2B87-F78F-AAE8EC8A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Sharded Distributed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06FE1-3405-C6E1-156A-02A69B80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DE45-7B76-2CA4-298E-C955EA1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02519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sharded distributed system/database receives two types of transactions: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Intra-Shard Transaction</a:t>
            </a:r>
            <a:r>
              <a:rPr lang="en-US" dirty="0">
                <a:latin typeface="Palatino Linotype" panose="02040502050505030304" pitchFamily="18" charset="0"/>
              </a:rPr>
              <a:t>: Transaction that accesses only one shard/partition.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Inter-Shard Transaction</a:t>
            </a:r>
            <a:r>
              <a:rPr lang="en-US" dirty="0">
                <a:latin typeface="Palatino Linotype" panose="02040502050505030304" pitchFamily="18" charset="0"/>
              </a:rPr>
              <a:t>: Transaction that accesses multiple shards/partitions.</a:t>
            </a: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distributed system that receives a large number of intra-shard transactions can yield higher performance than a single monolithic database. </a:t>
            </a:r>
            <a:r>
              <a:rPr lang="en-US" sz="2400" b="1" dirty="0">
                <a:latin typeface="Palatino Linotype" panose="02040502050505030304" pitchFamily="18" charset="0"/>
              </a:rPr>
              <a:t>Why?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Because each partition can work independently; equivalent to multiple monolithic databases running parallel!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Real Challenge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Inter-shard transactions as it requires coordination among multiple shards.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30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52961</TotalTime>
  <Words>3160</Words>
  <Application>Microsoft Macintosh PowerPoint</Application>
  <PresentationFormat>Widescreen</PresentationFormat>
  <Paragraphs>946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Palatino Linotype</vt:lpstr>
      <vt:lpstr>Office Theme</vt:lpstr>
      <vt:lpstr>Large Scale Systems CS 410 / 510</vt:lpstr>
      <vt:lpstr>Transactions</vt:lpstr>
      <vt:lpstr>What is a Distributed Transaction</vt:lpstr>
      <vt:lpstr>What is a Distributed Transaction</vt:lpstr>
      <vt:lpstr>Sharded Distributed System</vt:lpstr>
      <vt:lpstr>Sharded Distributed System</vt:lpstr>
      <vt:lpstr>Sharded Distributed System</vt:lpstr>
      <vt:lpstr>Sharded Distributed System</vt:lpstr>
      <vt:lpstr>Sharded Distributed System</vt:lpstr>
      <vt:lpstr>Common Terminology</vt:lpstr>
      <vt:lpstr>Concurrency Control protocol: Two-Phase Locking</vt:lpstr>
      <vt:lpstr>Two-Phase Locking</vt:lpstr>
      <vt:lpstr>Two-Phase Locking</vt:lpstr>
      <vt:lpstr>2PL Example I</vt:lpstr>
      <vt:lpstr>2PL Example I</vt:lpstr>
      <vt:lpstr>2PL Example I</vt:lpstr>
      <vt:lpstr>2PL Example I</vt:lpstr>
      <vt:lpstr>2PL Example I</vt:lpstr>
      <vt:lpstr>2PL Example I</vt:lpstr>
      <vt:lpstr>2PL Example II</vt:lpstr>
      <vt:lpstr>2PL Example II</vt:lpstr>
      <vt:lpstr>2PL Example II</vt:lpstr>
      <vt:lpstr>2PL Example II</vt:lpstr>
      <vt:lpstr>2PL Example II</vt:lpstr>
      <vt:lpstr>2PL Example II</vt:lpstr>
      <vt:lpstr>Two-Phase Locking</vt:lpstr>
      <vt:lpstr>Two-Phase Locking</vt:lpstr>
      <vt:lpstr>Strong Strict Two-Phase Locking</vt:lpstr>
      <vt:lpstr>Strong Strict Two-Phase Locking</vt:lpstr>
      <vt:lpstr>Example </vt:lpstr>
      <vt:lpstr>Non 2PL</vt:lpstr>
      <vt:lpstr>2PL</vt:lpstr>
      <vt:lpstr>Strong Strict 2PL</vt:lpstr>
      <vt:lpstr>Self Reading Tasks</vt:lpstr>
      <vt:lpstr>2PL in Distributed Systems</vt:lpstr>
      <vt:lpstr>2PL in Distributed Systems</vt:lpstr>
      <vt:lpstr>2PL in Distributed Systems</vt:lpstr>
      <vt:lpstr>2PL in Distributed Systems</vt:lpstr>
      <vt:lpstr>Centralized 2PL</vt:lpstr>
      <vt:lpstr>Centralized 2PL</vt:lpstr>
      <vt:lpstr>Centralized 2PL</vt:lpstr>
      <vt:lpstr>Centralized 2PL</vt:lpstr>
      <vt:lpstr>Distributed 2PL</vt:lpstr>
      <vt:lpstr>Distributed 2PL</vt:lpstr>
      <vt:lpstr>Distributed 2PL</vt:lpstr>
      <vt:lpstr>Challenges for Distributed CC</vt:lpstr>
      <vt:lpstr>Challenges for Distributed CC</vt:lpstr>
      <vt:lpstr>Challenges for Distributed CC</vt:lpstr>
      <vt:lpstr>Communication Reduction</vt:lpstr>
      <vt:lpstr>Communication Reduction</vt:lpstr>
      <vt:lpstr>Communication Reduction</vt:lpstr>
      <vt:lpstr>Communication Reduction</vt:lpstr>
      <vt:lpstr>Communication Reduction</vt:lpstr>
      <vt:lpstr>Communication Reduction</vt:lpstr>
      <vt:lpstr>Communication Reduction</vt:lpstr>
      <vt:lpstr>Transaction Fate</vt:lpstr>
      <vt:lpstr>Transaction Fate</vt:lpstr>
      <vt:lpstr>Transaction Fate</vt:lpstr>
      <vt:lpstr>Transaction Fate</vt:lpstr>
      <vt:lpstr>Transaction Fate</vt:lpstr>
      <vt:lpstr>Transaction Fate</vt:lpstr>
      <vt:lpstr>Transaction Fate</vt:lpstr>
      <vt:lpstr>Transaction Fate</vt:lpstr>
      <vt:lpstr>Transaction Fate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792</cp:revision>
  <dcterms:created xsi:type="dcterms:W3CDTF">2023-07-25T15:37:00Z</dcterms:created>
  <dcterms:modified xsi:type="dcterms:W3CDTF">2025-04-11T17:13:34Z</dcterms:modified>
</cp:coreProperties>
</file>