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0"/>
  </p:notesMasterIdLst>
  <p:sldIdLst>
    <p:sldId id="256" r:id="rId2"/>
    <p:sldId id="449" r:id="rId3"/>
    <p:sldId id="326" r:id="rId4"/>
    <p:sldId id="658" r:id="rId5"/>
    <p:sldId id="628" r:id="rId6"/>
    <p:sldId id="682" r:id="rId7"/>
    <p:sldId id="683" r:id="rId8"/>
    <p:sldId id="684" r:id="rId9"/>
    <p:sldId id="685" r:id="rId10"/>
    <p:sldId id="686" r:id="rId11"/>
    <p:sldId id="687" r:id="rId12"/>
    <p:sldId id="688" r:id="rId13"/>
    <p:sldId id="689" r:id="rId14"/>
    <p:sldId id="690" r:id="rId15"/>
    <p:sldId id="691" r:id="rId16"/>
    <p:sldId id="692" r:id="rId17"/>
    <p:sldId id="693" r:id="rId18"/>
    <p:sldId id="694" r:id="rId19"/>
    <p:sldId id="695" r:id="rId20"/>
    <p:sldId id="696" r:id="rId21"/>
    <p:sldId id="697" r:id="rId22"/>
    <p:sldId id="698" r:id="rId23"/>
    <p:sldId id="699" r:id="rId24"/>
    <p:sldId id="700" r:id="rId25"/>
    <p:sldId id="701" r:id="rId26"/>
    <p:sldId id="702" r:id="rId27"/>
    <p:sldId id="703" r:id="rId28"/>
    <p:sldId id="705" r:id="rId29"/>
    <p:sldId id="704" r:id="rId30"/>
    <p:sldId id="712" r:id="rId31"/>
    <p:sldId id="713" r:id="rId32"/>
    <p:sldId id="657" r:id="rId33"/>
    <p:sldId id="707" r:id="rId34"/>
    <p:sldId id="708" r:id="rId35"/>
    <p:sldId id="709" r:id="rId36"/>
    <p:sldId id="710" r:id="rId37"/>
    <p:sldId id="711" r:id="rId38"/>
    <p:sldId id="714" r:id="rId39"/>
    <p:sldId id="715" r:id="rId40"/>
    <p:sldId id="716" r:id="rId41"/>
    <p:sldId id="717" r:id="rId42"/>
    <p:sldId id="718" r:id="rId43"/>
    <p:sldId id="706" r:id="rId44"/>
    <p:sldId id="719" r:id="rId45"/>
    <p:sldId id="672" r:id="rId46"/>
    <p:sldId id="720" r:id="rId47"/>
    <p:sldId id="723" r:id="rId48"/>
    <p:sldId id="722" r:id="rId49"/>
    <p:sldId id="721" r:id="rId50"/>
    <p:sldId id="724" r:id="rId51"/>
    <p:sldId id="725" r:id="rId52"/>
    <p:sldId id="726" r:id="rId53"/>
    <p:sldId id="727" r:id="rId54"/>
    <p:sldId id="728" r:id="rId55"/>
    <p:sldId id="729" r:id="rId56"/>
    <p:sldId id="730" r:id="rId57"/>
    <p:sldId id="731" r:id="rId58"/>
    <p:sldId id="732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170"/>
    <p:restoredTop sz="96327"/>
  </p:normalViewPr>
  <p:slideViewPr>
    <p:cSldViewPr snapToGrid="0">
      <p:cViewPr varScale="1">
        <p:scale>
          <a:sx n="160" d="100"/>
          <a:sy n="160" d="100"/>
        </p:scale>
        <p:origin x="11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F68BC-8D48-6B48-9EB7-582DB70943E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935A-7AC3-6544-8C8D-6EE07752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7CB7-34E7-3345-04EF-F2858638D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CF74F-B724-BC2A-357E-FF93D0172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5F8F3-6667-3E15-FB2E-C080E93E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2C55-F572-2A40-91C8-3303246C5B71}" type="datetime1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CE02-0943-6E52-7743-909A0F50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B340-BD8F-4B29-4518-4E2A9CC0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2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4844-C4F8-648E-1BD7-79A27D68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40B67-0A02-5CE1-0970-F03919BAD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6808-6C04-F08B-0BBD-447C1C14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26F4-07E2-F143-94CC-4F0B4B3E27FB}" type="datetime1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002D1-4675-DB5B-A269-75DB1BD9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B0B2-5608-CBEF-F72B-1F319E5F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9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ACB30-590A-ABF3-99C0-360EBEF10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A0920-D7ED-DAC2-AC16-A724B8BE8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BCC1D-5959-F403-23B0-81C3EBA5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FAE-CC88-654E-ADEC-BF636415C960}" type="datetime1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79F42-9C30-6FE2-470A-3F6D458B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5F3F-EE98-5F3F-0636-19B204AB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1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6A0E-1504-A1EF-1398-1BF67023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8532E-4C7F-35EB-BC36-6C8763E4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BA99F-126B-11D0-0EBB-CEC3E5D6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F263-0D9E-954E-BF7B-BF74DD8F1FBF}" type="datetime1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D5801-6C88-3D96-305E-63623465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FC6DF-4B18-A145-5E8C-FEA7E3FA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A778-79DA-3081-6C48-921476BD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089E7-9816-CD38-09E1-AB66C42DF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8D19F-9E64-131D-E19A-47C5CFB3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AEB6-2EDB-2B4F-99F1-294D79999BD2}" type="datetime1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07EB8-D40F-D1C5-D08C-2DF71ED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0055F-50C4-20E6-3200-AA2CB836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2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C0BE-F3E3-321B-E1C9-3CAC95B0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D83AB-5F8F-6D60-941B-494C42936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83C0A-DA10-8949-D5BC-5A27E180C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C0FB1-0A30-955F-14BE-08D9EAB6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F868-E27C-1D47-A2D2-736F1B51C70D}" type="datetime1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86A5C-3236-5674-C33E-871687F5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C1B92-A433-0125-667E-570077A5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8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DBB4-3EB4-112E-68CD-F2C5F613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AB171-21D1-7F60-41FC-86AA70E79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B3F87-73D3-A390-3AD5-90F0162CB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9D6B0-C960-DE48-BCCA-C97618505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80040-916B-4164-FCBE-5DAFF7D1A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18ED3-FF66-22A1-8641-9D0DCE80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964E-7013-D242-9185-8A8EC1D8AC67}" type="datetime1">
              <a:rPr lang="en-US" smtClean="0"/>
              <a:t>5/14/25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6BEF8-ED26-499E-179E-38A6970C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92767-6921-371F-D2D5-7342D6C2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7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4173-C761-68CC-022B-1CC19FAB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91EEC-396A-7A4B-A3A8-A6FDFC19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A3A4-2AA2-4A44-8AA1-2BBEDE96C1F2}" type="datetime1">
              <a:rPr lang="en-US" smtClean="0"/>
              <a:t>5/14/25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350B1-106E-46AE-8B82-B746E348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52E30-F1B7-3723-9CD8-115E59B9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D4EEE-5BC2-00C7-1C8E-D8FB8F54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59D3-E3C8-E74F-8444-6575A66CABD3}" type="datetime1">
              <a:rPr lang="en-US" smtClean="0"/>
              <a:t>5/14/25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4FEA0-D32C-4798-F023-EB5825C2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51679-90C9-12FF-D4F3-795F9886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7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8F7A-72C8-FFCB-B2CD-D91F8E46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2C0B-5294-2846-7BB5-7D960199A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B2EDD-D35E-476F-17CC-4D29D5B1A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39B7C-BAAD-0092-B4B6-94C2A51F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CD2F-C279-5549-9AC3-0114133C3ACD}" type="datetime1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CF2F9-24F9-EE55-797C-E41FD324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ED2D8-F456-9778-CC77-4C83A6B3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4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C2C2-1728-3D8D-B5A0-D7AFEF67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769C7-A843-B967-7183-3E8CA2546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25C1B-7F7D-4654-83A0-4DF3031E7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FE1A3-4C04-6826-6723-F7D503A4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58D-F38C-3F4A-844F-46C3AFEF469E}" type="datetime1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43551-50CE-9A8A-6FCC-201B8CCC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BAA6E-3261-6A12-33CE-F8A9AD1C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4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4872E-88CE-697E-E651-3A8445DF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EA1CA-89A3-8667-B30F-4C8270384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71ED-5F6C-088B-68B9-C9773AC78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332DE-2C74-1144-AD1B-CF9335C11B6B}" type="datetime1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19DC7-A52E-4967-DEEF-981A02E11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BD8E1-6BAC-50A3-D4B9-5281DDF3E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9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 descr="A person standing in front of a canyon&#10;&#10;Description automatically generated">
            <a:extLst>
              <a:ext uri="{FF2B5EF4-FFF2-40B4-BE49-F238E27FC236}">
                <a16:creationId xmlns:a16="http://schemas.microsoft.com/office/drawing/2014/main" id="{E19F4CC5-86E2-6120-6BA6-A4BA99972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477" y="2174333"/>
            <a:ext cx="1841500" cy="181133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5F41A32-71B2-3583-AD42-E6D267DC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0266" y="4046467"/>
            <a:ext cx="4032351" cy="2701466"/>
          </a:xfrm>
        </p:spPr>
        <p:txBody>
          <a:bodyPr anchor="ctr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Suyash Gupta</a:t>
            </a:r>
          </a:p>
          <a:p>
            <a:r>
              <a:rPr lang="en-US" dirty="0">
                <a:latin typeface="Palatino Linotype" panose="02040502050505030304" pitchFamily="18" charset="0"/>
              </a:rPr>
              <a:t>Assistant Professor</a:t>
            </a:r>
          </a:p>
          <a:p>
            <a:r>
              <a:rPr lang="en-US" dirty="0" err="1">
                <a:latin typeface="Palatino Linotype" panose="02040502050505030304" pitchFamily="18" charset="0"/>
              </a:rPr>
              <a:t>Distopia</a:t>
            </a:r>
            <a:r>
              <a:rPr lang="en-US" dirty="0">
                <a:latin typeface="Palatino Linotype" panose="02040502050505030304" pitchFamily="18" charset="0"/>
              </a:rPr>
              <a:t> Labs and ORNG</a:t>
            </a:r>
          </a:p>
          <a:p>
            <a:r>
              <a:rPr lang="en-US" dirty="0">
                <a:latin typeface="Palatino Linotype" panose="02040502050505030304" pitchFamily="18" charset="0"/>
              </a:rPr>
              <a:t>Dept. of  Computer Science</a:t>
            </a:r>
          </a:p>
          <a:p>
            <a:r>
              <a:rPr lang="en-US" dirty="0">
                <a:latin typeface="Palatino Linotype" panose="02040502050505030304" pitchFamily="18" charset="0"/>
              </a:rPr>
              <a:t>(E) </a:t>
            </a:r>
            <a:r>
              <a:rPr lang="en-US" u="sng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suyash@uoregon.edu</a:t>
            </a:r>
            <a:endParaRPr lang="en-US" u="sng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(W)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gupta-suyash.github.io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B9FC66A-592F-FBDF-B36C-0806F15396D3}"/>
              </a:ext>
            </a:extLst>
          </p:cNvPr>
          <p:cNvSpPr txBox="1">
            <a:spLocks/>
          </p:cNvSpPr>
          <p:nvPr/>
        </p:nvSpPr>
        <p:spPr>
          <a:xfrm>
            <a:off x="440266" y="2992675"/>
            <a:ext cx="6451600" cy="811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Lecture 13: </a:t>
            </a:r>
          </a:p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Byzantine Failures</a:t>
            </a:r>
            <a:endParaRPr lang="en-US" sz="2800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 descr="A green text on a white background&#10;&#10;Description automatically generated">
            <a:extLst>
              <a:ext uri="{FF2B5EF4-FFF2-40B4-BE49-F238E27FC236}">
                <a16:creationId xmlns:a16="http://schemas.microsoft.com/office/drawing/2014/main" id="{26DF3547-56D5-7219-73C4-095E9D8B2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197" y="5231519"/>
            <a:ext cx="3469653" cy="811865"/>
          </a:xfrm>
          <a:prstGeom prst="rect">
            <a:avLst/>
          </a:prstGeom>
        </p:spPr>
      </p:pic>
      <p:sp>
        <p:nvSpPr>
          <p:cNvPr id="29" name="Title 1">
            <a:extLst>
              <a:ext uri="{FF2B5EF4-FFF2-40B4-BE49-F238E27FC236}">
                <a16:creationId xmlns:a16="http://schemas.microsoft.com/office/drawing/2014/main" id="{2D226FA0-F1BA-9FF6-179F-6B342C3EB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45"/>
            <a:ext cx="10022049" cy="2082800"/>
          </a:xfrm>
        </p:spPr>
        <p:txBody>
          <a:bodyPr anchor="b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Large Scale Systems</a:t>
            </a:r>
            <a:br>
              <a:rPr lang="en-US" b="1" dirty="0">
                <a:latin typeface="Palatino Linotype" panose="02040502050505030304" pitchFamily="18" charset="0"/>
              </a:rPr>
            </a:br>
            <a:r>
              <a:rPr lang="en-US" b="1" dirty="0">
                <a:latin typeface="Palatino Linotype" panose="02040502050505030304" pitchFamily="18" charset="0"/>
              </a:rPr>
              <a:t>CS 410 / 510</a:t>
            </a:r>
          </a:p>
        </p:txBody>
      </p:sp>
    </p:spTree>
    <p:extLst>
      <p:ext uri="{BB962C8B-B14F-4D97-AF65-F5344CB8AC3E}">
        <p14:creationId xmlns:p14="http://schemas.microsoft.com/office/powerpoint/2010/main" val="92096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49D43-165E-5CDA-E27F-9F3DE6072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4BD2C-2289-D303-3449-A08E4A68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Byzantine Attacks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00373-4EE1-93D3-AD12-EED8142E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134A6A-B06B-91E4-692B-0E70DE444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are the different types of Byzantine Attacks in a replicated system?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Byzantine Leader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Byzantine Non-Leader Replicas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Byzantine Clients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Byzantine Network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223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FD9E9-1897-C138-A432-58BC1160F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E06A9-4F4B-12C7-95F6-343A39BC3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Byzantine Clients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52A3F7-F580-FB18-0546-7D9727BF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E474991-ED55-39CF-C130-C36DC3D7B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can a Byzantine Client do?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541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4ED33-B5B2-8600-4883-AD913358A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9809-F893-A4C9-C533-EB3524703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Byzantine Clients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329949-493B-E50C-E6C0-889BCABF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6509F9-72F6-81F3-1AAB-E3E4B51A6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can a Byzantine Client do?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Send corrupt transactions.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Old transactions.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Transactions that can affect other clients.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477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25861-9FA8-E751-94F0-74B16B5AE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BA9E8-1658-F83D-89CE-566A03E5D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Byzantine Non-Leader Replicas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87B4D-0175-1D8C-EADB-A19DC912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0D71FF3-C905-1C45-FB6F-60C829AD3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can a Byzantine Non-Leader replica do?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662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2E2D2-C8F3-10EF-279F-DA5701442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C2638-D7F5-9CBF-1A4B-D0CD8C605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Byzantine Non-Leader Replicas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2DEDE-49DD-DF5D-C0E7-73E18CD8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911E7B6-C13F-965B-5C26-75511DDB7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can a Byzantine Non-Leader replica do?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Drop, delay, duplicate, ignore, and fraud messages.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104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0D571-BB40-BA8B-F63A-BEBC614FB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65106-488C-1EE8-E01F-C1BA8D831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Byzantine Network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8EF30-8030-9811-44BC-025FE45F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3B8DD59-5AB6-22DD-7320-8CEE0CFE3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can a Byzantine Network do?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223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31636-CC63-9985-21BE-611FFAE94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E58E0-944E-E0EB-B5ED-FA8CDE9BC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Byzantine Network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43247-4ED1-7BC3-6EA8-8C1C193C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6DEF976-66B0-856A-F6A7-06EB44A8E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can a Byzantine Network do?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Drop, delay, and duplicate messages.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Insert fraudulent messages.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Restrict communication among the replicas.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All network attacks!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98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03000-6804-458F-5615-2E16FB49F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0541A-02F9-32D0-2B6E-73DDF8E81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Byzantine Leader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A210A0-6C2A-ED5C-BEC7-EADA6C5E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10B3C96-9655-6B69-11DA-F22AEFA46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can a Byzantine Leader do?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318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96696-EA63-2013-0990-78168E62D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FA920-C6FA-6DD6-75DB-F834F6A68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Byzantine Leader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E415AC-257C-4812-D987-1D484F15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E690479-8BC8-24DD-9E16-F52CCE7A3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can a Byzantine Leader do?</a:t>
            </a:r>
          </a:p>
          <a:p>
            <a:endParaRPr lang="en-US" sz="12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Drop, delay, and duplicate messages.</a:t>
            </a:r>
          </a:p>
          <a:p>
            <a:endParaRPr lang="en-US" sz="12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Create fraud transactions not sent by the client.</a:t>
            </a:r>
          </a:p>
          <a:p>
            <a:endParaRPr lang="en-US" sz="12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Exclude some replicas from consensus process (replicas in dark).</a:t>
            </a:r>
          </a:p>
          <a:p>
            <a:endParaRPr lang="en-US" sz="12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Ignore or suppress clients. </a:t>
            </a:r>
          </a:p>
          <a:p>
            <a:endParaRPr lang="en-US" sz="12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Reduce the system throughput or increase latency without detection</a:t>
            </a:r>
          </a:p>
          <a:p>
            <a:endParaRPr lang="en-US" sz="12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Impact transaction ordering Fairness.</a:t>
            </a:r>
          </a:p>
          <a:p>
            <a:endParaRPr lang="en-US" sz="12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Equivocate or lie.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771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F58C1-A599-9501-834B-3F2286556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545E4-6296-0CDF-B5C3-49530A1F0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How to prevent duplicates?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5B001-F248-9B8A-6FDD-0BA4C5AE7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7B26089-71D1-839D-7A8A-FA773FCCA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50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5AAA5-28D8-10FB-28AE-B7FEEA926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604C0-299D-5701-9194-D54487B9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060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Assignment 3 is Out!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9989D-C515-6193-0E07-1A3521108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086" y="6356350"/>
            <a:ext cx="4114800" cy="365125"/>
          </a:xfrm>
        </p:spPr>
        <p:txBody>
          <a:bodyPr/>
          <a:lstStyle/>
          <a:p>
            <a:pPr algn="l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290C0-C960-872D-9876-0577C31C1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6941E3-F01F-147F-6F10-ED54E3764C4E}"/>
              </a:ext>
            </a:extLst>
          </p:cNvPr>
          <p:cNvSpPr txBox="1"/>
          <p:nvPr/>
        </p:nvSpPr>
        <p:spPr>
          <a:xfrm>
            <a:off x="838200" y="1274346"/>
            <a:ext cx="107762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Assignment 3 is due on </a:t>
            </a:r>
            <a:r>
              <a:rPr lang="en-US" sz="2400" b="1" dirty="0">
                <a:latin typeface="Palatino Linotype" panose="02040502050505030304" pitchFamily="18" charset="0"/>
              </a:rPr>
              <a:t>May 18, 2025</a:t>
            </a:r>
            <a:r>
              <a:rPr lang="en-US" sz="2400" dirty="0">
                <a:latin typeface="Palatino Linotype" panose="02040502050505030304" pitchFamily="18" charset="0"/>
              </a:rPr>
              <a:t> at </a:t>
            </a:r>
            <a:r>
              <a:rPr lang="en-US" sz="2400" b="1" dirty="0">
                <a:latin typeface="Palatino Linotype" panose="02040502050505030304" pitchFamily="18" charset="0"/>
              </a:rPr>
              <a:t>11:59pm PST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Palatino Linotype" panose="02040502050505030304" pitchFamily="18" charset="0"/>
              </a:rPr>
              <a:t>Please start working with your groups.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484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389D8-93E7-8FE1-C168-07397D792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EB2F-5ABB-9652-9FF6-4AD78FE5E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How to prevent duplicates?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B727C-9E2E-28C2-BC5F-921AAAD3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264F7C9-2C28-4B67-C834-20E95DA0D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Assign identifier to each message.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Keep a track of assigned identifiers.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296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63235-958E-251C-BD70-7ADBEF0E7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B51F-96D6-ACC4-98DF-EC4F3566F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How to prevent Frauds?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ED153C-9023-196F-23AB-6E133AB1F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5A2A4F1-2B46-C168-7945-5FCF2E0C9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731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4F5C9-F13A-B93E-43CD-D48BFAA99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5B90-76B1-5DB1-A281-D8E12BEC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How to prevent Frauds?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673A1C-2254-5D81-D96E-264F165A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EA3DA87-72A2-6068-7C21-F9032756F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Use cryptography.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1243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084CF-8384-C718-7292-661C88F56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89956-198C-3426-2CC8-CE9F0B9E2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How to prevent Frauds?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87619A-E501-BF5C-004C-4DD9923D9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0331ABC-80BF-0857-2942-FB9768D69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Use cryptography.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Each client/replica signs a message before sending the message.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Only the signer of the message could have created the message.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What kind of cryptography schemes will be helpful?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4803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9F855-F495-CE6E-087B-40DB54134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F3BB0-8B5A-804C-40A0-83981A691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Symmetric Key Cryptography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49C6A-7760-88E2-CEE4-606731B38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24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666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193FF-9E24-38B3-435F-B452A0F91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5A5DD-7FF3-2FC0-F852-23D5C5CDB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Symmetric Key Cryptography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3F5E5-9445-CBC7-C7F1-9B6D05BF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A6D781-52D9-1E25-EBBF-845989492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Two parties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Palatino Linotype" panose="02040502050505030304" pitchFamily="18" charset="0"/>
              </a:rPr>
              <a:t>Alice and Bob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They generate a secret key (</a:t>
            </a:r>
            <a:r>
              <a:rPr lang="en-US" sz="2400" b="1" dirty="0">
                <a:latin typeface="Palatino Linotype" panose="02040502050505030304" pitchFamily="18" charset="0"/>
              </a:rPr>
              <a:t>K</a:t>
            </a:r>
            <a:r>
              <a:rPr lang="en-US" sz="2400" dirty="0">
                <a:latin typeface="Palatino Linotype" panose="02040502050505030304" pitchFamily="18" charset="0"/>
              </a:rPr>
              <a:t>).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Alice uses </a:t>
            </a:r>
            <a:r>
              <a:rPr lang="en-US" sz="2400" b="1" dirty="0">
                <a:latin typeface="Palatino Linotype" panose="02040502050505030304" pitchFamily="18" charset="0"/>
              </a:rPr>
              <a:t>K</a:t>
            </a:r>
            <a:r>
              <a:rPr lang="en-US" sz="2400" dirty="0">
                <a:latin typeface="Palatino Linotype" panose="02040502050505030304" pitchFamily="18" charset="0"/>
              </a:rPr>
              <a:t> to sign her message.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Bob uses </a:t>
            </a:r>
            <a:r>
              <a:rPr lang="en-US" sz="2400" b="1" dirty="0">
                <a:latin typeface="Palatino Linotype" panose="02040502050505030304" pitchFamily="18" charset="0"/>
              </a:rPr>
              <a:t>K</a:t>
            </a:r>
            <a:r>
              <a:rPr lang="en-US" sz="2400" dirty="0">
                <a:latin typeface="Palatino Linotype" panose="02040502050505030304" pitchFamily="18" charset="0"/>
              </a:rPr>
              <a:t> to validate if Alice signed her message.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Notice that Alice and Bob share the secret key </a:t>
            </a:r>
            <a:r>
              <a:rPr lang="en-US" sz="2400" b="1" dirty="0">
                <a:latin typeface="Palatino Linotype" panose="02040502050505030304" pitchFamily="18" charset="0"/>
              </a:rPr>
              <a:t>K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Also sometimes referred in literature as Message Authentication Codes (MAC).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9136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E49FD-39EC-3587-B486-9435D2ECE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B7788-E528-9F46-8E95-547DBA82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Asymmetric Key Cryptography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B5334E-E4B9-46E4-57A3-4014F31F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26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004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0382B-5942-D249-CEF4-049967437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8E32-C7B9-E24C-F344-06B36CB88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Asymmetric Key Cryptography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C4008-4055-8F44-2773-D2CF7941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6740407-3E71-FC1C-6104-7F2DCD08E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Two parties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Palatino Linotype" panose="02040502050505030304" pitchFamily="18" charset="0"/>
              </a:rPr>
              <a:t>Alice and Bob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Alice generates a key pair (</a:t>
            </a:r>
            <a:r>
              <a:rPr lang="en-US" sz="2400" b="1" dirty="0">
                <a:latin typeface="Palatino Linotype" panose="02040502050505030304" pitchFamily="18" charset="0"/>
              </a:rPr>
              <a:t>p</a:t>
            </a:r>
            <a:r>
              <a:rPr lang="en-US" sz="2400" dirty="0">
                <a:latin typeface="Palatino Linotype" panose="02040502050505030304" pitchFamily="18" charset="0"/>
              </a:rPr>
              <a:t>, </a:t>
            </a:r>
            <a:r>
              <a:rPr lang="en-US" sz="2400" b="1" dirty="0">
                <a:latin typeface="Palatino Linotype" panose="02040502050505030304" pitchFamily="18" charset="0"/>
              </a:rPr>
              <a:t>q</a:t>
            </a:r>
            <a:r>
              <a:rPr lang="en-US" sz="2400" dirty="0">
                <a:latin typeface="Palatino Linotype" panose="02040502050505030304" pitchFamily="18" charset="0"/>
              </a:rPr>
              <a:t>).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</a:rPr>
              <a:t>p</a:t>
            </a:r>
            <a:r>
              <a:rPr lang="en-US" dirty="0">
                <a:latin typeface="Palatino Linotype" panose="02040502050505030304" pitchFamily="18" charset="0"/>
              </a:rPr>
              <a:t>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Private Key</a:t>
            </a:r>
          </a:p>
          <a:p>
            <a:pPr lvl="1"/>
            <a:r>
              <a:rPr lang="en-US" b="1" dirty="0">
                <a:latin typeface="Palatino Linotype" panose="02040502050505030304" pitchFamily="18" charset="0"/>
                <a:sym typeface="Wingdings" pitchFamily="2" charset="2"/>
              </a:rPr>
              <a:t>q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  Public Key</a:t>
            </a:r>
            <a:endParaRPr lang="en-US" dirty="0">
              <a:latin typeface="Palatino Linotype" panose="02040502050505030304" pitchFamily="18" charset="0"/>
            </a:endParaRPr>
          </a:p>
          <a:p>
            <a:endParaRPr lang="en-US" sz="16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Alice uses </a:t>
            </a:r>
            <a:r>
              <a:rPr lang="en-US" sz="2400" b="1" dirty="0">
                <a:latin typeface="Palatino Linotype" panose="02040502050505030304" pitchFamily="18" charset="0"/>
              </a:rPr>
              <a:t>p</a:t>
            </a:r>
            <a:r>
              <a:rPr lang="en-US" sz="2400" dirty="0">
                <a:latin typeface="Palatino Linotype" panose="02040502050505030304" pitchFamily="18" charset="0"/>
              </a:rPr>
              <a:t> to sign her message.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Bob uses </a:t>
            </a:r>
            <a:r>
              <a:rPr lang="en-US" sz="2400" b="1" dirty="0">
                <a:latin typeface="Palatino Linotype" panose="02040502050505030304" pitchFamily="18" charset="0"/>
              </a:rPr>
              <a:t>q</a:t>
            </a:r>
            <a:r>
              <a:rPr lang="en-US" sz="2400" dirty="0">
                <a:latin typeface="Palatino Linotype" panose="02040502050505030304" pitchFamily="18" charset="0"/>
              </a:rPr>
              <a:t> to validate if Alice signed her message.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Alice keep </a:t>
            </a:r>
            <a:r>
              <a:rPr lang="en-US" sz="2400" b="1" dirty="0">
                <a:latin typeface="Palatino Linotype" panose="02040502050505030304" pitchFamily="18" charset="0"/>
              </a:rPr>
              <a:t>p</a:t>
            </a:r>
            <a:r>
              <a:rPr lang="en-US" sz="2400" dirty="0">
                <a:latin typeface="Palatino Linotype" panose="02040502050505030304" pitchFamily="18" charset="0"/>
              </a:rPr>
              <a:t> secret from everyone, and shares </a:t>
            </a:r>
            <a:r>
              <a:rPr lang="en-US" sz="2400" b="1" dirty="0">
                <a:latin typeface="Palatino Linotype" panose="02040502050505030304" pitchFamily="18" charset="0"/>
              </a:rPr>
              <a:t>q</a:t>
            </a:r>
            <a:r>
              <a:rPr lang="en-US" sz="2400" dirty="0">
                <a:latin typeface="Palatino Linotype" panose="02040502050505030304" pitchFamily="18" charset="0"/>
              </a:rPr>
              <a:t> with Bob (and everyone else).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Also referred sometimes in literature as Digital Signatures.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59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3D2BA-F817-EE43-29D0-156B7C122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46ACE-9D7A-BA1D-8FBD-0032E3415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MACs vs Digital Signatures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CC6E38-0320-5A0C-B4EB-6B9FC5F0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28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84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FD6F1-A226-77F0-C078-96C005D6A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3ED76-3ECE-6DF1-D871-5AC265DEC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MACs vs Digital Signatures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7CC8F-E0FA-4062-27DF-3C5B3BD0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F89C-C4D1-F44B-2EFD-22E2B5CFB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MACs are extremely cheap to create and validate.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Digital Signatures offer Non-repudiation.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Managing Public keys in Digital Signatures require a trusted infrastructure.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82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D68B-8D9A-D7F0-0DDB-33786996B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B1FE-1F4E-BB6E-3C23-F43E9C80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Last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7D66-FA56-360F-ED7F-581C0DAE1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Last class we looked at: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Spanner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589B8-7814-76CD-163A-687031D3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734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F84B8-34E5-47DA-F691-866A67A50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5269-1605-0A93-BB85-6615F495D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Equivocation?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92478-03AE-1162-1784-A6FF1FA3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30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955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930E7-E49D-0866-34EE-AA8BED593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457B-2A1A-1CFE-7359-0EC8328AB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Equivocation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C4F7A5-0BCD-9F69-4CCE-6737E3A87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B9514-D57A-FE30-EA6C-B75AEAD71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The ability to lie.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In replicated systems, Byzantine leaders may use the power of equivocation to order two transactions at the same sequence number.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For example, given two transactions A and B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In a correct system, </a:t>
            </a:r>
            <a:r>
              <a:rPr lang="en-US" b="1" dirty="0">
                <a:latin typeface="Palatino Linotype" panose="02040502050505030304" pitchFamily="18" charset="0"/>
              </a:rPr>
              <a:t>all</a:t>
            </a:r>
            <a:r>
              <a:rPr lang="en-US" dirty="0">
                <a:latin typeface="Palatino Linotype" panose="02040502050505030304" pitchFamily="18" charset="0"/>
              </a:rPr>
              <a:t> replicas should execute either A then B, or B then A.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A malicious leader may want </a:t>
            </a:r>
            <a:r>
              <a:rPr lang="en-US" b="1" dirty="0">
                <a:latin typeface="Palatino Linotype" panose="02040502050505030304" pitchFamily="18" charset="0"/>
              </a:rPr>
              <a:t>some</a:t>
            </a:r>
            <a:r>
              <a:rPr lang="en-US" dirty="0">
                <a:latin typeface="Palatino Linotype" panose="02040502050505030304" pitchFamily="18" charset="0"/>
              </a:rPr>
              <a:t> replicas to execute A then B, and </a:t>
            </a:r>
            <a:r>
              <a:rPr lang="en-US" b="1" dirty="0">
                <a:latin typeface="Palatino Linotype" panose="02040502050505030304" pitchFamily="18" charset="0"/>
              </a:rPr>
              <a:t>other</a:t>
            </a:r>
            <a:r>
              <a:rPr lang="en-US" dirty="0">
                <a:latin typeface="Palatino Linotype" panose="02040502050505030304" pitchFamily="18" charset="0"/>
              </a:rPr>
              <a:t> replicas to execute B then A.</a:t>
            </a:r>
          </a:p>
        </p:txBody>
      </p:sp>
    </p:spTree>
    <p:extLst>
      <p:ext uri="{BB962C8B-B14F-4D97-AF65-F5344CB8AC3E}">
        <p14:creationId xmlns:p14="http://schemas.microsoft.com/office/powerpoint/2010/main" val="1461092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2C655-4B2F-12B6-B663-2A5829D82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76B75-0410-E145-0ED4-20A786021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Guarding against Byzantine Replicas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7B930-ABDF-596C-7E39-E0417E28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32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7473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41CCB2-F2D0-B471-7E56-198180583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A921-7362-3223-FA7E-92CD84D5E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Guarding against Byzantine Replicas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DA721-8E10-15F4-5D56-ED1B87AF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F8004-707A-A716-56C6-340E6D8A8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74357"/>
            <a:ext cx="11816785" cy="514711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Solution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Byzantine Fault-Tolerant Consensus Protocol</a:t>
            </a:r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842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BBCAF-F4E5-0F5A-6160-FBDEC129E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11E45-EDFB-66A8-876A-FA9BC13DC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Replicas in a BFT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C18C8-3AC0-9953-6B7E-1A61928B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6CDF9-6249-F548-0EF4-664BB788D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How many minimum replicas do you need to run a BFT consensus protocol?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5097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4C2C3-45F8-C389-336D-88EF3504D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D17F-660B-937E-F8AF-C6BA550C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Replicas in a BFT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4A22B-6A2D-B0F9-311A-ABAF013A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4CD80-36F5-3B83-30AC-3A8C813F2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How many minimum replicas do you need to run a BFT consensus protocol?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To allow system to handle </a:t>
            </a:r>
            <a:r>
              <a:rPr lang="en-US" sz="2400" b="1" dirty="0">
                <a:latin typeface="Palatino Linotype" panose="02040502050505030304" pitchFamily="18" charset="0"/>
              </a:rPr>
              <a:t>f</a:t>
            </a:r>
            <a:r>
              <a:rPr lang="en-US" sz="2400" dirty="0">
                <a:latin typeface="Palatino Linotype" panose="02040502050505030304" pitchFamily="18" charset="0"/>
              </a:rPr>
              <a:t> Byzantine failures, we need </a:t>
            </a:r>
            <a:r>
              <a:rPr lang="en-US" sz="2400" b="1" dirty="0">
                <a:latin typeface="Palatino Linotype" panose="02040502050505030304" pitchFamily="18" charset="0"/>
              </a:rPr>
              <a:t>n = 3f+1 </a:t>
            </a:r>
            <a:r>
              <a:rPr lang="en-US" sz="2400" dirty="0">
                <a:latin typeface="Palatino Linotype" panose="02040502050505030304" pitchFamily="18" charset="0"/>
              </a:rPr>
              <a:t>replicas.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247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823A1-E5B0-07CE-69CA-E6CFDF40F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E303-A0A4-7F0D-4192-9523CECDB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Why 3f+1 Replicas?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0BAFF-44EA-FCBB-ADBE-CB9CB0CD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36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6076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7DE91-48F3-938C-12E0-9B383326D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8885-A306-086D-B9F7-05D9A0980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Why 3f+1 Replicas?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5C03B-C8F5-B8C5-6CE4-ABF63E2BF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5F9B-2112-43B0-0147-A1BC4C24B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Say like Paxos, we use </a:t>
            </a:r>
            <a:r>
              <a:rPr lang="en-US" sz="2400" b="1" dirty="0">
                <a:latin typeface="Palatino Linotype" panose="02040502050505030304" pitchFamily="18" charset="0"/>
              </a:rPr>
              <a:t>n = 2f+1</a:t>
            </a:r>
            <a:r>
              <a:rPr lang="en-US" sz="2400" dirty="0">
                <a:latin typeface="Palatino Linotype" panose="02040502050505030304" pitchFamily="18" charset="0"/>
              </a:rPr>
              <a:t> replicas.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We know that in Paxos, the size of a quorum (majority) of replicas is </a:t>
            </a:r>
            <a:r>
              <a:rPr lang="en-US" b="1" dirty="0">
                <a:latin typeface="Palatino Linotype" panose="02040502050505030304" pitchFamily="18" charset="0"/>
              </a:rPr>
              <a:t>f+1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 </a:t>
            </a:r>
            <a:r>
              <a:rPr lang="en-US" b="1" dirty="0">
                <a:latin typeface="Palatino Linotype" panose="02040502050505030304" pitchFamily="18" charset="0"/>
              </a:rPr>
              <a:t>f</a:t>
            </a:r>
            <a:r>
              <a:rPr lang="en-US" dirty="0">
                <a:latin typeface="Palatino Linotype" panose="02040502050505030304" pitchFamily="18" charset="0"/>
              </a:rPr>
              <a:t> Byzantine replicas require just one good replica to commit any transaction.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Thus, Byzantine replicas can equivocate and get multiple transactions to commit at the same sequence number.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830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E1613-43BC-9984-B3F9-6F85071BD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195AA-1088-BFD5-2B15-07A50B894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Why 3f+1 Replicas?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C8859E-DA6B-ECE0-B388-667D889D6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F4DD0-30B5-1ADF-F137-E683EA3BF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Say like Paxos, we use </a:t>
            </a:r>
            <a:r>
              <a:rPr lang="en-US" sz="2400" b="1" dirty="0">
                <a:latin typeface="Palatino Linotype" panose="02040502050505030304" pitchFamily="18" charset="0"/>
              </a:rPr>
              <a:t>n = 2f+1</a:t>
            </a:r>
            <a:r>
              <a:rPr lang="en-US" sz="2400" dirty="0">
                <a:latin typeface="Palatino Linotype" panose="02040502050505030304" pitchFamily="18" charset="0"/>
              </a:rPr>
              <a:t> replicas.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We know that in Paxos, the size of a quorum (majority) of replicas is </a:t>
            </a:r>
            <a:r>
              <a:rPr lang="en-US" b="1" dirty="0">
                <a:latin typeface="Palatino Linotype" panose="02040502050505030304" pitchFamily="18" charset="0"/>
              </a:rPr>
              <a:t>f+1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 </a:t>
            </a:r>
            <a:r>
              <a:rPr lang="en-US" b="1" dirty="0">
                <a:latin typeface="Palatino Linotype" panose="02040502050505030304" pitchFamily="18" charset="0"/>
              </a:rPr>
              <a:t>f</a:t>
            </a:r>
            <a:r>
              <a:rPr lang="en-US" dirty="0">
                <a:latin typeface="Palatino Linotype" panose="02040502050505030304" pitchFamily="18" charset="0"/>
              </a:rPr>
              <a:t> Byzantine replicas require just one good replica to commit any transaction.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Thus, Byzantine replicas can equivocate and get multiple transactions to commit at the same sequence number.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Now, say we have </a:t>
            </a:r>
            <a:r>
              <a:rPr lang="en-US" b="1" dirty="0">
                <a:latin typeface="Palatino Linotype" panose="02040502050505030304" pitchFamily="18" charset="0"/>
              </a:rPr>
              <a:t>n = 3f+1 </a:t>
            </a:r>
            <a:r>
              <a:rPr lang="en-US" dirty="0">
                <a:latin typeface="Palatino Linotype" panose="02040502050505030304" pitchFamily="18" charset="0"/>
              </a:rPr>
              <a:t>replicas and we select quorum size as </a:t>
            </a:r>
            <a:r>
              <a:rPr lang="en-US" b="1" dirty="0">
                <a:latin typeface="Palatino Linotype" panose="02040502050505030304" pitchFamily="18" charset="0"/>
              </a:rPr>
              <a:t>2f+1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5463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D6871-C692-0E06-6DE7-13A53143C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CE63-0239-D34D-1805-D15F0B40A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Why 3f+1 Replicas?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DD456-57C0-62C4-2781-4CD8FF3F1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84691-8C18-9DB1-B1CC-3F7149291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363307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Say like Paxos, we use </a:t>
            </a:r>
            <a:r>
              <a:rPr lang="en-US" sz="2400" b="1" dirty="0">
                <a:latin typeface="Palatino Linotype" panose="02040502050505030304" pitchFamily="18" charset="0"/>
              </a:rPr>
              <a:t>n = 2f+1</a:t>
            </a:r>
            <a:r>
              <a:rPr lang="en-US" sz="2400" dirty="0">
                <a:latin typeface="Palatino Linotype" panose="02040502050505030304" pitchFamily="18" charset="0"/>
              </a:rPr>
              <a:t> replicas.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We know that in Paxos, the size of a quorum (majority) of replicas is </a:t>
            </a:r>
            <a:r>
              <a:rPr lang="en-US" b="1" dirty="0">
                <a:latin typeface="Palatino Linotype" panose="02040502050505030304" pitchFamily="18" charset="0"/>
              </a:rPr>
              <a:t>f+1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 </a:t>
            </a:r>
            <a:r>
              <a:rPr lang="en-US" b="1" dirty="0">
                <a:latin typeface="Palatino Linotype" panose="02040502050505030304" pitchFamily="18" charset="0"/>
              </a:rPr>
              <a:t>f</a:t>
            </a:r>
            <a:r>
              <a:rPr lang="en-US" dirty="0">
                <a:latin typeface="Palatino Linotype" panose="02040502050505030304" pitchFamily="18" charset="0"/>
              </a:rPr>
              <a:t> Byzantine replicas require just one good replica to commit any transaction.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Thus, Byzantine replicas can equivocate and get multiple transactions to commit at the same sequence number.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Now, say we have </a:t>
            </a:r>
            <a:r>
              <a:rPr lang="en-US" b="1" dirty="0">
                <a:latin typeface="Palatino Linotype" panose="02040502050505030304" pitchFamily="18" charset="0"/>
              </a:rPr>
              <a:t>n = 3f+1 </a:t>
            </a:r>
            <a:r>
              <a:rPr lang="en-US" dirty="0">
                <a:latin typeface="Palatino Linotype" panose="02040502050505030304" pitchFamily="18" charset="0"/>
              </a:rPr>
              <a:t>replicas and we select quorum size as </a:t>
            </a:r>
            <a:r>
              <a:rPr lang="en-US" b="1" dirty="0">
                <a:latin typeface="Palatino Linotype" panose="02040502050505030304" pitchFamily="18" charset="0"/>
              </a:rPr>
              <a:t>2f+1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8A0B5BC-CE2C-7E4A-CCEE-63F635D04B71}"/>
              </a:ext>
            </a:extLst>
          </p:cNvPr>
          <p:cNvGrpSpPr/>
          <p:nvPr/>
        </p:nvGrpSpPr>
        <p:grpSpPr>
          <a:xfrm>
            <a:off x="3523376" y="5986489"/>
            <a:ext cx="968852" cy="604544"/>
            <a:chOff x="3221485" y="5207859"/>
            <a:chExt cx="968852" cy="604544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3AD762F-19A3-DC62-67A7-F584C6ABD8BC}"/>
                </a:ext>
              </a:extLst>
            </p:cNvPr>
            <p:cNvSpPr/>
            <p:nvPr/>
          </p:nvSpPr>
          <p:spPr>
            <a:xfrm>
              <a:off x="3221485" y="5207859"/>
              <a:ext cx="968852" cy="604544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709A3AD-D22C-1B48-8D33-0860241FDDA9}"/>
                </a:ext>
              </a:extLst>
            </p:cNvPr>
            <p:cNvSpPr txBox="1"/>
            <p:nvPr/>
          </p:nvSpPr>
          <p:spPr>
            <a:xfrm>
              <a:off x="3280153" y="5279298"/>
              <a:ext cx="851515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Palatino Linotype" panose="02040502050505030304" pitchFamily="18" charset="0"/>
                </a:rPr>
                <a:t>A = f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1F9DA85-BBF9-B8E3-019A-B68285E586D5}"/>
              </a:ext>
            </a:extLst>
          </p:cNvPr>
          <p:cNvGrpSpPr/>
          <p:nvPr/>
        </p:nvGrpSpPr>
        <p:grpSpPr>
          <a:xfrm>
            <a:off x="7166014" y="5982162"/>
            <a:ext cx="968852" cy="604544"/>
            <a:chOff x="3221485" y="5207859"/>
            <a:chExt cx="968852" cy="604544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FA2ACB5D-0911-C206-FBD1-464F0B9F22E6}"/>
                </a:ext>
              </a:extLst>
            </p:cNvPr>
            <p:cNvSpPr/>
            <p:nvPr/>
          </p:nvSpPr>
          <p:spPr>
            <a:xfrm>
              <a:off x="3221485" y="5207859"/>
              <a:ext cx="968852" cy="604544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FEC8E2-3197-3052-BF8A-96EFD802DA42}"/>
                </a:ext>
              </a:extLst>
            </p:cNvPr>
            <p:cNvSpPr txBox="1"/>
            <p:nvPr/>
          </p:nvSpPr>
          <p:spPr>
            <a:xfrm>
              <a:off x="3280153" y="5279298"/>
              <a:ext cx="835485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Palatino Linotype" panose="02040502050505030304" pitchFamily="18" charset="0"/>
                </a:rPr>
                <a:t>C = f</a:t>
              </a:r>
            </a:p>
          </p:txBody>
        </p: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443AF15-1FBE-D759-CCF4-13EBF3C664FB}"/>
              </a:ext>
            </a:extLst>
          </p:cNvPr>
          <p:cNvSpPr/>
          <p:nvPr/>
        </p:nvSpPr>
        <p:spPr>
          <a:xfrm>
            <a:off x="5344695" y="5058152"/>
            <a:ext cx="968852" cy="604544"/>
          </a:xfrm>
          <a:prstGeom prst="roundRect">
            <a:avLst/>
          </a:prstGeom>
          <a:solidFill>
            <a:srgbClr val="FF0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0ACF2D-153A-452B-650A-518CEAE11C39}"/>
              </a:ext>
            </a:extLst>
          </p:cNvPr>
          <p:cNvSpPr txBox="1"/>
          <p:nvPr/>
        </p:nvSpPr>
        <p:spPr>
          <a:xfrm>
            <a:off x="5384313" y="5129591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M = f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B12C0EA-4A27-1B30-04FE-128B72A89B51}"/>
              </a:ext>
            </a:extLst>
          </p:cNvPr>
          <p:cNvGrpSpPr/>
          <p:nvPr/>
        </p:nvGrpSpPr>
        <p:grpSpPr>
          <a:xfrm>
            <a:off x="5344695" y="5982162"/>
            <a:ext cx="968852" cy="604544"/>
            <a:chOff x="3221485" y="5207859"/>
            <a:chExt cx="968852" cy="604544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1EEDD177-43F5-252A-83B7-EB5CA5B5429F}"/>
                </a:ext>
              </a:extLst>
            </p:cNvPr>
            <p:cNvSpPr/>
            <p:nvPr/>
          </p:nvSpPr>
          <p:spPr>
            <a:xfrm>
              <a:off x="3221485" y="5207859"/>
              <a:ext cx="968852" cy="604544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B4657F-F19F-280F-ED28-562462EC2A42}"/>
                </a:ext>
              </a:extLst>
            </p:cNvPr>
            <p:cNvSpPr txBox="1"/>
            <p:nvPr/>
          </p:nvSpPr>
          <p:spPr>
            <a:xfrm>
              <a:off x="3280153" y="5279298"/>
              <a:ext cx="84991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Palatino Linotype" panose="02040502050505030304" pitchFamily="18" charset="0"/>
                </a:rPr>
                <a:t>B =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8222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7C206-3592-BCAD-37B6-386FEDF58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6B68E-6388-1D26-285F-9F42CD7F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Reading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B316E-EEE2-FEF3-65DC-9116D4EC1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For this class and next 4 lectures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Read </a:t>
            </a:r>
            <a:r>
              <a:rPr lang="en-US" b="1" dirty="0">
                <a:latin typeface="Palatino Linotype" panose="02040502050505030304" pitchFamily="18" charset="0"/>
              </a:rPr>
              <a:t>Chapters 1-4</a:t>
            </a:r>
            <a:r>
              <a:rPr lang="en-US" dirty="0">
                <a:latin typeface="Palatino Linotype" panose="02040502050505030304" pitchFamily="18" charset="0"/>
              </a:rPr>
              <a:t> from </a:t>
            </a:r>
            <a:r>
              <a:rPr lang="en-US" b="1" dirty="0">
                <a:latin typeface="Palatino Linotype" panose="02040502050505030304" pitchFamily="18" charset="0"/>
              </a:rPr>
              <a:t>Fault-Tolerant Distributed Transactions on Blockchain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3238D-5332-5A97-7409-A39F8568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89244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1A38D-9762-A91B-3D54-BE8ABB57B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66E5B72-537B-2AFC-4450-54245FB85218}"/>
              </a:ext>
            </a:extLst>
          </p:cNvPr>
          <p:cNvSpPr/>
          <p:nvPr/>
        </p:nvSpPr>
        <p:spPr>
          <a:xfrm>
            <a:off x="3171825" y="4810125"/>
            <a:ext cx="3286125" cy="1911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F241C-481A-5869-E805-F1521A224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Why 3f+1 Replicas?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CACD3C-859A-16DF-9F4D-287C1FFCC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F62AC-B008-57DE-29F7-76896641B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363307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Say like Paxos, we use </a:t>
            </a:r>
            <a:r>
              <a:rPr lang="en-US" sz="2400" b="1" dirty="0">
                <a:latin typeface="Palatino Linotype" panose="02040502050505030304" pitchFamily="18" charset="0"/>
              </a:rPr>
              <a:t>n = 2f+1</a:t>
            </a:r>
            <a:r>
              <a:rPr lang="en-US" sz="2400" dirty="0">
                <a:latin typeface="Palatino Linotype" panose="02040502050505030304" pitchFamily="18" charset="0"/>
              </a:rPr>
              <a:t> replicas.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We know that in Paxos, the size of a quorum (majority) of replicas is </a:t>
            </a:r>
            <a:r>
              <a:rPr lang="en-US" b="1" dirty="0">
                <a:latin typeface="Palatino Linotype" panose="02040502050505030304" pitchFamily="18" charset="0"/>
              </a:rPr>
              <a:t>f+1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 </a:t>
            </a:r>
            <a:r>
              <a:rPr lang="en-US" b="1" dirty="0">
                <a:latin typeface="Palatino Linotype" panose="02040502050505030304" pitchFamily="18" charset="0"/>
              </a:rPr>
              <a:t>f</a:t>
            </a:r>
            <a:r>
              <a:rPr lang="en-US" dirty="0">
                <a:latin typeface="Palatino Linotype" panose="02040502050505030304" pitchFamily="18" charset="0"/>
              </a:rPr>
              <a:t> Byzantine replicas require just one good replica to commit any transaction.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Thus, Byzantine replicas can equivocate and get multiple transactions to commit at the same sequence number.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Now, say we have </a:t>
            </a:r>
            <a:r>
              <a:rPr lang="en-US" b="1" dirty="0">
                <a:latin typeface="Palatino Linotype" panose="02040502050505030304" pitchFamily="18" charset="0"/>
              </a:rPr>
              <a:t>n = 3f+1 </a:t>
            </a:r>
            <a:r>
              <a:rPr lang="en-US" dirty="0">
                <a:latin typeface="Palatino Linotype" panose="02040502050505030304" pitchFamily="18" charset="0"/>
              </a:rPr>
              <a:t>replicas and we select quorum size as </a:t>
            </a:r>
            <a:r>
              <a:rPr lang="en-US" b="1" dirty="0">
                <a:latin typeface="Palatino Linotype" panose="02040502050505030304" pitchFamily="18" charset="0"/>
              </a:rPr>
              <a:t>2f+1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B75654C-5F7B-55D6-D9EC-27D3AAD0D6FC}"/>
              </a:ext>
            </a:extLst>
          </p:cNvPr>
          <p:cNvGrpSpPr/>
          <p:nvPr/>
        </p:nvGrpSpPr>
        <p:grpSpPr>
          <a:xfrm>
            <a:off x="3523376" y="5986489"/>
            <a:ext cx="968852" cy="604544"/>
            <a:chOff x="3221485" y="5207859"/>
            <a:chExt cx="968852" cy="604544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B1F0508-995F-9075-1F7A-A432BBA4E366}"/>
                </a:ext>
              </a:extLst>
            </p:cNvPr>
            <p:cNvSpPr/>
            <p:nvPr/>
          </p:nvSpPr>
          <p:spPr>
            <a:xfrm>
              <a:off x="3221485" y="5207859"/>
              <a:ext cx="968852" cy="604544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90E5E01-5BD9-42D1-D40D-30037E966E28}"/>
                </a:ext>
              </a:extLst>
            </p:cNvPr>
            <p:cNvSpPr txBox="1"/>
            <p:nvPr/>
          </p:nvSpPr>
          <p:spPr>
            <a:xfrm>
              <a:off x="3280153" y="5279298"/>
              <a:ext cx="851515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Palatino Linotype" panose="02040502050505030304" pitchFamily="18" charset="0"/>
                </a:rPr>
                <a:t>A = f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86016F4-7650-33ED-CA3C-EEF9207F440F}"/>
              </a:ext>
            </a:extLst>
          </p:cNvPr>
          <p:cNvGrpSpPr/>
          <p:nvPr/>
        </p:nvGrpSpPr>
        <p:grpSpPr>
          <a:xfrm>
            <a:off x="7166014" y="5982162"/>
            <a:ext cx="968852" cy="604544"/>
            <a:chOff x="3221485" y="5207859"/>
            <a:chExt cx="968852" cy="604544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3039E366-1A1D-1913-8C44-BC02D59B9489}"/>
                </a:ext>
              </a:extLst>
            </p:cNvPr>
            <p:cNvSpPr/>
            <p:nvPr/>
          </p:nvSpPr>
          <p:spPr>
            <a:xfrm>
              <a:off x="3221485" y="5207859"/>
              <a:ext cx="968852" cy="604544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A8A1A4-6BAA-D4EB-E160-3DB9105073D1}"/>
                </a:ext>
              </a:extLst>
            </p:cNvPr>
            <p:cNvSpPr txBox="1"/>
            <p:nvPr/>
          </p:nvSpPr>
          <p:spPr>
            <a:xfrm>
              <a:off x="3280153" y="5279298"/>
              <a:ext cx="835485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Palatino Linotype" panose="02040502050505030304" pitchFamily="18" charset="0"/>
                </a:rPr>
                <a:t>C = f</a:t>
              </a:r>
            </a:p>
          </p:txBody>
        </p: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55EB076-E1C4-A7FA-ECEC-3140165DC5CC}"/>
              </a:ext>
            </a:extLst>
          </p:cNvPr>
          <p:cNvSpPr/>
          <p:nvPr/>
        </p:nvSpPr>
        <p:spPr>
          <a:xfrm>
            <a:off x="5344695" y="5058152"/>
            <a:ext cx="968852" cy="604544"/>
          </a:xfrm>
          <a:prstGeom prst="roundRect">
            <a:avLst/>
          </a:prstGeom>
          <a:solidFill>
            <a:srgbClr val="FF0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A3B759-68A9-BF18-25CC-D8394F7FE512}"/>
              </a:ext>
            </a:extLst>
          </p:cNvPr>
          <p:cNvSpPr txBox="1"/>
          <p:nvPr/>
        </p:nvSpPr>
        <p:spPr>
          <a:xfrm>
            <a:off x="5384313" y="5129591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M = f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4C1D825-262C-C43E-4F02-C5DAE2D36E83}"/>
              </a:ext>
            </a:extLst>
          </p:cNvPr>
          <p:cNvGrpSpPr/>
          <p:nvPr/>
        </p:nvGrpSpPr>
        <p:grpSpPr>
          <a:xfrm>
            <a:off x="5344695" y="5982162"/>
            <a:ext cx="968852" cy="604544"/>
            <a:chOff x="3221485" y="5207859"/>
            <a:chExt cx="968852" cy="604544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13407A6-C437-2105-ED8F-E4C848975074}"/>
                </a:ext>
              </a:extLst>
            </p:cNvPr>
            <p:cNvSpPr/>
            <p:nvPr/>
          </p:nvSpPr>
          <p:spPr>
            <a:xfrm>
              <a:off x="3221485" y="5207859"/>
              <a:ext cx="968852" cy="604544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DEFBF1A-016A-D1E6-B868-F90160CFB59C}"/>
                </a:ext>
              </a:extLst>
            </p:cNvPr>
            <p:cNvSpPr txBox="1"/>
            <p:nvPr/>
          </p:nvSpPr>
          <p:spPr>
            <a:xfrm>
              <a:off x="3280153" y="5279298"/>
              <a:ext cx="84991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Palatino Linotype" panose="02040502050505030304" pitchFamily="18" charset="0"/>
                </a:rPr>
                <a:t>B = 1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C190842-0274-5D02-05DF-0738C2D58166}"/>
              </a:ext>
            </a:extLst>
          </p:cNvPr>
          <p:cNvSpPr txBox="1"/>
          <p:nvPr/>
        </p:nvSpPr>
        <p:spPr>
          <a:xfrm>
            <a:off x="838200" y="5591256"/>
            <a:ext cx="225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alatino Linotype" panose="02040502050505030304" pitchFamily="18" charset="0"/>
              </a:rPr>
              <a:t>Transaction T</a:t>
            </a:r>
          </a:p>
        </p:txBody>
      </p:sp>
    </p:spTree>
    <p:extLst>
      <p:ext uri="{BB962C8B-B14F-4D97-AF65-F5344CB8AC3E}">
        <p14:creationId xmlns:p14="http://schemas.microsoft.com/office/powerpoint/2010/main" val="15577403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C3F37-A7DF-8943-181B-5FD76128B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5E3EF23-1F85-E1C7-73E1-7F4E945DBD77}"/>
              </a:ext>
            </a:extLst>
          </p:cNvPr>
          <p:cNvSpPr/>
          <p:nvPr/>
        </p:nvSpPr>
        <p:spPr>
          <a:xfrm>
            <a:off x="3171825" y="4810125"/>
            <a:ext cx="3286125" cy="1911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3B177B-F984-13E0-20A1-9B690CD7AD0C}"/>
              </a:ext>
            </a:extLst>
          </p:cNvPr>
          <p:cNvSpPr/>
          <p:nvPr/>
        </p:nvSpPr>
        <p:spPr>
          <a:xfrm>
            <a:off x="5166438" y="4810125"/>
            <a:ext cx="3286125" cy="19113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6DF75-E4B7-BD3D-0F8D-5B6A7045C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Why 3f+1 Replicas?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87EE38-59F8-48BE-ADCB-E72BF9CF0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2E4C4-74DD-7D79-722A-FAEBB179D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363307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Say like Paxos, we use </a:t>
            </a:r>
            <a:r>
              <a:rPr lang="en-US" sz="2400" b="1" dirty="0">
                <a:latin typeface="Palatino Linotype" panose="02040502050505030304" pitchFamily="18" charset="0"/>
              </a:rPr>
              <a:t>n = 2f+1</a:t>
            </a:r>
            <a:r>
              <a:rPr lang="en-US" sz="2400" dirty="0">
                <a:latin typeface="Palatino Linotype" panose="02040502050505030304" pitchFamily="18" charset="0"/>
              </a:rPr>
              <a:t> replicas.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We know that in Paxos, the size of a quorum (majority) of replicas is </a:t>
            </a:r>
            <a:r>
              <a:rPr lang="en-US" b="1" dirty="0">
                <a:latin typeface="Palatino Linotype" panose="02040502050505030304" pitchFamily="18" charset="0"/>
              </a:rPr>
              <a:t>f+1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 </a:t>
            </a:r>
            <a:r>
              <a:rPr lang="en-US" b="1" dirty="0">
                <a:latin typeface="Palatino Linotype" panose="02040502050505030304" pitchFamily="18" charset="0"/>
              </a:rPr>
              <a:t>f</a:t>
            </a:r>
            <a:r>
              <a:rPr lang="en-US" dirty="0">
                <a:latin typeface="Palatino Linotype" panose="02040502050505030304" pitchFamily="18" charset="0"/>
              </a:rPr>
              <a:t> Byzantine replicas require just one good replica to commit any transaction.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Thus, Byzantine replicas can equivocate and get multiple transactions to commit at the same sequence number.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Now, say we have </a:t>
            </a:r>
            <a:r>
              <a:rPr lang="en-US" b="1" dirty="0">
                <a:latin typeface="Palatino Linotype" panose="02040502050505030304" pitchFamily="18" charset="0"/>
              </a:rPr>
              <a:t>n = 3f+1 </a:t>
            </a:r>
            <a:r>
              <a:rPr lang="en-US" dirty="0">
                <a:latin typeface="Palatino Linotype" panose="02040502050505030304" pitchFamily="18" charset="0"/>
              </a:rPr>
              <a:t>replicas and we select quorum size as </a:t>
            </a:r>
            <a:r>
              <a:rPr lang="en-US" b="1" dirty="0">
                <a:latin typeface="Palatino Linotype" panose="02040502050505030304" pitchFamily="18" charset="0"/>
              </a:rPr>
              <a:t>2f+1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E1CCFF-E5E7-E31C-0532-522BEBDFD9A5}"/>
              </a:ext>
            </a:extLst>
          </p:cNvPr>
          <p:cNvGrpSpPr/>
          <p:nvPr/>
        </p:nvGrpSpPr>
        <p:grpSpPr>
          <a:xfrm>
            <a:off x="3523376" y="5986489"/>
            <a:ext cx="968852" cy="604544"/>
            <a:chOff x="3221485" y="5207859"/>
            <a:chExt cx="968852" cy="604544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C66AC6BE-A711-E7B8-B6DF-07B2C1846BF4}"/>
                </a:ext>
              </a:extLst>
            </p:cNvPr>
            <p:cNvSpPr/>
            <p:nvPr/>
          </p:nvSpPr>
          <p:spPr>
            <a:xfrm>
              <a:off x="3221485" y="5207859"/>
              <a:ext cx="968852" cy="604544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ACD047F-97C6-D0E4-F51E-31B297E86948}"/>
                </a:ext>
              </a:extLst>
            </p:cNvPr>
            <p:cNvSpPr txBox="1"/>
            <p:nvPr/>
          </p:nvSpPr>
          <p:spPr>
            <a:xfrm>
              <a:off x="3280153" y="5279298"/>
              <a:ext cx="851515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Palatino Linotype" panose="02040502050505030304" pitchFamily="18" charset="0"/>
                </a:rPr>
                <a:t>A = f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F32F60E-7CE1-2116-89ED-B1654809DAED}"/>
              </a:ext>
            </a:extLst>
          </p:cNvPr>
          <p:cNvGrpSpPr/>
          <p:nvPr/>
        </p:nvGrpSpPr>
        <p:grpSpPr>
          <a:xfrm>
            <a:off x="7166014" y="5982162"/>
            <a:ext cx="968852" cy="604544"/>
            <a:chOff x="3221485" y="5207859"/>
            <a:chExt cx="968852" cy="604544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4EE21F1-105F-35CD-AED0-0D9B3689318A}"/>
                </a:ext>
              </a:extLst>
            </p:cNvPr>
            <p:cNvSpPr/>
            <p:nvPr/>
          </p:nvSpPr>
          <p:spPr>
            <a:xfrm>
              <a:off x="3221485" y="5207859"/>
              <a:ext cx="968852" cy="604544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3143FB1-9175-E328-4820-C0A0889E1AD9}"/>
                </a:ext>
              </a:extLst>
            </p:cNvPr>
            <p:cNvSpPr txBox="1"/>
            <p:nvPr/>
          </p:nvSpPr>
          <p:spPr>
            <a:xfrm>
              <a:off x="3280153" y="5279298"/>
              <a:ext cx="835485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Palatino Linotype" panose="02040502050505030304" pitchFamily="18" charset="0"/>
                </a:rPr>
                <a:t>C = f</a:t>
              </a:r>
            </a:p>
          </p:txBody>
        </p: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1B36D63-66E0-C781-6787-969C6FF35194}"/>
              </a:ext>
            </a:extLst>
          </p:cNvPr>
          <p:cNvSpPr/>
          <p:nvPr/>
        </p:nvSpPr>
        <p:spPr>
          <a:xfrm>
            <a:off x="5344695" y="5058152"/>
            <a:ext cx="968852" cy="604544"/>
          </a:xfrm>
          <a:prstGeom prst="roundRect">
            <a:avLst/>
          </a:prstGeom>
          <a:solidFill>
            <a:srgbClr val="FF0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7BAE88-67C8-6518-05C3-AE126F17033C}"/>
              </a:ext>
            </a:extLst>
          </p:cNvPr>
          <p:cNvSpPr txBox="1"/>
          <p:nvPr/>
        </p:nvSpPr>
        <p:spPr>
          <a:xfrm>
            <a:off x="5384313" y="5129591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M = f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2FACD5-4AFB-9CB6-771B-21BA8FF57CF3}"/>
              </a:ext>
            </a:extLst>
          </p:cNvPr>
          <p:cNvGrpSpPr/>
          <p:nvPr/>
        </p:nvGrpSpPr>
        <p:grpSpPr>
          <a:xfrm>
            <a:off x="5344695" y="5982162"/>
            <a:ext cx="968852" cy="604544"/>
            <a:chOff x="3221485" y="5207859"/>
            <a:chExt cx="968852" cy="604544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69595D82-7B94-1752-D141-AFCE9E42D0DF}"/>
                </a:ext>
              </a:extLst>
            </p:cNvPr>
            <p:cNvSpPr/>
            <p:nvPr/>
          </p:nvSpPr>
          <p:spPr>
            <a:xfrm>
              <a:off x="3221485" y="5207859"/>
              <a:ext cx="968852" cy="604544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699D4E7-CA93-A779-0808-2F129697EBA7}"/>
                </a:ext>
              </a:extLst>
            </p:cNvPr>
            <p:cNvSpPr txBox="1"/>
            <p:nvPr/>
          </p:nvSpPr>
          <p:spPr>
            <a:xfrm>
              <a:off x="3280153" y="5279298"/>
              <a:ext cx="84991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Palatino Linotype" panose="02040502050505030304" pitchFamily="18" charset="0"/>
                </a:rPr>
                <a:t>B = 1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D24CFF0-CD22-F4A5-34BB-0ED8D5F28D0E}"/>
              </a:ext>
            </a:extLst>
          </p:cNvPr>
          <p:cNvSpPr txBox="1"/>
          <p:nvPr/>
        </p:nvSpPr>
        <p:spPr>
          <a:xfrm>
            <a:off x="838200" y="5591256"/>
            <a:ext cx="225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alatino Linotype" panose="02040502050505030304" pitchFamily="18" charset="0"/>
              </a:rPr>
              <a:t>Transaction 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34521B-BB63-47F9-CC04-C1E095BE9F71}"/>
              </a:ext>
            </a:extLst>
          </p:cNvPr>
          <p:cNvSpPr txBox="1"/>
          <p:nvPr/>
        </p:nvSpPr>
        <p:spPr>
          <a:xfrm>
            <a:off x="8630820" y="5591255"/>
            <a:ext cx="225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alatino Linotype" panose="02040502050505030304" pitchFamily="18" charset="0"/>
              </a:rPr>
              <a:t>Transaction U</a:t>
            </a:r>
          </a:p>
        </p:txBody>
      </p:sp>
    </p:spTree>
    <p:extLst>
      <p:ext uri="{BB962C8B-B14F-4D97-AF65-F5344CB8AC3E}">
        <p14:creationId xmlns:p14="http://schemas.microsoft.com/office/powerpoint/2010/main" val="33170520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87871-6401-B27D-098A-A8C1FE481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744C2A0-6C0E-5F35-3AD0-F2613F3B9F86}"/>
              </a:ext>
            </a:extLst>
          </p:cNvPr>
          <p:cNvSpPr/>
          <p:nvPr/>
        </p:nvSpPr>
        <p:spPr>
          <a:xfrm>
            <a:off x="3171825" y="4810125"/>
            <a:ext cx="3286125" cy="19113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F9D741-D23F-77C2-FDCB-FDE328A95EE1}"/>
              </a:ext>
            </a:extLst>
          </p:cNvPr>
          <p:cNvSpPr/>
          <p:nvPr/>
        </p:nvSpPr>
        <p:spPr>
          <a:xfrm>
            <a:off x="5166438" y="4810125"/>
            <a:ext cx="3286125" cy="191135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39E5D6-738E-604E-A41B-F46460E8E6C4}"/>
              </a:ext>
            </a:extLst>
          </p:cNvPr>
          <p:cNvSpPr/>
          <p:nvPr/>
        </p:nvSpPr>
        <p:spPr>
          <a:xfrm>
            <a:off x="5200293" y="5810250"/>
            <a:ext cx="1257658" cy="911225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6F199-61BB-4CDE-0B41-CB1D8D1E5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Why 3f+1 Replicas?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66822-F311-13EA-5C45-29E35D8FA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5EA8E-E38D-EC6F-25D6-7048130A6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363307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Say like Paxos, we use </a:t>
            </a:r>
            <a:r>
              <a:rPr lang="en-US" sz="2400" b="1" dirty="0">
                <a:latin typeface="Palatino Linotype" panose="02040502050505030304" pitchFamily="18" charset="0"/>
              </a:rPr>
              <a:t>n = 2f+1</a:t>
            </a:r>
            <a:r>
              <a:rPr lang="en-US" sz="2400" dirty="0">
                <a:latin typeface="Palatino Linotype" panose="02040502050505030304" pitchFamily="18" charset="0"/>
              </a:rPr>
              <a:t> replicas.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We know that in Paxos, the size of a quorum (majority) of replicas is </a:t>
            </a:r>
            <a:r>
              <a:rPr lang="en-US" b="1" dirty="0">
                <a:latin typeface="Palatino Linotype" panose="02040502050505030304" pitchFamily="18" charset="0"/>
              </a:rPr>
              <a:t>f+1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 </a:t>
            </a:r>
            <a:r>
              <a:rPr lang="en-US" b="1" dirty="0">
                <a:latin typeface="Palatino Linotype" panose="02040502050505030304" pitchFamily="18" charset="0"/>
              </a:rPr>
              <a:t>f</a:t>
            </a:r>
            <a:r>
              <a:rPr lang="en-US" dirty="0">
                <a:latin typeface="Palatino Linotype" panose="02040502050505030304" pitchFamily="18" charset="0"/>
              </a:rPr>
              <a:t> Byzantine replicas require just one good replica to commit any transaction.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Thus, Byzantine replicas can equivocate and get multiple transactions to commit at the same sequence number.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Now, say we have </a:t>
            </a:r>
            <a:r>
              <a:rPr lang="en-US" b="1" dirty="0">
                <a:latin typeface="Palatino Linotype" panose="02040502050505030304" pitchFamily="18" charset="0"/>
              </a:rPr>
              <a:t>n = 3f+1 </a:t>
            </a:r>
            <a:r>
              <a:rPr lang="en-US" dirty="0">
                <a:latin typeface="Palatino Linotype" panose="02040502050505030304" pitchFamily="18" charset="0"/>
              </a:rPr>
              <a:t>replicas and we select quorum size as </a:t>
            </a:r>
            <a:r>
              <a:rPr lang="en-US" b="1" dirty="0">
                <a:latin typeface="Palatino Linotype" panose="02040502050505030304" pitchFamily="18" charset="0"/>
              </a:rPr>
              <a:t>2f+1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6BDD829-90A8-420D-7B46-6A47F3CF66D6}"/>
              </a:ext>
            </a:extLst>
          </p:cNvPr>
          <p:cNvGrpSpPr/>
          <p:nvPr/>
        </p:nvGrpSpPr>
        <p:grpSpPr>
          <a:xfrm>
            <a:off x="3523376" y="5986489"/>
            <a:ext cx="968852" cy="604544"/>
            <a:chOff x="3221485" y="5207859"/>
            <a:chExt cx="968852" cy="604544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40C8DB5-7EE7-24AC-0551-E1E6ECDFE6F8}"/>
                </a:ext>
              </a:extLst>
            </p:cNvPr>
            <p:cNvSpPr/>
            <p:nvPr/>
          </p:nvSpPr>
          <p:spPr>
            <a:xfrm>
              <a:off x="3221485" y="5207859"/>
              <a:ext cx="968852" cy="604544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E2D28B-6EDB-B63D-B8C2-AF8CAB8BFF2E}"/>
                </a:ext>
              </a:extLst>
            </p:cNvPr>
            <p:cNvSpPr txBox="1"/>
            <p:nvPr/>
          </p:nvSpPr>
          <p:spPr>
            <a:xfrm>
              <a:off x="3280153" y="5279298"/>
              <a:ext cx="851515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Palatino Linotype" panose="02040502050505030304" pitchFamily="18" charset="0"/>
                </a:rPr>
                <a:t>A = f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983D3C-8869-F3ED-BEDE-05E42709BA72}"/>
              </a:ext>
            </a:extLst>
          </p:cNvPr>
          <p:cNvGrpSpPr/>
          <p:nvPr/>
        </p:nvGrpSpPr>
        <p:grpSpPr>
          <a:xfrm>
            <a:off x="7166014" y="5982162"/>
            <a:ext cx="968852" cy="604544"/>
            <a:chOff x="3221485" y="5207859"/>
            <a:chExt cx="968852" cy="604544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0E5D82A-F959-E88E-80D1-1691DD514D25}"/>
                </a:ext>
              </a:extLst>
            </p:cNvPr>
            <p:cNvSpPr/>
            <p:nvPr/>
          </p:nvSpPr>
          <p:spPr>
            <a:xfrm>
              <a:off x="3221485" y="5207859"/>
              <a:ext cx="968852" cy="604544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F2583B-1F24-B0BB-8408-4DB9AC0E01E8}"/>
                </a:ext>
              </a:extLst>
            </p:cNvPr>
            <p:cNvSpPr txBox="1"/>
            <p:nvPr/>
          </p:nvSpPr>
          <p:spPr>
            <a:xfrm>
              <a:off x="3280153" y="5279298"/>
              <a:ext cx="835485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Palatino Linotype" panose="02040502050505030304" pitchFamily="18" charset="0"/>
                </a:rPr>
                <a:t>C = f</a:t>
              </a:r>
            </a:p>
          </p:txBody>
        </p:sp>
      </p:grp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A5154501-C499-9EAC-A49E-ECEE9E77F1BC}"/>
              </a:ext>
            </a:extLst>
          </p:cNvPr>
          <p:cNvSpPr/>
          <p:nvPr/>
        </p:nvSpPr>
        <p:spPr>
          <a:xfrm>
            <a:off x="5344695" y="5058152"/>
            <a:ext cx="968852" cy="604544"/>
          </a:xfrm>
          <a:prstGeom prst="roundRect">
            <a:avLst/>
          </a:prstGeom>
          <a:solidFill>
            <a:srgbClr val="FF0000"/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C95B3B-DA99-F793-A421-69AC289A6C9B}"/>
              </a:ext>
            </a:extLst>
          </p:cNvPr>
          <p:cNvSpPr txBox="1"/>
          <p:nvPr/>
        </p:nvSpPr>
        <p:spPr>
          <a:xfrm>
            <a:off x="5384313" y="5129591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M = f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A905880-BB8D-E3B1-AE62-38E0D8D694A7}"/>
              </a:ext>
            </a:extLst>
          </p:cNvPr>
          <p:cNvGrpSpPr/>
          <p:nvPr/>
        </p:nvGrpSpPr>
        <p:grpSpPr>
          <a:xfrm>
            <a:off x="5344695" y="5982162"/>
            <a:ext cx="968852" cy="604544"/>
            <a:chOff x="3221485" y="5207859"/>
            <a:chExt cx="968852" cy="604544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97D293F-144C-1926-5109-E7081A070EB7}"/>
                </a:ext>
              </a:extLst>
            </p:cNvPr>
            <p:cNvSpPr/>
            <p:nvPr/>
          </p:nvSpPr>
          <p:spPr>
            <a:xfrm>
              <a:off x="3221485" y="5207859"/>
              <a:ext cx="968852" cy="604544"/>
            </a:xfrm>
            <a:prstGeom prst="roundRect">
              <a:avLst/>
            </a:prstGeom>
            <a:grp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84F59C-4394-DE61-5723-580A40EA4F51}"/>
                </a:ext>
              </a:extLst>
            </p:cNvPr>
            <p:cNvSpPr txBox="1"/>
            <p:nvPr/>
          </p:nvSpPr>
          <p:spPr>
            <a:xfrm>
              <a:off x="3280153" y="5279298"/>
              <a:ext cx="849913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Palatino Linotype" panose="02040502050505030304" pitchFamily="18" charset="0"/>
                </a:rPr>
                <a:t>B = 1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DE723DE-2F59-714C-8DFF-28200A1C427A}"/>
              </a:ext>
            </a:extLst>
          </p:cNvPr>
          <p:cNvSpPr txBox="1"/>
          <p:nvPr/>
        </p:nvSpPr>
        <p:spPr>
          <a:xfrm>
            <a:off x="838200" y="5591256"/>
            <a:ext cx="225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alatino Linotype" panose="02040502050505030304" pitchFamily="18" charset="0"/>
              </a:rPr>
              <a:t>Transaction 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61CBB6-4751-A1C1-C3A9-2E1EE2788C62}"/>
              </a:ext>
            </a:extLst>
          </p:cNvPr>
          <p:cNvSpPr txBox="1"/>
          <p:nvPr/>
        </p:nvSpPr>
        <p:spPr>
          <a:xfrm>
            <a:off x="8630820" y="5591255"/>
            <a:ext cx="2258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Palatino Linotype" panose="02040502050505030304" pitchFamily="18" charset="0"/>
              </a:rPr>
              <a:t>Transaction U</a:t>
            </a:r>
          </a:p>
        </p:txBody>
      </p:sp>
    </p:spTree>
    <p:extLst>
      <p:ext uri="{BB962C8B-B14F-4D97-AF65-F5344CB8AC3E}">
        <p14:creationId xmlns:p14="http://schemas.microsoft.com/office/powerpoint/2010/main" val="27862474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00018-210A-E65B-8CB6-F666331EE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0017-A564-8933-2AF2-C8BB2241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PBFT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B2D9B7-4FFC-271F-2349-7331391CE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CDF3B-2A5D-18ED-24D5-183E61EE7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Practical Byzantine Fault-Tolerance, OSDI’98.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First, practical BFT consensus protocol.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5200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9904B-2F30-752A-58CA-F8A2926E0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473B-ECD6-B8DA-3A67-0351F79C2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PBFT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2DD19A-A9CB-1A11-C729-3E6F01BB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44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312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2EB07-44D2-A6B7-904E-8F88F0B8B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4FE8D-EB5C-729F-5D51-2E74B56F0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PBFT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BB90F-A73C-91B7-E8C2-9E1D57F57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0680D8-8A88-407D-49AF-42544CEE004C}"/>
              </a:ext>
            </a:extLst>
          </p:cNvPr>
          <p:cNvSpPr/>
          <p:nvPr/>
        </p:nvSpPr>
        <p:spPr>
          <a:xfrm>
            <a:off x="1565408" y="2068007"/>
            <a:ext cx="129472" cy="12947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3D1704-0AE3-B79E-BF0F-319B4427CF6A}"/>
              </a:ext>
            </a:extLst>
          </p:cNvPr>
          <p:cNvSpPr/>
          <p:nvPr/>
        </p:nvSpPr>
        <p:spPr>
          <a:xfrm>
            <a:off x="1565408" y="2957589"/>
            <a:ext cx="129472" cy="1294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D10F7F7-52D9-A71B-B2BD-D6FC526BD2E4}"/>
              </a:ext>
            </a:extLst>
          </p:cNvPr>
          <p:cNvSpPr/>
          <p:nvPr/>
        </p:nvSpPr>
        <p:spPr>
          <a:xfrm>
            <a:off x="1557316" y="3883358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86494B-8620-BE4E-D3EA-C82AECE4C88C}"/>
              </a:ext>
            </a:extLst>
          </p:cNvPr>
          <p:cNvSpPr/>
          <p:nvPr/>
        </p:nvSpPr>
        <p:spPr>
          <a:xfrm>
            <a:off x="1557316" y="4794320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CD2511-41AD-014D-23CE-E993DBE5AE70}"/>
              </a:ext>
            </a:extLst>
          </p:cNvPr>
          <p:cNvSpPr txBox="1"/>
          <p:nvPr/>
        </p:nvSpPr>
        <p:spPr>
          <a:xfrm>
            <a:off x="540602" y="1868792"/>
            <a:ext cx="102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370DBF-3063-1B9B-38D0-B8AB268471B5}"/>
              </a:ext>
            </a:extLst>
          </p:cNvPr>
          <p:cNvSpPr txBox="1"/>
          <p:nvPr/>
        </p:nvSpPr>
        <p:spPr>
          <a:xfrm>
            <a:off x="404752" y="2780878"/>
            <a:ext cx="1160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Leader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549CCD-55A1-1065-D30D-35F4F171A88D}"/>
              </a:ext>
            </a:extLst>
          </p:cNvPr>
          <p:cNvSpPr txBox="1"/>
          <p:nvPr/>
        </p:nvSpPr>
        <p:spPr>
          <a:xfrm>
            <a:off x="319910" y="3709858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23" name="Google Shape;208;p28">
            <a:extLst>
              <a:ext uri="{FF2B5EF4-FFF2-40B4-BE49-F238E27FC236}">
                <a16:creationId xmlns:a16="http://schemas.microsoft.com/office/drawing/2014/main" id="{4658BAA2-B49D-CBFB-6BA1-81027753311B}"/>
              </a:ext>
            </a:extLst>
          </p:cNvPr>
          <p:cNvCxnSpPr>
            <a:cxnSpLocks/>
          </p:cNvCxnSpPr>
          <p:nvPr/>
        </p:nvCxnSpPr>
        <p:spPr>
          <a:xfrm>
            <a:off x="1694880" y="2132659"/>
            <a:ext cx="9658920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08;p28">
            <a:extLst>
              <a:ext uri="{FF2B5EF4-FFF2-40B4-BE49-F238E27FC236}">
                <a16:creationId xmlns:a16="http://schemas.microsoft.com/office/drawing/2014/main" id="{5883EDE6-A50D-EFEC-E8C9-115BF3136D18}"/>
              </a:ext>
            </a:extLst>
          </p:cNvPr>
          <p:cNvCxnSpPr>
            <a:cxnSpLocks/>
          </p:cNvCxnSpPr>
          <p:nvPr/>
        </p:nvCxnSpPr>
        <p:spPr>
          <a:xfrm>
            <a:off x="1694880" y="3033573"/>
            <a:ext cx="965892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08;p28">
            <a:extLst>
              <a:ext uri="{FF2B5EF4-FFF2-40B4-BE49-F238E27FC236}">
                <a16:creationId xmlns:a16="http://schemas.microsoft.com/office/drawing/2014/main" id="{DDCD77F8-BE0E-B89C-A583-011C8BBB1FA3}"/>
              </a:ext>
            </a:extLst>
          </p:cNvPr>
          <p:cNvCxnSpPr>
            <a:cxnSpLocks/>
          </p:cNvCxnSpPr>
          <p:nvPr/>
        </p:nvCxnSpPr>
        <p:spPr>
          <a:xfrm>
            <a:off x="1701624" y="3944834"/>
            <a:ext cx="9652176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08;p28">
            <a:extLst>
              <a:ext uri="{FF2B5EF4-FFF2-40B4-BE49-F238E27FC236}">
                <a16:creationId xmlns:a16="http://schemas.microsoft.com/office/drawing/2014/main" id="{65EA2955-1D8F-217A-3C42-08ED0D68F3F9}"/>
              </a:ext>
            </a:extLst>
          </p:cNvPr>
          <p:cNvCxnSpPr>
            <a:cxnSpLocks/>
          </p:cNvCxnSpPr>
          <p:nvPr/>
        </p:nvCxnSpPr>
        <p:spPr>
          <a:xfrm>
            <a:off x="1694880" y="4850964"/>
            <a:ext cx="9658920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D9270AE-9D8F-A25B-6458-F79F22E37DD4}"/>
              </a:ext>
            </a:extLst>
          </p:cNvPr>
          <p:cNvSpPr txBox="1"/>
          <p:nvPr/>
        </p:nvSpPr>
        <p:spPr>
          <a:xfrm>
            <a:off x="319910" y="4620131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805BAA7-1A9D-7207-60A7-3301D49EEE42}"/>
              </a:ext>
            </a:extLst>
          </p:cNvPr>
          <p:cNvSpPr/>
          <p:nvPr/>
        </p:nvSpPr>
        <p:spPr>
          <a:xfrm>
            <a:off x="1564060" y="5639893"/>
            <a:ext cx="129472" cy="1294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" name="Google Shape;208;p28">
            <a:extLst>
              <a:ext uri="{FF2B5EF4-FFF2-40B4-BE49-F238E27FC236}">
                <a16:creationId xmlns:a16="http://schemas.microsoft.com/office/drawing/2014/main" id="{749E9E1D-043E-D3C4-C926-380C2179AA28}"/>
              </a:ext>
            </a:extLst>
          </p:cNvPr>
          <p:cNvCxnSpPr>
            <a:cxnSpLocks/>
          </p:cNvCxnSpPr>
          <p:nvPr/>
        </p:nvCxnSpPr>
        <p:spPr>
          <a:xfrm>
            <a:off x="1701624" y="5696537"/>
            <a:ext cx="9652176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7880332-ED98-547D-E2CF-4E248862A80C}"/>
              </a:ext>
            </a:extLst>
          </p:cNvPr>
          <p:cNvSpPr txBox="1"/>
          <p:nvPr/>
        </p:nvSpPr>
        <p:spPr>
          <a:xfrm>
            <a:off x="319910" y="5430163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</p:spTree>
    <p:extLst>
      <p:ext uri="{BB962C8B-B14F-4D97-AF65-F5344CB8AC3E}">
        <p14:creationId xmlns:p14="http://schemas.microsoft.com/office/powerpoint/2010/main" val="25094997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C3A4B-4847-29AF-0237-410ED391E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4248A-A178-465F-75B6-51FBDD459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PBFT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03BAB6-4EA5-C9AA-932A-BA9BA035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8DDE4E-D370-8677-3CE6-D54D12AD80AA}"/>
              </a:ext>
            </a:extLst>
          </p:cNvPr>
          <p:cNvSpPr/>
          <p:nvPr/>
        </p:nvSpPr>
        <p:spPr>
          <a:xfrm>
            <a:off x="1565408" y="2068007"/>
            <a:ext cx="129472" cy="12947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9150F1-C158-E050-A86A-BD20687296B6}"/>
              </a:ext>
            </a:extLst>
          </p:cNvPr>
          <p:cNvSpPr/>
          <p:nvPr/>
        </p:nvSpPr>
        <p:spPr>
          <a:xfrm>
            <a:off x="1565408" y="2957589"/>
            <a:ext cx="129472" cy="1294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A3CB51-0988-DCD6-2100-2747C218B876}"/>
              </a:ext>
            </a:extLst>
          </p:cNvPr>
          <p:cNvSpPr/>
          <p:nvPr/>
        </p:nvSpPr>
        <p:spPr>
          <a:xfrm>
            <a:off x="1557316" y="3883358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913D80E-5A9D-5403-A87A-E64B95FBF134}"/>
              </a:ext>
            </a:extLst>
          </p:cNvPr>
          <p:cNvSpPr/>
          <p:nvPr/>
        </p:nvSpPr>
        <p:spPr>
          <a:xfrm>
            <a:off x="1557316" y="4794320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941D7A-A4D8-7D79-BC8E-6D82BA07497D}"/>
              </a:ext>
            </a:extLst>
          </p:cNvPr>
          <p:cNvSpPr txBox="1"/>
          <p:nvPr/>
        </p:nvSpPr>
        <p:spPr>
          <a:xfrm>
            <a:off x="540602" y="1868792"/>
            <a:ext cx="102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A96AED-BA27-E7E3-0BCA-304FDB97B0B3}"/>
              </a:ext>
            </a:extLst>
          </p:cNvPr>
          <p:cNvSpPr txBox="1"/>
          <p:nvPr/>
        </p:nvSpPr>
        <p:spPr>
          <a:xfrm>
            <a:off x="404752" y="2780878"/>
            <a:ext cx="1160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Leader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3B02B9-E0DB-0C9F-D604-1761A2948A4C}"/>
              </a:ext>
            </a:extLst>
          </p:cNvPr>
          <p:cNvSpPr txBox="1"/>
          <p:nvPr/>
        </p:nvSpPr>
        <p:spPr>
          <a:xfrm>
            <a:off x="319910" y="3709858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23" name="Google Shape;208;p28">
            <a:extLst>
              <a:ext uri="{FF2B5EF4-FFF2-40B4-BE49-F238E27FC236}">
                <a16:creationId xmlns:a16="http://schemas.microsoft.com/office/drawing/2014/main" id="{A1EF0145-2814-44F4-9543-235E85AC40F4}"/>
              </a:ext>
            </a:extLst>
          </p:cNvPr>
          <p:cNvCxnSpPr>
            <a:cxnSpLocks/>
          </p:cNvCxnSpPr>
          <p:nvPr/>
        </p:nvCxnSpPr>
        <p:spPr>
          <a:xfrm>
            <a:off x="1694880" y="2132659"/>
            <a:ext cx="9658920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08;p28">
            <a:extLst>
              <a:ext uri="{FF2B5EF4-FFF2-40B4-BE49-F238E27FC236}">
                <a16:creationId xmlns:a16="http://schemas.microsoft.com/office/drawing/2014/main" id="{05B1E76F-C784-DEE9-78D6-82ADEA9FCD14}"/>
              </a:ext>
            </a:extLst>
          </p:cNvPr>
          <p:cNvCxnSpPr>
            <a:cxnSpLocks/>
          </p:cNvCxnSpPr>
          <p:nvPr/>
        </p:nvCxnSpPr>
        <p:spPr>
          <a:xfrm>
            <a:off x="1694880" y="3033573"/>
            <a:ext cx="965892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08;p28">
            <a:extLst>
              <a:ext uri="{FF2B5EF4-FFF2-40B4-BE49-F238E27FC236}">
                <a16:creationId xmlns:a16="http://schemas.microsoft.com/office/drawing/2014/main" id="{E9B7521E-8528-9CC5-E108-FF1BBAD6D769}"/>
              </a:ext>
            </a:extLst>
          </p:cNvPr>
          <p:cNvCxnSpPr>
            <a:cxnSpLocks/>
          </p:cNvCxnSpPr>
          <p:nvPr/>
        </p:nvCxnSpPr>
        <p:spPr>
          <a:xfrm>
            <a:off x="1701624" y="3944834"/>
            <a:ext cx="9652176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08;p28">
            <a:extLst>
              <a:ext uri="{FF2B5EF4-FFF2-40B4-BE49-F238E27FC236}">
                <a16:creationId xmlns:a16="http://schemas.microsoft.com/office/drawing/2014/main" id="{27264ACA-E3B5-A32C-0EFD-D7838F48FC6B}"/>
              </a:ext>
            </a:extLst>
          </p:cNvPr>
          <p:cNvCxnSpPr>
            <a:cxnSpLocks/>
          </p:cNvCxnSpPr>
          <p:nvPr/>
        </p:nvCxnSpPr>
        <p:spPr>
          <a:xfrm>
            <a:off x="1694880" y="4850964"/>
            <a:ext cx="9658920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921C553-83A3-70CC-4448-C1CFCEE2DF11}"/>
              </a:ext>
            </a:extLst>
          </p:cNvPr>
          <p:cNvSpPr txBox="1"/>
          <p:nvPr/>
        </p:nvSpPr>
        <p:spPr>
          <a:xfrm>
            <a:off x="319910" y="4620131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48563D8-7214-540D-3257-A29883528776}"/>
              </a:ext>
            </a:extLst>
          </p:cNvPr>
          <p:cNvCxnSpPr>
            <a:cxnSpLocks/>
          </p:cNvCxnSpPr>
          <p:nvPr/>
        </p:nvCxnSpPr>
        <p:spPr>
          <a:xfrm>
            <a:off x="3025405" y="2132659"/>
            <a:ext cx="0" cy="35638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49CD9C3-2A0F-75EA-6141-3BCCE1403488}"/>
              </a:ext>
            </a:extLst>
          </p:cNvPr>
          <p:cNvSpPr/>
          <p:nvPr/>
        </p:nvSpPr>
        <p:spPr>
          <a:xfrm>
            <a:off x="1564060" y="5639893"/>
            <a:ext cx="129472" cy="1294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" name="Google Shape;208;p28">
            <a:extLst>
              <a:ext uri="{FF2B5EF4-FFF2-40B4-BE49-F238E27FC236}">
                <a16:creationId xmlns:a16="http://schemas.microsoft.com/office/drawing/2014/main" id="{DE4B092F-F7E5-F2C9-B374-43DCDC9E5614}"/>
              </a:ext>
            </a:extLst>
          </p:cNvPr>
          <p:cNvCxnSpPr>
            <a:cxnSpLocks/>
          </p:cNvCxnSpPr>
          <p:nvPr/>
        </p:nvCxnSpPr>
        <p:spPr>
          <a:xfrm>
            <a:off x="1701624" y="5696537"/>
            <a:ext cx="9652176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F1CACE3-ACDE-166C-BE6C-79D2543E31CE}"/>
              </a:ext>
            </a:extLst>
          </p:cNvPr>
          <p:cNvSpPr txBox="1"/>
          <p:nvPr/>
        </p:nvSpPr>
        <p:spPr>
          <a:xfrm>
            <a:off x="319910" y="5430163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83D2F6-E264-05BD-B752-5ED53BCAFD72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694880" y="2132743"/>
            <a:ext cx="1330525" cy="90083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7DD37B6-5D03-350A-0F30-0C10E0A90B07}"/>
              </a:ext>
            </a:extLst>
          </p:cNvPr>
          <p:cNvSpPr txBox="1"/>
          <p:nvPr/>
        </p:nvSpPr>
        <p:spPr>
          <a:xfrm>
            <a:off x="1676421" y="5706677"/>
            <a:ext cx="1320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Client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Request</a:t>
            </a:r>
          </a:p>
        </p:txBody>
      </p:sp>
    </p:spTree>
    <p:extLst>
      <p:ext uri="{BB962C8B-B14F-4D97-AF65-F5344CB8AC3E}">
        <p14:creationId xmlns:p14="http://schemas.microsoft.com/office/powerpoint/2010/main" val="17077968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99562-96BF-CE96-D4CC-76D9F559A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F6737-56E2-BA75-38D6-244AE749C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PBFT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CBE79-9108-3B23-2895-735282DC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AB8810-3690-BF78-9A4F-40B9FBCC5517}"/>
              </a:ext>
            </a:extLst>
          </p:cNvPr>
          <p:cNvSpPr/>
          <p:nvPr/>
        </p:nvSpPr>
        <p:spPr>
          <a:xfrm>
            <a:off x="1565408" y="2068007"/>
            <a:ext cx="129472" cy="12947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3E2FA8-3CD8-F4A1-0774-99FB6063BF27}"/>
              </a:ext>
            </a:extLst>
          </p:cNvPr>
          <p:cNvSpPr/>
          <p:nvPr/>
        </p:nvSpPr>
        <p:spPr>
          <a:xfrm>
            <a:off x="1565408" y="2957589"/>
            <a:ext cx="129472" cy="1294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81F7B49-8D52-F9EC-4231-05EACC249A44}"/>
              </a:ext>
            </a:extLst>
          </p:cNvPr>
          <p:cNvSpPr/>
          <p:nvPr/>
        </p:nvSpPr>
        <p:spPr>
          <a:xfrm>
            <a:off x="1557316" y="3883358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BB3DDE-4E80-5286-11AF-2D9ED03E4399}"/>
              </a:ext>
            </a:extLst>
          </p:cNvPr>
          <p:cNvSpPr/>
          <p:nvPr/>
        </p:nvSpPr>
        <p:spPr>
          <a:xfrm>
            <a:off x="1557316" y="4794320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C2ED6F-7B1F-8525-7C60-459F2427EAA5}"/>
              </a:ext>
            </a:extLst>
          </p:cNvPr>
          <p:cNvSpPr txBox="1"/>
          <p:nvPr/>
        </p:nvSpPr>
        <p:spPr>
          <a:xfrm>
            <a:off x="540602" y="1868792"/>
            <a:ext cx="102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63DD24-CC61-E017-FC69-849CE5818BAC}"/>
              </a:ext>
            </a:extLst>
          </p:cNvPr>
          <p:cNvSpPr txBox="1"/>
          <p:nvPr/>
        </p:nvSpPr>
        <p:spPr>
          <a:xfrm>
            <a:off x="404752" y="2780878"/>
            <a:ext cx="1160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Leader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0C17BB-7B06-FF9E-788A-93F4F8BA6120}"/>
              </a:ext>
            </a:extLst>
          </p:cNvPr>
          <p:cNvSpPr txBox="1"/>
          <p:nvPr/>
        </p:nvSpPr>
        <p:spPr>
          <a:xfrm>
            <a:off x="319910" y="3709858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23" name="Google Shape;208;p28">
            <a:extLst>
              <a:ext uri="{FF2B5EF4-FFF2-40B4-BE49-F238E27FC236}">
                <a16:creationId xmlns:a16="http://schemas.microsoft.com/office/drawing/2014/main" id="{FB7A42D3-7779-4E7C-53C1-C7D034C4E4E3}"/>
              </a:ext>
            </a:extLst>
          </p:cNvPr>
          <p:cNvCxnSpPr>
            <a:cxnSpLocks/>
          </p:cNvCxnSpPr>
          <p:nvPr/>
        </p:nvCxnSpPr>
        <p:spPr>
          <a:xfrm>
            <a:off x="1694880" y="2132659"/>
            <a:ext cx="9658920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08;p28">
            <a:extLst>
              <a:ext uri="{FF2B5EF4-FFF2-40B4-BE49-F238E27FC236}">
                <a16:creationId xmlns:a16="http://schemas.microsoft.com/office/drawing/2014/main" id="{0A78C04E-9A4A-C99D-75DE-493124CD065C}"/>
              </a:ext>
            </a:extLst>
          </p:cNvPr>
          <p:cNvCxnSpPr>
            <a:cxnSpLocks/>
          </p:cNvCxnSpPr>
          <p:nvPr/>
        </p:nvCxnSpPr>
        <p:spPr>
          <a:xfrm>
            <a:off x="1694880" y="3033573"/>
            <a:ext cx="965892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08;p28">
            <a:extLst>
              <a:ext uri="{FF2B5EF4-FFF2-40B4-BE49-F238E27FC236}">
                <a16:creationId xmlns:a16="http://schemas.microsoft.com/office/drawing/2014/main" id="{F71D5B68-F95F-AC4B-CC10-AA7649567C51}"/>
              </a:ext>
            </a:extLst>
          </p:cNvPr>
          <p:cNvCxnSpPr>
            <a:cxnSpLocks/>
          </p:cNvCxnSpPr>
          <p:nvPr/>
        </p:nvCxnSpPr>
        <p:spPr>
          <a:xfrm>
            <a:off x="1701624" y="3944834"/>
            <a:ext cx="9652176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08;p28">
            <a:extLst>
              <a:ext uri="{FF2B5EF4-FFF2-40B4-BE49-F238E27FC236}">
                <a16:creationId xmlns:a16="http://schemas.microsoft.com/office/drawing/2014/main" id="{9CEBC6D3-A507-8A31-3646-6542FC81B83B}"/>
              </a:ext>
            </a:extLst>
          </p:cNvPr>
          <p:cNvCxnSpPr>
            <a:cxnSpLocks/>
          </p:cNvCxnSpPr>
          <p:nvPr/>
        </p:nvCxnSpPr>
        <p:spPr>
          <a:xfrm>
            <a:off x="1694880" y="4850964"/>
            <a:ext cx="9658920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7B6B917-55FC-49E1-DB5B-DE3001E5256D}"/>
              </a:ext>
            </a:extLst>
          </p:cNvPr>
          <p:cNvSpPr txBox="1"/>
          <p:nvPr/>
        </p:nvSpPr>
        <p:spPr>
          <a:xfrm>
            <a:off x="319910" y="4620131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BD3C60-E3F2-3BA5-D602-F44AC7530CB3}"/>
              </a:ext>
            </a:extLst>
          </p:cNvPr>
          <p:cNvCxnSpPr>
            <a:cxnSpLocks/>
          </p:cNvCxnSpPr>
          <p:nvPr/>
        </p:nvCxnSpPr>
        <p:spPr>
          <a:xfrm>
            <a:off x="3025405" y="2132659"/>
            <a:ext cx="0" cy="35638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F290E4-987A-4EB8-9C29-3F233B124017}"/>
              </a:ext>
            </a:extLst>
          </p:cNvPr>
          <p:cNvCxnSpPr>
            <a:cxnSpLocks/>
          </p:cNvCxnSpPr>
          <p:nvPr/>
        </p:nvCxnSpPr>
        <p:spPr>
          <a:xfrm>
            <a:off x="4364021" y="2132659"/>
            <a:ext cx="0" cy="3576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CC23A102-80F1-E48A-F984-553E1C1C8CF3}"/>
              </a:ext>
            </a:extLst>
          </p:cNvPr>
          <p:cNvSpPr/>
          <p:nvPr/>
        </p:nvSpPr>
        <p:spPr>
          <a:xfrm>
            <a:off x="1564060" y="5639893"/>
            <a:ext cx="129472" cy="1294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" name="Google Shape;208;p28">
            <a:extLst>
              <a:ext uri="{FF2B5EF4-FFF2-40B4-BE49-F238E27FC236}">
                <a16:creationId xmlns:a16="http://schemas.microsoft.com/office/drawing/2014/main" id="{E7DC854B-47A2-F398-40DC-E7CAF274FF32}"/>
              </a:ext>
            </a:extLst>
          </p:cNvPr>
          <p:cNvCxnSpPr>
            <a:cxnSpLocks/>
          </p:cNvCxnSpPr>
          <p:nvPr/>
        </p:nvCxnSpPr>
        <p:spPr>
          <a:xfrm>
            <a:off x="1701624" y="5696537"/>
            <a:ext cx="9652176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EE33963-57A9-B749-C5CA-D1BCE8D55A14}"/>
              </a:ext>
            </a:extLst>
          </p:cNvPr>
          <p:cNvSpPr txBox="1"/>
          <p:nvPr/>
        </p:nvSpPr>
        <p:spPr>
          <a:xfrm>
            <a:off x="319910" y="5430163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4406A53-B0E6-4F50-FFB4-DD834027195F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694880" y="2132743"/>
            <a:ext cx="1330525" cy="90083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48E12B3-2F9D-C937-E5DF-5BB45F08DCD5}"/>
              </a:ext>
            </a:extLst>
          </p:cNvPr>
          <p:cNvCxnSpPr>
            <a:cxnSpLocks/>
          </p:cNvCxnSpPr>
          <p:nvPr/>
        </p:nvCxnSpPr>
        <p:spPr>
          <a:xfrm>
            <a:off x="3025405" y="3033573"/>
            <a:ext cx="1338616" cy="91126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71DD1B7-D983-FFCB-1950-D122E0A38BB4}"/>
              </a:ext>
            </a:extLst>
          </p:cNvPr>
          <p:cNvCxnSpPr>
            <a:cxnSpLocks/>
          </p:cNvCxnSpPr>
          <p:nvPr/>
        </p:nvCxnSpPr>
        <p:spPr>
          <a:xfrm>
            <a:off x="3025405" y="3033573"/>
            <a:ext cx="1338616" cy="181709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4364A6-8787-9F0E-7017-CF76BDFB1606}"/>
              </a:ext>
            </a:extLst>
          </p:cNvPr>
          <p:cNvSpPr txBox="1"/>
          <p:nvPr/>
        </p:nvSpPr>
        <p:spPr>
          <a:xfrm>
            <a:off x="1676421" y="5706677"/>
            <a:ext cx="1320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Client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F4696B-C6B2-BF44-8B25-85F0852AF6D9}"/>
              </a:ext>
            </a:extLst>
          </p:cNvPr>
          <p:cNvSpPr txBox="1"/>
          <p:nvPr/>
        </p:nvSpPr>
        <p:spPr>
          <a:xfrm>
            <a:off x="3041837" y="5709492"/>
            <a:ext cx="1320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Pre-Prepare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775CE55-E651-D683-CD3F-7BED7E28860F}"/>
              </a:ext>
            </a:extLst>
          </p:cNvPr>
          <p:cNvCxnSpPr>
            <a:cxnSpLocks/>
          </p:cNvCxnSpPr>
          <p:nvPr/>
        </p:nvCxnSpPr>
        <p:spPr>
          <a:xfrm>
            <a:off x="3025404" y="3033490"/>
            <a:ext cx="1346705" cy="26630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3020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57AB4-3FF3-1ECC-48F0-AB482DC3F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D0D80-C28A-6356-390E-ABC5F4255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PBFT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8AD2B-6BA3-8036-A643-C4E4A349A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01C47F-0B9C-7FAC-DB56-A50D147CAF8B}"/>
              </a:ext>
            </a:extLst>
          </p:cNvPr>
          <p:cNvSpPr/>
          <p:nvPr/>
        </p:nvSpPr>
        <p:spPr>
          <a:xfrm>
            <a:off x="1565408" y="2068007"/>
            <a:ext cx="129472" cy="12947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C803C6-EEFF-1791-5F93-0D61753ABD3C}"/>
              </a:ext>
            </a:extLst>
          </p:cNvPr>
          <p:cNvSpPr/>
          <p:nvPr/>
        </p:nvSpPr>
        <p:spPr>
          <a:xfrm>
            <a:off x="1565408" y="2957589"/>
            <a:ext cx="129472" cy="1294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BA68B34-2D31-6F65-BE05-404E3A47418F}"/>
              </a:ext>
            </a:extLst>
          </p:cNvPr>
          <p:cNvSpPr/>
          <p:nvPr/>
        </p:nvSpPr>
        <p:spPr>
          <a:xfrm>
            <a:off x="1557316" y="3883358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6E3AB7E-D4F5-C17D-B1C6-90465BA722B0}"/>
              </a:ext>
            </a:extLst>
          </p:cNvPr>
          <p:cNvSpPr/>
          <p:nvPr/>
        </p:nvSpPr>
        <p:spPr>
          <a:xfrm>
            <a:off x="1557316" y="4794320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20300E-5399-9B39-B8EA-B8F9F3C35233}"/>
              </a:ext>
            </a:extLst>
          </p:cNvPr>
          <p:cNvSpPr txBox="1"/>
          <p:nvPr/>
        </p:nvSpPr>
        <p:spPr>
          <a:xfrm>
            <a:off x="540602" y="1868792"/>
            <a:ext cx="102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9024B9-DB90-6DC1-E2F3-6D25635056DB}"/>
              </a:ext>
            </a:extLst>
          </p:cNvPr>
          <p:cNvSpPr txBox="1"/>
          <p:nvPr/>
        </p:nvSpPr>
        <p:spPr>
          <a:xfrm>
            <a:off x="404752" y="2780878"/>
            <a:ext cx="1160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Leader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1EB68E-174F-CA0E-707A-B1A56B0BD93C}"/>
              </a:ext>
            </a:extLst>
          </p:cNvPr>
          <p:cNvSpPr txBox="1"/>
          <p:nvPr/>
        </p:nvSpPr>
        <p:spPr>
          <a:xfrm>
            <a:off x="319910" y="3709858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23" name="Google Shape;208;p28">
            <a:extLst>
              <a:ext uri="{FF2B5EF4-FFF2-40B4-BE49-F238E27FC236}">
                <a16:creationId xmlns:a16="http://schemas.microsoft.com/office/drawing/2014/main" id="{96BE104B-E41F-2C05-4865-99FA7F89C8D1}"/>
              </a:ext>
            </a:extLst>
          </p:cNvPr>
          <p:cNvCxnSpPr>
            <a:cxnSpLocks/>
          </p:cNvCxnSpPr>
          <p:nvPr/>
        </p:nvCxnSpPr>
        <p:spPr>
          <a:xfrm>
            <a:off x="1694880" y="2132659"/>
            <a:ext cx="9658920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08;p28">
            <a:extLst>
              <a:ext uri="{FF2B5EF4-FFF2-40B4-BE49-F238E27FC236}">
                <a16:creationId xmlns:a16="http://schemas.microsoft.com/office/drawing/2014/main" id="{C0CE58C1-FE49-E017-03AB-199CF146135B}"/>
              </a:ext>
            </a:extLst>
          </p:cNvPr>
          <p:cNvCxnSpPr>
            <a:cxnSpLocks/>
          </p:cNvCxnSpPr>
          <p:nvPr/>
        </p:nvCxnSpPr>
        <p:spPr>
          <a:xfrm>
            <a:off x="1694880" y="3033573"/>
            <a:ext cx="965892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08;p28">
            <a:extLst>
              <a:ext uri="{FF2B5EF4-FFF2-40B4-BE49-F238E27FC236}">
                <a16:creationId xmlns:a16="http://schemas.microsoft.com/office/drawing/2014/main" id="{B557BC66-025A-CA6A-C304-E88121EC5662}"/>
              </a:ext>
            </a:extLst>
          </p:cNvPr>
          <p:cNvCxnSpPr>
            <a:cxnSpLocks/>
          </p:cNvCxnSpPr>
          <p:nvPr/>
        </p:nvCxnSpPr>
        <p:spPr>
          <a:xfrm>
            <a:off x="1701624" y="3944834"/>
            <a:ext cx="9652176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08;p28">
            <a:extLst>
              <a:ext uri="{FF2B5EF4-FFF2-40B4-BE49-F238E27FC236}">
                <a16:creationId xmlns:a16="http://schemas.microsoft.com/office/drawing/2014/main" id="{F7900583-51FA-5181-F412-CF8330E7BCB1}"/>
              </a:ext>
            </a:extLst>
          </p:cNvPr>
          <p:cNvCxnSpPr>
            <a:cxnSpLocks/>
          </p:cNvCxnSpPr>
          <p:nvPr/>
        </p:nvCxnSpPr>
        <p:spPr>
          <a:xfrm>
            <a:off x="1694880" y="4850964"/>
            <a:ext cx="9658920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F18440A-3464-CF4B-ECD3-8C21CF2490B0}"/>
              </a:ext>
            </a:extLst>
          </p:cNvPr>
          <p:cNvSpPr txBox="1"/>
          <p:nvPr/>
        </p:nvSpPr>
        <p:spPr>
          <a:xfrm>
            <a:off x="319910" y="4620131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6343E3-FC69-59E8-2C6E-B9DA6813D2BF}"/>
              </a:ext>
            </a:extLst>
          </p:cNvPr>
          <p:cNvCxnSpPr>
            <a:cxnSpLocks/>
          </p:cNvCxnSpPr>
          <p:nvPr/>
        </p:nvCxnSpPr>
        <p:spPr>
          <a:xfrm>
            <a:off x="3025405" y="2132659"/>
            <a:ext cx="0" cy="35638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9149069-171D-7B17-E9BE-BC44B2CFF1D7}"/>
              </a:ext>
            </a:extLst>
          </p:cNvPr>
          <p:cNvCxnSpPr>
            <a:cxnSpLocks/>
          </p:cNvCxnSpPr>
          <p:nvPr/>
        </p:nvCxnSpPr>
        <p:spPr>
          <a:xfrm>
            <a:off x="4364021" y="2132659"/>
            <a:ext cx="0" cy="3576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B280144-704F-86A6-FB0C-7090AD60A2FF}"/>
              </a:ext>
            </a:extLst>
          </p:cNvPr>
          <p:cNvCxnSpPr>
            <a:cxnSpLocks/>
          </p:cNvCxnSpPr>
          <p:nvPr/>
        </p:nvCxnSpPr>
        <p:spPr>
          <a:xfrm>
            <a:off x="7041251" y="2132659"/>
            <a:ext cx="0" cy="3570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22CED016-53F5-4FC4-AB64-CC9A9762B308}"/>
              </a:ext>
            </a:extLst>
          </p:cNvPr>
          <p:cNvSpPr/>
          <p:nvPr/>
        </p:nvSpPr>
        <p:spPr>
          <a:xfrm>
            <a:off x="1564060" y="5639893"/>
            <a:ext cx="129472" cy="1294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" name="Google Shape;208;p28">
            <a:extLst>
              <a:ext uri="{FF2B5EF4-FFF2-40B4-BE49-F238E27FC236}">
                <a16:creationId xmlns:a16="http://schemas.microsoft.com/office/drawing/2014/main" id="{ADD5DBCE-1DA7-14E3-C6AB-41F3D39176A1}"/>
              </a:ext>
            </a:extLst>
          </p:cNvPr>
          <p:cNvCxnSpPr>
            <a:cxnSpLocks/>
          </p:cNvCxnSpPr>
          <p:nvPr/>
        </p:nvCxnSpPr>
        <p:spPr>
          <a:xfrm>
            <a:off x="1701624" y="5696537"/>
            <a:ext cx="9652176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4B2855-3306-4F5A-4075-B7877A83B6CD}"/>
              </a:ext>
            </a:extLst>
          </p:cNvPr>
          <p:cNvSpPr txBox="1"/>
          <p:nvPr/>
        </p:nvSpPr>
        <p:spPr>
          <a:xfrm>
            <a:off x="319910" y="5430163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ED60E53-1CF8-8589-E6B8-2DF6E09E6AC1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694880" y="2132743"/>
            <a:ext cx="1330525" cy="90083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A3C5332-0D37-E412-B677-E4F52B383CBB}"/>
              </a:ext>
            </a:extLst>
          </p:cNvPr>
          <p:cNvCxnSpPr>
            <a:cxnSpLocks/>
          </p:cNvCxnSpPr>
          <p:nvPr/>
        </p:nvCxnSpPr>
        <p:spPr>
          <a:xfrm>
            <a:off x="3025405" y="3033573"/>
            <a:ext cx="1338616" cy="91126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797942E-B266-B848-7CBC-FCCC8CCBA268}"/>
              </a:ext>
            </a:extLst>
          </p:cNvPr>
          <p:cNvCxnSpPr>
            <a:cxnSpLocks/>
          </p:cNvCxnSpPr>
          <p:nvPr/>
        </p:nvCxnSpPr>
        <p:spPr>
          <a:xfrm>
            <a:off x="3025405" y="3033573"/>
            <a:ext cx="1338616" cy="181709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2A19000-8B32-039F-D21E-11F8AF71E2C9}"/>
              </a:ext>
            </a:extLst>
          </p:cNvPr>
          <p:cNvSpPr txBox="1"/>
          <p:nvPr/>
        </p:nvSpPr>
        <p:spPr>
          <a:xfrm>
            <a:off x="1676421" y="5706677"/>
            <a:ext cx="1320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Client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E4EE47-EA58-3D3F-4C94-B38A03EED764}"/>
              </a:ext>
            </a:extLst>
          </p:cNvPr>
          <p:cNvSpPr txBox="1"/>
          <p:nvPr/>
        </p:nvSpPr>
        <p:spPr>
          <a:xfrm>
            <a:off x="3041837" y="5709492"/>
            <a:ext cx="1320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Pre-Prepare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1F9887-E487-593E-EEB8-898711142CAD}"/>
              </a:ext>
            </a:extLst>
          </p:cNvPr>
          <p:cNvCxnSpPr>
            <a:cxnSpLocks/>
          </p:cNvCxnSpPr>
          <p:nvPr/>
        </p:nvCxnSpPr>
        <p:spPr>
          <a:xfrm>
            <a:off x="3025404" y="3033490"/>
            <a:ext cx="1346705" cy="26630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2BD664-6654-01BE-9E4B-30EEDEDA8F32}"/>
              </a:ext>
            </a:extLst>
          </p:cNvPr>
          <p:cNvCxnSpPr>
            <a:cxnSpLocks/>
          </p:cNvCxnSpPr>
          <p:nvPr/>
        </p:nvCxnSpPr>
        <p:spPr>
          <a:xfrm flipV="1">
            <a:off x="4372109" y="3033490"/>
            <a:ext cx="2669142" cy="91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6965496-AB4D-9C77-6881-682F86AA7887}"/>
              </a:ext>
            </a:extLst>
          </p:cNvPr>
          <p:cNvCxnSpPr>
            <a:cxnSpLocks/>
          </p:cNvCxnSpPr>
          <p:nvPr/>
        </p:nvCxnSpPr>
        <p:spPr>
          <a:xfrm flipV="1">
            <a:off x="4372109" y="3033490"/>
            <a:ext cx="2669142" cy="1817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1E81E55-D1E0-8371-3D78-62DC69952EA4}"/>
              </a:ext>
            </a:extLst>
          </p:cNvPr>
          <p:cNvCxnSpPr>
            <a:cxnSpLocks/>
          </p:cNvCxnSpPr>
          <p:nvPr/>
        </p:nvCxnSpPr>
        <p:spPr>
          <a:xfrm>
            <a:off x="4372109" y="3944834"/>
            <a:ext cx="2669142" cy="905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19FB6AB-AF6F-28A2-47B1-EB8B788C6A7B}"/>
              </a:ext>
            </a:extLst>
          </p:cNvPr>
          <p:cNvCxnSpPr>
            <a:cxnSpLocks/>
          </p:cNvCxnSpPr>
          <p:nvPr/>
        </p:nvCxnSpPr>
        <p:spPr>
          <a:xfrm flipV="1">
            <a:off x="4372109" y="3944834"/>
            <a:ext cx="2669142" cy="905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47F1C95-7B77-3C0C-ECF6-85A7254026C2}"/>
              </a:ext>
            </a:extLst>
          </p:cNvPr>
          <p:cNvCxnSpPr>
            <a:cxnSpLocks/>
          </p:cNvCxnSpPr>
          <p:nvPr/>
        </p:nvCxnSpPr>
        <p:spPr>
          <a:xfrm>
            <a:off x="4372109" y="3944834"/>
            <a:ext cx="2669142" cy="1758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54F868F-EF9F-90E3-C58C-58A62012E5E6}"/>
              </a:ext>
            </a:extLst>
          </p:cNvPr>
          <p:cNvCxnSpPr>
            <a:cxnSpLocks/>
          </p:cNvCxnSpPr>
          <p:nvPr/>
        </p:nvCxnSpPr>
        <p:spPr>
          <a:xfrm>
            <a:off x="4372109" y="4850664"/>
            <a:ext cx="2669142" cy="8458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A3A071E2-31E0-7A1B-03D2-027695A5A6B2}"/>
              </a:ext>
            </a:extLst>
          </p:cNvPr>
          <p:cNvSpPr txBox="1"/>
          <p:nvPr/>
        </p:nvSpPr>
        <p:spPr>
          <a:xfrm>
            <a:off x="5061139" y="5699095"/>
            <a:ext cx="1320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Prepare</a:t>
            </a:r>
          </a:p>
        </p:txBody>
      </p:sp>
    </p:spTree>
    <p:extLst>
      <p:ext uri="{BB962C8B-B14F-4D97-AF65-F5344CB8AC3E}">
        <p14:creationId xmlns:p14="http://schemas.microsoft.com/office/powerpoint/2010/main" val="19254992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49736-EC30-A031-0400-8A553D1BC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6C52C-3717-D46D-0359-4C051AF7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PBFT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DEA1F-060B-6D6D-EFB7-BD0EA925A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5EBB57-0CE3-8A76-FF77-1016D7A1631A}"/>
              </a:ext>
            </a:extLst>
          </p:cNvPr>
          <p:cNvSpPr/>
          <p:nvPr/>
        </p:nvSpPr>
        <p:spPr>
          <a:xfrm>
            <a:off x="1565408" y="2068007"/>
            <a:ext cx="129472" cy="12947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FFD418-8E6E-BB57-6A2B-CD5BFE078911}"/>
              </a:ext>
            </a:extLst>
          </p:cNvPr>
          <p:cNvSpPr/>
          <p:nvPr/>
        </p:nvSpPr>
        <p:spPr>
          <a:xfrm>
            <a:off x="1565408" y="2957589"/>
            <a:ext cx="129472" cy="1294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D28CF4-730B-1F8B-7649-089A0448EB31}"/>
              </a:ext>
            </a:extLst>
          </p:cNvPr>
          <p:cNvSpPr/>
          <p:nvPr/>
        </p:nvSpPr>
        <p:spPr>
          <a:xfrm>
            <a:off x="1557316" y="3883358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3F0D91D-21A3-2155-F604-E59EECFF4988}"/>
              </a:ext>
            </a:extLst>
          </p:cNvPr>
          <p:cNvSpPr/>
          <p:nvPr/>
        </p:nvSpPr>
        <p:spPr>
          <a:xfrm>
            <a:off x="1557316" y="4794320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6F73CC-3D73-B555-1A15-FAC23E8E1F8A}"/>
              </a:ext>
            </a:extLst>
          </p:cNvPr>
          <p:cNvSpPr txBox="1"/>
          <p:nvPr/>
        </p:nvSpPr>
        <p:spPr>
          <a:xfrm>
            <a:off x="540602" y="1868792"/>
            <a:ext cx="102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552540-A192-8E17-0467-65101FDCB09F}"/>
              </a:ext>
            </a:extLst>
          </p:cNvPr>
          <p:cNvSpPr txBox="1"/>
          <p:nvPr/>
        </p:nvSpPr>
        <p:spPr>
          <a:xfrm>
            <a:off x="404752" y="2780878"/>
            <a:ext cx="1160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Leader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2B4754-9E83-3C8D-53F2-1BEAD482B0E1}"/>
              </a:ext>
            </a:extLst>
          </p:cNvPr>
          <p:cNvSpPr txBox="1"/>
          <p:nvPr/>
        </p:nvSpPr>
        <p:spPr>
          <a:xfrm>
            <a:off x="319910" y="3709858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23" name="Google Shape;208;p28">
            <a:extLst>
              <a:ext uri="{FF2B5EF4-FFF2-40B4-BE49-F238E27FC236}">
                <a16:creationId xmlns:a16="http://schemas.microsoft.com/office/drawing/2014/main" id="{AE9E52BD-9BB1-3D82-6210-108525669F67}"/>
              </a:ext>
            </a:extLst>
          </p:cNvPr>
          <p:cNvCxnSpPr>
            <a:cxnSpLocks/>
          </p:cNvCxnSpPr>
          <p:nvPr/>
        </p:nvCxnSpPr>
        <p:spPr>
          <a:xfrm>
            <a:off x="1694880" y="2132659"/>
            <a:ext cx="9658920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08;p28">
            <a:extLst>
              <a:ext uri="{FF2B5EF4-FFF2-40B4-BE49-F238E27FC236}">
                <a16:creationId xmlns:a16="http://schemas.microsoft.com/office/drawing/2014/main" id="{307FBED4-F19A-0729-917C-7BA41D76BC2B}"/>
              </a:ext>
            </a:extLst>
          </p:cNvPr>
          <p:cNvCxnSpPr>
            <a:cxnSpLocks/>
          </p:cNvCxnSpPr>
          <p:nvPr/>
        </p:nvCxnSpPr>
        <p:spPr>
          <a:xfrm>
            <a:off x="1694880" y="3033573"/>
            <a:ext cx="965892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08;p28">
            <a:extLst>
              <a:ext uri="{FF2B5EF4-FFF2-40B4-BE49-F238E27FC236}">
                <a16:creationId xmlns:a16="http://schemas.microsoft.com/office/drawing/2014/main" id="{C173C6A0-066C-2E6B-B886-421185FCC70C}"/>
              </a:ext>
            </a:extLst>
          </p:cNvPr>
          <p:cNvCxnSpPr>
            <a:cxnSpLocks/>
          </p:cNvCxnSpPr>
          <p:nvPr/>
        </p:nvCxnSpPr>
        <p:spPr>
          <a:xfrm>
            <a:off x="1701624" y="3944834"/>
            <a:ext cx="9652176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08;p28">
            <a:extLst>
              <a:ext uri="{FF2B5EF4-FFF2-40B4-BE49-F238E27FC236}">
                <a16:creationId xmlns:a16="http://schemas.microsoft.com/office/drawing/2014/main" id="{6420E542-D026-86C8-AB40-13D67587224E}"/>
              </a:ext>
            </a:extLst>
          </p:cNvPr>
          <p:cNvCxnSpPr>
            <a:cxnSpLocks/>
          </p:cNvCxnSpPr>
          <p:nvPr/>
        </p:nvCxnSpPr>
        <p:spPr>
          <a:xfrm>
            <a:off x="1694880" y="4850964"/>
            <a:ext cx="9658920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9A5664A-D4CA-1E84-1FCE-43679CBA79BB}"/>
              </a:ext>
            </a:extLst>
          </p:cNvPr>
          <p:cNvSpPr txBox="1"/>
          <p:nvPr/>
        </p:nvSpPr>
        <p:spPr>
          <a:xfrm>
            <a:off x="319910" y="4620131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895B6D3-B63A-E684-F0D1-9BC2B281FEB3}"/>
              </a:ext>
            </a:extLst>
          </p:cNvPr>
          <p:cNvCxnSpPr>
            <a:cxnSpLocks/>
          </p:cNvCxnSpPr>
          <p:nvPr/>
        </p:nvCxnSpPr>
        <p:spPr>
          <a:xfrm>
            <a:off x="3025405" y="2132659"/>
            <a:ext cx="0" cy="35638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5C0E8CC-175F-D83E-3B21-DE64AFE893AF}"/>
              </a:ext>
            </a:extLst>
          </p:cNvPr>
          <p:cNvCxnSpPr>
            <a:cxnSpLocks/>
          </p:cNvCxnSpPr>
          <p:nvPr/>
        </p:nvCxnSpPr>
        <p:spPr>
          <a:xfrm>
            <a:off x="4364021" y="2132659"/>
            <a:ext cx="0" cy="3576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663A60C-0C1D-BA09-0B0A-496209748165}"/>
              </a:ext>
            </a:extLst>
          </p:cNvPr>
          <p:cNvCxnSpPr>
            <a:cxnSpLocks/>
          </p:cNvCxnSpPr>
          <p:nvPr/>
        </p:nvCxnSpPr>
        <p:spPr>
          <a:xfrm>
            <a:off x="7041251" y="2132659"/>
            <a:ext cx="0" cy="3570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1C42C3B-42F2-11D9-C20A-53DB25FEAF72}"/>
              </a:ext>
            </a:extLst>
          </p:cNvPr>
          <p:cNvCxnSpPr>
            <a:cxnSpLocks/>
          </p:cNvCxnSpPr>
          <p:nvPr/>
        </p:nvCxnSpPr>
        <p:spPr>
          <a:xfrm>
            <a:off x="9729271" y="2132659"/>
            <a:ext cx="0" cy="3570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9FB02738-555C-3E4B-F337-615BCE7345DB}"/>
              </a:ext>
            </a:extLst>
          </p:cNvPr>
          <p:cNvSpPr/>
          <p:nvPr/>
        </p:nvSpPr>
        <p:spPr>
          <a:xfrm>
            <a:off x="1564060" y="5639893"/>
            <a:ext cx="129472" cy="1294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" name="Google Shape;208;p28">
            <a:extLst>
              <a:ext uri="{FF2B5EF4-FFF2-40B4-BE49-F238E27FC236}">
                <a16:creationId xmlns:a16="http://schemas.microsoft.com/office/drawing/2014/main" id="{8817128E-D185-8289-CB9D-6A9214318BB6}"/>
              </a:ext>
            </a:extLst>
          </p:cNvPr>
          <p:cNvCxnSpPr>
            <a:cxnSpLocks/>
          </p:cNvCxnSpPr>
          <p:nvPr/>
        </p:nvCxnSpPr>
        <p:spPr>
          <a:xfrm>
            <a:off x="1701624" y="5696537"/>
            <a:ext cx="9652176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64C5F26-B78B-4C51-25B7-D7B20B59A8B3}"/>
              </a:ext>
            </a:extLst>
          </p:cNvPr>
          <p:cNvSpPr txBox="1"/>
          <p:nvPr/>
        </p:nvSpPr>
        <p:spPr>
          <a:xfrm>
            <a:off x="319910" y="5430163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218BC2B-A2B2-9CBD-5F14-52C33E1621C0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694880" y="2132743"/>
            <a:ext cx="1330525" cy="90083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EFB06D-C501-FBA2-C921-33F2D1D8D5DC}"/>
              </a:ext>
            </a:extLst>
          </p:cNvPr>
          <p:cNvCxnSpPr>
            <a:cxnSpLocks/>
          </p:cNvCxnSpPr>
          <p:nvPr/>
        </p:nvCxnSpPr>
        <p:spPr>
          <a:xfrm>
            <a:off x="3025405" y="3033573"/>
            <a:ext cx="1338616" cy="91126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BEF2CCD-72E5-2580-7630-D8534197349E}"/>
              </a:ext>
            </a:extLst>
          </p:cNvPr>
          <p:cNvCxnSpPr>
            <a:cxnSpLocks/>
          </p:cNvCxnSpPr>
          <p:nvPr/>
        </p:nvCxnSpPr>
        <p:spPr>
          <a:xfrm>
            <a:off x="3025405" y="3033573"/>
            <a:ext cx="1338616" cy="181709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FF01B66-089D-59F1-1219-DE32E749D8BB}"/>
              </a:ext>
            </a:extLst>
          </p:cNvPr>
          <p:cNvSpPr txBox="1"/>
          <p:nvPr/>
        </p:nvSpPr>
        <p:spPr>
          <a:xfrm>
            <a:off x="1676421" y="5706677"/>
            <a:ext cx="1320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Client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C2E483-566D-DC60-89EC-41D1FD761023}"/>
              </a:ext>
            </a:extLst>
          </p:cNvPr>
          <p:cNvSpPr txBox="1"/>
          <p:nvPr/>
        </p:nvSpPr>
        <p:spPr>
          <a:xfrm>
            <a:off x="3041837" y="5709492"/>
            <a:ext cx="1320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Pre-Prepare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417CFEE-73D4-2D47-E969-AB2BFD7C6623}"/>
              </a:ext>
            </a:extLst>
          </p:cNvPr>
          <p:cNvCxnSpPr>
            <a:cxnSpLocks/>
          </p:cNvCxnSpPr>
          <p:nvPr/>
        </p:nvCxnSpPr>
        <p:spPr>
          <a:xfrm>
            <a:off x="3025404" y="3033490"/>
            <a:ext cx="1346705" cy="26630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75DEEFA-A705-62A0-01D9-D58CC2551195}"/>
              </a:ext>
            </a:extLst>
          </p:cNvPr>
          <p:cNvCxnSpPr>
            <a:cxnSpLocks/>
          </p:cNvCxnSpPr>
          <p:nvPr/>
        </p:nvCxnSpPr>
        <p:spPr>
          <a:xfrm flipV="1">
            <a:off x="4372109" y="3033490"/>
            <a:ext cx="2669142" cy="91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D4C2C07-02E7-7E7C-780E-3D605E83D39A}"/>
              </a:ext>
            </a:extLst>
          </p:cNvPr>
          <p:cNvCxnSpPr>
            <a:cxnSpLocks/>
          </p:cNvCxnSpPr>
          <p:nvPr/>
        </p:nvCxnSpPr>
        <p:spPr>
          <a:xfrm flipV="1">
            <a:off x="4372109" y="3033490"/>
            <a:ext cx="2669142" cy="1817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D196CB2-B766-5699-6B50-6B1655FFADCD}"/>
              </a:ext>
            </a:extLst>
          </p:cNvPr>
          <p:cNvCxnSpPr>
            <a:cxnSpLocks/>
          </p:cNvCxnSpPr>
          <p:nvPr/>
        </p:nvCxnSpPr>
        <p:spPr>
          <a:xfrm>
            <a:off x="4372109" y="3944834"/>
            <a:ext cx="2669142" cy="905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06CD285-C0CA-649A-B3C3-2009CCAF855D}"/>
              </a:ext>
            </a:extLst>
          </p:cNvPr>
          <p:cNvCxnSpPr>
            <a:cxnSpLocks/>
          </p:cNvCxnSpPr>
          <p:nvPr/>
        </p:nvCxnSpPr>
        <p:spPr>
          <a:xfrm flipV="1">
            <a:off x="4372109" y="3944834"/>
            <a:ext cx="2669142" cy="905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CDEA4A6-7BF3-8615-9FCD-F15B87B44DC2}"/>
              </a:ext>
            </a:extLst>
          </p:cNvPr>
          <p:cNvCxnSpPr>
            <a:cxnSpLocks/>
          </p:cNvCxnSpPr>
          <p:nvPr/>
        </p:nvCxnSpPr>
        <p:spPr>
          <a:xfrm>
            <a:off x="4372109" y="3944834"/>
            <a:ext cx="2669142" cy="1758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70AA707-94EF-77B3-27BD-0D6A6B730A79}"/>
              </a:ext>
            </a:extLst>
          </p:cNvPr>
          <p:cNvCxnSpPr>
            <a:cxnSpLocks/>
          </p:cNvCxnSpPr>
          <p:nvPr/>
        </p:nvCxnSpPr>
        <p:spPr>
          <a:xfrm>
            <a:off x="4372109" y="4850664"/>
            <a:ext cx="2669142" cy="8458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CCB954D-3814-5F79-EDDD-04B4DE7A078A}"/>
              </a:ext>
            </a:extLst>
          </p:cNvPr>
          <p:cNvSpPr txBox="1"/>
          <p:nvPr/>
        </p:nvSpPr>
        <p:spPr>
          <a:xfrm>
            <a:off x="5061139" y="5699095"/>
            <a:ext cx="1320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Prepare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3E551D1-3617-5E5F-C52B-657B34B4BBE2}"/>
              </a:ext>
            </a:extLst>
          </p:cNvPr>
          <p:cNvCxnSpPr>
            <a:cxnSpLocks/>
          </p:cNvCxnSpPr>
          <p:nvPr/>
        </p:nvCxnSpPr>
        <p:spPr>
          <a:xfrm flipV="1">
            <a:off x="7010227" y="3033489"/>
            <a:ext cx="2733881" cy="911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6042454-1668-86F0-AE0B-369F3F1B5A93}"/>
              </a:ext>
            </a:extLst>
          </p:cNvPr>
          <p:cNvCxnSpPr>
            <a:cxnSpLocks/>
          </p:cNvCxnSpPr>
          <p:nvPr/>
        </p:nvCxnSpPr>
        <p:spPr>
          <a:xfrm flipV="1">
            <a:off x="7010227" y="3033490"/>
            <a:ext cx="2726460" cy="1817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1CF86A0-2F71-C3B3-213A-172986DD36F6}"/>
              </a:ext>
            </a:extLst>
          </p:cNvPr>
          <p:cNvCxnSpPr>
            <a:cxnSpLocks/>
          </p:cNvCxnSpPr>
          <p:nvPr/>
        </p:nvCxnSpPr>
        <p:spPr>
          <a:xfrm>
            <a:off x="7010227" y="3944834"/>
            <a:ext cx="2726460" cy="9061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D87B2FD-56AC-86AE-689D-6F4F9B90DEA7}"/>
              </a:ext>
            </a:extLst>
          </p:cNvPr>
          <p:cNvCxnSpPr>
            <a:cxnSpLocks/>
          </p:cNvCxnSpPr>
          <p:nvPr/>
        </p:nvCxnSpPr>
        <p:spPr>
          <a:xfrm flipV="1">
            <a:off x="7010227" y="3944833"/>
            <a:ext cx="2726460" cy="905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C9BC5DD-ECE7-F9E4-DB93-43C986BF286B}"/>
              </a:ext>
            </a:extLst>
          </p:cNvPr>
          <p:cNvCxnSpPr>
            <a:cxnSpLocks/>
          </p:cNvCxnSpPr>
          <p:nvPr/>
        </p:nvCxnSpPr>
        <p:spPr>
          <a:xfrm>
            <a:off x="7010227" y="3944834"/>
            <a:ext cx="2733881" cy="1758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EF3F03CD-FDAE-A98C-6103-ED0CA5A3AFC8}"/>
              </a:ext>
            </a:extLst>
          </p:cNvPr>
          <p:cNvCxnSpPr>
            <a:cxnSpLocks/>
          </p:cNvCxnSpPr>
          <p:nvPr/>
        </p:nvCxnSpPr>
        <p:spPr>
          <a:xfrm>
            <a:off x="7010227" y="4850664"/>
            <a:ext cx="2726460" cy="852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D13B415-A102-CA78-AE41-F81A9B2EE63C}"/>
              </a:ext>
            </a:extLst>
          </p:cNvPr>
          <p:cNvCxnSpPr>
            <a:cxnSpLocks/>
          </p:cNvCxnSpPr>
          <p:nvPr/>
        </p:nvCxnSpPr>
        <p:spPr>
          <a:xfrm>
            <a:off x="7041250" y="3033488"/>
            <a:ext cx="2695437" cy="89839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60DF2F3-5A52-815D-253A-D19780759436}"/>
              </a:ext>
            </a:extLst>
          </p:cNvPr>
          <p:cNvCxnSpPr>
            <a:cxnSpLocks/>
          </p:cNvCxnSpPr>
          <p:nvPr/>
        </p:nvCxnSpPr>
        <p:spPr>
          <a:xfrm>
            <a:off x="7049338" y="3027012"/>
            <a:ext cx="2679933" cy="182365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A2FE6D1-3BCC-43F5-E4EA-E8BD69B38419}"/>
              </a:ext>
            </a:extLst>
          </p:cNvPr>
          <p:cNvCxnSpPr>
            <a:cxnSpLocks/>
          </p:cNvCxnSpPr>
          <p:nvPr/>
        </p:nvCxnSpPr>
        <p:spPr>
          <a:xfrm>
            <a:off x="7026418" y="3027011"/>
            <a:ext cx="2717690" cy="267600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5BF6513-1D4B-A9BF-6BED-F7F4D2AE06D3}"/>
              </a:ext>
            </a:extLst>
          </p:cNvPr>
          <p:cNvSpPr txBox="1"/>
          <p:nvPr/>
        </p:nvSpPr>
        <p:spPr>
          <a:xfrm>
            <a:off x="7713083" y="5709430"/>
            <a:ext cx="1320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2623980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0085A-0174-F5D2-A389-087B5E3B1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D19E2-2B33-AEC4-B72A-9001416B9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Arbitrary Failures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59C83C-E920-D66F-131C-D1E20AC8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4090688-5089-43ED-508C-E7A962E5B05A}"/>
              </a:ext>
            </a:extLst>
          </p:cNvPr>
          <p:cNvGrpSpPr/>
          <p:nvPr/>
        </p:nvGrpSpPr>
        <p:grpSpPr>
          <a:xfrm>
            <a:off x="3468702" y="1071268"/>
            <a:ext cx="5063048" cy="3894402"/>
            <a:chOff x="205740" y="773011"/>
            <a:chExt cx="5270500" cy="4325293"/>
          </a:xfrm>
        </p:grpSpPr>
        <p:pic>
          <p:nvPicPr>
            <p:cNvPr id="8" name="Graphic 7" descr="Computer outline">
              <a:extLst>
                <a:ext uri="{FF2B5EF4-FFF2-40B4-BE49-F238E27FC236}">
                  <a16:creationId xmlns:a16="http://schemas.microsoft.com/office/drawing/2014/main" id="{82E57B2A-E15C-9BE5-0A7E-A39894EFB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7173" y="773011"/>
              <a:ext cx="2065222" cy="2501431"/>
            </a:xfrm>
            <a:prstGeom prst="rect">
              <a:avLst/>
            </a:prstGeom>
          </p:spPr>
        </p:pic>
        <p:pic>
          <p:nvPicPr>
            <p:cNvPr id="9" name="Graphic 8" descr="Computer outline">
              <a:extLst>
                <a:ext uri="{FF2B5EF4-FFF2-40B4-BE49-F238E27FC236}">
                  <a16:creationId xmlns:a16="http://schemas.microsoft.com/office/drawing/2014/main" id="{2883406C-DFED-EC35-0E47-E0DD5FB7C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8700" y="773011"/>
              <a:ext cx="2065222" cy="2501431"/>
            </a:xfrm>
            <a:prstGeom prst="rect">
              <a:avLst/>
            </a:prstGeom>
          </p:spPr>
        </p:pic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33EB8B3-96ED-7DFD-9F00-7E8AE7E0DCC5}"/>
                </a:ext>
              </a:extLst>
            </p:cNvPr>
            <p:cNvSpPr/>
            <p:nvPr/>
          </p:nvSpPr>
          <p:spPr>
            <a:xfrm>
              <a:off x="205740" y="997032"/>
              <a:ext cx="5270500" cy="3696143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ED4BB5D-7E04-24BF-A542-072863B30811}"/>
                </a:ext>
              </a:extLst>
            </p:cNvPr>
            <p:cNvSpPr txBox="1"/>
            <p:nvPr/>
          </p:nvSpPr>
          <p:spPr>
            <a:xfrm>
              <a:off x="961597" y="1422655"/>
              <a:ext cx="276235" cy="84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b="1">
                  <a:latin typeface="Palatino Linotype" panose="02040502050505030304" pitchFamily="18" charset="0"/>
                </a:rPr>
                <a:t>A</a:t>
              </a:r>
            </a:p>
            <a:p>
              <a:pPr algn="just"/>
              <a:r>
                <a:rPr lang="en-US" sz="1600" b="1">
                  <a:latin typeface="Palatino Linotype" panose="02040502050505030304" pitchFamily="18" charset="0"/>
                </a:rPr>
                <a:t>B</a:t>
              </a:r>
            </a:p>
            <a:p>
              <a:pPr algn="just"/>
              <a:r>
                <a:rPr lang="en-US" sz="1600" b="1">
                  <a:latin typeface="Palatino Linotype" panose="02040502050505030304" pitchFamily="18" charset="0"/>
                </a:rPr>
                <a:t>C</a:t>
              </a:r>
            </a:p>
          </p:txBody>
        </p:sp>
        <p:pic>
          <p:nvPicPr>
            <p:cNvPr id="12" name="Graphic 11" descr="Computer outline">
              <a:extLst>
                <a:ext uri="{FF2B5EF4-FFF2-40B4-BE49-F238E27FC236}">
                  <a16:creationId xmlns:a16="http://schemas.microsoft.com/office/drawing/2014/main" id="{BBF07C33-6643-1B07-EC82-C31A825805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08379" y="2596873"/>
              <a:ext cx="2065222" cy="250143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664DB08-E526-D7C3-A6E3-5D68B9733A10}"/>
                </a:ext>
              </a:extLst>
            </p:cNvPr>
            <p:cNvSpPr txBox="1"/>
            <p:nvPr/>
          </p:nvSpPr>
          <p:spPr>
            <a:xfrm>
              <a:off x="3597366" y="1422655"/>
              <a:ext cx="276235" cy="84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b="1">
                  <a:latin typeface="Palatino Linotype" panose="02040502050505030304" pitchFamily="18" charset="0"/>
                </a:rPr>
                <a:t>A</a:t>
              </a:r>
            </a:p>
            <a:p>
              <a:pPr algn="just"/>
              <a:r>
                <a:rPr lang="en-US" sz="1600" b="1">
                  <a:latin typeface="Palatino Linotype" panose="02040502050505030304" pitchFamily="18" charset="0"/>
                </a:rPr>
                <a:t>B</a:t>
              </a:r>
            </a:p>
            <a:p>
              <a:pPr algn="just"/>
              <a:r>
                <a:rPr lang="en-US" sz="1600" b="1">
                  <a:latin typeface="Palatino Linotype" panose="02040502050505030304" pitchFamily="18" charset="0"/>
                </a:rPr>
                <a:t>C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AC9192E-33C7-CC40-7EB8-D4673C543540}"/>
                </a:ext>
              </a:extLst>
            </p:cNvPr>
            <p:cNvSpPr txBox="1"/>
            <p:nvPr/>
          </p:nvSpPr>
          <p:spPr>
            <a:xfrm>
              <a:off x="2312937" y="3229229"/>
              <a:ext cx="276235" cy="84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b="1">
                  <a:latin typeface="Palatino Linotype" panose="02040502050505030304" pitchFamily="18" charset="0"/>
                </a:rPr>
                <a:t>A</a:t>
              </a:r>
            </a:p>
            <a:p>
              <a:pPr algn="just"/>
              <a:r>
                <a:rPr lang="en-US" sz="1600" b="1">
                  <a:latin typeface="Palatino Linotype" panose="02040502050505030304" pitchFamily="18" charset="0"/>
                </a:rPr>
                <a:t>B</a:t>
              </a:r>
            </a:p>
            <a:p>
              <a:pPr algn="just"/>
              <a:r>
                <a:rPr lang="en-US" sz="1600" b="1">
                  <a:latin typeface="Palatino Linotype" panose="02040502050505030304" pitchFamily="18" charset="0"/>
                </a:rPr>
                <a:t>C</a:t>
              </a:r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E3B9CB4-C969-1137-F661-F2E0AC3BF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812" y="5259699"/>
            <a:ext cx="11508188" cy="13621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Arbitrary failures are distinct from crash and omission failures.</a:t>
            </a:r>
            <a:endParaRPr lang="en-US" dirty="0">
              <a:latin typeface="Palatino Linotype" panose="0204050205050503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0718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092C0-1B1C-C04B-B02C-8FCB65A1E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B172-231E-DC43-A96F-B7456FB1C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PBFT Protocol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025B47-6592-78A6-BE24-683018295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B99ED8-CCF6-1980-8F91-A338A7058CCB}"/>
              </a:ext>
            </a:extLst>
          </p:cNvPr>
          <p:cNvSpPr/>
          <p:nvPr/>
        </p:nvSpPr>
        <p:spPr>
          <a:xfrm>
            <a:off x="1565408" y="2068007"/>
            <a:ext cx="129472" cy="12947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581FDE-C64C-9AAE-7BC7-85157BADA024}"/>
              </a:ext>
            </a:extLst>
          </p:cNvPr>
          <p:cNvSpPr/>
          <p:nvPr/>
        </p:nvSpPr>
        <p:spPr>
          <a:xfrm>
            <a:off x="1565408" y="2957589"/>
            <a:ext cx="129472" cy="1294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FCD36F4-74EF-215F-9CEE-C03B20C486EF}"/>
              </a:ext>
            </a:extLst>
          </p:cNvPr>
          <p:cNvSpPr/>
          <p:nvPr/>
        </p:nvSpPr>
        <p:spPr>
          <a:xfrm>
            <a:off x="1557316" y="3883358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D28F27-EA54-3B6A-FFE1-B257CEB4505B}"/>
              </a:ext>
            </a:extLst>
          </p:cNvPr>
          <p:cNvSpPr/>
          <p:nvPr/>
        </p:nvSpPr>
        <p:spPr>
          <a:xfrm>
            <a:off x="1557316" y="4794320"/>
            <a:ext cx="129472" cy="129472"/>
          </a:xfrm>
          <a:prstGeom prst="ellipse">
            <a:avLst/>
          </a:prstGeom>
          <a:solidFill>
            <a:schemeClr val="tx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CDBE49-0F2F-44E5-F321-E3D03771A96D}"/>
              </a:ext>
            </a:extLst>
          </p:cNvPr>
          <p:cNvSpPr txBox="1"/>
          <p:nvPr/>
        </p:nvSpPr>
        <p:spPr>
          <a:xfrm>
            <a:off x="540602" y="1868792"/>
            <a:ext cx="1024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FEA101-281A-03D0-F5E1-0FE4C5A94595}"/>
              </a:ext>
            </a:extLst>
          </p:cNvPr>
          <p:cNvSpPr txBox="1"/>
          <p:nvPr/>
        </p:nvSpPr>
        <p:spPr>
          <a:xfrm>
            <a:off x="404752" y="2780878"/>
            <a:ext cx="1160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Leader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0B064A-643C-448F-728F-2CFD0938CA08}"/>
              </a:ext>
            </a:extLst>
          </p:cNvPr>
          <p:cNvSpPr txBox="1"/>
          <p:nvPr/>
        </p:nvSpPr>
        <p:spPr>
          <a:xfrm>
            <a:off x="319910" y="3709858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23" name="Google Shape;208;p28">
            <a:extLst>
              <a:ext uri="{FF2B5EF4-FFF2-40B4-BE49-F238E27FC236}">
                <a16:creationId xmlns:a16="http://schemas.microsoft.com/office/drawing/2014/main" id="{4C97BC11-BA56-2CB7-4955-8BD78AFAB285}"/>
              </a:ext>
            </a:extLst>
          </p:cNvPr>
          <p:cNvCxnSpPr>
            <a:cxnSpLocks/>
          </p:cNvCxnSpPr>
          <p:nvPr/>
        </p:nvCxnSpPr>
        <p:spPr>
          <a:xfrm>
            <a:off x="1694880" y="2132659"/>
            <a:ext cx="9658920" cy="0"/>
          </a:xfrm>
          <a:prstGeom prst="straightConnector1">
            <a:avLst/>
          </a:prstGeom>
          <a:noFill/>
          <a:ln w="19050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08;p28">
            <a:extLst>
              <a:ext uri="{FF2B5EF4-FFF2-40B4-BE49-F238E27FC236}">
                <a16:creationId xmlns:a16="http://schemas.microsoft.com/office/drawing/2014/main" id="{8DD015FB-9982-2895-DF2C-DCFE04E87092}"/>
              </a:ext>
            </a:extLst>
          </p:cNvPr>
          <p:cNvCxnSpPr>
            <a:cxnSpLocks/>
          </p:cNvCxnSpPr>
          <p:nvPr/>
        </p:nvCxnSpPr>
        <p:spPr>
          <a:xfrm>
            <a:off x="1694880" y="3033573"/>
            <a:ext cx="965892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08;p28">
            <a:extLst>
              <a:ext uri="{FF2B5EF4-FFF2-40B4-BE49-F238E27FC236}">
                <a16:creationId xmlns:a16="http://schemas.microsoft.com/office/drawing/2014/main" id="{A2FE8236-68C4-22C7-697A-0AC4EA3579FA}"/>
              </a:ext>
            </a:extLst>
          </p:cNvPr>
          <p:cNvCxnSpPr>
            <a:cxnSpLocks/>
          </p:cNvCxnSpPr>
          <p:nvPr/>
        </p:nvCxnSpPr>
        <p:spPr>
          <a:xfrm>
            <a:off x="1701624" y="3944834"/>
            <a:ext cx="9652176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" name="Google Shape;208;p28">
            <a:extLst>
              <a:ext uri="{FF2B5EF4-FFF2-40B4-BE49-F238E27FC236}">
                <a16:creationId xmlns:a16="http://schemas.microsoft.com/office/drawing/2014/main" id="{C827FCEA-8936-B1F2-F440-AFD19CEB0413}"/>
              </a:ext>
            </a:extLst>
          </p:cNvPr>
          <p:cNvCxnSpPr>
            <a:cxnSpLocks/>
          </p:cNvCxnSpPr>
          <p:nvPr/>
        </p:nvCxnSpPr>
        <p:spPr>
          <a:xfrm>
            <a:off x="1694880" y="4850964"/>
            <a:ext cx="9658920" cy="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02BCADB-678A-59CA-78A7-576B89CEADE2}"/>
              </a:ext>
            </a:extLst>
          </p:cNvPr>
          <p:cNvSpPr txBox="1"/>
          <p:nvPr/>
        </p:nvSpPr>
        <p:spPr>
          <a:xfrm>
            <a:off x="319910" y="4620131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ECC2EDE-DBE3-0832-15E4-75EDBBB1CA76}"/>
              </a:ext>
            </a:extLst>
          </p:cNvPr>
          <p:cNvCxnSpPr>
            <a:cxnSpLocks/>
          </p:cNvCxnSpPr>
          <p:nvPr/>
        </p:nvCxnSpPr>
        <p:spPr>
          <a:xfrm>
            <a:off x="3025405" y="2132659"/>
            <a:ext cx="0" cy="35638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2A13BE8-1C26-6356-73CC-5C9F424E2706}"/>
              </a:ext>
            </a:extLst>
          </p:cNvPr>
          <p:cNvCxnSpPr>
            <a:cxnSpLocks/>
          </p:cNvCxnSpPr>
          <p:nvPr/>
        </p:nvCxnSpPr>
        <p:spPr>
          <a:xfrm>
            <a:off x="4364021" y="2132659"/>
            <a:ext cx="0" cy="3576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A180DBA-6D22-92C5-3482-426A34548296}"/>
              </a:ext>
            </a:extLst>
          </p:cNvPr>
          <p:cNvCxnSpPr>
            <a:cxnSpLocks/>
          </p:cNvCxnSpPr>
          <p:nvPr/>
        </p:nvCxnSpPr>
        <p:spPr>
          <a:xfrm>
            <a:off x="7041251" y="2132659"/>
            <a:ext cx="0" cy="3570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95764D8-5996-97DC-1BD3-9C4AEF0AE143}"/>
              </a:ext>
            </a:extLst>
          </p:cNvPr>
          <p:cNvCxnSpPr>
            <a:cxnSpLocks/>
          </p:cNvCxnSpPr>
          <p:nvPr/>
        </p:nvCxnSpPr>
        <p:spPr>
          <a:xfrm>
            <a:off x="9729271" y="2132659"/>
            <a:ext cx="0" cy="3570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68AADCD2-BA0A-A11B-B652-715760951255}"/>
              </a:ext>
            </a:extLst>
          </p:cNvPr>
          <p:cNvSpPr/>
          <p:nvPr/>
        </p:nvSpPr>
        <p:spPr>
          <a:xfrm>
            <a:off x="1564060" y="5639893"/>
            <a:ext cx="129472" cy="12947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4" name="Google Shape;208;p28">
            <a:extLst>
              <a:ext uri="{FF2B5EF4-FFF2-40B4-BE49-F238E27FC236}">
                <a16:creationId xmlns:a16="http://schemas.microsoft.com/office/drawing/2014/main" id="{B982A67A-9BAF-4952-D560-254EA3110141}"/>
              </a:ext>
            </a:extLst>
          </p:cNvPr>
          <p:cNvCxnSpPr>
            <a:cxnSpLocks/>
          </p:cNvCxnSpPr>
          <p:nvPr/>
        </p:nvCxnSpPr>
        <p:spPr>
          <a:xfrm>
            <a:off x="1701624" y="5696537"/>
            <a:ext cx="9652176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653BE2-E772-85E9-5EAB-F81C9BCF4F3E}"/>
              </a:ext>
            </a:extLst>
          </p:cNvPr>
          <p:cNvSpPr txBox="1"/>
          <p:nvPr/>
        </p:nvSpPr>
        <p:spPr>
          <a:xfrm>
            <a:off x="319910" y="5430163"/>
            <a:ext cx="1245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Replica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7765C22-D207-C93F-9555-4EA7E4AD9F77}"/>
              </a:ext>
            </a:extLst>
          </p:cNvPr>
          <p:cNvCxnSpPr>
            <a:cxnSpLocks/>
          </p:cNvCxnSpPr>
          <p:nvPr/>
        </p:nvCxnSpPr>
        <p:spPr>
          <a:xfrm>
            <a:off x="11078676" y="2126182"/>
            <a:ext cx="0" cy="35703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32F26FC-BFD8-2B89-E024-3F613C42880C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694880" y="2132743"/>
            <a:ext cx="1330525" cy="90083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373E869-38AF-8FF7-25A4-122FEFB4D6F2}"/>
              </a:ext>
            </a:extLst>
          </p:cNvPr>
          <p:cNvCxnSpPr>
            <a:cxnSpLocks/>
          </p:cNvCxnSpPr>
          <p:nvPr/>
        </p:nvCxnSpPr>
        <p:spPr>
          <a:xfrm>
            <a:off x="3025405" y="3033573"/>
            <a:ext cx="1338616" cy="91126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B4F718F-ACE6-AE35-0DF1-EDB5C2FACFCE}"/>
              </a:ext>
            </a:extLst>
          </p:cNvPr>
          <p:cNvCxnSpPr>
            <a:cxnSpLocks/>
          </p:cNvCxnSpPr>
          <p:nvPr/>
        </p:nvCxnSpPr>
        <p:spPr>
          <a:xfrm>
            <a:off x="3025405" y="3033573"/>
            <a:ext cx="1338616" cy="181709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6A6DC46-56E7-8CB6-4D9E-DF7A6880767E}"/>
              </a:ext>
            </a:extLst>
          </p:cNvPr>
          <p:cNvSpPr txBox="1"/>
          <p:nvPr/>
        </p:nvSpPr>
        <p:spPr>
          <a:xfrm>
            <a:off x="1676421" y="5706677"/>
            <a:ext cx="1320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Client</a:t>
            </a:r>
          </a:p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Request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E9946C-CB24-50FF-3B79-BE9FC303BB30}"/>
              </a:ext>
            </a:extLst>
          </p:cNvPr>
          <p:cNvSpPr txBox="1"/>
          <p:nvPr/>
        </p:nvSpPr>
        <p:spPr>
          <a:xfrm>
            <a:off x="3041837" y="5709492"/>
            <a:ext cx="13207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Pre-Prepare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3E5EC8-6456-0501-9101-259A70CFFE6B}"/>
              </a:ext>
            </a:extLst>
          </p:cNvPr>
          <p:cNvCxnSpPr>
            <a:cxnSpLocks/>
          </p:cNvCxnSpPr>
          <p:nvPr/>
        </p:nvCxnSpPr>
        <p:spPr>
          <a:xfrm>
            <a:off x="3025404" y="3033490"/>
            <a:ext cx="1346705" cy="2663046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DD75539-17A4-161C-B2A7-7199336CC50D}"/>
              </a:ext>
            </a:extLst>
          </p:cNvPr>
          <p:cNvCxnSpPr>
            <a:cxnSpLocks/>
          </p:cNvCxnSpPr>
          <p:nvPr/>
        </p:nvCxnSpPr>
        <p:spPr>
          <a:xfrm flipV="1">
            <a:off x="4372109" y="3033490"/>
            <a:ext cx="2669142" cy="9113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BA279DE-7EC4-8823-4ED7-16451BD548DC}"/>
              </a:ext>
            </a:extLst>
          </p:cNvPr>
          <p:cNvCxnSpPr>
            <a:cxnSpLocks/>
          </p:cNvCxnSpPr>
          <p:nvPr/>
        </p:nvCxnSpPr>
        <p:spPr>
          <a:xfrm flipV="1">
            <a:off x="4372109" y="3033490"/>
            <a:ext cx="2669142" cy="1817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0919C20-7E79-2891-0928-7EC76B33D3AB}"/>
              </a:ext>
            </a:extLst>
          </p:cNvPr>
          <p:cNvCxnSpPr>
            <a:cxnSpLocks/>
          </p:cNvCxnSpPr>
          <p:nvPr/>
        </p:nvCxnSpPr>
        <p:spPr>
          <a:xfrm>
            <a:off x="4372109" y="3944834"/>
            <a:ext cx="2669142" cy="905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02EDA97-0C19-24BF-F7C4-47A67172F3E5}"/>
              </a:ext>
            </a:extLst>
          </p:cNvPr>
          <p:cNvCxnSpPr>
            <a:cxnSpLocks/>
          </p:cNvCxnSpPr>
          <p:nvPr/>
        </p:nvCxnSpPr>
        <p:spPr>
          <a:xfrm flipV="1">
            <a:off x="4372109" y="3944834"/>
            <a:ext cx="2669142" cy="9058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3698FC5-6999-E70E-9A8D-4E1C59A175F2}"/>
              </a:ext>
            </a:extLst>
          </p:cNvPr>
          <p:cNvCxnSpPr>
            <a:cxnSpLocks/>
          </p:cNvCxnSpPr>
          <p:nvPr/>
        </p:nvCxnSpPr>
        <p:spPr>
          <a:xfrm>
            <a:off x="4372109" y="3944834"/>
            <a:ext cx="2669142" cy="1758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0E54C27-B573-40A9-8F93-B0367E16016E}"/>
              </a:ext>
            </a:extLst>
          </p:cNvPr>
          <p:cNvCxnSpPr>
            <a:cxnSpLocks/>
          </p:cNvCxnSpPr>
          <p:nvPr/>
        </p:nvCxnSpPr>
        <p:spPr>
          <a:xfrm>
            <a:off x="4372109" y="4850664"/>
            <a:ext cx="2669142" cy="8458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103A0B7D-D967-1A16-D250-700E7133B291}"/>
              </a:ext>
            </a:extLst>
          </p:cNvPr>
          <p:cNvSpPr txBox="1"/>
          <p:nvPr/>
        </p:nvSpPr>
        <p:spPr>
          <a:xfrm>
            <a:off x="5061139" y="5699095"/>
            <a:ext cx="1320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Prepare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FE5252B-8F60-8929-BC50-B199113AE91E}"/>
              </a:ext>
            </a:extLst>
          </p:cNvPr>
          <p:cNvCxnSpPr>
            <a:cxnSpLocks/>
          </p:cNvCxnSpPr>
          <p:nvPr/>
        </p:nvCxnSpPr>
        <p:spPr>
          <a:xfrm flipV="1">
            <a:off x="7010227" y="3033489"/>
            <a:ext cx="2733881" cy="9113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60316D2-D7E0-784B-7A63-355B06BE8B25}"/>
              </a:ext>
            </a:extLst>
          </p:cNvPr>
          <p:cNvCxnSpPr>
            <a:cxnSpLocks/>
          </p:cNvCxnSpPr>
          <p:nvPr/>
        </p:nvCxnSpPr>
        <p:spPr>
          <a:xfrm flipV="1">
            <a:off x="7010227" y="3033490"/>
            <a:ext cx="2726460" cy="1817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60C98FE-1C16-9114-06F4-DAF75856A1F5}"/>
              </a:ext>
            </a:extLst>
          </p:cNvPr>
          <p:cNvCxnSpPr>
            <a:cxnSpLocks/>
          </p:cNvCxnSpPr>
          <p:nvPr/>
        </p:nvCxnSpPr>
        <p:spPr>
          <a:xfrm>
            <a:off x="7010227" y="3944834"/>
            <a:ext cx="2726460" cy="9061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2F8C48D-24F7-CC07-237D-010ED811EF2B}"/>
              </a:ext>
            </a:extLst>
          </p:cNvPr>
          <p:cNvCxnSpPr>
            <a:cxnSpLocks/>
          </p:cNvCxnSpPr>
          <p:nvPr/>
        </p:nvCxnSpPr>
        <p:spPr>
          <a:xfrm flipV="1">
            <a:off x="7010227" y="3944833"/>
            <a:ext cx="2726460" cy="90583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990BE61-8B65-CF26-BDBF-8FAB7031F1A8}"/>
              </a:ext>
            </a:extLst>
          </p:cNvPr>
          <p:cNvCxnSpPr>
            <a:cxnSpLocks/>
          </p:cNvCxnSpPr>
          <p:nvPr/>
        </p:nvCxnSpPr>
        <p:spPr>
          <a:xfrm>
            <a:off x="7010227" y="3944834"/>
            <a:ext cx="2733881" cy="1758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4435F44A-0E8D-164A-C99C-0D1573DC6DD9}"/>
              </a:ext>
            </a:extLst>
          </p:cNvPr>
          <p:cNvCxnSpPr>
            <a:cxnSpLocks/>
          </p:cNvCxnSpPr>
          <p:nvPr/>
        </p:nvCxnSpPr>
        <p:spPr>
          <a:xfrm>
            <a:off x="7010227" y="4850664"/>
            <a:ext cx="2726460" cy="8523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AAD3050-4386-313C-E6A8-D7EE69E1CC0F}"/>
              </a:ext>
            </a:extLst>
          </p:cNvPr>
          <p:cNvCxnSpPr>
            <a:cxnSpLocks/>
          </p:cNvCxnSpPr>
          <p:nvPr/>
        </p:nvCxnSpPr>
        <p:spPr>
          <a:xfrm>
            <a:off x="7041250" y="3033488"/>
            <a:ext cx="2695437" cy="89839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21EDEE1-237F-94CF-8905-5459C7DCAD0A}"/>
              </a:ext>
            </a:extLst>
          </p:cNvPr>
          <p:cNvCxnSpPr>
            <a:cxnSpLocks/>
          </p:cNvCxnSpPr>
          <p:nvPr/>
        </p:nvCxnSpPr>
        <p:spPr>
          <a:xfrm>
            <a:off x="7049338" y="3027012"/>
            <a:ext cx="2679933" cy="182365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F8655CA-D154-173D-3B87-7A8E338909C3}"/>
              </a:ext>
            </a:extLst>
          </p:cNvPr>
          <p:cNvCxnSpPr>
            <a:cxnSpLocks/>
          </p:cNvCxnSpPr>
          <p:nvPr/>
        </p:nvCxnSpPr>
        <p:spPr>
          <a:xfrm>
            <a:off x="7026418" y="3027011"/>
            <a:ext cx="2717690" cy="2676003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31CA7E6-E7E5-02AA-B9E0-1A955EA498CD}"/>
              </a:ext>
            </a:extLst>
          </p:cNvPr>
          <p:cNvSpPr txBox="1"/>
          <p:nvPr/>
        </p:nvSpPr>
        <p:spPr>
          <a:xfrm>
            <a:off x="7713083" y="5709430"/>
            <a:ext cx="1320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Commit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4E392F8-1521-EE76-9B76-1A3F6286DF5B}"/>
              </a:ext>
            </a:extLst>
          </p:cNvPr>
          <p:cNvCxnSpPr>
            <a:cxnSpLocks/>
          </p:cNvCxnSpPr>
          <p:nvPr/>
        </p:nvCxnSpPr>
        <p:spPr>
          <a:xfrm flipV="1">
            <a:off x="9736687" y="2132576"/>
            <a:ext cx="1341989" cy="93901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C17B01CD-8BFF-3E07-3C5E-0484591BC5B7}"/>
              </a:ext>
            </a:extLst>
          </p:cNvPr>
          <p:cNvCxnSpPr>
            <a:cxnSpLocks/>
          </p:cNvCxnSpPr>
          <p:nvPr/>
        </p:nvCxnSpPr>
        <p:spPr>
          <a:xfrm flipV="1">
            <a:off x="9736686" y="2132493"/>
            <a:ext cx="1346704" cy="18131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41368EE5-6AA7-B776-75F8-1D22E683DA49}"/>
              </a:ext>
            </a:extLst>
          </p:cNvPr>
          <p:cNvCxnSpPr>
            <a:cxnSpLocks/>
          </p:cNvCxnSpPr>
          <p:nvPr/>
        </p:nvCxnSpPr>
        <p:spPr>
          <a:xfrm flipV="1">
            <a:off x="9736685" y="2126017"/>
            <a:ext cx="1354119" cy="27330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F125174-5C55-2A71-E2A8-E3430173AD61}"/>
              </a:ext>
            </a:extLst>
          </p:cNvPr>
          <p:cNvSpPr txBox="1"/>
          <p:nvPr/>
        </p:nvSpPr>
        <p:spPr>
          <a:xfrm>
            <a:off x="9732385" y="5709743"/>
            <a:ext cx="13207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Palatino Linotype" panose="02040502050505030304" pitchFamily="18" charset="0"/>
                <a:cs typeface="Hind Madurai" panose="02000000000000000000" pitchFamily="2" charset="77"/>
              </a:rPr>
              <a:t>Reply</a:t>
            </a:r>
          </a:p>
        </p:txBody>
      </p:sp>
    </p:spTree>
    <p:extLst>
      <p:ext uri="{BB962C8B-B14F-4D97-AF65-F5344CB8AC3E}">
        <p14:creationId xmlns:p14="http://schemas.microsoft.com/office/powerpoint/2010/main" val="32644660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D01B5-B0A2-BBAA-274D-F9C2913F2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77F9-88D4-E8DE-3E7B-550E9ACBF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Prepare and Commit Phases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A6E90-6BE3-91E2-5748-C9224E22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BE562-BCF6-BACD-3133-327EB8CC3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role do the Prepare and Commit Phases play?</a:t>
            </a:r>
          </a:p>
        </p:txBody>
      </p:sp>
    </p:spTree>
    <p:extLst>
      <p:ext uri="{BB962C8B-B14F-4D97-AF65-F5344CB8AC3E}">
        <p14:creationId xmlns:p14="http://schemas.microsoft.com/office/powerpoint/2010/main" val="260363190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9CDCC-91E5-1C76-55C3-787E83764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CFBF7-E0D5-1D38-54AF-C5E52A813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Prepare and Commit Phases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1B63CF-1685-5D0E-4499-DC82D548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C43C6-68F4-3CB0-A533-CEEE4B16B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role do the Prepare and Commit Phases play?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Prepare Phase: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Helps to establish </a:t>
            </a:r>
            <a:r>
              <a:rPr lang="en-US" b="1" dirty="0">
                <a:latin typeface="Palatino Linotype" panose="02040502050505030304" pitchFamily="18" charset="0"/>
              </a:rPr>
              <a:t>non-equivocation.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Ensure that there is only one transaction agreed by a quorum of </a:t>
            </a:r>
            <a:r>
              <a:rPr lang="en-US" b="1" dirty="0">
                <a:latin typeface="Palatino Linotype" panose="02040502050505030304" pitchFamily="18" charset="0"/>
              </a:rPr>
              <a:t>2f+1</a:t>
            </a:r>
            <a:r>
              <a:rPr lang="en-US" dirty="0">
                <a:latin typeface="Palatino Linotype" panose="02040502050505030304" pitchFamily="18" charset="0"/>
              </a:rPr>
              <a:t> replicas.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Intuitively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Each replica checks if the proposal it received from the leader was also received by a quorum of replicas.</a:t>
            </a:r>
            <a:endParaRPr lang="en-US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2045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9BD3A-45C4-CAFF-D225-2A83AE4BA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E17C-B561-B343-2254-EE22DA7C5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Prepare and Commit Phases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97367-FC4C-06D0-4C7E-528CBB02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854EC-5544-5420-ABDC-BE9AEA995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role do the Prepare and Commit Phases play?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Prepare Phase: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Helps to establish </a:t>
            </a:r>
            <a:r>
              <a:rPr lang="en-US" b="1" dirty="0">
                <a:latin typeface="Palatino Linotype" panose="02040502050505030304" pitchFamily="18" charset="0"/>
              </a:rPr>
              <a:t>non-equivocation.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Ensure that there is only one transaction agreed by a quorum of </a:t>
            </a:r>
            <a:r>
              <a:rPr lang="en-US" b="1" dirty="0">
                <a:latin typeface="Palatino Linotype" panose="02040502050505030304" pitchFamily="18" charset="0"/>
              </a:rPr>
              <a:t>2f+1</a:t>
            </a:r>
            <a:r>
              <a:rPr lang="en-US" dirty="0">
                <a:latin typeface="Palatino Linotype" panose="02040502050505030304" pitchFamily="18" charset="0"/>
              </a:rPr>
              <a:t> replicas.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Intuitively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Each replica checks if the proposal it received from the leader was also received by a quorum of replicas.</a:t>
            </a:r>
            <a:endParaRPr lang="en-US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Commit Phase: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Helps to guarantee </a:t>
            </a:r>
            <a:r>
              <a:rPr lang="en-US" b="1" dirty="0">
                <a:latin typeface="Palatino Linotype" panose="02040502050505030304" pitchFamily="18" charset="0"/>
              </a:rPr>
              <a:t>persistence</a:t>
            </a:r>
            <a:r>
              <a:rPr lang="en-US" dirty="0">
                <a:latin typeface="Palatino Linotype" panose="02040502050505030304" pitchFamily="18" charset="0"/>
              </a:rPr>
              <a:t>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Ensures that even if the leader fails, an agreed transaction persists and is not lost!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Intuitively </a:t>
            </a:r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 Each replica checks that at least a quorum of good replicas also know that the same proposal was received a quorum of replicas.</a:t>
            </a:r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3033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CA6F9-5A13-B5AE-FFEE-5D419E487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A1B8-873E-2AC0-FE89-3594DADB4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Execution and Reply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BCA84-D139-4B35-06BD-51FAC88F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C8409-86D2-A494-BE27-53638FDFF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When can a replica execute the client transaction?</a:t>
            </a:r>
          </a:p>
        </p:txBody>
      </p:sp>
    </p:spTree>
    <p:extLst>
      <p:ext uri="{BB962C8B-B14F-4D97-AF65-F5344CB8AC3E}">
        <p14:creationId xmlns:p14="http://schemas.microsoft.com/office/powerpoint/2010/main" val="35943743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ED9FB-AF9E-D245-FB29-406011188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66BBB-333E-F961-5BAF-A15AD8141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Execution and Reply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96E7C-5CB2-BCE6-AD6C-1574200A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BB7C8-7401-FE38-D3C2-0BAC1093B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When can a replica execute the client transaction?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Post commit phase.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4574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BC7BC-4985-C2D6-DD72-165BFB390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3A551-B92B-C3D7-7458-BA820723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Execution and Reply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9E0EBA-33E5-3FF2-84CF-B7C5DE18A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121EA-5512-0343-E46F-2712F56E5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When can a replica execute the client transaction?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Post commit phase.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How many replicas need to execute and send response to the client?</a:t>
            </a:r>
          </a:p>
        </p:txBody>
      </p:sp>
    </p:spTree>
    <p:extLst>
      <p:ext uri="{BB962C8B-B14F-4D97-AF65-F5344CB8AC3E}">
        <p14:creationId xmlns:p14="http://schemas.microsoft.com/office/powerpoint/2010/main" val="14163334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E09DE-715B-7D7F-AAB7-968FA0D5E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40D0E-87F1-5E54-6AF5-CAC3ECF7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Execution and Reply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8E35D-3112-2EE3-3761-2D12092B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1B1AB-F5F3-A51B-8970-DB3E736F9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When can a replica execute the client transaction?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Post commit phase.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How many replicas need to execute and send response to the client?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Ideally, all honest replicas should execute.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However, client needs at least </a:t>
            </a:r>
            <a:r>
              <a:rPr lang="en-US" b="1" dirty="0">
                <a:latin typeface="Palatino Linotype" panose="02040502050505030304" pitchFamily="18" charset="0"/>
              </a:rPr>
              <a:t>f+1</a:t>
            </a:r>
            <a:r>
              <a:rPr lang="en-US" dirty="0">
                <a:latin typeface="Palatino Linotype" panose="02040502050505030304" pitchFamily="18" charset="0"/>
              </a:rPr>
              <a:t> matching responses.</a:t>
            </a:r>
          </a:p>
          <a:p>
            <a:pPr lvl="2"/>
            <a:r>
              <a:rPr lang="en-US" sz="2400" b="1" dirty="0">
                <a:latin typeface="Palatino Linotype" panose="02040502050505030304" pitchFamily="18" charset="0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29487264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77399-0205-BF53-1934-A4CB3ADDA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6F7F6-694C-6B21-A3D1-7A4515B3B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Execution and Reply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EE9FE-F02E-FEC7-2C8F-08A76584C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76C8-B78E-DF55-FCD5-BC3890AE9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When can a replica execute the client transaction?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Post commit phase.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How many replicas need to execute and send response to the client?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Ideally, all honest replicas should execute.</a:t>
            </a: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However, client needs at least </a:t>
            </a:r>
            <a:r>
              <a:rPr lang="en-US" b="1" dirty="0">
                <a:latin typeface="Palatino Linotype" panose="02040502050505030304" pitchFamily="18" charset="0"/>
              </a:rPr>
              <a:t>f+1</a:t>
            </a:r>
            <a:r>
              <a:rPr lang="en-US" dirty="0">
                <a:latin typeface="Palatino Linotype" panose="02040502050505030304" pitchFamily="18" charset="0"/>
              </a:rPr>
              <a:t> matching responses.</a:t>
            </a:r>
          </a:p>
          <a:p>
            <a:pPr lvl="2"/>
            <a:r>
              <a:rPr lang="en-US" sz="2400" b="1" dirty="0">
                <a:latin typeface="Palatino Linotype" panose="02040502050505030304" pitchFamily="18" charset="0"/>
              </a:rPr>
              <a:t>Why?</a:t>
            </a:r>
          </a:p>
          <a:p>
            <a:pPr lvl="2"/>
            <a:r>
              <a:rPr lang="en-US" sz="2400" dirty="0">
                <a:latin typeface="Palatino Linotype" panose="02040502050505030304" pitchFamily="18" charset="0"/>
              </a:rPr>
              <a:t>Because less than </a:t>
            </a:r>
            <a:r>
              <a:rPr lang="en-US" sz="2400" b="1" dirty="0">
                <a:latin typeface="Palatino Linotype" panose="02040502050505030304" pitchFamily="18" charset="0"/>
              </a:rPr>
              <a:t>f </a:t>
            </a:r>
            <a:r>
              <a:rPr lang="en-US" sz="2400" dirty="0">
                <a:latin typeface="Palatino Linotype" panose="02040502050505030304" pitchFamily="18" charset="0"/>
              </a:rPr>
              <a:t>responses are not sufficient to guarantee that at least </a:t>
            </a:r>
            <a:r>
              <a:rPr lang="en-US" sz="2400" b="1" dirty="0">
                <a:latin typeface="Palatino Linotype" panose="02040502050505030304" pitchFamily="18" charset="0"/>
              </a:rPr>
              <a:t>one</a:t>
            </a:r>
            <a:r>
              <a:rPr lang="en-US" sz="2400" dirty="0">
                <a:latin typeface="Palatino Linotype" panose="02040502050505030304" pitchFamily="18" charset="0"/>
              </a:rPr>
              <a:t> honest replica executed.</a:t>
            </a:r>
          </a:p>
        </p:txBody>
      </p:sp>
    </p:spTree>
    <p:extLst>
      <p:ext uri="{BB962C8B-B14F-4D97-AF65-F5344CB8AC3E}">
        <p14:creationId xmlns:p14="http://schemas.microsoft.com/office/powerpoint/2010/main" val="939665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20362-690B-8847-6D19-82079A400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FDEB-C4E7-57E8-8064-590712DE4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Arbitrary Failures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76E5C4-BEE6-4D44-FBB7-79614EF2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44313B4-D6DD-ADD1-E1D3-2F8E885A8F62}"/>
              </a:ext>
            </a:extLst>
          </p:cNvPr>
          <p:cNvGrpSpPr/>
          <p:nvPr/>
        </p:nvGrpSpPr>
        <p:grpSpPr>
          <a:xfrm>
            <a:off x="3468702" y="1071268"/>
            <a:ext cx="5063048" cy="3894402"/>
            <a:chOff x="205740" y="773011"/>
            <a:chExt cx="5270500" cy="4325293"/>
          </a:xfrm>
        </p:grpSpPr>
        <p:pic>
          <p:nvPicPr>
            <p:cNvPr id="8" name="Graphic 7" descr="Computer outline">
              <a:extLst>
                <a:ext uri="{FF2B5EF4-FFF2-40B4-BE49-F238E27FC236}">
                  <a16:creationId xmlns:a16="http://schemas.microsoft.com/office/drawing/2014/main" id="{618AD8B1-C97A-9F8D-7D4F-254C29400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07173" y="773011"/>
              <a:ext cx="2065222" cy="2501431"/>
            </a:xfrm>
            <a:prstGeom prst="rect">
              <a:avLst/>
            </a:prstGeom>
          </p:spPr>
        </p:pic>
        <p:pic>
          <p:nvPicPr>
            <p:cNvPr id="9" name="Graphic 8" descr="Computer outline">
              <a:extLst>
                <a:ext uri="{FF2B5EF4-FFF2-40B4-BE49-F238E27FC236}">
                  <a16:creationId xmlns:a16="http://schemas.microsoft.com/office/drawing/2014/main" id="{30CFAE2C-8848-60E7-D84B-186DAD36A2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88700" y="773011"/>
              <a:ext cx="2065222" cy="2501431"/>
            </a:xfrm>
            <a:prstGeom prst="rect">
              <a:avLst/>
            </a:prstGeom>
          </p:spPr>
        </p:pic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B7D337C3-8C9E-68EB-2F68-5C3FCB77B3E7}"/>
                </a:ext>
              </a:extLst>
            </p:cNvPr>
            <p:cNvSpPr/>
            <p:nvPr/>
          </p:nvSpPr>
          <p:spPr>
            <a:xfrm>
              <a:off x="205740" y="997032"/>
              <a:ext cx="5270500" cy="3696143"/>
            </a:xfrm>
            <a:prstGeom prst="roundRect">
              <a:avLst/>
            </a:prstGeom>
            <a:noFill/>
            <a:ln w="222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98737DB-A1E3-BC56-406D-878206A0D539}"/>
                </a:ext>
              </a:extLst>
            </p:cNvPr>
            <p:cNvSpPr txBox="1"/>
            <p:nvPr/>
          </p:nvSpPr>
          <p:spPr>
            <a:xfrm>
              <a:off x="961597" y="1422655"/>
              <a:ext cx="276235" cy="84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b="1">
                  <a:latin typeface="Palatino Linotype" panose="02040502050505030304" pitchFamily="18" charset="0"/>
                </a:rPr>
                <a:t>A</a:t>
              </a:r>
            </a:p>
            <a:p>
              <a:pPr algn="just"/>
              <a:r>
                <a:rPr lang="en-US" sz="1600" b="1">
                  <a:latin typeface="Palatino Linotype" panose="02040502050505030304" pitchFamily="18" charset="0"/>
                </a:rPr>
                <a:t>B</a:t>
              </a:r>
            </a:p>
            <a:p>
              <a:pPr algn="just"/>
              <a:r>
                <a:rPr lang="en-US" sz="1600" b="1">
                  <a:latin typeface="Palatino Linotype" panose="02040502050505030304" pitchFamily="18" charset="0"/>
                </a:rPr>
                <a:t>C</a:t>
              </a:r>
            </a:p>
          </p:txBody>
        </p:sp>
        <p:pic>
          <p:nvPicPr>
            <p:cNvPr id="12" name="Graphic 11" descr="Computer outline">
              <a:extLst>
                <a:ext uri="{FF2B5EF4-FFF2-40B4-BE49-F238E27FC236}">
                  <a16:creationId xmlns:a16="http://schemas.microsoft.com/office/drawing/2014/main" id="{21B02B4E-4BEE-3E11-DBE0-9F12DE67C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08379" y="2596873"/>
              <a:ext cx="2065222" cy="2501431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E1CC9C9-3F28-5676-8365-71B9620F26A0}"/>
                </a:ext>
              </a:extLst>
            </p:cNvPr>
            <p:cNvSpPr txBox="1"/>
            <p:nvPr/>
          </p:nvSpPr>
          <p:spPr>
            <a:xfrm>
              <a:off x="3597366" y="1422655"/>
              <a:ext cx="276235" cy="84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b="1">
                  <a:latin typeface="Palatino Linotype" panose="02040502050505030304" pitchFamily="18" charset="0"/>
                </a:rPr>
                <a:t>A</a:t>
              </a:r>
            </a:p>
            <a:p>
              <a:pPr algn="just"/>
              <a:r>
                <a:rPr lang="en-US" sz="1600" b="1">
                  <a:latin typeface="Palatino Linotype" panose="02040502050505030304" pitchFamily="18" charset="0"/>
                </a:rPr>
                <a:t>B</a:t>
              </a:r>
            </a:p>
            <a:p>
              <a:pPr algn="just"/>
              <a:r>
                <a:rPr lang="en-US" sz="1600" b="1">
                  <a:latin typeface="Palatino Linotype" panose="02040502050505030304" pitchFamily="18" charset="0"/>
                </a:rPr>
                <a:t>C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0ECE004-179D-F2E9-7080-2B259EFFBD5C}"/>
                </a:ext>
              </a:extLst>
            </p:cNvPr>
            <p:cNvSpPr txBox="1"/>
            <p:nvPr/>
          </p:nvSpPr>
          <p:spPr>
            <a:xfrm>
              <a:off x="2312937" y="3229229"/>
              <a:ext cx="276235" cy="847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1600" b="1">
                  <a:latin typeface="Palatino Linotype" panose="02040502050505030304" pitchFamily="18" charset="0"/>
                </a:rPr>
                <a:t>A</a:t>
              </a:r>
            </a:p>
            <a:p>
              <a:pPr algn="just"/>
              <a:r>
                <a:rPr lang="en-US" sz="1600" b="1">
                  <a:latin typeface="Palatino Linotype" panose="02040502050505030304" pitchFamily="18" charset="0"/>
                </a:rPr>
                <a:t>B</a:t>
              </a:r>
            </a:p>
            <a:p>
              <a:pPr algn="just"/>
              <a:r>
                <a:rPr lang="en-US" sz="1600" b="1">
                  <a:latin typeface="Palatino Linotype" panose="02040502050505030304" pitchFamily="18" charset="0"/>
                </a:rPr>
                <a:t>C</a:t>
              </a:r>
            </a:p>
          </p:txBody>
        </p:sp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2690443-4060-C4BB-B64D-12FEA8296A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812" y="5259699"/>
            <a:ext cx="11508188" cy="13621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Arbitrary failures are distinct from crash and omission failures.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With arbitrary failures, we are interested in commission and Byzantine failures.</a:t>
            </a:r>
            <a:endParaRPr lang="en-US" dirty="0">
              <a:latin typeface="Palatino Linotype" panose="0204050205050503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</p:txBody>
      </p:sp>
      <p:pic>
        <p:nvPicPr>
          <p:cNvPr id="3" name="Picture 2" descr="A person in a garment&#10;&#10;Description automatically generated">
            <a:extLst>
              <a:ext uri="{FF2B5EF4-FFF2-40B4-BE49-F238E27FC236}">
                <a16:creationId xmlns:a16="http://schemas.microsoft.com/office/drawing/2014/main" id="{46D6AE64-C084-AA0D-7E9C-B2A9AFC17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867" y="1566665"/>
            <a:ext cx="830124" cy="89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1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67C72-3882-1E54-EF76-7242EF4C4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2E3A-E8FA-D16A-95AC-20EAE6E6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Types of Arbitrary Failures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2C52B-C575-55D4-55C4-B27A2C1A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0022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55E3F-05E6-46F2-4749-E949B156A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2046D-FE04-1E45-5EDB-9F60B3E5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Types of Arbitrary Failures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289A8-C307-1556-6CDF-588FD489D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232042-90B7-F298-F775-444EE8914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Silent Data Corruptions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Byzantine Failures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491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0574B-FD03-4095-9C18-1EFAD4568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84D2C-A4CB-2212-5F57-D568DDA3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Byzantine Attacks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B59A4-3870-6F2D-6322-E1F3A781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6D4742F-7493-BCDF-6272-25B41B093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What are the different types of Byzantine Attacks in a replicated system?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970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61640</TotalTime>
  <Words>1874</Words>
  <Application>Microsoft Macintosh PowerPoint</Application>
  <PresentationFormat>Widescreen</PresentationFormat>
  <Paragraphs>433</Paragraphs>
  <Slides>58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Palatino Linotype</vt:lpstr>
      <vt:lpstr>Office Theme</vt:lpstr>
      <vt:lpstr>Large Scale Systems CS 410 / 510</vt:lpstr>
      <vt:lpstr>Assignment 3 is Out!</vt:lpstr>
      <vt:lpstr>Last Class</vt:lpstr>
      <vt:lpstr>Reading Material</vt:lpstr>
      <vt:lpstr>Arbitrary Failures</vt:lpstr>
      <vt:lpstr>Arbitrary Failures</vt:lpstr>
      <vt:lpstr>Types of Arbitrary Failures</vt:lpstr>
      <vt:lpstr>Types of Arbitrary Failures</vt:lpstr>
      <vt:lpstr>Byzantine Attacks</vt:lpstr>
      <vt:lpstr>Byzantine Attacks</vt:lpstr>
      <vt:lpstr>Byzantine Clients</vt:lpstr>
      <vt:lpstr>Byzantine Clients</vt:lpstr>
      <vt:lpstr>Byzantine Non-Leader Replicas</vt:lpstr>
      <vt:lpstr>Byzantine Non-Leader Replicas</vt:lpstr>
      <vt:lpstr>Byzantine Network</vt:lpstr>
      <vt:lpstr>Byzantine Network</vt:lpstr>
      <vt:lpstr>Byzantine Leader</vt:lpstr>
      <vt:lpstr>Byzantine Leader</vt:lpstr>
      <vt:lpstr>How to prevent duplicates?</vt:lpstr>
      <vt:lpstr>How to prevent duplicates?</vt:lpstr>
      <vt:lpstr>How to prevent Frauds?</vt:lpstr>
      <vt:lpstr>How to prevent Frauds?</vt:lpstr>
      <vt:lpstr>How to prevent Frauds?</vt:lpstr>
      <vt:lpstr>Symmetric Key Cryptography</vt:lpstr>
      <vt:lpstr>Symmetric Key Cryptography</vt:lpstr>
      <vt:lpstr>Asymmetric Key Cryptography</vt:lpstr>
      <vt:lpstr>Asymmetric Key Cryptography</vt:lpstr>
      <vt:lpstr>MACs vs Digital Signatures</vt:lpstr>
      <vt:lpstr>MACs vs Digital Signatures</vt:lpstr>
      <vt:lpstr>Equivocation?</vt:lpstr>
      <vt:lpstr>Equivocation</vt:lpstr>
      <vt:lpstr>Guarding against Byzantine Replicas</vt:lpstr>
      <vt:lpstr>Guarding against Byzantine Replicas</vt:lpstr>
      <vt:lpstr>Replicas in a BFT System</vt:lpstr>
      <vt:lpstr>Replicas in a BFT System</vt:lpstr>
      <vt:lpstr>Why 3f+1 Replicas?</vt:lpstr>
      <vt:lpstr>Why 3f+1 Replicas?</vt:lpstr>
      <vt:lpstr>Why 3f+1 Replicas?</vt:lpstr>
      <vt:lpstr>Why 3f+1 Replicas?</vt:lpstr>
      <vt:lpstr>Why 3f+1 Replicas?</vt:lpstr>
      <vt:lpstr>Why 3f+1 Replicas?</vt:lpstr>
      <vt:lpstr>Why 3f+1 Replicas?</vt:lpstr>
      <vt:lpstr>PBFT</vt:lpstr>
      <vt:lpstr>PBFT Protocol</vt:lpstr>
      <vt:lpstr>PBFT Protocol</vt:lpstr>
      <vt:lpstr>PBFT Protocol</vt:lpstr>
      <vt:lpstr>PBFT Protocol</vt:lpstr>
      <vt:lpstr>PBFT Protocol</vt:lpstr>
      <vt:lpstr>PBFT Protocol</vt:lpstr>
      <vt:lpstr>PBFT Protocol</vt:lpstr>
      <vt:lpstr>Prepare and Commit Phases</vt:lpstr>
      <vt:lpstr>Prepare and Commit Phases</vt:lpstr>
      <vt:lpstr>Prepare and Commit Phases</vt:lpstr>
      <vt:lpstr>Execution and Reply</vt:lpstr>
      <vt:lpstr>Execution and Reply</vt:lpstr>
      <vt:lpstr>Execution and Reply</vt:lpstr>
      <vt:lpstr>Execution and Reply</vt:lpstr>
      <vt:lpstr>Execution and Reply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Suyash Gupta</dc:creator>
  <cp:lastModifiedBy>Suyash Gupta</cp:lastModifiedBy>
  <cp:revision>1509</cp:revision>
  <dcterms:created xsi:type="dcterms:W3CDTF">2023-07-25T15:37:00Z</dcterms:created>
  <dcterms:modified xsi:type="dcterms:W3CDTF">2025-05-14T15:32:25Z</dcterms:modified>
</cp:coreProperties>
</file>