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449" r:id="rId3"/>
    <p:sldId id="873" r:id="rId4"/>
    <p:sldId id="658" r:id="rId5"/>
    <p:sldId id="326" r:id="rId6"/>
    <p:sldId id="727" r:id="rId7"/>
    <p:sldId id="724" r:id="rId8"/>
    <p:sldId id="836" r:id="rId9"/>
    <p:sldId id="792" r:id="rId10"/>
    <p:sldId id="837" r:id="rId11"/>
    <p:sldId id="838" r:id="rId12"/>
    <p:sldId id="839" r:id="rId13"/>
    <p:sldId id="811" r:id="rId14"/>
    <p:sldId id="817" r:id="rId15"/>
    <p:sldId id="850" r:id="rId16"/>
    <p:sldId id="851" r:id="rId17"/>
    <p:sldId id="852" r:id="rId18"/>
    <p:sldId id="853" r:id="rId19"/>
    <p:sldId id="855" r:id="rId20"/>
    <p:sldId id="856" r:id="rId21"/>
    <p:sldId id="857" r:id="rId22"/>
    <p:sldId id="858" r:id="rId23"/>
    <p:sldId id="849" r:id="rId24"/>
    <p:sldId id="818" r:id="rId25"/>
    <p:sldId id="840" r:id="rId26"/>
    <p:sldId id="841" r:id="rId27"/>
    <p:sldId id="842" r:id="rId28"/>
    <p:sldId id="874" r:id="rId29"/>
    <p:sldId id="875" r:id="rId30"/>
    <p:sldId id="843" r:id="rId31"/>
    <p:sldId id="844" r:id="rId32"/>
    <p:sldId id="845" r:id="rId33"/>
    <p:sldId id="846" r:id="rId34"/>
    <p:sldId id="847" r:id="rId35"/>
    <p:sldId id="848" r:id="rId36"/>
    <p:sldId id="859" r:id="rId37"/>
    <p:sldId id="861" r:id="rId38"/>
    <p:sldId id="862" r:id="rId39"/>
    <p:sldId id="863" r:id="rId40"/>
    <p:sldId id="864" r:id="rId41"/>
    <p:sldId id="865" r:id="rId42"/>
    <p:sldId id="866" r:id="rId43"/>
    <p:sldId id="867" r:id="rId44"/>
    <p:sldId id="869" r:id="rId45"/>
    <p:sldId id="868" r:id="rId46"/>
    <p:sldId id="870" r:id="rId47"/>
    <p:sldId id="871" r:id="rId48"/>
    <p:sldId id="87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75"/>
    <p:restoredTop sz="96327"/>
  </p:normalViewPr>
  <p:slideViewPr>
    <p:cSldViewPr snapToGrid="0">
      <p:cViewPr varScale="1">
        <p:scale>
          <a:sx n="160" d="100"/>
          <a:sy n="160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16: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Parallelizing Consensus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D226FA0-F1BA-9FF6-179F-6B342C3E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Large Scale Systems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410 / 510</a:t>
            </a:r>
          </a:p>
        </p:txBody>
      </p:sp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CBB83-906E-388C-8B48-31711BB3E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080A-5646-3FE1-DB93-77D20D92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Parallelizing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DA4EC-CBA0-32EF-05D4-8B660F82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07C0-D238-B1A1-4727-B5F88342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if we allow multiple replicas to act as the leader at the same time?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What if we allow all replicas to be the leader!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To allow all replicas to act as leaders at the same time, we need to allow them to propose client requests at the same time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run consensus at the same time.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Essentially, we are looking at a protocol where multiple instances of PBFT protocol are running in parallel.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5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126AB-B8FE-EA97-7DB0-4B962514E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B0EA-22C6-9D5F-17A0-3AA816A7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Resilient Concurrent Consensus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87F18-FB19-1304-ABE0-01D4B6DC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8F41-7B96-CB60-20A3-ECBC420D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RCC [ICDE’21] </a:t>
            </a:r>
            <a:r>
              <a:rPr lang="en-US" sz="2400" dirty="0">
                <a:latin typeface="Palatino Linotype" panose="02040502050505030304" pitchFamily="18" charset="0"/>
              </a:rPr>
              <a:t>allows running multiple instances of PBFT in parallel.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Either all replicas can act as leaders or a subset of replicas act as leaders.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Total replicas: </a:t>
            </a:r>
            <a:r>
              <a:rPr lang="en-US" sz="2400" b="1" dirty="0">
                <a:latin typeface="Palatino Linotype" panose="02040502050505030304" pitchFamily="18" charset="0"/>
              </a:rPr>
              <a:t>n = 3f + 1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Maximum number of Byzantine Replicas: </a:t>
            </a:r>
            <a:r>
              <a:rPr lang="en-US" b="1" dirty="0">
                <a:latin typeface="Palatino Linotype" panose="02040502050505030304" pitchFamily="18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3150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77006-DA97-04DC-2C28-F0325F1FC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7057-EF74-A88B-7DEB-DB58A157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RCC Protocol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80F75-F482-BB96-27B3-16C7E73F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8DA24-668F-0D7C-08C9-0E2B47F57216}"/>
              </a:ext>
            </a:extLst>
          </p:cNvPr>
          <p:cNvSpPr txBox="1"/>
          <p:nvPr/>
        </p:nvSpPr>
        <p:spPr>
          <a:xfrm>
            <a:off x="55440" y="2391994"/>
            <a:ext cx="194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BFT protocol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BE281-ED7C-21C6-950B-C11DCDA5ADCA}"/>
              </a:ext>
            </a:extLst>
          </p:cNvPr>
          <p:cNvSpPr txBox="1"/>
          <p:nvPr/>
        </p:nvSpPr>
        <p:spPr>
          <a:xfrm>
            <a:off x="70479" y="3033598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(z)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B5E3AD-DC72-D279-041A-04EF91FC630B}"/>
              </a:ext>
            </a:extLst>
          </p:cNvPr>
          <p:cNvSpPr/>
          <p:nvPr/>
        </p:nvSpPr>
        <p:spPr>
          <a:xfrm>
            <a:off x="2542235" y="2210636"/>
            <a:ext cx="2753248" cy="20929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825C1-B6BA-24E6-F6D7-4C3262423E68}"/>
              </a:ext>
            </a:extLst>
          </p:cNvPr>
          <p:cNvSpPr/>
          <p:nvPr/>
        </p:nvSpPr>
        <p:spPr>
          <a:xfrm>
            <a:off x="5878286" y="2210636"/>
            <a:ext cx="2753248" cy="20872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92448-4156-1BEB-7328-B0BD2004F96D}"/>
              </a:ext>
            </a:extLst>
          </p:cNvPr>
          <p:cNvSpPr/>
          <p:nvPr/>
        </p:nvSpPr>
        <p:spPr>
          <a:xfrm>
            <a:off x="9214337" y="2204924"/>
            <a:ext cx="2753248" cy="20872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18680-80C4-359F-D376-449BFC9111D2}"/>
              </a:ext>
            </a:extLst>
          </p:cNvPr>
          <p:cNvSpPr txBox="1"/>
          <p:nvPr/>
        </p:nvSpPr>
        <p:spPr>
          <a:xfrm>
            <a:off x="3234510" y="2241549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23C1C-7C43-F8E5-A32F-37DA39995CD5}"/>
              </a:ext>
            </a:extLst>
          </p:cNvPr>
          <p:cNvSpPr txBox="1"/>
          <p:nvPr/>
        </p:nvSpPr>
        <p:spPr>
          <a:xfrm>
            <a:off x="6570561" y="2240489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DBD58A-96BC-619E-C0BD-4BA542630057}"/>
              </a:ext>
            </a:extLst>
          </p:cNvPr>
          <p:cNvSpPr txBox="1"/>
          <p:nvPr/>
        </p:nvSpPr>
        <p:spPr>
          <a:xfrm>
            <a:off x="9901590" y="219130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CDE62-9AA9-0FB1-C362-C61E7797D4F1}"/>
              </a:ext>
            </a:extLst>
          </p:cNvPr>
          <p:cNvSpPr txBox="1"/>
          <p:nvPr/>
        </p:nvSpPr>
        <p:spPr>
          <a:xfrm>
            <a:off x="2558906" y="2949200"/>
            <a:ext cx="2680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z parallel BFT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A313C-2C5C-2040-CB69-8A42867E1DCE}"/>
              </a:ext>
            </a:extLst>
          </p:cNvPr>
          <p:cNvSpPr txBox="1"/>
          <p:nvPr/>
        </p:nvSpPr>
        <p:spPr>
          <a:xfrm>
            <a:off x="5891012" y="2956400"/>
            <a:ext cx="2847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global order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the requests.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0DB60F-71C4-EA5D-41B7-43DD90C8BA51}"/>
              </a:ext>
            </a:extLst>
          </p:cNvPr>
          <p:cNvSpPr txBox="1"/>
          <p:nvPr/>
        </p:nvSpPr>
        <p:spPr>
          <a:xfrm>
            <a:off x="9239788" y="2863634"/>
            <a:ext cx="2787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the requests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global order.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239CC56-0D63-053F-07A4-4DDF0943A357}"/>
              </a:ext>
            </a:extLst>
          </p:cNvPr>
          <p:cNvCxnSpPr>
            <a:cxnSpLocks/>
          </p:cNvCxnSpPr>
          <p:nvPr/>
        </p:nvCxnSpPr>
        <p:spPr>
          <a:xfrm rot="10800000">
            <a:off x="2529510" y="3854701"/>
            <a:ext cx="2778698" cy="280949"/>
          </a:xfrm>
          <a:prstGeom prst="bentConnector5">
            <a:avLst>
              <a:gd name="adj1" fmla="val -9018"/>
              <a:gd name="adj2" fmla="val -181481"/>
              <a:gd name="adj3" fmla="val 115509"/>
            </a:avLst>
          </a:prstGeom>
          <a:ln w="635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055DD0-9615-EC52-8EC0-EA22A55A3265}"/>
              </a:ext>
            </a:extLst>
          </p:cNvPr>
          <p:cNvCxnSpPr>
            <a:cxnSpLocks/>
          </p:cNvCxnSpPr>
          <p:nvPr/>
        </p:nvCxnSpPr>
        <p:spPr>
          <a:xfrm>
            <a:off x="2026464" y="2652969"/>
            <a:ext cx="503045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7D9019-9215-4A6B-0F4B-28E18ADA0285}"/>
              </a:ext>
            </a:extLst>
          </p:cNvPr>
          <p:cNvCxnSpPr>
            <a:cxnSpLocks/>
          </p:cNvCxnSpPr>
          <p:nvPr/>
        </p:nvCxnSpPr>
        <p:spPr>
          <a:xfrm>
            <a:off x="2010314" y="3371899"/>
            <a:ext cx="503045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E57AD7-CB23-E118-15E4-7DD9354FA49B}"/>
              </a:ext>
            </a:extLst>
          </p:cNvPr>
          <p:cNvCxnSpPr>
            <a:cxnSpLocks/>
          </p:cNvCxnSpPr>
          <p:nvPr/>
        </p:nvCxnSpPr>
        <p:spPr>
          <a:xfrm>
            <a:off x="5361989" y="3149925"/>
            <a:ext cx="503045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E23FDB-99E2-B77F-7477-427653496B79}"/>
              </a:ext>
            </a:extLst>
          </p:cNvPr>
          <p:cNvCxnSpPr>
            <a:cxnSpLocks/>
          </p:cNvCxnSpPr>
          <p:nvPr/>
        </p:nvCxnSpPr>
        <p:spPr>
          <a:xfrm>
            <a:off x="8698040" y="3172337"/>
            <a:ext cx="503045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AAE3D-9B0A-9F17-053B-7DD4CCB0C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54DD8-B103-46CC-CF35-F1E8A20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801BA8-5CAC-8FAD-3056-AAB1702E4A14}"/>
              </a:ext>
            </a:extLst>
          </p:cNvPr>
          <p:cNvCxnSpPr/>
          <p:nvPr/>
        </p:nvCxnSpPr>
        <p:spPr>
          <a:xfrm>
            <a:off x="1710691" y="5802471"/>
            <a:ext cx="92354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861AC5-90AF-1D7A-15C7-35FCFD0442C3}"/>
              </a:ext>
            </a:extLst>
          </p:cNvPr>
          <p:cNvCxnSpPr>
            <a:cxnSpLocks/>
          </p:cNvCxnSpPr>
          <p:nvPr/>
        </p:nvCxnSpPr>
        <p:spPr>
          <a:xfrm>
            <a:off x="1710691" y="5162391"/>
            <a:ext cx="923544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146CC2-B6E4-6139-A095-ED290537CE56}"/>
              </a:ext>
            </a:extLst>
          </p:cNvPr>
          <p:cNvCxnSpPr>
            <a:cxnSpLocks/>
          </p:cNvCxnSpPr>
          <p:nvPr/>
        </p:nvCxnSpPr>
        <p:spPr>
          <a:xfrm>
            <a:off x="1710691" y="4522311"/>
            <a:ext cx="9235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1A68B-40AA-E7D0-E912-672B9CA25F8B}"/>
              </a:ext>
            </a:extLst>
          </p:cNvPr>
          <p:cNvCxnSpPr/>
          <p:nvPr/>
        </p:nvCxnSpPr>
        <p:spPr>
          <a:xfrm>
            <a:off x="1710691" y="6442551"/>
            <a:ext cx="92354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AAFCA5-C3D1-508C-138B-5185182CDFFE}"/>
              </a:ext>
            </a:extLst>
          </p:cNvPr>
          <p:cNvSpPr txBox="1"/>
          <p:nvPr/>
        </p:nvSpPr>
        <p:spPr>
          <a:xfrm>
            <a:off x="373633" y="804855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Client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0283C-2FE4-0D59-6EFD-3715F39C24BF}"/>
              </a:ext>
            </a:extLst>
          </p:cNvPr>
          <p:cNvSpPr txBox="1"/>
          <p:nvPr/>
        </p:nvSpPr>
        <p:spPr>
          <a:xfrm>
            <a:off x="325078" y="2986878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Replica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31796E-F99B-2391-7CD1-5E589D302C6A}"/>
              </a:ext>
            </a:extLst>
          </p:cNvPr>
          <p:cNvSpPr txBox="1"/>
          <p:nvPr/>
        </p:nvSpPr>
        <p:spPr>
          <a:xfrm>
            <a:off x="182508" y="5728049"/>
            <a:ext cx="1321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Byzantine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Replica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359089-DCFB-935C-EF09-4119000A5C75}"/>
              </a:ext>
            </a:extLst>
          </p:cNvPr>
          <p:cNvCxnSpPr>
            <a:cxnSpLocks/>
          </p:cNvCxnSpPr>
          <p:nvPr/>
        </p:nvCxnSpPr>
        <p:spPr>
          <a:xfrm>
            <a:off x="1707425" y="3887100"/>
            <a:ext cx="923544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FB7661-0560-923D-8DBB-BE5D050BA091}"/>
              </a:ext>
            </a:extLst>
          </p:cNvPr>
          <p:cNvSpPr txBox="1"/>
          <p:nvPr/>
        </p:nvSpPr>
        <p:spPr>
          <a:xfrm>
            <a:off x="287745" y="1590707"/>
            <a:ext cx="1218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Primary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Replica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B6FB1A-EAF5-7CCE-0684-13E23562C019}"/>
              </a:ext>
            </a:extLst>
          </p:cNvPr>
          <p:cNvCxnSpPr>
            <a:cxnSpLocks/>
          </p:cNvCxnSpPr>
          <p:nvPr/>
        </p:nvCxnSpPr>
        <p:spPr>
          <a:xfrm>
            <a:off x="1950390" y="3900144"/>
            <a:ext cx="1795356" cy="1242275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1E3095-3DFA-FC33-AA35-52DB06AA4E4D}"/>
              </a:ext>
            </a:extLst>
          </p:cNvPr>
          <p:cNvCxnSpPr>
            <a:cxnSpLocks/>
          </p:cNvCxnSpPr>
          <p:nvPr/>
        </p:nvCxnSpPr>
        <p:spPr>
          <a:xfrm flipV="1">
            <a:off x="3768873" y="3534090"/>
            <a:ext cx="1813492" cy="166587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2F0B9D-851A-CBE9-BFFB-CF5B51046BEE}"/>
              </a:ext>
            </a:extLst>
          </p:cNvPr>
          <p:cNvCxnSpPr>
            <a:cxnSpLocks/>
          </p:cNvCxnSpPr>
          <p:nvPr/>
        </p:nvCxnSpPr>
        <p:spPr>
          <a:xfrm flipV="1">
            <a:off x="3774032" y="2313631"/>
            <a:ext cx="1808333" cy="290249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AD5782-0514-CF1F-4A3D-CB789B4C5ECF}"/>
              </a:ext>
            </a:extLst>
          </p:cNvPr>
          <p:cNvCxnSpPr>
            <a:cxnSpLocks/>
          </p:cNvCxnSpPr>
          <p:nvPr/>
        </p:nvCxnSpPr>
        <p:spPr>
          <a:xfrm>
            <a:off x="3768873" y="5158222"/>
            <a:ext cx="1839115" cy="1298868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B3F152-8725-07BB-1D34-024F62515A9F}"/>
              </a:ext>
            </a:extLst>
          </p:cNvPr>
          <p:cNvCxnSpPr/>
          <p:nvPr/>
        </p:nvCxnSpPr>
        <p:spPr>
          <a:xfrm>
            <a:off x="1940073" y="3887125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9681EA-241B-3257-6AB9-8FB2D07E827E}"/>
              </a:ext>
            </a:extLst>
          </p:cNvPr>
          <p:cNvCxnSpPr/>
          <p:nvPr/>
        </p:nvCxnSpPr>
        <p:spPr>
          <a:xfrm>
            <a:off x="3768873" y="3901664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13EE1E-1FE6-285A-912F-6B80A1468F70}"/>
              </a:ext>
            </a:extLst>
          </p:cNvPr>
          <p:cNvCxnSpPr>
            <a:cxnSpLocks/>
          </p:cNvCxnSpPr>
          <p:nvPr/>
        </p:nvCxnSpPr>
        <p:spPr>
          <a:xfrm>
            <a:off x="5597673" y="3901664"/>
            <a:ext cx="0" cy="254505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17C2A4-C3A5-BFEB-1163-A46B54AD13FC}"/>
              </a:ext>
            </a:extLst>
          </p:cNvPr>
          <p:cNvCxnSpPr/>
          <p:nvPr/>
        </p:nvCxnSpPr>
        <p:spPr>
          <a:xfrm>
            <a:off x="7426473" y="3891295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AA93C6-FBEE-A83A-4B95-B97BEE25A4C5}"/>
              </a:ext>
            </a:extLst>
          </p:cNvPr>
          <p:cNvCxnSpPr>
            <a:cxnSpLocks/>
          </p:cNvCxnSpPr>
          <p:nvPr/>
        </p:nvCxnSpPr>
        <p:spPr>
          <a:xfrm flipV="1">
            <a:off x="5629410" y="1719389"/>
            <a:ext cx="1760665" cy="2772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3D5AA7-672E-B20A-179D-D87377DA19DC}"/>
              </a:ext>
            </a:extLst>
          </p:cNvPr>
          <p:cNvCxnSpPr>
            <a:cxnSpLocks/>
          </p:cNvCxnSpPr>
          <p:nvPr/>
        </p:nvCxnSpPr>
        <p:spPr>
          <a:xfrm flipV="1">
            <a:off x="5596343" y="2302020"/>
            <a:ext cx="1760077" cy="1249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A4A423-5133-BC12-3B80-706427154AD0}"/>
              </a:ext>
            </a:extLst>
          </p:cNvPr>
          <p:cNvCxnSpPr>
            <a:cxnSpLocks/>
          </p:cNvCxnSpPr>
          <p:nvPr/>
        </p:nvCxnSpPr>
        <p:spPr>
          <a:xfrm>
            <a:off x="5609976" y="3558171"/>
            <a:ext cx="1807428" cy="2858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B3CBD73-DCCB-EC1B-17E2-24689C3BAA83}"/>
              </a:ext>
            </a:extLst>
          </p:cNvPr>
          <p:cNvCxnSpPr>
            <a:cxnSpLocks/>
          </p:cNvCxnSpPr>
          <p:nvPr/>
        </p:nvCxnSpPr>
        <p:spPr>
          <a:xfrm flipV="1">
            <a:off x="5573297" y="2955682"/>
            <a:ext cx="1814740" cy="15767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513BF5-1377-2B17-4E26-E46B042FA92B}"/>
              </a:ext>
            </a:extLst>
          </p:cNvPr>
          <p:cNvCxnSpPr>
            <a:cxnSpLocks/>
          </p:cNvCxnSpPr>
          <p:nvPr/>
        </p:nvCxnSpPr>
        <p:spPr>
          <a:xfrm>
            <a:off x="5625791" y="4519742"/>
            <a:ext cx="1781462" cy="12524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BA5C38-21B2-6B02-9D94-D8FE958C3611}"/>
              </a:ext>
            </a:extLst>
          </p:cNvPr>
          <p:cNvCxnSpPr>
            <a:cxnSpLocks/>
          </p:cNvCxnSpPr>
          <p:nvPr/>
        </p:nvCxnSpPr>
        <p:spPr>
          <a:xfrm>
            <a:off x="5573069" y="3565565"/>
            <a:ext cx="1832690" cy="1590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3DA5D8-3F36-690D-F5D1-F5CF44BACFCF}"/>
              </a:ext>
            </a:extLst>
          </p:cNvPr>
          <p:cNvCxnSpPr/>
          <p:nvPr/>
        </p:nvCxnSpPr>
        <p:spPr>
          <a:xfrm>
            <a:off x="9255273" y="3880509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8498A1-1AA9-51F4-D823-3B31DB1BAAD2}"/>
              </a:ext>
            </a:extLst>
          </p:cNvPr>
          <p:cNvSpPr txBox="1"/>
          <p:nvPr/>
        </p:nvSpPr>
        <p:spPr>
          <a:xfrm>
            <a:off x="2802911" y="4003508"/>
            <a:ext cx="46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BEA59-AB6F-9F2F-6FF5-BEE294CCF5D5}"/>
              </a:ext>
            </a:extLst>
          </p:cNvPr>
          <p:cNvSpPr txBox="1"/>
          <p:nvPr/>
        </p:nvSpPr>
        <p:spPr>
          <a:xfrm>
            <a:off x="3958075" y="6444797"/>
            <a:ext cx="1535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Pre-Prepare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2BD435-09DE-107A-3BC3-98925E1DAF07}"/>
              </a:ext>
            </a:extLst>
          </p:cNvPr>
          <p:cNvSpPr txBox="1"/>
          <p:nvPr/>
        </p:nvSpPr>
        <p:spPr>
          <a:xfrm>
            <a:off x="6061752" y="6453751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Prepare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B76010-052F-F3D8-E64D-B7F20ED2F71C}"/>
              </a:ext>
            </a:extLst>
          </p:cNvPr>
          <p:cNvSpPr txBox="1"/>
          <p:nvPr/>
        </p:nvSpPr>
        <p:spPr>
          <a:xfrm>
            <a:off x="7902448" y="6457890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Commit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45416F-8816-2AD5-E878-AF5ECB431CE1}"/>
              </a:ext>
            </a:extLst>
          </p:cNvPr>
          <p:cNvCxnSpPr>
            <a:cxnSpLocks/>
          </p:cNvCxnSpPr>
          <p:nvPr/>
        </p:nvCxnSpPr>
        <p:spPr>
          <a:xfrm flipV="1">
            <a:off x="7403423" y="2301435"/>
            <a:ext cx="1765700" cy="12462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4BB369-1EF8-43BD-2604-3D2A3AC5D0A7}"/>
              </a:ext>
            </a:extLst>
          </p:cNvPr>
          <p:cNvCxnSpPr>
            <a:cxnSpLocks/>
          </p:cNvCxnSpPr>
          <p:nvPr/>
        </p:nvCxnSpPr>
        <p:spPr>
          <a:xfrm flipV="1">
            <a:off x="7449602" y="2931212"/>
            <a:ext cx="1769272" cy="1590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08AEC2-3EC5-882E-95F9-2162DF8EC205}"/>
              </a:ext>
            </a:extLst>
          </p:cNvPr>
          <p:cNvCxnSpPr>
            <a:cxnSpLocks/>
          </p:cNvCxnSpPr>
          <p:nvPr/>
        </p:nvCxnSpPr>
        <p:spPr>
          <a:xfrm>
            <a:off x="7420019" y="3548591"/>
            <a:ext cx="1798855" cy="2839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10DC27-0D8E-749B-7DD3-1263CF638FC9}"/>
              </a:ext>
            </a:extLst>
          </p:cNvPr>
          <p:cNvCxnSpPr>
            <a:cxnSpLocks/>
          </p:cNvCxnSpPr>
          <p:nvPr/>
        </p:nvCxnSpPr>
        <p:spPr>
          <a:xfrm>
            <a:off x="7454441" y="4528928"/>
            <a:ext cx="1739269" cy="12219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90A7E8-486A-F24A-4392-A9A066C1B9AE}"/>
              </a:ext>
            </a:extLst>
          </p:cNvPr>
          <p:cNvCxnSpPr>
            <a:cxnSpLocks/>
          </p:cNvCxnSpPr>
          <p:nvPr/>
        </p:nvCxnSpPr>
        <p:spPr>
          <a:xfrm>
            <a:off x="7395690" y="3549592"/>
            <a:ext cx="1823184" cy="16029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82D38F-86BB-4EFC-9D10-2545C77B6DFB}"/>
              </a:ext>
            </a:extLst>
          </p:cNvPr>
          <p:cNvCxnSpPr>
            <a:cxnSpLocks/>
          </p:cNvCxnSpPr>
          <p:nvPr/>
        </p:nvCxnSpPr>
        <p:spPr>
          <a:xfrm flipV="1">
            <a:off x="7439204" y="1685035"/>
            <a:ext cx="1792941" cy="283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E009CA-B822-2578-435C-983AB3594411}"/>
              </a:ext>
            </a:extLst>
          </p:cNvPr>
          <p:cNvCxnSpPr>
            <a:cxnSpLocks/>
          </p:cNvCxnSpPr>
          <p:nvPr/>
        </p:nvCxnSpPr>
        <p:spPr>
          <a:xfrm flipV="1">
            <a:off x="7447104" y="2312653"/>
            <a:ext cx="1771770" cy="284557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3EF2B0-970F-D8EF-462F-71917E07B8D2}"/>
              </a:ext>
            </a:extLst>
          </p:cNvPr>
          <p:cNvCxnSpPr>
            <a:cxnSpLocks/>
          </p:cNvCxnSpPr>
          <p:nvPr/>
        </p:nvCxnSpPr>
        <p:spPr>
          <a:xfrm flipV="1">
            <a:off x="7485802" y="3571809"/>
            <a:ext cx="1707908" cy="157108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CE8906-26D3-5A4D-D1AE-776C10BEDE50}"/>
              </a:ext>
            </a:extLst>
          </p:cNvPr>
          <p:cNvCxnSpPr>
            <a:cxnSpLocks/>
          </p:cNvCxnSpPr>
          <p:nvPr/>
        </p:nvCxnSpPr>
        <p:spPr>
          <a:xfrm>
            <a:off x="7430548" y="5182215"/>
            <a:ext cx="1817072" cy="124733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DAE617-694B-3965-D4AE-1A3544117CC5}"/>
              </a:ext>
            </a:extLst>
          </p:cNvPr>
          <p:cNvCxnSpPr/>
          <p:nvPr/>
        </p:nvCxnSpPr>
        <p:spPr>
          <a:xfrm>
            <a:off x="10639573" y="3872458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68E7787-4020-BF78-A5C2-6BFA47CBEB29}"/>
              </a:ext>
            </a:extLst>
          </p:cNvPr>
          <p:cNvCxnSpPr>
            <a:cxnSpLocks/>
          </p:cNvCxnSpPr>
          <p:nvPr/>
        </p:nvCxnSpPr>
        <p:spPr>
          <a:xfrm flipV="1">
            <a:off x="9284901" y="3880510"/>
            <a:ext cx="1354672" cy="126396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7E813A-B2CE-B00B-6116-69625235B06A}"/>
              </a:ext>
            </a:extLst>
          </p:cNvPr>
          <p:cNvCxnSpPr>
            <a:cxnSpLocks/>
          </p:cNvCxnSpPr>
          <p:nvPr/>
        </p:nvCxnSpPr>
        <p:spPr>
          <a:xfrm>
            <a:off x="9283654" y="2324462"/>
            <a:ext cx="1371379" cy="1547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4247B93-33B7-6544-25C4-471BB36D810D}"/>
              </a:ext>
            </a:extLst>
          </p:cNvPr>
          <p:cNvCxnSpPr>
            <a:cxnSpLocks/>
          </p:cNvCxnSpPr>
          <p:nvPr/>
        </p:nvCxnSpPr>
        <p:spPr>
          <a:xfrm>
            <a:off x="9270758" y="3551246"/>
            <a:ext cx="1363823" cy="317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EF9D0E0-1573-2258-7A55-E98F721D812A}"/>
              </a:ext>
            </a:extLst>
          </p:cNvPr>
          <p:cNvSpPr txBox="1"/>
          <p:nvPr/>
        </p:nvSpPr>
        <p:spPr>
          <a:xfrm>
            <a:off x="9499287" y="6456055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Reply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97663F-CF8A-76B8-A14C-A95695124AA7}"/>
              </a:ext>
            </a:extLst>
          </p:cNvPr>
          <p:cNvSpPr txBox="1"/>
          <p:nvPr/>
        </p:nvSpPr>
        <p:spPr>
          <a:xfrm>
            <a:off x="2420971" y="6422154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Request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20D488-7925-0975-7968-18885E709C51}"/>
              </a:ext>
            </a:extLst>
          </p:cNvPr>
          <p:cNvSpPr/>
          <p:nvPr/>
        </p:nvSpPr>
        <p:spPr>
          <a:xfrm>
            <a:off x="1785814" y="3791591"/>
            <a:ext cx="247888" cy="19637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4869F1-1FB1-E84B-179C-D07E76312B3F}"/>
              </a:ext>
            </a:extLst>
          </p:cNvPr>
          <p:cNvSpPr/>
          <p:nvPr/>
        </p:nvSpPr>
        <p:spPr>
          <a:xfrm>
            <a:off x="1785814" y="4403618"/>
            <a:ext cx="247888" cy="1963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DA2E6A7-AFED-B4FA-985C-D23E8541B84D}"/>
              </a:ext>
            </a:extLst>
          </p:cNvPr>
          <p:cNvSpPr/>
          <p:nvPr/>
        </p:nvSpPr>
        <p:spPr>
          <a:xfrm>
            <a:off x="1785814" y="5038804"/>
            <a:ext cx="247888" cy="19637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18D1AB9-081F-A9AF-5C81-18974DD69B0A}"/>
              </a:ext>
            </a:extLst>
          </p:cNvPr>
          <p:cNvSpPr/>
          <p:nvPr/>
        </p:nvSpPr>
        <p:spPr>
          <a:xfrm>
            <a:off x="1785814" y="5697613"/>
            <a:ext cx="247888" cy="19637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9F2FFD5-B13E-7A72-F4BB-3523E4020EB8}"/>
              </a:ext>
            </a:extLst>
          </p:cNvPr>
          <p:cNvSpPr/>
          <p:nvPr/>
        </p:nvSpPr>
        <p:spPr>
          <a:xfrm>
            <a:off x="1785814" y="6325772"/>
            <a:ext cx="247888" cy="1963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EB8E2F5-DE42-D991-B500-B3B6DC5C2088}"/>
              </a:ext>
            </a:extLst>
          </p:cNvPr>
          <p:cNvCxnSpPr/>
          <p:nvPr/>
        </p:nvCxnSpPr>
        <p:spPr>
          <a:xfrm>
            <a:off x="1705699" y="2926872"/>
            <a:ext cx="923544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8D082A9-0480-9BA2-4247-0503E31096E8}"/>
              </a:ext>
            </a:extLst>
          </p:cNvPr>
          <p:cNvCxnSpPr/>
          <p:nvPr/>
        </p:nvCxnSpPr>
        <p:spPr>
          <a:xfrm>
            <a:off x="1705699" y="2286792"/>
            <a:ext cx="923544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220934-5F2B-2907-0AED-E8FA254707FA}"/>
              </a:ext>
            </a:extLst>
          </p:cNvPr>
          <p:cNvCxnSpPr>
            <a:cxnSpLocks/>
          </p:cNvCxnSpPr>
          <p:nvPr/>
        </p:nvCxnSpPr>
        <p:spPr>
          <a:xfrm>
            <a:off x="1705699" y="1646712"/>
            <a:ext cx="923544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486175-D760-977A-73B2-DAB70854836A}"/>
              </a:ext>
            </a:extLst>
          </p:cNvPr>
          <p:cNvCxnSpPr/>
          <p:nvPr/>
        </p:nvCxnSpPr>
        <p:spPr>
          <a:xfrm>
            <a:off x="1705699" y="3566952"/>
            <a:ext cx="9235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C2D0A70-7D10-8C88-8155-D4D5D510D97C}"/>
              </a:ext>
            </a:extLst>
          </p:cNvPr>
          <p:cNvCxnSpPr>
            <a:cxnSpLocks/>
          </p:cNvCxnSpPr>
          <p:nvPr/>
        </p:nvCxnSpPr>
        <p:spPr>
          <a:xfrm>
            <a:off x="1705699" y="1011526"/>
            <a:ext cx="92354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685045-1FF6-5A3C-42D2-D179FABE2A52}"/>
              </a:ext>
            </a:extLst>
          </p:cNvPr>
          <p:cNvCxnSpPr>
            <a:cxnSpLocks/>
          </p:cNvCxnSpPr>
          <p:nvPr/>
        </p:nvCxnSpPr>
        <p:spPr>
          <a:xfrm>
            <a:off x="1945398" y="1024545"/>
            <a:ext cx="1813492" cy="60762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E37CBB6-7FAB-91D5-4D22-32148707677E}"/>
              </a:ext>
            </a:extLst>
          </p:cNvPr>
          <p:cNvCxnSpPr>
            <a:cxnSpLocks/>
          </p:cNvCxnSpPr>
          <p:nvPr/>
        </p:nvCxnSpPr>
        <p:spPr>
          <a:xfrm>
            <a:off x="3763881" y="1653384"/>
            <a:ext cx="1835040" cy="415551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062FC3-C661-8290-110E-E4DB50155D92}"/>
              </a:ext>
            </a:extLst>
          </p:cNvPr>
          <p:cNvCxnSpPr>
            <a:cxnSpLocks/>
          </p:cNvCxnSpPr>
          <p:nvPr/>
        </p:nvCxnSpPr>
        <p:spPr>
          <a:xfrm>
            <a:off x="3763881" y="1653384"/>
            <a:ext cx="1849432" cy="128340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C194F96-8F10-F381-3A1E-CD113247F794}"/>
              </a:ext>
            </a:extLst>
          </p:cNvPr>
          <p:cNvCxnSpPr>
            <a:cxnSpLocks/>
          </p:cNvCxnSpPr>
          <p:nvPr/>
        </p:nvCxnSpPr>
        <p:spPr>
          <a:xfrm>
            <a:off x="3763881" y="1646712"/>
            <a:ext cx="1849890" cy="290379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DEC496-C771-93BD-CB0B-65AC8F64FF32}"/>
              </a:ext>
            </a:extLst>
          </p:cNvPr>
          <p:cNvCxnSpPr/>
          <p:nvPr/>
        </p:nvCxnSpPr>
        <p:spPr>
          <a:xfrm>
            <a:off x="1935081" y="1011526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A44A74-1706-E42E-E038-8AD054C7E972}"/>
              </a:ext>
            </a:extLst>
          </p:cNvPr>
          <p:cNvCxnSpPr/>
          <p:nvPr/>
        </p:nvCxnSpPr>
        <p:spPr>
          <a:xfrm>
            <a:off x="3763881" y="1026065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0F1B182-192A-50BA-5738-0624AE04F59A}"/>
              </a:ext>
            </a:extLst>
          </p:cNvPr>
          <p:cNvCxnSpPr>
            <a:cxnSpLocks/>
          </p:cNvCxnSpPr>
          <p:nvPr/>
        </p:nvCxnSpPr>
        <p:spPr>
          <a:xfrm>
            <a:off x="5592681" y="1026065"/>
            <a:ext cx="0" cy="254505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3A5AC3-F1EF-B380-4516-12FA44A4EE40}"/>
              </a:ext>
            </a:extLst>
          </p:cNvPr>
          <p:cNvCxnSpPr/>
          <p:nvPr/>
        </p:nvCxnSpPr>
        <p:spPr>
          <a:xfrm>
            <a:off x="7421481" y="1015696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61A137-E712-103F-BFDC-C065C54386A2}"/>
              </a:ext>
            </a:extLst>
          </p:cNvPr>
          <p:cNvCxnSpPr>
            <a:cxnSpLocks/>
          </p:cNvCxnSpPr>
          <p:nvPr/>
        </p:nvCxnSpPr>
        <p:spPr>
          <a:xfrm>
            <a:off x="5600500" y="2282861"/>
            <a:ext cx="1813160" cy="2847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156877-D3EC-7503-3EA8-582EF741789A}"/>
              </a:ext>
            </a:extLst>
          </p:cNvPr>
          <p:cNvCxnSpPr>
            <a:cxnSpLocks/>
          </p:cNvCxnSpPr>
          <p:nvPr/>
        </p:nvCxnSpPr>
        <p:spPr>
          <a:xfrm flipV="1">
            <a:off x="5602997" y="1653384"/>
            <a:ext cx="1818484" cy="1258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69E690-ADE0-72A9-E5D8-49135C70D5D9}"/>
              </a:ext>
            </a:extLst>
          </p:cNvPr>
          <p:cNvCxnSpPr>
            <a:cxnSpLocks/>
          </p:cNvCxnSpPr>
          <p:nvPr/>
        </p:nvCxnSpPr>
        <p:spPr>
          <a:xfrm>
            <a:off x="5582365" y="2931493"/>
            <a:ext cx="1823477" cy="1571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A0A329F-1402-EA31-8DB9-4B1823BCAAD4}"/>
              </a:ext>
            </a:extLst>
          </p:cNvPr>
          <p:cNvCxnSpPr>
            <a:cxnSpLocks/>
          </p:cNvCxnSpPr>
          <p:nvPr/>
        </p:nvCxnSpPr>
        <p:spPr>
          <a:xfrm>
            <a:off x="5592681" y="2286792"/>
            <a:ext cx="1813161" cy="4117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CA1F0D-E4C0-6036-5C40-83C6DF3070B0}"/>
              </a:ext>
            </a:extLst>
          </p:cNvPr>
          <p:cNvCxnSpPr>
            <a:cxnSpLocks/>
          </p:cNvCxnSpPr>
          <p:nvPr/>
        </p:nvCxnSpPr>
        <p:spPr>
          <a:xfrm>
            <a:off x="5582365" y="2286792"/>
            <a:ext cx="1844108" cy="1267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28E584E-C9DF-54C6-F3C1-F4B2B945F52A}"/>
              </a:ext>
            </a:extLst>
          </p:cNvPr>
          <p:cNvCxnSpPr>
            <a:cxnSpLocks/>
          </p:cNvCxnSpPr>
          <p:nvPr/>
        </p:nvCxnSpPr>
        <p:spPr>
          <a:xfrm>
            <a:off x="5592681" y="2926638"/>
            <a:ext cx="1836454" cy="2859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97B653-A31C-08AE-31CD-4444A4905551}"/>
              </a:ext>
            </a:extLst>
          </p:cNvPr>
          <p:cNvCxnSpPr/>
          <p:nvPr/>
        </p:nvCxnSpPr>
        <p:spPr>
          <a:xfrm>
            <a:off x="9250281" y="1004910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7E787BC-5A98-0F78-C5A1-9A99ED44D9AB}"/>
              </a:ext>
            </a:extLst>
          </p:cNvPr>
          <p:cNvSpPr txBox="1"/>
          <p:nvPr/>
        </p:nvSpPr>
        <p:spPr>
          <a:xfrm>
            <a:off x="2967333" y="1030029"/>
            <a:ext cx="529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T1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94D800-FBC8-6B39-232E-6199A7DE30B3}"/>
              </a:ext>
            </a:extLst>
          </p:cNvPr>
          <p:cNvCxnSpPr>
            <a:cxnSpLocks/>
          </p:cNvCxnSpPr>
          <p:nvPr/>
        </p:nvCxnSpPr>
        <p:spPr>
          <a:xfrm>
            <a:off x="7442112" y="2276669"/>
            <a:ext cx="1804091" cy="2892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05319AE-3D27-934D-3F23-1B40AE943F50}"/>
              </a:ext>
            </a:extLst>
          </p:cNvPr>
          <p:cNvCxnSpPr>
            <a:cxnSpLocks/>
          </p:cNvCxnSpPr>
          <p:nvPr/>
        </p:nvCxnSpPr>
        <p:spPr>
          <a:xfrm flipV="1">
            <a:off x="7444609" y="1647192"/>
            <a:ext cx="1818484" cy="12589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D72E817-0E0B-EC25-8D53-E213C45B8DB4}"/>
              </a:ext>
            </a:extLst>
          </p:cNvPr>
          <p:cNvCxnSpPr>
            <a:cxnSpLocks/>
          </p:cNvCxnSpPr>
          <p:nvPr/>
        </p:nvCxnSpPr>
        <p:spPr>
          <a:xfrm>
            <a:off x="7423977" y="2925301"/>
            <a:ext cx="1794897" cy="2870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ADC831C-5303-EB64-7E3C-E5EE5D3C3938}"/>
              </a:ext>
            </a:extLst>
          </p:cNvPr>
          <p:cNvCxnSpPr>
            <a:cxnSpLocks/>
          </p:cNvCxnSpPr>
          <p:nvPr/>
        </p:nvCxnSpPr>
        <p:spPr>
          <a:xfrm>
            <a:off x="7434293" y="2280600"/>
            <a:ext cx="1807918" cy="4161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60C6CF-229F-792B-B10D-346652850A83}"/>
              </a:ext>
            </a:extLst>
          </p:cNvPr>
          <p:cNvCxnSpPr>
            <a:cxnSpLocks/>
          </p:cNvCxnSpPr>
          <p:nvPr/>
        </p:nvCxnSpPr>
        <p:spPr>
          <a:xfrm>
            <a:off x="7423977" y="2280600"/>
            <a:ext cx="1844108" cy="1267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DDD9C8E-F140-0670-5F34-6CCCCE2A9C38}"/>
              </a:ext>
            </a:extLst>
          </p:cNvPr>
          <p:cNvCxnSpPr>
            <a:cxnSpLocks/>
          </p:cNvCxnSpPr>
          <p:nvPr/>
        </p:nvCxnSpPr>
        <p:spPr>
          <a:xfrm>
            <a:off x="7434293" y="2920446"/>
            <a:ext cx="1810663" cy="1641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C4F9728-8332-363B-47E3-175EAB34A43D}"/>
              </a:ext>
            </a:extLst>
          </p:cNvPr>
          <p:cNvCxnSpPr>
            <a:cxnSpLocks/>
          </p:cNvCxnSpPr>
          <p:nvPr/>
        </p:nvCxnSpPr>
        <p:spPr>
          <a:xfrm>
            <a:off x="7413661" y="1651288"/>
            <a:ext cx="1805213" cy="124329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45D072B-62C8-C960-B17A-81C591CC5F94}"/>
              </a:ext>
            </a:extLst>
          </p:cNvPr>
          <p:cNvCxnSpPr>
            <a:cxnSpLocks/>
          </p:cNvCxnSpPr>
          <p:nvPr/>
        </p:nvCxnSpPr>
        <p:spPr>
          <a:xfrm>
            <a:off x="7413661" y="1651288"/>
            <a:ext cx="1805213" cy="285046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6045495-DFB5-F6C3-6ED8-A1E06F44FF7E}"/>
              </a:ext>
            </a:extLst>
          </p:cNvPr>
          <p:cNvCxnSpPr>
            <a:cxnSpLocks/>
          </p:cNvCxnSpPr>
          <p:nvPr/>
        </p:nvCxnSpPr>
        <p:spPr>
          <a:xfrm>
            <a:off x="7413661" y="1644616"/>
            <a:ext cx="1820897" cy="415392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8B1B560-8C2D-6C5B-9178-A36537DF2928}"/>
              </a:ext>
            </a:extLst>
          </p:cNvPr>
          <p:cNvCxnSpPr/>
          <p:nvPr/>
        </p:nvCxnSpPr>
        <p:spPr>
          <a:xfrm>
            <a:off x="10634581" y="996859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364ADC0-750D-3425-78C9-B63DA67F5F79}"/>
              </a:ext>
            </a:extLst>
          </p:cNvPr>
          <p:cNvCxnSpPr>
            <a:cxnSpLocks/>
          </p:cNvCxnSpPr>
          <p:nvPr/>
        </p:nvCxnSpPr>
        <p:spPr>
          <a:xfrm flipV="1">
            <a:off x="9252776" y="1004911"/>
            <a:ext cx="1381805" cy="62982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6F7BB36-29D8-6441-A2B5-AD2EABC04D41}"/>
              </a:ext>
            </a:extLst>
          </p:cNvPr>
          <p:cNvCxnSpPr>
            <a:cxnSpLocks/>
          </p:cNvCxnSpPr>
          <p:nvPr/>
        </p:nvCxnSpPr>
        <p:spPr>
          <a:xfrm flipV="1">
            <a:off x="9265587" y="1004911"/>
            <a:ext cx="1368994" cy="3498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693B50D-1BCB-0404-F6B3-B4934EACE958}"/>
              </a:ext>
            </a:extLst>
          </p:cNvPr>
          <p:cNvCxnSpPr>
            <a:cxnSpLocks/>
          </p:cNvCxnSpPr>
          <p:nvPr/>
        </p:nvCxnSpPr>
        <p:spPr>
          <a:xfrm flipV="1">
            <a:off x="9252776" y="1011501"/>
            <a:ext cx="1386797" cy="190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0C5FE1B-0FA4-0D31-F8BD-A02FBE66757B}"/>
              </a:ext>
            </a:extLst>
          </p:cNvPr>
          <p:cNvSpPr/>
          <p:nvPr/>
        </p:nvSpPr>
        <p:spPr>
          <a:xfrm>
            <a:off x="1780822" y="915992"/>
            <a:ext cx="247888" cy="1963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5C5A443-1F93-C1E7-8534-F5B213DEFD96}"/>
              </a:ext>
            </a:extLst>
          </p:cNvPr>
          <p:cNvSpPr/>
          <p:nvPr/>
        </p:nvSpPr>
        <p:spPr>
          <a:xfrm>
            <a:off x="1780822" y="1528019"/>
            <a:ext cx="247888" cy="1963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A806D89-65D1-F034-4E9A-801E513A0406}"/>
              </a:ext>
            </a:extLst>
          </p:cNvPr>
          <p:cNvSpPr/>
          <p:nvPr/>
        </p:nvSpPr>
        <p:spPr>
          <a:xfrm>
            <a:off x="1780822" y="2163205"/>
            <a:ext cx="247888" cy="196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0D348C0-1D27-AA54-E2D4-A266279FD563}"/>
              </a:ext>
            </a:extLst>
          </p:cNvPr>
          <p:cNvSpPr/>
          <p:nvPr/>
        </p:nvSpPr>
        <p:spPr>
          <a:xfrm>
            <a:off x="1780822" y="2822014"/>
            <a:ext cx="247888" cy="196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4073402-E0BE-2798-723C-92E92DEE97E4}"/>
              </a:ext>
            </a:extLst>
          </p:cNvPr>
          <p:cNvSpPr/>
          <p:nvPr/>
        </p:nvSpPr>
        <p:spPr>
          <a:xfrm>
            <a:off x="1780822" y="3450173"/>
            <a:ext cx="247888" cy="1963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3F0379-3C00-2E3C-5DFE-8802B95C09D6}"/>
              </a:ext>
            </a:extLst>
          </p:cNvPr>
          <p:cNvSpPr/>
          <p:nvPr/>
        </p:nvSpPr>
        <p:spPr>
          <a:xfrm>
            <a:off x="1504464" y="1430139"/>
            <a:ext cx="673234" cy="1021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32DD04-5A56-9059-FA33-E835AEAE2C1C}"/>
              </a:ext>
            </a:extLst>
          </p:cNvPr>
          <p:cNvSpPr txBox="1"/>
          <p:nvPr/>
        </p:nvSpPr>
        <p:spPr>
          <a:xfrm>
            <a:off x="1463276" y="1457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FBE368F-01C6-AE3D-37EC-C977E11048CC}"/>
              </a:ext>
            </a:extLst>
          </p:cNvPr>
          <p:cNvSpPr txBox="1"/>
          <p:nvPr/>
        </p:nvSpPr>
        <p:spPr>
          <a:xfrm>
            <a:off x="1467573" y="206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0B74380-2830-2BCC-92A1-5BAB193994D9}"/>
              </a:ext>
            </a:extLst>
          </p:cNvPr>
          <p:cNvSpPr/>
          <p:nvPr/>
        </p:nvSpPr>
        <p:spPr>
          <a:xfrm>
            <a:off x="1509766" y="2670656"/>
            <a:ext cx="673234" cy="1021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93487F1-F8C2-83C2-05F3-DF20ECA8469D}"/>
              </a:ext>
            </a:extLst>
          </p:cNvPr>
          <p:cNvSpPr txBox="1"/>
          <p:nvPr/>
        </p:nvSpPr>
        <p:spPr>
          <a:xfrm>
            <a:off x="1468578" y="2697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4272FC2-4DA1-E734-A17B-CC77B43060AE}"/>
              </a:ext>
            </a:extLst>
          </p:cNvPr>
          <p:cNvSpPr txBox="1"/>
          <p:nvPr/>
        </p:nvSpPr>
        <p:spPr>
          <a:xfrm>
            <a:off x="1472875" y="3305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F4B009F-134A-033E-5404-2E313BB5F805}"/>
              </a:ext>
            </a:extLst>
          </p:cNvPr>
          <p:cNvSpPr/>
          <p:nvPr/>
        </p:nvSpPr>
        <p:spPr>
          <a:xfrm>
            <a:off x="1504464" y="4289896"/>
            <a:ext cx="673234" cy="1021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F6EC322-A064-B061-F154-38353AB1FDC5}"/>
              </a:ext>
            </a:extLst>
          </p:cNvPr>
          <p:cNvSpPr txBox="1"/>
          <p:nvPr/>
        </p:nvSpPr>
        <p:spPr>
          <a:xfrm>
            <a:off x="1463276" y="431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E6B00B4-23CB-42C3-F074-4F4190615E85}"/>
              </a:ext>
            </a:extLst>
          </p:cNvPr>
          <p:cNvSpPr txBox="1"/>
          <p:nvPr/>
        </p:nvSpPr>
        <p:spPr>
          <a:xfrm>
            <a:off x="1467573" y="4925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AD2B485-E0E2-464F-7DEB-62D0324301A2}"/>
              </a:ext>
            </a:extLst>
          </p:cNvPr>
          <p:cNvSpPr/>
          <p:nvPr/>
        </p:nvSpPr>
        <p:spPr>
          <a:xfrm>
            <a:off x="1504743" y="5574205"/>
            <a:ext cx="673234" cy="1021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BEFB0BF-02F3-296B-6577-C2AC0A116536}"/>
              </a:ext>
            </a:extLst>
          </p:cNvPr>
          <p:cNvSpPr txBox="1"/>
          <p:nvPr/>
        </p:nvSpPr>
        <p:spPr>
          <a:xfrm>
            <a:off x="1463555" y="5601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242CCB7-D969-3A6D-2ECC-737A99D736E4}"/>
              </a:ext>
            </a:extLst>
          </p:cNvPr>
          <p:cNvSpPr txBox="1"/>
          <p:nvPr/>
        </p:nvSpPr>
        <p:spPr>
          <a:xfrm>
            <a:off x="1467852" y="620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CD828A3-6201-DBAA-1855-F33235127013}"/>
              </a:ext>
            </a:extLst>
          </p:cNvPr>
          <p:cNvSpPr txBox="1"/>
          <p:nvPr/>
        </p:nvSpPr>
        <p:spPr>
          <a:xfrm>
            <a:off x="336797" y="3687045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Client 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8A9679-81E0-D96F-D73D-69514C9F2864}"/>
              </a:ext>
            </a:extLst>
          </p:cNvPr>
          <p:cNvSpPr txBox="1"/>
          <p:nvPr/>
        </p:nvSpPr>
        <p:spPr>
          <a:xfrm>
            <a:off x="286704" y="4436593"/>
            <a:ext cx="1218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Primary 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Replica 2</a:t>
            </a: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9D279A76-E3E4-6BF0-0905-57C34C19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RCC Protocol with 2 Leaders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78BDEB-6BC4-D53E-F787-04FE8E564FC6}"/>
              </a:ext>
            </a:extLst>
          </p:cNvPr>
          <p:cNvSpPr txBox="1"/>
          <p:nvPr/>
        </p:nvSpPr>
        <p:spPr>
          <a:xfrm>
            <a:off x="11316252" y="3259743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n = 4</a:t>
            </a:r>
          </a:p>
          <a:p>
            <a:pPr algn="ctr"/>
            <a:r>
              <a:rPr lang="en-US" sz="20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 = 1</a:t>
            </a:r>
          </a:p>
        </p:txBody>
      </p:sp>
    </p:spTree>
    <p:extLst>
      <p:ext uri="{BB962C8B-B14F-4D97-AF65-F5344CB8AC3E}">
        <p14:creationId xmlns:p14="http://schemas.microsoft.com/office/powerpoint/2010/main" val="17853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60" grpId="0"/>
      <p:bldP spid="61" grpId="0"/>
      <p:bldP spid="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BBC67-E408-7292-FF01-1F44EEBFE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B599-BBF4-4A3B-B461-1E768DEE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Ordering and Execution in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47302-1689-75C5-8BE3-C46F55FA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96A7-71FC-4F30-1807-33977F8F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what order should we execute the requests from all instances?</a:t>
            </a:r>
          </a:p>
        </p:txBody>
      </p:sp>
    </p:spTree>
    <p:extLst>
      <p:ext uri="{BB962C8B-B14F-4D97-AF65-F5344CB8AC3E}">
        <p14:creationId xmlns:p14="http://schemas.microsoft.com/office/powerpoint/2010/main" val="168807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6E717-FA08-B63C-5E96-652A88477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F9A2-AAD1-6982-693D-4A6D4099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Ordering and Execution in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096B9-92D8-D78A-6AAE-4FEE8682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38B4-9441-6305-996D-4DCEE27F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what order should we execute the requests from all instances?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We need a global order of all requests.</a:t>
            </a:r>
          </a:p>
          <a:p>
            <a:pPr lvl="1"/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0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6CB44-93FF-1C34-3C13-E72D8E812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B45F-621D-DDEF-0CEC-82BD0D2B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Ordering and Execution in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5E376-7C42-DA24-F42A-2B31A23B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121B-48B8-1698-C652-5C6FAA51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what order should we execute the requests from all instances?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We need a global order of all requests.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Simplest solution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Create a deterministic order.</a:t>
            </a:r>
          </a:p>
          <a:p>
            <a:pPr marL="914400" lvl="2" indent="0">
              <a:buNone/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Pre-assign each instance a unique identifier (e.g. 0,1,2,…,z).</a:t>
            </a:r>
          </a:p>
          <a:p>
            <a:pPr marL="914400" lvl="2" indent="0">
              <a:buNone/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Execute all transactions in the ascending/descending order of identifiers.</a:t>
            </a:r>
          </a:p>
          <a:p>
            <a:pPr lvl="1"/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6A2CC-8900-6C0E-1519-E44B847F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B236-6D87-CE86-05CB-A7BB8335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 +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87E8D-E065-C378-D68F-00156C7B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A404-A593-41BD-AA50-510B8E62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we enable out-of-order message processing in RCC, how do we order and execute requests now?</a:t>
            </a:r>
          </a:p>
        </p:txBody>
      </p:sp>
    </p:spTree>
    <p:extLst>
      <p:ext uri="{BB962C8B-B14F-4D97-AF65-F5344CB8AC3E}">
        <p14:creationId xmlns:p14="http://schemas.microsoft.com/office/powerpoint/2010/main" val="141954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0C463-5188-E8D5-A001-1EE3112A7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1070-C9DC-48F8-732B-9E78F307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 +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FCEE1-762A-4B0E-8358-7B195712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4335-D6AB-4E50-CA46-B94750E7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we enable out-of-order message processing in RCC, how do we order and execute requests now?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Recall that with out-of-order, transaction 2 can commit before transaction 1.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4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DC38E-A456-BA3F-01D2-7FD9B85E0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D6F9-D0A9-8DB2-9559-5CC131C2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 +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F19D7-2D97-8038-6D7B-5BE7ACF5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914E-ABE1-FB72-CA5B-6F37AC202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we enable out-of-order message processing in RCC, how do we order and execute requests now?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Recall that with out-of-order, transaction 2 can commit before transaction 1.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As all instances are working out-of-order, we assume existence of </a:t>
            </a:r>
            <a:r>
              <a:rPr lang="en-US" sz="2400" b="1" dirty="0">
                <a:latin typeface="Palatino Linotype" panose="02040502050505030304" pitchFamily="18" charset="0"/>
              </a:rPr>
              <a:t>epochs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62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AAA5-28D8-10FB-28AE-B7FEEA92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4C0-299D-5701-9194-D54487B9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4 is Out!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9989D-C515-6193-0E07-1A352110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90C0-C960-872D-9876-0577C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41E3-F01F-147F-6F10-ED54E3764C4E}"/>
              </a:ext>
            </a:extLst>
          </p:cNvPr>
          <p:cNvSpPr txBox="1"/>
          <p:nvPr/>
        </p:nvSpPr>
        <p:spPr>
          <a:xfrm>
            <a:off x="838200" y="1274346"/>
            <a:ext cx="10776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Assignment 4 is due on </a:t>
            </a:r>
            <a:r>
              <a:rPr lang="en-US" sz="2400" b="1" dirty="0">
                <a:latin typeface="Palatino Linotype" panose="02040502050505030304" pitchFamily="18" charset="0"/>
              </a:rPr>
              <a:t>June 2, 2025</a:t>
            </a:r>
            <a:r>
              <a:rPr lang="en-US" sz="2400" dirty="0">
                <a:latin typeface="Palatino Linotype" panose="02040502050505030304" pitchFamily="18" charset="0"/>
              </a:rPr>
              <a:t> at </a:t>
            </a:r>
            <a:r>
              <a:rPr lang="en-US" sz="2400" b="1" dirty="0">
                <a:latin typeface="Palatino Linotype" panose="02040502050505030304" pitchFamily="18" charset="0"/>
              </a:rPr>
              <a:t>11:59pm PST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Please start working with your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8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353BE-1BC3-9C9C-B1C1-9CD4B722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1EA3-E790-C248-BC51-700BFBDE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 +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EC276-F9CC-8322-ABC2-A8013C66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3EE4-67EF-AF89-C3BD-DDC79DC5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we enable out-of-order message processing in RCC, how do we order and execute requests now?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Recall that with out-of-order, transaction 2 can commit before transaction 1.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As all instances are working out-of-order, we assume existence of </a:t>
            </a:r>
            <a:r>
              <a:rPr lang="en-US" sz="2400" b="1" dirty="0">
                <a:latin typeface="Palatino Linotype" panose="02040502050505030304" pitchFamily="18" charset="0"/>
              </a:rPr>
              <a:t>epochs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 every epoch, each instance is expected to finish one transaction.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E.g., at the end of first epoch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dirty="0">
                <a:latin typeface="Palatino Linotype" panose="02040502050505030304" pitchFamily="18" charset="0"/>
              </a:rPr>
              <a:t> each instance should finish its first transaction.</a:t>
            </a:r>
          </a:p>
        </p:txBody>
      </p:sp>
    </p:spTree>
    <p:extLst>
      <p:ext uri="{BB962C8B-B14F-4D97-AF65-F5344CB8AC3E}">
        <p14:creationId xmlns:p14="http://schemas.microsoft.com/office/powerpoint/2010/main" val="22628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210EA-575A-D10F-3EAB-9D8BA7D07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C226-8F25-86A1-3374-88C7F5E2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 +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AFF17-A02C-239B-9A4B-09C58628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49F7-E492-A8A6-01A4-7CB272FD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we enable out-of-order message processing in RCC, how do we order and execute requests now?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Recall that with out-of-order, transaction 2 can commit before transaction 1.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As all instances are working out-of-order, we assume existence of </a:t>
            </a:r>
            <a:r>
              <a:rPr lang="en-US" sz="2400" b="1" dirty="0">
                <a:latin typeface="Palatino Linotype" panose="02040502050505030304" pitchFamily="18" charset="0"/>
              </a:rPr>
              <a:t>epochs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 every epoch, each instance is expected to finish one transaction.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E.g., at the end of first epoch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dirty="0">
                <a:latin typeface="Palatino Linotype" panose="02040502050505030304" pitchFamily="18" charset="0"/>
              </a:rPr>
              <a:t> each instance should finish its first transaction.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But, epochs are forcing lock-step synchrony?</a:t>
            </a:r>
          </a:p>
        </p:txBody>
      </p:sp>
    </p:spTree>
    <p:extLst>
      <p:ext uri="{BB962C8B-B14F-4D97-AF65-F5344CB8AC3E}">
        <p14:creationId xmlns:p14="http://schemas.microsoft.com/office/powerpoint/2010/main" val="239581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D5D04-3D96-6147-70B4-0E6CBB4EF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849C-4749-3764-ECA3-A866A809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 +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9C31A-9D74-ABAF-4D4F-4BD4BCA6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2BA1F-B77B-CC94-7370-B06EDDD9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we enable out-of-order message processing in RCC, how do we order and execute requests now?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Recall that with out-of-order, transaction 2 can commit before transaction 1.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As all instances are working out-of-order, we assume existence of </a:t>
            </a:r>
            <a:r>
              <a:rPr lang="en-US" sz="2400" b="1" dirty="0">
                <a:latin typeface="Palatino Linotype" panose="02040502050505030304" pitchFamily="18" charset="0"/>
              </a:rPr>
              <a:t>epochs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 every epoch, each instance is expected to finish one transaction.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E.g., at the end of first epoch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dirty="0">
                <a:latin typeface="Palatino Linotype" panose="02040502050505030304" pitchFamily="18" charset="0"/>
              </a:rPr>
              <a:t> each instance should finish its first transaction.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But, epochs are forcing lock-step synchrony?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Allow consensus to keep proceeding but halt execution at epoch boundary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97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FEB46-628D-54D3-D1EA-E29C86522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5DFA-A42D-833B-9A18-8337262A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Key Challenges for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2813D-C427-DDEA-E9C0-03531730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3C93-18A9-EC46-9CD9-5ADB1104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key challenges for RCC?</a:t>
            </a:r>
          </a:p>
        </p:txBody>
      </p:sp>
    </p:spTree>
    <p:extLst>
      <p:ext uri="{BB962C8B-B14F-4D97-AF65-F5344CB8AC3E}">
        <p14:creationId xmlns:p14="http://schemas.microsoft.com/office/powerpoint/2010/main" val="2673724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45FC-6279-580B-7CF4-3D0E9C6E6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FDE4-D2CE-2BCC-D86C-CB4A8D2A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Key Challenges for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5414-E24E-DF32-1457-B3FD7511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733F-D1A4-28D7-A88B-539B24B1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key challenges for RCC?</a:t>
            </a:r>
          </a:p>
          <a:p>
            <a:pPr marL="0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to securely order the requests?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3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0E6E-7152-7E64-C515-3FAAC06CE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F30F-2DB7-A26E-C505-F2B8DF14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Key Challenges for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53E2A-F2DE-808B-49AD-CC1E1166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D44A-81F9-2C85-4E70-516FB8C8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key challenges for RCC?</a:t>
            </a:r>
          </a:p>
          <a:p>
            <a:pPr marL="0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to securely order the requests?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Does failure of one instance causes other instances to stop?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45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5C77E-F37F-B8A5-6E69-26FC8FB39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D3B5-6F9A-6AB4-BC00-DA569F07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Key Challenges for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F5F57-FABA-3285-D045-18426F0E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8E93-9E3A-FE55-CB56-FD0E2A54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key challenges for RCC?</a:t>
            </a:r>
          </a:p>
          <a:p>
            <a:pPr marL="0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to securely order the requests?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Does failure of one instance causes other instances to stop?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Can there be continuous ordering of requests?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099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3C3E-CCC2-B797-52DC-B30303497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D69C-BA7B-A0DA-6272-E6708263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Key Challenges for RCC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B8DB0-0BDD-F20D-2793-AA29F360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BD36-8FDD-17CB-6FD3-23992422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key challenges for RCC?</a:t>
            </a:r>
          </a:p>
          <a:p>
            <a:pPr marL="0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to securely order the requests?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Does failure of one instance causes other instances to stop?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Can there be continuous ordering of requests?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to defend against coordinated attacks?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14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8AFC0-D0D8-BCE8-3433-AC8ED534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FC6F-00DB-EFFE-94B1-DBAEEF86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Multi-Leader Dilemma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3655C-C656-CCAB-E5FA-5DF535DA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E5C20-5F52-56DF-E5C8-D44143370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96EA-EAEC-F57B-DA5E-DD729E70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Multi-Leader Dilemma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8C8AB-3868-B48D-E98F-5F66B01E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F308-21E0-7602-2D92-896EF44F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Having multiple leaders and multiple parallel instances can </a:t>
            </a: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boost throughput</a:t>
            </a:r>
            <a:r>
              <a:rPr lang="en-US" sz="2400" dirty="0">
                <a:latin typeface="Palatino Linotype" panose="02040502050505030304" pitchFamily="18" charset="0"/>
              </a:rPr>
              <a:t>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 now we must deal with </a:t>
            </a: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multiple Byzantine leaders </a:t>
            </a:r>
            <a:r>
              <a:rPr lang="en-US" sz="2400" dirty="0">
                <a:latin typeface="Palatino Linotype" panose="02040502050505030304" pitchFamily="18" charset="0"/>
              </a:rPr>
              <a:t>at the same time.</a:t>
            </a:r>
          </a:p>
          <a:p>
            <a:pPr marL="0" indent="0"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PBFT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only one leader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at most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one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Byzantine leader.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RCC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multiple leaders  at most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f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Byzantine leaders!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7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80665-37D1-C972-01FC-D01AFBB7B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3ED9-DDF0-0C94-2CB7-FFADE5C6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Presentations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F9E0C-D524-44D9-482A-DF83BEF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261DC-41AD-FBB5-5D77-3144BA02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49E83-2F74-417B-79CC-AF008BD85ACE}"/>
              </a:ext>
            </a:extLst>
          </p:cNvPr>
          <p:cNvSpPr txBox="1"/>
          <p:nvPr/>
        </p:nvSpPr>
        <p:spPr>
          <a:xfrm>
            <a:off x="838200" y="1274346"/>
            <a:ext cx="10776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Each group will present their </a:t>
            </a:r>
            <a:r>
              <a:rPr lang="en-US" sz="2400" dirty="0" err="1">
                <a:latin typeface="Palatino Linotype" panose="02040502050505030304" pitchFamily="18" charset="0"/>
              </a:rPr>
              <a:t>MiniSpanner</a:t>
            </a:r>
            <a:r>
              <a:rPr lang="en-US" sz="2400" dirty="0">
                <a:latin typeface="Palatino Linotype" panose="02040502050505030304" pitchFamily="18" charset="0"/>
              </a:rPr>
              <a:t> on </a:t>
            </a:r>
            <a:r>
              <a:rPr lang="en-US" sz="2400" b="1" dirty="0">
                <a:latin typeface="Palatino Linotype" panose="02040502050505030304" pitchFamily="18" charset="0"/>
              </a:rPr>
              <a:t>June 4, 2025 in class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The class will start </a:t>
            </a:r>
            <a:r>
              <a:rPr lang="en-US" sz="2400" b="1" dirty="0">
                <a:latin typeface="Palatino Linotype" panose="02040502050505030304" pitchFamily="18" charset="0"/>
              </a:rPr>
              <a:t>10min earlier </a:t>
            </a:r>
            <a:r>
              <a:rPr lang="en-US" sz="2400" dirty="0">
                <a:latin typeface="Palatino Linotype" panose="02040502050505030304" pitchFamily="18" charset="0"/>
              </a:rPr>
              <a:t>on </a:t>
            </a:r>
            <a:r>
              <a:rPr lang="en-US" sz="2400" b="1" dirty="0">
                <a:latin typeface="Palatino Linotype" panose="02040502050505030304" pitchFamily="18" charset="0"/>
              </a:rPr>
              <a:t>8:20am</a:t>
            </a:r>
            <a:r>
              <a:rPr lang="en-US" sz="2400" dirty="0">
                <a:latin typeface="Palatino Linotype" panose="02040502050505030304" pitchFamily="18" charset="0"/>
              </a:rPr>
              <a:t> to accommodate all the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Each group will get </a:t>
            </a:r>
            <a:r>
              <a:rPr lang="en-US" sz="2400" b="1" dirty="0">
                <a:latin typeface="Palatino Linotype" panose="02040502050505030304" pitchFamily="18" charset="0"/>
              </a:rPr>
              <a:t>25-30min</a:t>
            </a:r>
            <a:r>
              <a:rPr lang="en-US" sz="2400" dirty="0">
                <a:latin typeface="Palatino Linotype" panose="02040502050505030304" pitchFamily="18" charset="0"/>
              </a:rPr>
              <a:t> to present their progress.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02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BBEA5-B920-F42E-CB23-A3352A6E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8FA5-2B66-1B60-C03A-C5D4378B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Need for Secure Ordering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E0D33-51B3-1153-83D1-BB5B37EA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5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FBADF-CD21-58E4-EFCF-ACEF6634C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991F-501D-9924-8E4E-A0FF8516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Need for Secure Ordering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1743C-F9AB-96DA-DB45-73839F1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7" name="Graphic 6" descr="Female Profile">
            <a:extLst>
              <a:ext uri="{FF2B5EF4-FFF2-40B4-BE49-F238E27FC236}">
                <a16:creationId xmlns:a16="http://schemas.microsoft.com/office/drawing/2014/main" id="{A21E8298-6DF6-B7A7-E278-105B3B9E9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8217" y="3235481"/>
            <a:ext cx="1663047" cy="16630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F7DC980-6BEA-E246-55F6-2FE42D97DE2A}"/>
              </a:ext>
            </a:extLst>
          </p:cNvPr>
          <p:cNvSpPr txBox="1">
            <a:spLocks/>
          </p:cNvSpPr>
          <p:nvPr/>
        </p:nvSpPr>
        <p:spPr bwMode="auto">
          <a:xfrm>
            <a:off x="45888" y="928263"/>
            <a:ext cx="6596072" cy="193899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transfer</a:t>
            </a:r>
            <a:r>
              <a:rPr lang="en-US" altLang="en-US" sz="2400" dirty="0">
                <a:latin typeface="Palatino Linotype" panose="02040502050505030304" pitchFamily="18" charset="0"/>
              </a:rPr>
              <a:t>(</a:t>
            </a:r>
            <a:r>
              <a:rPr lang="en-US" altLang="en-US" sz="2400" dirty="0" err="1">
                <a:latin typeface="Palatino Linotype" panose="02040502050505030304" pitchFamily="18" charset="0"/>
              </a:rPr>
              <a:t>A,B,m</a:t>
            </a:r>
            <a:r>
              <a:rPr lang="en-US" altLang="en-US" sz="2400" dirty="0">
                <a:latin typeface="Palatino Linotype" panose="02040502050505030304" pitchFamily="18" charset="0"/>
              </a:rPr>
              <a:t>) </a:t>
            </a:r>
            <a:r>
              <a:rPr lang="en-US" altLang="en-US" sz="2400" dirty="0">
                <a:latin typeface="Palatino Linotype" panose="02040502050505030304" pitchFamily="18" charset="0"/>
                <a:sym typeface="Wingdings" pitchFamily="2" charset="2"/>
              </a:rPr>
              <a:t> 	</a:t>
            </a:r>
            <a:r>
              <a:rPr lang="en-US" altLang="en-US" sz="2400" b="1" i="1" dirty="0">
                <a:latin typeface="Palatino Linotype" panose="02040502050505030304" pitchFamily="18" charset="0"/>
                <a:sym typeface="Wingdings" pitchFamily="2" charset="2"/>
              </a:rPr>
              <a:t>if</a:t>
            </a:r>
            <a:r>
              <a:rPr lang="en-US" altLang="en-US" sz="2400" dirty="0">
                <a:latin typeface="Palatino Linotype" panose="02040502050505030304" pitchFamily="18" charset="0"/>
                <a:sym typeface="Wingdings" pitchFamily="2" charset="2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latin typeface="Palatino Linotype" panose="02040502050505030304" pitchFamily="18" charset="0"/>
                <a:sym typeface="Wingdings" pitchFamily="2" charset="2"/>
              </a:rPr>
              <a:t>				</a:t>
            </a:r>
            <a:r>
              <a:rPr lang="en-US" altLang="en-US" sz="2400" dirty="0" err="1">
                <a:latin typeface="Palatino Linotype" panose="02040502050505030304" pitchFamily="18" charset="0"/>
                <a:sym typeface="Wingdings" pitchFamily="2" charset="2"/>
              </a:rPr>
              <a:t>bal</a:t>
            </a:r>
            <a:r>
              <a:rPr lang="en-US" altLang="en-US" sz="2400" dirty="0">
                <a:latin typeface="Palatino Linotype" panose="02040502050505030304" pitchFamily="18" charset="0"/>
                <a:sym typeface="Wingdings" pitchFamily="2" charset="2"/>
              </a:rPr>
              <a:t>(A) &gt; m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latin typeface="Palatino Linotype" panose="02040502050505030304" pitchFamily="18" charset="0"/>
                <a:sym typeface="Wingdings" pitchFamily="2" charset="2"/>
              </a:rPr>
              <a:t>			</a:t>
            </a:r>
            <a:r>
              <a:rPr lang="en-US" altLang="en-US" sz="2400" b="1" i="1" dirty="0">
                <a:latin typeface="Palatino Linotype" panose="02040502050505030304" pitchFamily="18" charset="0"/>
                <a:sym typeface="Wingdings" pitchFamily="2" charset="2"/>
              </a:rPr>
              <a:t>then</a:t>
            </a:r>
            <a:r>
              <a:rPr lang="en-US" altLang="en-US" sz="2400" dirty="0">
                <a:latin typeface="Palatino Linotype" panose="02040502050505030304" pitchFamily="18" charset="0"/>
                <a:sym typeface="Wingdings" pitchFamily="2" charset="2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latin typeface="Palatino Linotype" panose="02040502050505030304" pitchFamily="18" charset="0"/>
                <a:sym typeface="Wingdings" pitchFamily="2" charset="2"/>
              </a:rPr>
              <a:t>				</a:t>
            </a:r>
            <a:r>
              <a:rPr lang="en-US" altLang="en-US" sz="2400" dirty="0" err="1">
                <a:latin typeface="Palatino Linotype" panose="02040502050505030304" pitchFamily="18" charset="0"/>
                <a:sym typeface="Wingdings" pitchFamily="2" charset="2"/>
              </a:rPr>
              <a:t>bal</a:t>
            </a:r>
            <a:r>
              <a:rPr lang="en-US" altLang="en-US" sz="2400" dirty="0">
                <a:latin typeface="Palatino Linotype" panose="02040502050505030304" pitchFamily="18" charset="0"/>
                <a:sym typeface="Wingdings" pitchFamily="2" charset="2"/>
              </a:rPr>
              <a:t>(A) =</a:t>
            </a:r>
            <a:r>
              <a:rPr lang="en-US" altLang="en-US" sz="2400" dirty="0">
                <a:latin typeface="Palatino Linotype" panose="02040502050505030304" pitchFamily="18" charset="0"/>
              </a:rPr>
              <a:t> </a:t>
            </a:r>
            <a:r>
              <a:rPr lang="en-US" altLang="en-US" sz="2400" dirty="0" err="1">
                <a:latin typeface="Palatino Linotype" panose="02040502050505030304" pitchFamily="18" charset="0"/>
              </a:rPr>
              <a:t>bal</a:t>
            </a:r>
            <a:r>
              <a:rPr lang="en-US" altLang="en-US" sz="2400" dirty="0">
                <a:latin typeface="Palatino Linotype" panose="02040502050505030304" pitchFamily="18" charset="0"/>
              </a:rPr>
              <a:t>(A) – m;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latin typeface="Palatino Linotype" panose="02040502050505030304" pitchFamily="18" charset="0"/>
              </a:rPr>
              <a:t>				</a:t>
            </a:r>
            <a:r>
              <a:rPr lang="en-US" altLang="en-US" sz="2400" dirty="0" err="1">
                <a:latin typeface="Palatino Linotype" panose="02040502050505030304" pitchFamily="18" charset="0"/>
              </a:rPr>
              <a:t>bal</a:t>
            </a:r>
            <a:r>
              <a:rPr lang="en-US" altLang="en-US" sz="2400" dirty="0">
                <a:latin typeface="Palatino Linotype" panose="02040502050505030304" pitchFamily="18" charset="0"/>
              </a:rPr>
              <a:t>(B) = </a:t>
            </a:r>
            <a:r>
              <a:rPr lang="en-US" altLang="en-US" sz="2400" dirty="0" err="1">
                <a:latin typeface="Palatino Linotype" panose="02040502050505030304" pitchFamily="18" charset="0"/>
              </a:rPr>
              <a:t>bal</a:t>
            </a:r>
            <a:r>
              <a:rPr lang="en-US" altLang="en-US" sz="2400" dirty="0">
                <a:latin typeface="Palatino Linotype" panose="02040502050505030304" pitchFamily="18" charset="0"/>
              </a:rPr>
              <a:t>(B) + m;</a:t>
            </a:r>
          </a:p>
        </p:txBody>
      </p:sp>
      <p:pic>
        <p:nvPicPr>
          <p:cNvPr id="9" name="Graphic 8" descr="Suitcase">
            <a:extLst>
              <a:ext uri="{FF2B5EF4-FFF2-40B4-BE49-F238E27FC236}">
                <a16:creationId xmlns:a16="http://schemas.microsoft.com/office/drawing/2014/main" id="{20468B39-E104-C04F-4543-C3D782E02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965" y="5050825"/>
            <a:ext cx="2181131" cy="8426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308CA7B-48E5-CA5E-D647-A78F34252E5F}"/>
              </a:ext>
            </a:extLst>
          </p:cNvPr>
          <p:cNvSpPr txBox="1">
            <a:spLocks/>
          </p:cNvSpPr>
          <p:nvPr/>
        </p:nvSpPr>
        <p:spPr bwMode="auto">
          <a:xfrm>
            <a:off x="1105957" y="5262349"/>
            <a:ext cx="334553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5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72155B-D7FB-BFC5-5988-6D0ECA6CF22E}"/>
              </a:ext>
            </a:extLst>
          </p:cNvPr>
          <p:cNvSpPr txBox="1">
            <a:spLocks/>
          </p:cNvSpPr>
          <p:nvPr/>
        </p:nvSpPr>
        <p:spPr bwMode="auto">
          <a:xfrm>
            <a:off x="8196123" y="3812922"/>
            <a:ext cx="3995877" cy="9498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T1: </a:t>
            </a:r>
            <a:r>
              <a:rPr lang="en-US" altLang="en-US" sz="2400" dirty="0">
                <a:latin typeface="Palatino Linotype" panose="02040502050505030304" pitchFamily="18" charset="0"/>
              </a:rPr>
              <a:t>transfer(Alice, Bob, 2)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T2: </a:t>
            </a:r>
            <a:r>
              <a:rPr lang="en-US" altLang="en-US" sz="2400" dirty="0">
                <a:latin typeface="Palatino Linotype" panose="02040502050505030304" pitchFamily="18" charset="0"/>
              </a:rPr>
              <a:t>transfer(Bob, Eve, 1)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C63A1C-3E0B-77C2-A4FE-13645A3F59F5}"/>
              </a:ext>
            </a:extLst>
          </p:cNvPr>
          <p:cNvGrpSpPr/>
          <p:nvPr/>
        </p:nvGrpSpPr>
        <p:grpSpPr>
          <a:xfrm>
            <a:off x="251281" y="3120091"/>
            <a:ext cx="1798843" cy="1959142"/>
            <a:chOff x="919383" y="3205054"/>
            <a:chExt cx="1798843" cy="19591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A91736-ABE6-49B1-5F72-52A32FB7921E}"/>
                </a:ext>
              </a:extLst>
            </p:cNvPr>
            <p:cNvSpPr txBox="1"/>
            <p:nvPr/>
          </p:nvSpPr>
          <p:spPr>
            <a:xfrm>
              <a:off x="1277555" y="4764086"/>
              <a:ext cx="1082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Palatino Linotype" panose="02040502050505030304" pitchFamily="18" charset="0"/>
                  <a:cs typeface="Times New Roman" panose="02020603050405020304" pitchFamily="18" charset="0"/>
                </a:rPr>
                <a:t>Alice</a:t>
              </a:r>
            </a:p>
          </p:txBody>
        </p:sp>
        <p:pic>
          <p:nvPicPr>
            <p:cNvPr id="14" name="Graphic 13" descr="School girl with solid fill">
              <a:extLst>
                <a:ext uri="{FF2B5EF4-FFF2-40B4-BE49-F238E27FC236}">
                  <a16:creationId xmlns:a16="http://schemas.microsoft.com/office/drawing/2014/main" id="{918CFF2F-DAE1-E8E5-7A3B-9F1564E7C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9383" y="3205054"/>
              <a:ext cx="1798843" cy="179884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FD89F7-AE27-B9E7-E37D-DAFB31E4BEA2}"/>
              </a:ext>
            </a:extLst>
          </p:cNvPr>
          <p:cNvGrpSpPr/>
          <p:nvPr/>
        </p:nvGrpSpPr>
        <p:grpSpPr>
          <a:xfrm>
            <a:off x="3110612" y="3094059"/>
            <a:ext cx="1798843" cy="1945890"/>
            <a:chOff x="3076398" y="3205054"/>
            <a:chExt cx="1798843" cy="1945890"/>
          </a:xfrm>
        </p:grpSpPr>
        <p:pic>
          <p:nvPicPr>
            <p:cNvPr id="16" name="Graphic 15" descr="School boy with solid fill">
              <a:extLst>
                <a:ext uri="{FF2B5EF4-FFF2-40B4-BE49-F238E27FC236}">
                  <a16:creationId xmlns:a16="http://schemas.microsoft.com/office/drawing/2014/main" id="{4DC16650-8F09-DEF0-DA45-EEE0F1BAB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76398" y="3205054"/>
              <a:ext cx="1798843" cy="17988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07CF52-AA6F-E7FE-1134-3E9BBB60AA3F}"/>
                </a:ext>
              </a:extLst>
            </p:cNvPr>
            <p:cNvSpPr txBox="1"/>
            <p:nvPr/>
          </p:nvSpPr>
          <p:spPr>
            <a:xfrm>
              <a:off x="3434570" y="4750834"/>
              <a:ext cx="1082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Palatino Linotype" panose="02040502050505030304" pitchFamily="18" charset="0"/>
                  <a:cs typeface="Times New Roman" panose="02020603050405020304" pitchFamily="18" charset="0"/>
                </a:rPr>
                <a:t>Bob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5D46C-D951-0325-C374-D34412D23348}"/>
              </a:ext>
            </a:extLst>
          </p:cNvPr>
          <p:cNvSpPr txBox="1"/>
          <p:nvPr/>
        </p:nvSpPr>
        <p:spPr>
          <a:xfrm>
            <a:off x="6133240" y="4562742"/>
            <a:ext cx="108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Eve</a:t>
            </a:r>
          </a:p>
        </p:txBody>
      </p:sp>
      <p:pic>
        <p:nvPicPr>
          <p:cNvPr id="19" name="Graphic 18" descr="Suitcase">
            <a:extLst>
              <a:ext uri="{FF2B5EF4-FFF2-40B4-BE49-F238E27FC236}">
                <a16:creationId xmlns:a16="http://schemas.microsoft.com/office/drawing/2014/main" id="{2924006A-4A6C-FD15-26C6-D5AC7D822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9466" y="5053857"/>
            <a:ext cx="2181131" cy="842636"/>
          </a:xfrm>
          <a:prstGeom prst="rect">
            <a:avLst/>
          </a:prstGeom>
        </p:spPr>
      </p:pic>
      <p:pic>
        <p:nvPicPr>
          <p:cNvPr id="20" name="Graphic 19" descr="Suitcase">
            <a:extLst>
              <a:ext uri="{FF2B5EF4-FFF2-40B4-BE49-F238E27FC236}">
                <a16:creationId xmlns:a16="http://schemas.microsoft.com/office/drawing/2014/main" id="{9B49D8C9-CDE0-0A4C-1255-0CBF1BA79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0323" y="5039939"/>
            <a:ext cx="2181131" cy="842636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B9F50CED-6C9C-6665-CB94-C5B053BCBECB}"/>
              </a:ext>
            </a:extLst>
          </p:cNvPr>
          <p:cNvSpPr txBox="1">
            <a:spLocks/>
          </p:cNvSpPr>
          <p:nvPr/>
        </p:nvSpPr>
        <p:spPr bwMode="auto">
          <a:xfrm>
            <a:off x="3842754" y="5290795"/>
            <a:ext cx="334553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0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A5AE41-F780-7FBE-FA5B-87B8AAE24EE5}"/>
              </a:ext>
            </a:extLst>
          </p:cNvPr>
          <p:cNvSpPr txBox="1">
            <a:spLocks/>
          </p:cNvSpPr>
          <p:nvPr/>
        </p:nvSpPr>
        <p:spPr bwMode="auto">
          <a:xfrm>
            <a:off x="6587402" y="5268984"/>
            <a:ext cx="334553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0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2FC509F-6FB8-EB76-DB99-7A13436468C9}"/>
              </a:ext>
            </a:extLst>
          </p:cNvPr>
          <p:cNvSpPr txBox="1">
            <a:spLocks/>
          </p:cNvSpPr>
          <p:nvPr/>
        </p:nvSpPr>
        <p:spPr bwMode="auto">
          <a:xfrm>
            <a:off x="1470845" y="6311900"/>
            <a:ext cx="3995877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Case 1: T1 then T2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9904DC1-D0DF-D26E-236E-0E096F272312}"/>
              </a:ext>
            </a:extLst>
          </p:cNvPr>
          <p:cNvSpPr txBox="1">
            <a:spLocks/>
          </p:cNvSpPr>
          <p:nvPr/>
        </p:nvSpPr>
        <p:spPr bwMode="auto">
          <a:xfrm>
            <a:off x="1105956" y="5256297"/>
            <a:ext cx="334553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3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61A2CFE-B3BC-5EA2-9714-D9FDDDD37023}"/>
              </a:ext>
            </a:extLst>
          </p:cNvPr>
          <p:cNvSpPr txBox="1">
            <a:spLocks/>
          </p:cNvSpPr>
          <p:nvPr/>
        </p:nvSpPr>
        <p:spPr bwMode="auto">
          <a:xfrm>
            <a:off x="3847314" y="5289713"/>
            <a:ext cx="334553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2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5E311D4-34EC-FD33-2FDB-1F9D62DC82AB}"/>
              </a:ext>
            </a:extLst>
          </p:cNvPr>
          <p:cNvSpPr txBox="1">
            <a:spLocks/>
          </p:cNvSpPr>
          <p:nvPr/>
        </p:nvSpPr>
        <p:spPr bwMode="auto">
          <a:xfrm>
            <a:off x="3842753" y="5289712"/>
            <a:ext cx="334553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0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4D263E7-322C-6FB0-6272-C2CACFBF3734}"/>
              </a:ext>
            </a:extLst>
          </p:cNvPr>
          <p:cNvSpPr txBox="1">
            <a:spLocks/>
          </p:cNvSpPr>
          <p:nvPr/>
        </p:nvSpPr>
        <p:spPr bwMode="auto">
          <a:xfrm>
            <a:off x="6606952" y="5256297"/>
            <a:ext cx="334553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1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3B8EA63-AD6F-1794-D127-359532A58C59}"/>
              </a:ext>
            </a:extLst>
          </p:cNvPr>
          <p:cNvSpPr txBox="1">
            <a:spLocks/>
          </p:cNvSpPr>
          <p:nvPr/>
        </p:nvSpPr>
        <p:spPr bwMode="auto">
          <a:xfrm>
            <a:off x="1121309" y="5289711"/>
            <a:ext cx="334553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3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BC0E938-CBB2-A058-447D-389E9726FE28}"/>
              </a:ext>
            </a:extLst>
          </p:cNvPr>
          <p:cNvSpPr txBox="1">
            <a:spLocks/>
          </p:cNvSpPr>
          <p:nvPr/>
        </p:nvSpPr>
        <p:spPr bwMode="auto">
          <a:xfrm>
            <a:off x="3862304" y="5296075"/>
            <a:ext cx="334553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1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492732D-9137-082A-4B62-8B4858EDCA38}"/>
              </a:ext>
            </a:extLst>
          </p:cNvPr>
          <p:cNvSpPr txBox="1">
            <a:spLocks/>
          </p:cNvSpPr>
          <p:nvPr/>
        </p:nvSpPr>
        <p:spPr bwMode="auto">
          <a:xfrm>
            <a:off x="6591961" y="5264694"/>
            <a:ext cx="334553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0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C2C4721-72B2-F5AD-8F65-60AD97C3C18D}"/>
              </a:ext>
            </a:extLst>
          </p:cNvPr>
          <p:cNvSpPr txBox="1">
            <a:spLocks/>
          </p:cNvSpPr>
          <p:nvPr/>
        </p:nvSpPr>
        <p:spPr bwMode="auto">
          <a:xfrm>
            <a:off x="3862303" y="5287498"/>
            <a:ext cx="334553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2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B304ADD-C8BD-5E64-CB12-81DD6157E745}"/>
              </a:ext>
            </a:extLst>
          </p:cNvPr>
          <p:cNvSpPr txBox="1">
            <a:spLocks/>
          </p:cNvSpPr>
          <p:nvPr/>
        </p:nvSpPr>
        <p:spPr bwMode="auto">
          <a:xfrm>
            <a:off x="1111534" y="5268401"/>
            <a:ext cx="334553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5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2A0B0A6-5022-ABD3-E393-D405AD3D1293}"/>
              </a:ext>
            </a:extLst>
          </p:cNvPr>
          <p:cNvSpPr txBox="1">
            <a:spLocks/>
          </p:cNvSpPr>
          <p:nvPr/>
        </p:nvSpPr>
        <p:spPr bwMode="auto">
          <a:xfrm>
            <a:off x="1476159" y="6312754"/>
            <a:ext cx="3995877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latin typeface="Palatino Linotype" panose="02040502050505030304" pitchFamily="18" charset="0"/>
              </a:rPr>
              <a:t>Case 2: T2 then T1</a:t>
            </a:r>
            <a:endParaRPr lang="en-US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F953500C-7073-E7DF-4D38-42ABF7EB4604}"/>
              </a:ext>
            </a:extLst>
          </p:cNvPr>
          <p:cNvSpPr txBox="1">
            <a:spLocks/>
          </p:cNvSpPr>
          <p:nvPr/>
        </p:nvSpPr>
        <p:spPr bwMode="auto">
          <a:xfrm>
            <a:off x="9023078" y="2010047"/>
            <a:ext cx="2341966" cy="50667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Benefit to Bob!</a:t>
            </a:r>
            <a:endParaRPr lang="en-US" altLang="en-US" sz="2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9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1" grpId="0"/>
      <p:bldP spid="18" grpId="0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29" grpId="1"/>
      <p:bldP spid="30" grpId="0"/>
      <p:bldP spid="31" grpId="0"/>
      <p:bldP spid="32" grpId="0"/>
      <p:bldP spid="32" grpId="1"/>
      <p:bldP spid="33" grpId="0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8EC1E-479B-A99C-754D-03B926EC3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909E-409E-A465-7198-4B533F04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Collusion by Malicious Primaries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0A50F-2572-01B1-CCF1-DD8B54F9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7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42B81-C2F0-3375-B01B-CCAC3E390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36A8-DD32-B628-6B9D-929C9B97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Collusion by Malicious Primaries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5A93B-4263-3718-F371-7DFA74F0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DA10861-3870-843D-28B3-E756FE7604ED}"/>
              </a:ext>
            </a:extLst>
          </p:cNvPr>
          <p:cNvSpPr txBox="1">
            <a:spLocks/>
          </p:cNvSpPr>
          <p:nvPr/>
        </p:nvSpPr>
        <p:spPr>
          <a:xfrm>
            <a:off x="260684" y="4617932"/>
            <a:ext cx="3467308" cy="58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rgbClr val="FF0000"/>
                </a:solidFill>
                <a:latin typeface="Palatino Linotype" panose="02040502050505030304" pitchFamily="18" charset="0"/>
              </a:rPr>
              <a:t>Liveness in Danger!</a:t>
            </a:r>
            <a:endParaRPr lang="en-US" sz="2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712A63-7DFF-CA6C-E2BE-C0C4A5F96820}"/>
              </a:ext>
            </a:extLst>
          </p:cNvPr>
          <p:cNvSpPr/>
          <p:nvPr/>
        </p:nvSpPr>
        <p:spPr>
          <a:xfrm>
            <a:off x="9269396" y="1738188"/>
            <a:ext cx="2674306" cy="12957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91D9D-2513-DC62-2657-6451055D0BFA}"/>
              </a:ext>
            </a:extLst>
          </p:cNvPr>
          <p:cNvSpPr/>
          <p:nvPr/>
        </p:nvSpPr>
        <p:spPr>
          <a:xfrm>
            <a:off x="4989259" y="1740378"/>
            <a:ext cx="2674306" cy="1303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42B704-D4B1-9A1B-D0F1-451FF08D251D}"/>
              </a:ext>
            </a:extLst>
          </p:cNvPr>
          <p:cNvSpPr/>
          <p:nvPr/>
        </p:nvSpPr>
        <p:spPr>
          <a:xfrm>
            <a:off x="3860017" y="4179341"/>
            <a:ext cx="5070817" cy="2035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450399-3487-E0A4-3C86-C74606B8104C}"/>
              </a:ext>
            </a:extLst>
          </p:cNvPr>
          <p:cNvSpPr/>
          <p:nvPr/>
        </p:nvSpPr>
        <p:spPr>
          <a:xfrm>
            <a:off x="398198" y="1738188"/>
            <a:ext cx="2674306" cy="1301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43A8F-FA36-0CD3-CAEB-BB3725AC19A1}"/>
              </a:ext>
            </a:extLst>
          </p:cNvPr>
          <p:cNvSpPr txBox="1"/>
          <p:nvPr/>
        </p:nvSpPr>
        <p:spPr>
          <a:xfrm>
            <a:off x="650328" y="1930111"/>
            <a:ext cx="237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Replicas</a:t>
            </a:r>
          </a:p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|A| = 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43F75-DEC1-E026-9E9F-7BD038243634}"/>
              </a:ext>
            </a:extLst>
          </p:cNvPr>
          <p:cNvSpPr txBox="1"/>
          <p:nvPr/>
        </p:nvSpPr>
        <p:spPr>
          <a:xfrm>
            <a:off x="9493006" y="1969637"/>
            <a:ext cx="237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Replicas</a:t>
            </a:r>
          </a:p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|B| =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F10A4-66DE-E3ED-3F1E-D9043B54D86B}"/>
              </a:ext>
            </a:extLst>
          </p:cNvPr>
          <p:cNvSpPr txBox="1"/>
          <p:nvPr/>
        </p:nvSpPr>
        <p:spPr>
          <a:xfrm>
            <a:off x="5149109" y="1827333"/>
            <a:ext cx="237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Replica</a:t>
            </a:r>
          </a:p>
          <a:p>
            <a:pPr algn="ctr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|C|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B3E2F0-FBAB-9874-E573-D6B44C223C3D}"/>
              </a:ext>
            </a:extLst>
          </p:cNvPr>
          <p:cNvSpPr txBox="1"/>
          <p:nvPr/>
        </p:nvSpPr>
        <p:spPr>
          <a:xfrm>
            <a:off x="4842225" y="5150194"/>
            <a:ext cx="3181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f-2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Replicas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35EA9-E8CF-7EFD-A1CA-344E4635FCAA}"/>
              </a:ext>
            </a:extLst>
          </p:cNvPr>
          <p:cNvSpPr txBox="1"/>
          <p:nvPr/>
        </p:nvSpPr>
        <p:spPr>
          <a:xfrm>
            <a:off x="4676451" y="448530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1B7DED-C1F1-CEAB-AFB1-ADEDA8740987}"/>
              </a:ext>
            </a:extLst>
          </p:cNvPr>
          <p:cNvSpPr txBox="1"/>
          <p:nvPr/>
        </p:nvSpPr>
        <p:spPr>
          <a:xfrm>
            <a:off x="7842228" y="45341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baseline="-25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099C9131-7702-76E2-1FDD-C0191FCE6206}"/>
              </a:ext>
            </a:extLst>
          </p:cNvPr>
          <p:cNvSpPr/>
          <p:nvPr/>
        </p:nvSpPr>
        <p:spPr>
          <a:xfrm>
            <a:off x="4553506" y="4397486"/>
            <a:ext cx="763002" cy="818545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C4473FF6-7862-A3EE-3823-1B78D5BCD11E}"/>
              </a:ext>
            </a:extLst>
          </p:cNvPr>
          <p:cNvSpPr/>
          <p:nvPr/>
        </p:nvSpPr>
        <p:spPr>
          <a:xfrm>
            <a:off x="7720582" y="4446374"/>
            <a:ext cx="763002" cy="818545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40D024-A2C7-B13B-3020-480CF34423CD}"/>
              </a:ext>
            </a:extLst>
          </p:cNvPr>
          <p:cNvSpPr/>
          <p:nvPr/>
        </p:nvSpPr>
        <p:spPr>
          <a:xfrm>
            <a:off x="4676449" y="5026284"/>
            <a:ext cx="3438072" cy="1066309"/>
          </a:xfrm>
          <a:prstGeom prst="ellipse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AD5C63-3E72-E556-11FA-DEE2C77D9663}"/>
              </a:ext>
            </a:extLst>
          </p:cNvPr>
          <p:cNvCxnSpPr>
            <a:cxnSpLocks/>
          </p:cNvCxnSpPr>
          <p:nvPr/>
        </p:nvCxnSpPr>
        <p:spPr>
          <a:xfrm flipH="1" flipV="1">
            <a:off x="2298279" y="3095082"/>
            <a:ext cx="2392830" cy="145122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321FAD-B619-C3E9-5AB3-536F2B49B9BF}"/>
              </a:ext>
            </a:extLst>
          </p:cNvPr>
          <p:cNvCxnSpPr>
            <a:cxnSpLocks/>
          </p:cNvCxnSpPr>
          <p:nvPr/>
        </p:nvCxnSpPr>
        <p:spPr>
          <a:xfrm flipV="1">
            <a:off x="4742692" y="2927982"/>
            <a:ext cx="676223" cy="1597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01DA3606-2D98-ECC2-CE3B-F03A0B77E17D}"/>
              </a:ext>
            </a:extLst>
          </p:cNvPr>
          <p:cNvSpPr/>
          <p:nvPr/>
        </p:nvSpPr>
        <p:spPr>
          <a:xfrm>
            <a:off x="5123172" y="3882334"/>
            <a:ext cx="1044445" cy="1182498"/>
          </a:xfrm>
          <a:prstGeom prst="arc">
            <a:avLst>
              <a:gd name="adj1" fmla="val 10382226"/>
              <a:gd name="adj2" fmla="val 2051134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99EC66-B71D-E11B-3530-F865205318F1}"/>
              </a:ext>
            </a:extLst>
          </p:cNvPr>
          <p:cNvCxnSpPr>
            <a:cxnSpLocks/>
          </p:cNvCxnSpPr>
          <p:nvPr/>
        </p:nvCxnSpPr>
        <p:spPr>
          <a:xfrm flipV="1">
            <a:off x="8383479" y="3102493"/>
            <a:ext cx="1978026" cy="15387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6DEC13-AAE0-6218-1946-73255DFA87C4}"/>
              </a:ext>
            </a:extLst>
          </p:cNvPr>
          <p:cNvCxnSpPr>
            <a:cxnSpLocks/>
          </p:cNvCxnSpPr>
          <p:nvPr/>
        </p:nvCxnSpPr>
        <p:spPr>
          <a:xfrm flipH="1" flipV="1">
            <a:off x="7303257" y="2939927"/>
            <a:ext cx="720164" cy="1448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F832E289-974E-4861-3C25-288339800DF8}"/>
              </a:ext>
            </a:extLst>
          </p:cNvPr>
          <p:cNvSpPr/>
          <p:nvPr/>
        </p:nvSpPr>
        <p:spPr>
          <a:xfrm>
            <a:off x="6733838" y="3913219"/>
            <a:ext cx="1138839" cy="1066309"/>
          </a:xfrm>
          <a:prstGeom prst="arc">
            <a:avLst>
              <a:gd name="adj1" fmla="val 11387774"/>
              <a:gd name="adj2" fmla="val 764626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43300-AEA5-732F-2627-AC329734EB7D}"/>
              </a:ext>
            </a:extLst>
          </p:cNvPr>
          <p:cNvSpPr txBox="1"/>
          <p:nvPr/>
        </p:nvSpPr>
        <p:spPr>
          <a:xfrm>
            <a:off x="5808015" y="4387100"/>
            <a:ext cx="127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|M| = 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A8026-2C37-F775-5FCE-6B544C3F3D75}"/>
              </a:ext>
            </a:extLst>
          </p:cNvPr>
          <p:cNvSpPr txBox="1"/>
          <p:nvPr/>
        </p:nvSpPr>
        <p:spPr>
          <a:xfrm>
            <a:off x="4635089" y="2770904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2054A6-C81F-B141-9F4E-ABEFF8FD7B85}"/>
              </a:ext>
            </a:extLst>
          </p:cNvPr>
          <p:cNvSpPr txBox="1"/>
          <p:nvPr/>
        </p:nvSpPr>
        <p:spPr>
          <a:xfrm>
            <a:off x="9404188" y="300173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3B29B-FAA9-BF64-27B1-04EB3153C1FE}"/>
              </a:ext>
            </a:extLst>
          </p:cNvPr>
          <p:cNvSpPr txBox="1"/>
          <p:nvPr/>
        </p:nvSpPr>
        <p:spPr>
          <a:xfrm>
            <a:off x="1712645" y="3039940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1A991F-5E03-EF57-9A85-BD4BD40F2067}"/>
              </a:ext>
            </a:extLst>
          </p:cNvPr>
          <p:cNvSpPr txBox="1"/>
          <p:nvPr/>
        </p:nvSpPr>
        <p:spPr>
          <a:xfrm>
            <a:off x="5397776" y="3821555"/>
            <a:ext cx="47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B3D904-190B-4DBA-D87E-A25A81F3FE35}"/>
              </a:ext>
            </a:extLst>
          </p:cNvPr>
          <p:cNvSpPr txBox="1"/>
          <p:nvPr/>
        </p:nvSpPr>
        <p:spPr>
          <a:xfrm>
            <a:off x="7560952" y="292798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260975-0C93-132E-CCAD-64CC2D03DCC9}"/>
              </a:ext>
            </a:extLst>
          </p:cNvPr>
          <p:cNvSpPr txBox="1"/>
          <p:nvPr/>
        </p:nvSpPr>
        <p:spPr>
          <a:xfrm>
            <a:off x="7196919" y="3840458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B4D2F94D-A9B2-ABA6-1EF3-39B48AB40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2481" y="1035579"/>
            <a:ext cx="755374" cy="755374"/>
          </a:xfrm>
          <a:prstGeom prst="rect">
            <a:avLst/>
          </a:prstGeom>
        </p:spPr>
      </p:pic>
      <p:pic>
        <p:nvPicPr>
          <p:cNvPr id="32" name="Graphic 31" descr="Warning with solid fill">
            <a:extLst>
              <a:ext uri="{FF2B5EF4-FFF2-40B4-BE49-F238E27FC236}">
                <a16:creationId xmlns:a16="http://schemas.microsoft.com/office/drawing/2014/main" id="{9B5AA504-BEC8-E050-A59A-4CB18CEB4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916" y="823102"/>
            <a:ext cx="914400" cy="914400"/>
          </a:xfrm>
          <a:prstGeom prst="rect">
            <a:avLst/>
          </a:prstGeom>
        </p:spPr>
      </p:pic>
      <p:pic>
        <p:nvPicPr>
          <p:cNvPr id="33" name="Graphic 32" descr="Warning with solid fill">
            <a:extLst>
              <a:ext uri="{FF2B5EF4-FFF2-40B4-BE49-F238E27FC236}">
                <a16:creationId xmlns:a16="http://schemas.microsoft.com/office/drawing/2014/main" id="{E03BC1A5-534A-6E30-95E5-6062B1170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684" y="8541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3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28028-D702-A136-2234-08BC98FB3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AA4-353D-56C3-E1BA-A43077DE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Guaranteeing Secure Ordering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2D322-B062-3226-2CF0-A8D458E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53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80003-2287-852E-0107-EDA6DF30A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8BE7-1706-AE81-C337-32A20603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Guaranteeing Secure Ordering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92BF3-6DE0-7C9D-80F9-29E8A4E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DBD7-67F0-3707-EAF2-C506F283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for secure ordering is to ensure that the Byzantine parties cannot predict the order in which requests should get executed.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286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A6BB6-F618-79FF-A6EB-AD3E5CBFB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DC4A-6E0D-2123-E9D8-09407153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Guaranteeing Secure Ordering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824BF-A7A6-1F02-B6E3-27C2A99F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67820-17D0-DF5D-8F26-15FD3EA0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for secure ordering is to ensure that the Byzantine parties cannot predict the order in which requests should get executed.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Solution: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Create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random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permutation or sequence of requests.</a:t>
            </a:r>
          </a:p>
          <a:p>
            <a:pPr marL="0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8216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68F9E-EE7D-845D-C329-6E628B488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034B-AAD9-4F11-026F-B18A58AC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Guaranteeing Secure Ordering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CD7A4-2BED-089F-3C6E-04D2A1B1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B4D0-D7E6-09D9-21CD-7BEAC0FD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for secure ordering is to ensure that the Byzantine parties cannot predict the order in which requests should get executed.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Solution: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Create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random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permutation or sequence of requests.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Protocol: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At the end of each epoch, each replica collects all the committed requests.</a:t>
            </a:r>
          </a:p>
        </p:txBody>
      </p:sp>
    </p:spTree>
    <p:extLst>
      <p:ext uri="{BB962C8B-B14F-4D97-AF65-F5344CB8AC3E}">
        <p14:creationId xmlns:p14="http://schemas.microsoft.com/office/powerpoint/2010/main" val="3067506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4C851-B4D5-EC11-FC84-05A6C9252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C07A-8ED7-8146-1FBF-8BBF09E2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Guaranteeing Secure Ordering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F8222-C8E2-6E92-A24B-8294A438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57F4-96F4-7C6F-024E-3FED38370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for secure ordering is to ensure that the Byzantine parties cannot predict the order in which requests should get executed.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Solution: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Create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random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permutation or sequence of requests.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Protocol: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At the end of each epoch, each replica collects all the committed requests.</a:t>
            </a:r>
          </a:p>
          <a:p>
            <a:pPr lvl="1"/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Each replica creates a sequence of these requests.</a:t>
            </a:r>
          </a:p>
        </p:txBody>
      </p:sp>
    </p:spTree>
    <p:extLst>
      <p:ext uri="{BB962C8B-B14F-4D97-AF65-F5344CB8AC3E}">
        <p14:creationId xmlns:p14="http://schemas.microsoft.com/office/powerpoint/2010/main" val="2840839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86D27-5E20-405D-09A6-FAE0F39F1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855A-1F63-634C-6D74-95DDB111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Guaranteeing Secure Ordering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2D967-3553-9F84-8791-794920E0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387B-380F-6667-6849-A445F0C63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for secure ordering is to ensure that the Byzantine parties cannot predict the order in which requests should get executed.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Solution: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Create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random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permutation or sequence of requests.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Protocol: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At the end of each epoch, each replica collects all the committed requests.</a:t>
            </a:r>
          </a:p>
          <a:p>
            <a:pPr lvl="1"/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Each replica creates a sequence of these requests.</a:t>
            </a:r>
          </a:p>
          <a:p>
            <a:pPr lvl="1"/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Each replica hashes this sequence.</a:t>
            </a:r>
          </a:p>
        </p:txBody>
      </p:sp>
    </p:spTree>
    <p:extLst>
      <p:ext uri="{BB962C8B-B14F-4D97-AF65-F5344CB8AC3E}">
        <p14:creationId xmlns:p14="http://schemas.microsoft.com/office/powerpoint/2010/main" val="75728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7C206-3592-BCAD-37B6-386FEDF58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B68E-6388-1D26-285F-9F42CD7F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316E-EEE2-FEF3-65DC-9116D4EC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this class and next lecture: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Read </a:t>
            </a:r>
            <a:r>
              <a:rPr lang="en-US" b="1" dirty="0">
                <a:latin typeface="Palatino Linotype" panose="02040502050505030304" pitchFamily="18" charset="0"/>
              </a:rPr>
              <a:t>Chapters 3-4</a:t>
            </a:r>
            <a:r>
              <a:rPr lang="en-US" dirty="0">
                <a:latin typeface="Palatino Linotype" panose="02040502050505030304" pitchFamily="18" charset="0"/>
              </a:rPr>
              <a:t> from </a:t>
            </a:r>
            <a:r>
              <a:rPr lang="en-US" b="1" dirty="0">
                <a:latin typeface="Palatino Linotype" panose="02040502050505030304" pitchFamily="18" charset="0"/>
              </a:rPr>
              <a:t>Fault-Tolerant Distributed Transactions on Blockchain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3238D-5332-5A97-7409-A39F8568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24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DBC4A-CD20-8B09-0487-42304B35C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4D82-73B7-AC5A-24D0-3A7D0B43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Guaranteeing Secure Ordering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888E9-1C1D-DF14-5178-0E83E536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7434-E8F9-51E9-D7FC-395F394E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goal for secure ordering is to ensure that the Byzantine parties cannot predict the order in which requests should get executed.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Solution: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Create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random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permutation or sequence of requests.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Protocol: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At the end of each epoch, each replica collects all the committed requests.</a:t>
            </a:r>
          </a:p>
          <a:p>
            <a:pPr lvl="1"/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Each replica creates a sequence of these requests.</a:t>
            </a:r>
          </a:p>
          <a:p>
            <a:pPr lvl="1"/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Each replica hashes this sequence.</a:t>
            </a:r>
          </a:p>
          <a:p>
            <a:pPr lvl="1"/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Calls a function that randomly reorders the sequence based on a seed (hash).</a:t>
            </a:r>
          </a:p>
        </p:txBody>
      </p:sp>
    </p:spTree>
    <p:extLst>
      <p:ext uri="{BB962C8B-B14F-4D97-AF65-F5344CB8AC3E}">
        <p14:creationId xmlns:p14="http://schemas.microsoft.com/office/powerpoint/2010/main" val="448908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60D14-4767-1A00-02EC-883B3EDBE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BD95-8E3E-4809-4C0B-CB26C9A7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Guaranteeing Secure Ordering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B8B2A-FF2C-E8B9-D45D-C2D23A53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81252B-C37C-9A8E-8E8F-7011D9D1C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87" y="1250583"/>
            <a:ext cx="8325781" cy="41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73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8B22E-FC8D-388D-0E19-CF0345362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CF9E-06F0-77F3-17CB-A7878EDD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Preventing Malicious Collusion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01C64-A3C9-CE78-83C1-3C0A6D2B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640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99206-386F-7BA9-2018-A2791AB1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8245-28E7-B854-8A15-D6A7CD01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Preventing Malicious Collusion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4D967-C811-CDF0-63B1-CB8E690A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C117-01E2-89EF-6D25-2DD94F58E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Detection: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To detect a collusion attack, we cannot rely on the same principles of detecting a malicious leader.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32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67724-F237-0648-A7A4-204E15E95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435F-B108-5243-CDB0-C3B3F568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Preventing Malicious Collusion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555C8-4AF5-BB31-2546-EF6CA95D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701E-CAF1-644F-C21D-8F9D12E7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Detection: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To detect a collusion attack, we cannot rely on the same principles of detecting a malicious leader.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Detecting a malicious leader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If f+1 replicas complain.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Collusion Attack  No more than f replicas are complaining about the same leader.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53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9C8A0-EFC8-00CB-BEBC-F7200F679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905B-DE42-820F-A8DB-9F13ED03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Preventing Malicious Collusion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6D65A-16D0-F091-A91C-B6D2969B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7255-E0BE-A66C-A92A-CBE4633E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Detection: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To detect a collusion attack, we cannot rely on the same principles of detecting a malicious leader.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Detecting a malicious leader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If f+1 replicas complain.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Collusion Attack  No more than f replicas are complaining about the same leader.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Solution: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If f+1 replicas complain about multiple leaders, assume a collusion attack.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97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CA4A-10A1-459B-4F48-AC8A82B4A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12FA-BE02-C95D-3F8E-A4FE0C24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Preventing Malicious Collusion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57033-FE21-BCB7-1009-32E94A7E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3C39-A655-AE81-239C-0025E3EF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Resolution:</a:t>
            </a:r>
          </a:p>
        </p:txBody>
      </p:sp>
    </p:spTree>
    <p:extLst>
      <p:ext uri="{BB962C8B-B14F-4D97-AF65-F5344CB8AC3E}">
        <p14:creationId xmlns:p14="http://schemas.microsoft.com/office/powerpoint/2010/main" val="2899244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07260-BB7C-CD06-A4D5-348552F15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B0B2-662E-BD08-E028-B2F417D5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Preventing Malicious Collusion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5CDDE-A65F-97DC-2A06-72C6547B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2E81C-C5AF-E0AE-8039-81D1257C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Resolution: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Run the checkpoint protocol to exchange states.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But checkpoint protocol is expensive as full state needs to be exchanged.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76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7325A-7AA5-8D0A-B42B-CB0ED6121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D8B1-DD31-65B0-E060-DA0003CC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Preventing Malicious Collusion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25F2E-9326-57DC-D844-A33C6EB1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A58B-7100-DAFF-BB61-B3F8F0C3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Resolution: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Run the checkpoint protocol to exchange states.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But checkpoint protocol is expensive as full state needs to be exchanged.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Solution: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Run a lightweight checkpoint protocol.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 Only exchange requests of the last epoch.</a:t>
            </a:r>
          </a:p>
        </p:txBody>
      </p:sp>
    </p:spTree>
    <p:extLst>
      <p:ext uri="{BB962C8B-B14F-4D97-AF65-F5344CB8AC3E}">
        <p14:creationId xmlns:p14="http://schemas.microsoft.com/office/powerpoint/2010/main" val="25677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Last class we looked at: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Speculation in Consensus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PoE Protocol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9BD3A-45C4-CAFF-D225-2A83AE4BA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E17C-B561-B343-2254-EE22DA7C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Optimizing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97367-FC4C-06D0-4C7E-528CBB02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54EC-5544-5420-ABDC-BE9AEA99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Today, our goal is to optimize PBFT through parallelism.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can we introduce parallelism in PBFT apart from out-of-order message processing?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0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092C0-1B1C-C04B-B02C-8FCB65A1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B172-231E-DC43-A96F-B7456FB1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PBFT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25B47-6592-78A6-BE24-68301829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B99ED8-CCF6-1980-8F91-A338A7058CCB}"/>
              </a:ext>
            </a:extLst>
          </p:cNvPr>
          <p:cNvSpPr/>
          <p:nvPr/>
        </p:nvSpPr>
        <p:spPr>
          <a:xfrm>
            <a:off x="1565408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581FDE-C64C-9AAE-7BC7-85157BADA024}"/>
              </a:ext>
            </a:extLst>
          </p:cNvPr>
          <p:cNvSpPr/>
          <p:nvPr/>
        </p:nvSpPr>
        <p:spPr>
          <a:xfrm>
            <a:off x="1565408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CD36F4-74EF-215F-9CEE-C03B20C486EF}"/>
              </a:ext>
            </a:extLst>
          </p:cNvPr>
          <p:cNvSpPr/>
          <p:nvPr/>
        </p:nvSpPr>
        <p:spPr>
          <a:xfrm>
            <a:off x="1557316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D28F27-EA54-3B6A-FFE1-B257CEB4505B}"/>
              </a:ext>
            </a:extLst>
          </p:cNvPr>
          <p:cNvSpPr/>
          <p:nvPr/>
        </p:nvSpPr>
        <p:spPr>
          <a:xfrm>
            <a:off x="1557316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DBE49-0F2F-44E5-F321-E3D03771A96D}"/>
              </a:ext>
            </a:extLst>
          </p:cNvPr>
          <p:cNvSpPr txBox="1"/>
          <p:nvPr/>
        </p:nvSpPr>
        <p:spPr>
          <a:xfrm>
            <a:off x="540602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EA101-281A-03D0-F5E1-0FE4C5A94595}"/>
              </a:ext>
            </a:extLst>
          </p:cNvPr>
          <p:cNvSpPr txBox="1"/>
          <p:nvPr/>
        </p:nvSpPr>
        <p:spPr>
          <a:xfrm>
            <a:off x="404752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B064A-643C-448F-728F-2CFD0938CA08}"/>
              </a:ext>
            </a:extLst>
          </p:cNvPr>
          <p:cNvSpPr txBox="1"/>
          <p:nvPr/>
        </p:nvSpPr>
        <p:spPr>
          <a:xfrm>
            <a:off x="319910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4C97BC11-BA56-2CB7-4955-8BD78AFAB285}"/>
              </a:ext>
            </a:extLst>
          </p:cNvPr>
          <p:cNvCxnSpPr>
            <a:cxnSpLocks/>
          </p:cNvCxnSpPr>
          <p:nvPr/>
        </p:nvCxnSpPr>
        <p:spPr>
          <a:xfrm>
            <a:off x="1694880" y="2132659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8DD015FB-9982-2895-DF2C-DCFE04E87092}"/>
              </a:ext>
            </a:extLst>
          </p:cNvPr>
          <p:cNvCxnSpPr>
            <a:cxnSpLocks/>
          </p:cNvCxnSpPr>
          <p:nvPr/>
        </p:nvCxnSpPr>
        <p:spPr>
          <a:xfrm>
            <a:off x="1694880" y="3033573"/>
            <a:ext cx="965892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A2FE8236-68C4-22C7-697A-0AC4EA3579FA}"/>
              </a:ext>
            </a:extLst>
          </p:cNvPr>
          <p:cNvCxnSpPr>
            <a:cxnSpLocks/>
          </p:cNvCxnSpPr>
          <p:nvPr/>
        </p:nvCxnSpPr>
        <p:spPr>
          <a:xfrm>
            <a:off x="1701624" y="3944834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C827FCEA-8936-B1F2-F440-AFD19CEB0413}"/>
              </a:ext>
            </a:extLst>
          </p:cNvPr>
          <p:cNvCxnSpPr>
            <a:cxnSpLocks/>
          </p:cNvCxnSpPr>
          <p:nvPr/>
        </p:nvCxnSpPr>
        <p:spPr>
          <a:xfrm>
            <a:off x="1694880" y="4850964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02BCADB-678A-59CA-78A7-576B89CEADE2}"/>
              </a:ext>
            </a:extLst>
          </p:cNvPr>
          <p:cNvSpPr txBox="1"/>
          <p:nvPr/>
        </p:nvSpPr>
        <p:spPr>
          <a:xfrm>
            <a:off x="319910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CC2EDE-DBE3-0832-15E4-75EDBBB1CA76}"/>
              </a:ext>
            </a:extLst>
          </p:cNvPr>
          <p:cNvCxnSpPr>
            <a:cxnSpLocks/>
          </p:cNvCxnSpPr>
          <p:nvPr/>
        </p:nvCxnSpPr>
        <p:spPr>
          <a:xfrm>
            <a:off x="3025405" y="2132659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A13BE8-1C26-6356-73CC-5C9F424E2706}"/>
              </a:ext>
            </a:extLst>
          </p:cNvPr>
          <p:cNvCxnSpPr>
            <a:cxnSpLocks/>
          </p:cNvCxnSpPr>
          <p:nvPr/>
        </p:nvCxnSpPr>
        <p:spPr>
          <a:xfrm>
            <a:off x="4364021" y="2132659"/>
            <a:ext cx="0" cy="357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80DBA-6D22-92C5-3482-426A34548296}"/>
              </a:ext>
            </a:extLst>
          </p:cNvPr>
          <p:cNvCxnSpPr>
            <a:cxnSpLocks/>
          </p:cNvCxnSpPr>
          <p:nvPr/>
        </p:nvCxnSpPr>
        <p:spPr>
          <a:xfrm>
            <a:off x="7041251" y="213265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5764D8-5996-97DC-1BD3-9C4AEF0AE143}"/>
              </a:ext>
            </a:extLst>
          </p:cNvPr>
          <p:cNvCxnSpPr>
            <a:cxnSpLocks/>
          </p:cNvCxnSpPr>
          <p:nvPr/>
        </p:nvCxnSpPr>
        <p:spPr>
          <a:xfrm>
            <a:off x="9729271" y="213265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8AADCD2-BA0A-A11B-B652-715760951255}"/>
              </a:ext>
            </a:extLst>
          </p:cNvPr>
          <p:cNvSpPr/>
          <p:nvPr/>
        </p:nvSpPr>
        <p:spPr>
          <a:xfrm>
            <a:off x="1564060" y="5639893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B982A67A-9BAF-4952-D560-254EA3110141}"/>
              </a:ext>
            </a:extLst>
          </p:cNvPr>
          <p:cNvCxnSpPr>
            <a:cxnSpLocks/>
          </p:cNvCxnSpPr>
          <p:nvPr/>
        </p:nvCxnSpPr>
        <p:spPr>
          <a:xfrm>
            <a:off x="1701624" y="5696537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653BE2-E772-85E9-5EAB-F81C9BCF4F3E}"/>
              </a:ext>
            </a:extLst>
          </p:cNvPr>
          <p:cNvSpPr txBox="1"/>
          <p:nvPr/>
        </p:nvSpPr>
        <p:spPr>
          <a:xfrm>
            <a:off x="319910" y="543016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765C22-D207-C93F-9555-4EA7E4AD9F77}"/>
              </a:ext>
            </a:extLst>
          </p:cNvPr>
          <p:cNvCxnSpPr>
            <a:cxnSpLocks/>
          </p:cNvCxnSpPr>
          <p:nvPr/>
        </p:nvCxnSpPr>
        <p:spPr>
          <a:xfrm>
            <a:off x="11078676" y="2126182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2F26FC-BFD8-2B89-E024-3F613C42880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694880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73E869-38AF-8FF7-25A4-122FEFB4D6F2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9112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4F718F-ACE6-AE35-0DF1-EDB5C2FACFCE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A6DC46-56E7-8CB6-4D9E-DF7A6880767E}"/>
              </a:ext>
            </a:extLst>
          </p:cNvPr>
          <p:cNvSpPr txBox="1"/>
          <p:nvPr/>
        </p:nvSpPr>
        <p:spPr>
          <a:xfrm>
            <a:off x="1676421" y="5706677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E9946C-CB24-50FF-3B79-BE9FC303BB30}"/>
              </a:ext>
            </a:extLst>
          </p:cNvPr>
          <p:cNvSpPr txBox="1"/>
          <p:nvPr/>
        </p:nvSpPr>
        <p:spPr>
          <a:xfrm>
            <a:off x="3041837" y="5709492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Pre-Prepare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3E5EC8-6456-0501-9101-259A70CFFE6B}"/>
              </a:ext>
            </a:extLst>
          </p:cNvPr>
          <p:cNvCxnSpPr>
            <a:cxnSpLocks/>
          </p:cNvCxnSpPr>
          <p:nvPr/>
        </p:nvCxnSpPr>
        <p:spPr>
          <a:xfrm>
            <a:off x="3025404" y="3033490"/>
            <a:ext cx="1346705" cy="2663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D75539-17A4-161C-B2A7-7199336CC50D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91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A279DE-7EC4-8823-4ED7-16451BD548DC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0919C20-7E79-2891-0928-7EC76B33D3AB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2EDA97-0C19-24BF-F7C4-47A67172F3E5}"/>
              </a:ext>
            </a:extLst>
          </p:cNvPr>
          <p:cNvCxnSpPr>
            <a:cxnSpLocks/>
          </p:cNvCxnSpPr>
          <p:nvPr/>
        </p:nvCxnSpPr>
        <p:spPr>
          <a:xfrm flipV="1"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3698FC5-6999-E70E-9A8D-4E1C59A175F2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E54C27-B573-40A9-8F93-B0367E16016E}"/>
              </a:ext>
            </a:extLst>
          </p:cNvPr>
          <p:cNvCxnSpPr>
            <a:cxnSpLocks/>
          </p:cNvCxnSpPr>
          <p:nvPr/>
        </p:nvCxnSpPr>
        <p:spPr>
          <a:xfrm>
            <a:off x="4372109" y="4850664"/>
            <a:ext cx="2669142" cy="845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03A0B7D-D967-1A16-D250-700E7133B291}"/>
              </a:ext>
            </a:extLst>
          </p:cNvPr>
          <p:cNvSpPr txBox="1"/>
          <p:nvPr/>
        </p:nvSpPr>
        <p:spPr>
          <a:xfrm>
            <a:off x="5061139" y="5699095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FE5252B-8F60-8929-BC50-B199113AE91E}"/>
              </a:ext>
            </a:extLst>
          </p:cNvPr>
          <p:cNvCxnSpPr>
            <a:cxnSpLocks/>
          </p:cNvCxnSpPr>
          <p:nvPr/>
        </p:nvCxnSpPr>
        <p:spPr>
          <a:xfrm flipV="1">
            <a:off x="7010227" y="3033489"/>
            <a:ext cx="2733881" cy="911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0316D2-D7E0-784B-7A63-355B06BE8B25}"/>
              </a:ext>
            </a:extLst>
          </p:cNvPr>
          <p:cNvCxnSpPr>
            <a:cxnSpLocks/>
          </p:cNvCxnSpPr>
          <p:nvPr/>
        </p:nvCxnSpPr>
        <p:spPr>
          <a:xfrm flipV="1">
            <a:off x="7010227" y="3033490"/>
            <a:ext cx="2726460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60C98FE-1C16-9114-06F4-DAF75856A1F5}"/>
              </a:ext>
            </a:extLst>
          </p:cNvPr>
          <p:cNvCxnSpPr>
            <a:cxnSpLocks/>
          </p:cNvCxnSpPr>
          <p:nvPr/>
        </p:nvCxnSpPr>
        <p:spPr>
          <a:xfrm>
            <a:off x="7010227" y="3944834"/>
            <a:ext cx="2726460" cy="906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F8C48D-24F7-CC07-237D-010ED811EF2B}"/>
              </a:ext>
            </a:extLst>
          </p:cNvPr>
          <p:cNvCxnSpPr>
            <a:cxnSpLocks/>
          </p:cNvCxnSpPr>
          <p:nvPr/>
        </p:nvCxnSpPr>
        <p:spPr>
          <a:xfrm flipV="1">
            <a:off x="7010227" y="3944833"/>
            <a:ext cx="2726460" cy="905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990BE61-8B65-CF26-BDBF-8FAB7031F1A8}"/>
              </a:ext>
            </a:extLst>
          </p:cNvPr>
          <p:cNvCxnSpPr>
            <a:cxnSpLocks/>
          </p:cNvCxnSpPr>
          <p:nvPr/>
        </p:nvCxnSpPr>
        <p:spPr>
          <a:xfrm>
            <a:off x="7010227" y="3944834"/>
            <a:ext cx="2733881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35F44A-0E8D-164A-C99C-0D1573DC6DD9}"/>
              </a:ext>
            </a:extLst>
          </p:cNvPr>
          <p:cNvCxnSpPr>
            <a:cxnSpLocks/>
          </p:cNvCxnSpPr>
          <p:nvPr/>
        </p:nvCxnSpPr>
        <p:spPr>
          <a:xfrm>
            <a:off x="7010227" y="4850664"/>
            <a:ext cx="2726460" cy="852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AD3050-4386-313C-E6A8-D7EE69E1CC0F}"/>
              </a:ext>
            </a:extLst>
          </p:cNvPr>
          <p:cNvCxnSpPr>
            <a:cxnSpLocks/>
          </p:cNvCxnSpPr>
          <p:nvPr/>
        </p:nvCxnSpPr>
        <p:spPr>
          <a:xfrm>
            <a:off x="7041250" y="3033488"/>
            <a:ext cx="2695437" cy="8983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21EDEE1-237F-94CF-8905-5459C7DCAD0A}"/>
              </a:ext>
            </a:extLst>
          </p:cNvPr>
          <p:cNvCxnSpPr>
            <a:cxnSpLocks/>
          </p:cNvCxnSpPr>
          <p:nvPr/>
        </p:nvCxnSpPr>
        <p:spPr>
          <a:xfrm>
            <a:off x="7049338" y="3027012"/>
            <a:ext cx="2679933" cy="18236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8655CA-D154-173D-3B87-7A8E338909C3}"/>
              </a:ext>
            </a:extLst>
          </p:cNvPr>
          <p:cNvCxnSpPr>
            <a:cxnSpLocks/>
          </p:cNvCxnSpPr>
          <p:nvPr/>
        </p:nvCxnSpPr>
        <p:spPr>
          <a:xfrm>
            <a:off x="7026418" y="3027011"/>
            <a:ext cx="2717690" cy="26760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31CA7E6-E7E5-02AA-B9E0-1A955EA498CD}"/>
              </a:ext>
            </a:extLst>
          </p:cNvPr>
          <p:cNvSpPr txBox="1"/>
          <p:nvPr/>
        </p:nvSpPr>
        <p:spPr>
          <a:xfrm>
            <a:off x="7713083" y="5709430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Commit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E392F8-1521-EE76-9B76-1A3F6286DF5B}"/>
              </a:ext>
            </a:extLst>
          </p:cNvPr>
          <p:cNvCxnSpPr>
            <a:cxnSpLocks/>
          </p:cNvCxnSpPr>
          <p:nvPr/>
        </p:nvCxnSpPr>
        <p:spPr>
          <a:xfrm flipV="1">
            <a:off x="9736687" y="2132576"/>
            <a:ext cx="1341989" cy="9390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17B01CD-8BFF-3E07-3C5E-0484591BC5B7}"/>
              </a:ext>
            </a:extLst>
          </p:cNvPr>
          <p:cNvCxnSpPr>
            <a:cxnSpLocks/>
          </p:cNvCxnSpPr>
          <p:nvPr/>
        </p:nvCxnSpPr>
        <p:spPr>
          <a:xfrm flipV="1">
            <a:off x="9736686" y="2132493"/>
            <a:ext cx="1346704" cy="181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1368EE5-6AA7-B776-75F8-1D22E683DA49}"/>
              </a:ext>
            </a:extLst>
          </p:cNvPr>
          <p:cNvCxnSpPr>
            <a:cxnSpLocks/>
          </p:cNvCxnSpPr>
          <p:nvPr/>
        </p:nvCxnSpPr>
        <p:spPr>
          <a:xfrm flipV="1">
            <a:off x="9736685" y="2126017"/>
            <a:ext cx="1354119" cy="2733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125174-5C55-2A71-E2A8-E3430173AD61}"/>
              </a:ext>
            </a:extLst>
          </p:cNvPr>
          <p:cNvSpPr txBox="1"/>
          <p:nvPr/>
        </p:nvSpPr>
        <p:spPr>
          <a:xfrm>
            <a:off x="9732385" y="5709743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326446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E6D64-839C-463F-F81D-1B9231322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F5B9-554D-E3E3-DD4C-7B3079BC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Optimizing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020AF-81D9-D967-CFEF-52B27AD9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4269-E1C6-B02C-D6BA-88E7C225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Today, our goal is to optimize PBFT through parallelism.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can we introduce parallelism in PBFT apart from out-of-order message processing?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5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0A9E8-B2BD-15AA-CF6A-30DAD207E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C940-C3B0-E5A7-7F0F-86699B3E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Parallelizing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0477-EFC2-C25C-4F3A-2D5E725A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1E58-BCD6-D4E2-5844-EF7EA3A7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if we allow multiple replicas to act as the leader at the same time?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What if we allow all replicas to be the leader!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2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63646</TotalTime>
  <Words>1883</Words>
  <Application>Microsoft Macintosh PowerPoint</Application>
  <PresentationFormat>Widescreen</PresentationFormat>
  <Paragraphs>382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Bookman Old Style</vt:lpstr>
      <vt:lpstr>Calibri</vt:lpstr>
      <vt:lpstr>Calibri Light</vt:lpstr>
      <vt:lpstr>Palatino Linotype</vt:lpstr>
      <vt:lpstr>Times New Roman</vt:lpstr>
      <vt:lpstr>Office Theme</vt:lpstr>
      <vt:lpstr>Large Scale Systems CS 410 / 510</vt:lpstr>
      <vt:lpstr>Assignment 4 is Out!</vt:lpstr>
      <vt:lpstr>Presentations</vt:lpstr>
      <vt:lpstr>Reading Material</vt:lpstr>
      <vt:lpstr>Last Class</vt:lpstr>
      <vt:lpstr>Optimizing PBFT</vt:lpstr>
      <vt:lpstr>PBFT Protocol</vt:lpstr>
      <vt:lpstr>Optimizing PBFT</vt:lpstr>
      <vt:lpstr>Parallelizing PBFT</vt:lpstr>
      <vt:lpstr>Parallelizing PBFT</vt:lpstr>
      <vt:lpstr>Resilient Concurrent Consensus</vt:lpstr>
      <vt:lpstr>RCC Protocol Overview</vt:lpstr>
      <vt:lpstr>RCC Protocol with 2 Leaders</vt:lpstr>
      <vt:lpstr>Ordering and Execution in RCC</vt:lpstr>
      <vt:lpstr>Ordering and Execution in RCC</vt:lpstr>
      <vt:lpstr>Ordering and Execution in RCC</vt:lpstr>
      <vt:lpstr>Out-of-Order + RCC</vt:lpstr>
      <vt:lpstr>Out-of-Order + RCC</vt:lpstr>
      <vt:lpstr>Out-of-Order + RCC</vt:lpstr>
      <vt:lpstr>Out-of-Order + RCC</vt:lpstr>
      <vt:lpstr>Out-of-Order + RCC</vt:lpstr>
      <vt:lpstr>Out-of-Order + RCC</vt:lpstr>
      <vt:lpstr>Key Challenges for RCC</vt:lpstr>
      <vt:lpstr>Key Challenges for RCC</vt:lpstr>
      <vt:lpstr>Key Challenges for RCC</vt:lpstr>
      <vt:lpstr>Key Challenges for RCC</vt:lpstr>
      <vt:lpstr>Key Challenges for RCC</vt:lpstr>
      <vt:lpstr>Multi-Leader Dilemma</vt:lpstr>
      <vt:lpstr>Multi-Leader Dilemma</vt:lpstr>
      <vt:lpstr>Need for Secure Ordering</vt:lpstr>
      <vt:lpstr>Need for Secure Ordering</vt:lpstr>
      <vt:lpstr>Collusion by Malicious Primaries</vt:lpstr>
      <vt:lpstr>Collusion by Malicious Primaries</vt:lpstr>
      <vt:lpstr>Guaranteeing Secure Ordering</vt:lpstr>
      <vt:lpstr>Guaranteeing Secure Ordering</vt:lpstr>
      <vt:lpstr>Guaranteeing Secure Ordering</vt:lpstr>
      <vt:lpstr>Guaranteeing Secure Ordering</vt:lpstr>
      <vt:lpstr>Guaranteeing Secure Ordering</vt:lpstr>
      <vt:lpstr>Guaranteeing Secure Ordering</vt:lpstr>
      <vt:lpstr>Guaranteeing Secure Ordering</vt:lpstr>
      <vt:lpstr>Guaranteeing Secure Ordering</vt:lpstr>
      <vt:lpstr>Preventing Malicious Collusion</vt:lpstr>
      <vt:lpstr>Preventing Malicious Collusion</vt:lpstr>
      <vt:lpstr>Preventing Malicious Collusion</vt:lpstr>
      <vt:lpstr>Preventing Malicious Collusion</vt:lpstr>
      <vt:lpstr>Preventing Malicious Collusion</vt:lpstr>
      <vt:lpstr>Preventing Malicious Collusion</vt:lpstr>
      <vt:lpstr>Preventing Malicious Collusion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1947</cp:revision>
  <dcterms:created xsi:type="dcterms:W3CDTF">2023-07-25T15:37:00Z</dcterms:created>
  <dcterms:modified xsi:type="dcterms:W3CDTF">2025-05-23T15:27:05Z</dcterms:modified>
</cp:coreProperties>
</file>