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449" r:id="rId3"/>
    <p:sldId id="326" r:id="rId4"/>
    <p:sldId id="724" r:id="rId5"/>
    <p:sldId id="727" r:id="rId6"/>
    <p:sldId id="732" r:id="rId7"/>
    <p:sldId id="733" r:id="rId8"/>
    <p:sldId id="734" r:id="rId9"/>
    <p:sldId id="736" r:id="rId10"/>
    <p:sldId id="738" r:id="rId11"/>
    <p:sldId id="737" r:id="rId12"/>
    <p:sldId id="739" r:id="rId13"/>
    <p:sldId id="740" r:id="rId14"/>
    <p:sldId id="741" r:id="rId15"/>
    <p:sldId id="742" r:id="rId16"/>
    <p:sldId id="743" r:id="rId17"/>
    <p:sldId id="744" r:id="rId18"/>
    <p:sldId id="745" r:id="rId19"/>
    <p:sldId id="746" r:id="rId20"/>
    <p:sldId id="747" r:id="rId21"/>
    <p:sldId id="748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757" r:id="rId31"/>
    <p:sldId id="758" r:id="rId32"/>
    <p:sldId id="759" r:id="rId33"/>
    <p:sldId id="760" r:id="rId34"/>
    <p:sldId id="761" r:id="rId35"/>
    <p:sldId id="762" r:id="rId36"/>
    <p:sldId id="763" r:id="rId37"/>
    <p:sldId id="764" r:id="rId38"/>
    <p:sldId id="765" r:id="rId39"/>
    <p:sldId id="766" r:id="rId40"/>
    <p:sldId id="767" r:id="rId41"/>
    <p:sldId id="768" r:id="rId42"/>
    <p:sldId id="769" r:id="rId43"/>
    <p:sldId id="770" r:id="rId44"/>
    <p:sldId id="771" r:id="rId45"/>
    <p:sldId id="772" r:id="rId46"/>
    <p:sldId id="774" r:id="rId47"/>
    <p:sldId id="775" r:id="rId48"/>
    <p:sldId id="776" r:id="rId49"/>
    <p:sldId id="777" r:id="rId50"/>
    <p:sldId id="778" r:id="rId51"/>
    <p:sldId id="779" r:id="rId52"/>
    <p:sldId id="780" r:id="rId53"/>
    <p:sldId id="781" r:id="rId54"/>
    <p:sldId id="782" r:id="rId55"/>
    <p:sldId id="783" r:id="rId56"/>
    <p:sldId id="784" r:id="rId57"/>
    <p:sldId id="785" r:id="rId58"/>
    <p:sldId id="786" r:id="rId59"/>
    <p:sldId id="787" r:id="rId60"/>
    <p:sldId id="788" r:id="rId61"/>
    <p:sldId id="789" r:id="rId62"/>
    <p:sldId id="790" r:id="rId63"/>
    <p:sldId id="791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5"/>
    <p:restoredTop sz="96327"/>
  </p:normalViewPr>
  <p:slideViewPr>
    <p:cSldViewPr snapToGrid="0">
      <p:cViewPr varScale="1">
        <p:scale>
          <a:sx n="160" d="100"/>
          <a:sy n="16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14: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PBFT Intricacies and View Change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59549-180E-8195-54CD-921877D9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9E9E-4A01-B6D2-28C1-89116ADF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Leader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B25C-A786-FE20-52F2-DEBB72AC6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Will PBFT always have the same leader?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No, the current leader can fail and needs to be changed.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many total leadership changes can occur in PBFT?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F107E-4718-E0DD-EE01-6C230CD6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3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B94C4-D595-B762-E93F-2AB0182A5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F507-3BF5-2BD7-D5EF-CDA69A8B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Leader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C204-D81D-A4EC-240E-DEB5FDCDE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Will PBFT always have the same leader?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No, the current leader can fail and needs to be changed.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many total leadership changes can occur in PBFT?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Infinitely many.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Then, how can we recognize who is the current leader and distinguish between the current leader’s old and new reigns?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56ADC-D9B0-CE80-DAF8-FB73BC71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76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27CB1-7434-E7E0-8A26-35F71B1E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3880-0EA7-2FD4-03FB-0BA6A7EC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Leader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0A96-F3F2-4814-9328-097C04BC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Will PBFT always have the same leader?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No, the current leader can fail and needs to be changed.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many total leadership changes can occur in PBFT?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Infinitely many.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Then, how can we recognize who is the current leader and distinguish between the current leader’s old and new reigns?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View numbers.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5AAB6-59BE-1749-091D-7E6B103B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4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CC27-253C-3586-2186-A689101E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BDAB-FEDF-79F9-4E45-72A807CE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DC5A-710E-B5A7-00A3-5DC35171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replica is assigned a unique identifier (</a:t>
            </a:r>
            <a:r>
              <a:rPr lang="en-US" sz="2400" b="1" dirty="0">
                <a:latin typeface="Palatino Linotype" panose="02040502050505030304" pitchFamily="18" charset="0"/>
              </a:rPr>
              <a:t>ID</a:t>
            </a:r>
            <a:r>
              <a:rPr lang="en-US" sz="2400" dirty="0">
                <a:latin typeface="Palatino Linotype" panose="02040502050505030304" pitchFamily="18" charset="0"/>
              </a:rPr>
              <a:t>).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Generally, these identifiers are monotonically increasing.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 a system of </a:t>
            </a:r>
            <a:r>
              <a:rPr lang="en-US" b="1" dirty="0">
                <a:latin typeface="Palatino Linotype" panose="02040502050505030304" pitchFamily="18" charset="0"/>
              </a:rPr>
              <a:t>n</a:t>
            </a:r>
            <a:r>
              <a:rPr lang="en-US" dirty="0">
                <a:latin typeface="Palatino Linotype" panose="02040502050505030304" pitchFamily="18" charset="0"/>
              </a:rPr>
              <a:t> replicas, the replica identifiers are: </a:t>
            </a:r>
            <a:r>
              <a:rPr lang="en-US" b="1" dirty="0">
                <a:latin typeface="Palatino Linotype" panose="02040502050505030304" pitchFamily="18" charset="0"/>
              </a:rPr>
              <a:t>0,1,2,…,n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view is also assigned a unique identifier – </a:t>
            </a:r>
            <a:r>
              <a:rPr lang="en-US" sz="2400" b="1" dirty="0">
                <a:latin typeface="Palatino Linotype" panose="02040502050505030304" pitchFamily="18" charset="0"/>
              </a:rPr>
              <a:t>view number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View numbers are also monotonically increasing, 0,1,2,….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EFFB3-A787-5520-C812-BB4985B1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4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175F-0843-F90F-7A8A-B332C1F9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A2EC-04DB-8902-183B-1486EA78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C3200-D436-A6B2-D1C9-CE080F43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Each replica is assigned a unique identifier (</a:t>
            </a:r>
            <a:r>
              <a:rPr lang="en-US" sz="2400" b="1" dirty="0">
                <a:latin typeface="Palatino Linotype" panose="02040502050505030304" pitchFamily="18" charset="0"/>
              </a:rPr>
              <a:t>ID</a:t>
            </a:r>
            <a:r>
              <a:rPr lang="en-US" sz="2400" dirty="0">
                <a:latin typeface="Palatino Linotype" panose="02040502050505030304" pitchFamily="18" charset="0"/>
              </a:rPr>
              <a:t>).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Generally, these identifiers are monotonically increasing.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 a system of </a:t>
            </a:r>
            <a:r>
              <a:rPr lang="en-US" b="1" dirty="0">
                <a:latin typeface="Palatino Linotype" panose="02040502050505030304" pitchFamily="18" charset="0"/>
              </a:rPr>
              <a:t>n</a:t>
            </a:r>
            <a:r>
              <a:rPr lang="en-US" dirty="0">
                <a:latin typeface="Palatino Linotype" panose="02040502050505030304" pitchFamily="18" charset="0"/>
              </a:rPr>
              <a:t> replicas, the replica identifiers are: </a:t>
            </a:r>
            <a:r>
              <a:rPr lang="en-US" b="1" dirty="0">
                <a:latin typeface="Palatino Linotype" panose="02040502050505030304" pitchFamily="18" charset="0"/>
              </a:rPr>
              <a:t>0,1,2,…,n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view is also assigned a unique identifier – </a:t>
            </a:r>
            <a:r>
              <a:rPr lang="en-US" sz="2400" b="1" dirty="0">
                <a:latin typeface="Palatino Linotype" panose="02040502050505030304" pitchFamily="18" charset="0"/>
              </a:rPr>
              <a:t>view number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View numbers are also monotonically increasing, 0,1,2,….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do we know who is the leader for view </a:t>
            </a:r>
            <a:r>
              <a:rPr lang="en-US" sz="2400" b="1" dirty="0">
                <a:latin typeface="Palatino Linotype" panose="02040502050505030304" pitchFamily="18" charset="0"/>
              </a:rPr>
              <a:t>v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Modulo Operation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v % n = ID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example, if v = 15 and n = 7, then the leader is replica 1.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10D8-A01C-2B94-3F44-2F70E1DE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10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C07BD-A5B9-559B-A992-B8BE1050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DC15-0F4C-16A7-215B-120F44E5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Message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5D00-674E-E5BF-0D6F-BAF1CD10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81895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During the Prepare and Commit phases, do the replicas need to identify which  proposal are they voting for?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6AC99-3AF6-8DDF-BF6D-E36B7F2D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BC81DD-0188-FFEB-04BF-7E84C81F2088}"/>
              </a:ext>
            </a:extLst>
          </p:cNvPr>
          <p:cNvSpPr/>
          <p:nvPr/>
        </p:nvSpPr>
        <p:spPr>
          <a:xfrm>
            <a:off x="1565408" y="2378111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4EF8FA-B9C0-C980-76EA-C4434DEB777D}"/>
              </a:ext>
            </a:extLst>
          </p:cNvPr>
          <p:cNvSpPr/>
          <p:nvPr/>
        </p:nvSpPr>
        <p:spPr>
          <a:xfrm>
            <a:off x="1565408" y="3267693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AFAFA7-A1E1-F343-0C49-1DFE58575347}"/>
              </a:ext>
            </a:extLst>
          </p:cNvPr>
          <p:cNvSpPr/>
          <p:nvPr/>
        </p:nvSpPr>
        <p:spPr>
          <a:xfrm>
            <a:off x="1557316" y="4193462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A7A41D-EC05-32AA-C152-6E97E3DFAFBA}"/>
              </a:ext>
            </a:extLst>
          </p:cNvPr>
          <p:cNvSpPr/>
          <p:nvPr/>
        </p:nvSpPr>
        <p:spPr>
          <a:xfrm>
            <a:off x="1557316" y="5104424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7C28-C305-AF11-657A-E64D67EA38A2}"/>
              </a:ext>
            </a:extLst>
          </p:cNvPr>
          <p:cNvSpPr txBox="1"/>
          <p:nvPr/>
        </p:nvSpPr>
        <p:spPr>
          <a:xfrm>
            <a:off x="540602" y="2178896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E8F59-79FB-9067-8C8F-B27760DCDD8C}"/>
              </a:ext>
            </a:extLst>
          </p:cNvPr>
          <p:cNvSpPr txBox="1"/>
          <p:nvPr/>
        </p:nvSpPr>
        <p:spPr>
          <a:xfrm>
            <a:off x="404752" y="3090982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33F787-1AD7-5315-A380-4652BC28C434}"/>
              </a:ext>
            </a:extLst>
          </p:cNvPr>
          <p:cNvSpPr txBox="1"/>
          <p:nvPr/>
        </p:nvSpPr>
        <p:spPr>
          <a:xfrm>
            <a:off x="319910" y="4019962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436D50FE-6BD7-1EF6-10F2-9F46E01F02B8}"/>
              </a:ext>
            </a:extLst>
          </p:cNvPr>
          <p:cNvCxnSpPr>
            <a:cxnSpLocks/>
          </p:cNvCxnSpPr>
          <p:nvPr/>
        </p:nvCxnSpPr>
        <p:spPr>
          <a:xfrm>
            <a:off x="1694880" y="2442763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F86DAA65-1307-67EF-209D-AE917969422F}"/>
              </a:ext>
            </a:extLst>
          </p:cNvPr>
          <p:cNvCxnSpPr>
            <a:cxnSpLocks/>
          </p:cNvCxnSpPr>
          <p:nvPr/>
        </p:nvCxnSpPr>
        <p:spPr>
          <a:xfrm>
            <a:off x="1694880" y="3343677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D1165649-7D33-915B-A298-73960E66FF4C}"/>
              </a:ext>
            </a:extLst>
          </p:cNvPr>
          <p:cNvCxnSpPr>
            <a:cxnSpLocks/>
          </p:cNvCxnSpPr>
          <p:nvPr/>
        </p:nvCxnSpPr>
        <p:spPr>
          <a:xfrm>
            <a:off x="1701624" y="4254938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208;p28">
            <a:extLst>
              <a:ext uri="{FF2B5EF4-FFF2-40B4-BE49-F238E27FC236}">
                <a16:creationId xmlns:a16="http://schemas.microsoft.com/office/drawing/2014/main" id="{DB9DBFF8-D25D-9A15-5F75-A319C35920EE}"/>
              </a:ext>
            </a:extLst>
          </p:cNvPr>
          <p:cNvCxnSpPr>
            <a:cxnSpLocks/>
          </p:cNvCxnSpPr>
          <p:nvPr/>
        </p:nvCxnSpPr>
        <p:spPr>
          <a:xfrm>
            <a:off x="1694880" y="5161068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CEADB1-324E-1FB0-6F68-D32BA725A653}"/>
              </a:ext>
            </a:extLst>
          </p:cNvPr>
          <p:cNvSpPr txBox="1"/>
          <p:nvPr/>
        </p:nvSpPr>
        <p:spPr>
          <a:xfrm>
            <a:off x="319910" y="4930235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911D61-B327-ADFF-6BA3-F33F4646BE1A}"/>
              </a:ext>
            </a:extLst>
          </p:cNvPr>
          <p:cNvCxnSpPr>
            <a:cxnSpLocks/>
          </p:cNvCxnSpPr>
          <p:nvPr/>
        </p:nvCxnSpPr>
        <p:spPr>
          <a:xfrm>
            <a:off x="3025405" y="2442763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8869EA-138E-C702-8633-F86D54B4C2AF}"/>
              </a:ext>
            </a:extLst>
          </p:cNvPr>
          <p:cNvCxnSpPr>
            <a:cxnSpLocks/>
          </p:cNvCxnSpPr>
          <p:nvPr/>
        </p:nvCxnSpPr>
        <p:spPr>
          <a:xfrm>
            <a:off x="4364021" y="2442763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784A6C-DAAD-5F17-E6A5-A7DE7470DFD1}"/>
              </a:ext>
            </a:extLst>
          </p:cNvPr>
          <p:cNvCxnSpPr>
            <a:cxnSpLocks/>
          </p:cNvCxnSpPr>
          <p:nvPr/>
        </p:nvCxnSpPr>
        <p:spPr>
          <a:xfrm>
            <a:off x="7041251" y="2442763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0BB46B-7F31-467B-314A-5B8766E46BD7}"/>
              </a:ext>
            </a:extLst>
          </p:cNvPr>
          <p:cNvCxnSpPr>
            <a:cxnSpLocks/>
          </p:cNvCxnSpPr>
          <p:nvPr/>
        </p:nvCxnSpPr>
        <p:spPr>
          <a:xfrm>
            <a:off x="9729271" y="2442763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92636B6-77B3-C861-EE57-02ECFC8CC3BD}"/>
              </a:ext>
            </a:extLst>
          </p:cNvPr>
          <p:cNvSpPr/>
          <p:nvPr/>
        </p:nvSpPr>
        <p:spPr>
          <a:xfrm>
            <a:off x="1564060" y="5949997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2" name="Google Shape;208;p28">
            <a:extLst>
              <a:ext uri="{FF2B5EF4-FFF2-40B4-BE49-F238E27FC236}">
                <a16:creationId xmlns:a16="http://schemas.microsoft.com/office/drawing/2014/main" id="{16778CA2-CC2F-ED9F-C188-01AF6FA1AA3F}"/>
              </a:ext>
            </a:extLst>
          </p:cNvPr>
          <p:cNvCxnSpPr>
            <a:cxnSpLocks/>
          </p:cNvCxnSpPr>
          <p:nvPr/>
        </p:nvCxnSpPr>
        <p:spPr>
          <a:xfrm>
            <a:off x="1701624" y="6006641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40A72B-FD75-077B-104C-D06729C4E0BB}"/>
              </a:ext>
            </a:extLst>
          </p:cNvPr>
          <p:cNvSpPr txBox="1"/>
          <p:nvPr/>
        </p:nvSpPr>
        <p:spPr>
          <a:xfrm>
            <a:off x="319910" y="5740267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494E67-45FD-75A1-5CA1-361D8574D526}"/>
              </a:ext>
            </a:extLst>
          </p:cNvPr>
          <p:cNvCxnSpPr>
            <a:cxnSpLocks/>
          </p:cNvCxnSpPr>
          <p:nvPr/>
        </p:nvCxnSpPr>
        <p:spPr>
          <a:xfrm>
            <a:off x="11078676" y="2436286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9A2BF0-ABC0-95E3-0ECF-EC8BEB9C5F60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694880" y="2442847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FB0B20-67F7-6474-9342-AA4D39D88C0F}"/>
              </a:ext>
            </a:extLst>
          </p:cNvPr>
          <p:cNvCxnSpPr>
            <a:cxnSpLocks/>
          </p:cNvCxnSpPr>
          <p:nvPr/>
        </p:nvCxnSpPr>
        <p:spPr>
          <a:xfrm>
            <a:off x="3025405" y="3343677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166283-E4FD-BD6D-178E-63C7E3098087}"/>
              </a:ext>
            </a:extLst>
          </p:cNvPr>
          <p:cNvCxnSpPr>
            <a:cxnSpLocks/>
          </p:cNvCxnSpPr>
          <p:nvPr/>
        </p:nvCxnSpPr>
        <p:spPr>
          <a:xfrm>
            <a:off x="3025405" y="3343677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743F7-1729-F134-074D-6EF5B1545340}"/>
              </a:ext>
            </a:extLst>
          </p:cNvPr>
          <p:cNvSpPr txBox="1"/>
          <p:nvPr/>
        </p:nvSpPr>
        <p:spPr>
          <a:xfrm>
            <a:off x="1676421" y="6016781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D14C2-377F-619F-B85D-0E9FB179898C}"/>
              </a:ext>
            </a:extLst>
          </p:cNvPr>
          <p:cNvSpPr txBox="1"/>
          <p:nvPr/>
        </p:nvSpPr>
        <p:spPr>
          <a:xfrm>
            <a:off x="3041837" y="6019596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9050AD-76FD-E73C-C078-68906D823CD2}"/>
              </a:ext>
            </a:extLst>
          </p:cNvPr>
          <p:cNvCxnSpPr>
            <a:cxnSpLocks/>
          </p:cNvCxnSpPr>
          <p:nvPr/>
        </p:nvCxnSpPr>
        <p:spPr>
          <a:xfrm>
            <a:off x="3025404" y="3343594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1182AE-EC10-263C-A65B-AB12DED06062}"/>
              </a:ext>
            </a:extLst>
          </p:cNvPr>
          <p:cNvCxnSpPr>
            <a:cxnSpLocks/>
          </p:cNvCxnSpPr>
          <p:nvPr/>
        </p:nvCxnSpPr>
        <p:spPr>
          <a:xfrm flipV="1">
            <a:off x="4372109" y="3343594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4EC06C-EA37-1D03-D6A5-449C15464C67}"/>
              </a:ext>
            </a:extLst>
          </p:cNvPr>
          <p:cNvCxnSpPr>
            <a:cxnSpLocks/>
          </p:cNvCxnSpPr>
          <p:nvPr/>
        </p:nvCxnSpPr>
        <p:spPr>
          <a:xfrm flipV="1">
            <a:off x="4372109" y="3343594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04DD7E-B2BE-15E6-A9EA-360085B1AD47}"/>
              </a:ext>
            </a:extLst>
          </p:cNvPr>
          <p:cNvCxnSpPr>
            <a:cxnSpLocks/>
          </p:cNvCxnSpPr>
          <p:nvPr/>
        </p:nvCxnSpPr>
        <p:spPr>
          <a:xfrm>
            <a:off x="4372109" y="4254938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5791B2-F109-6B53-1841-07A32CFD018B}"/>
              </a:ext>
            </a:extLst>
          </p:cNvPr>
          <p:cNvCxnSpPr>
            <a:cxnSpLocks/>
          </p:cNvCxnSpPr>
          <p:nvPr/>
        </p:nvCxnSpPr>
        <p:spPr>
          <a:xfrm flipV="1">
            <a:off x="4372109" y="4254938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8747AC-28E5-ACBE-D68C-0D27BE531132}"/>
              </a:ext>
            </a:extLst>
          </p:cNvPr>
          <p:cNvCxnSpPr>
            <a:cxnSpLocks/>
          </p:cNvCxnSpPr>
          <p:nvPr/>
        </p:nvCxnSpPr>
        <p:spPr>
          <a:xfrm>
            <a:off x="4372109" y="4254938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5A0F92-B669-B65A-E122-49839D562DAF}"/>
              </a:ext>
            </a:extLst>
          </p:cNvPr>
          <p:cNvCxnSpPr>
            <a:cxnSpLocks/>
          </p:cNvCxnSpPr>
          <p:nvPr/>
        </p:nvCxnSpPr>
        <p:spPr>
          <a:xfrm>
            <a:off x="4372109" y="5160768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FEFBA9-064B-45D8-6220-D47DBAE9C48B}"/>
              </a:ext>
            </a:extLst>
          </p:cNvPr>
          <p:cNvSpPr txBox="1"/>
          <p:nvPr/>
        </p:nvSpPr>
        <p:spPr>
          <a:xfrm>
            <a:off x="5061139" y="6009199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79A016-041A-5339-D281-9872E6550F8C}"/>
              </a:ext>
            </a:extLst>
          </p:cNvPr>
          <p:cNvCxnSpPr>
            <a:cxnSpLocks/>
          </p:cNvCxnSpPr>
          <p:nvPr/>
        </p:nvCxnSpPr>
        <p:spPr>
          <a:xfrm flipV="1">
            <a:off x="7010227" y="3343593"/>
            <a:ext cx="2733881" cy="911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0110A6-1722-D58D-0430-2B84538067F2}"/>
              </a:ext>
            </a:extLst>
          </p:cNvPr>
          <p:cNvCxnSpPr>
            <a:cxnSpLocks/>
          </p:cNvCxnSpPr>
          <p:nvPr/>
        </p:nvCxnSpPr>
        <p:spPr>
          <a:xfrm flipV="1">
            <a:off x="7010227" y="3343594"/>
            <a:ext cx="2726460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B6F2BF-0FF4-5331-57F7-10D27AD59BA2}"/>
              </a:ext>
            </a:extLst>
          </p:cNvPr>
          <p:cNvCxnSpPr>
            <a:cxnSpLocks/>
          </p:cNvCxnSpPr>
          <p:nvPr/>
        </p:nvCxnSpPr>
        <p:spPr>
          <a:xfrm>
            <a:off x="7010227" y="4254938"/>
            <a:ext cx="2726460" cy="906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34D000-0F23-4159-8C48-697F89874884}"/>
              </a:ext>
            </a:extLst>
          </p:cNvPr>
          <p:cNvCxnSpPr>
            <a:cxnSpLocks/>
          </p:cNvCxnSpPr>
          <p:nvPr/>
        </p:nvCxnSpPr>
        <p:spPr>
          <a:xfrm flipV="1">
            <a:off x="7010227" y="4254937"/>
            <a:ext cx="2726460" cy="905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4F91EE-36A7-C2B9-A5C7-471E4E0B3A5C}"/>
              </a:ext>
            </a:extLst>
          </p:cNvPr>
          <p:cNvCxnSpPr>
            <a:cxnSpLocks/>
          </p:cNvCxnSpPr>
          <p:nvPr/>
        </p:nvCxnSpPr>
        <p:spPr>
          <a:xfrm>
            <a:off x="7010227" y="4254938"/>
            <a:ext cx="2733881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8E4187-8A7C-7C56-D67E-8327FAD88490}"/>
              </a:ext>
            </a:extLst>
          </p:cNvPr>
          <p:cNvCxnSpPr>
            <a:cxnSpLocks/>
          </p:cNvCxnSpPr>
          <p:nvPr/>
        </p:nvCxnSpPr>
        <p:spPr>
          <a:xfrm>
            <a:off x="7010227" y="5160768"/>
            <a:ext cx="2726460" cy="852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B435B0-9D17-DDF2-5919-8291302A7960}"/>
              </a:ext>
            </a:extLst>
          </p:cNvPr>
          <p:cNvCxnSpPr>
            <a:cxnSpLocks/>
          </p:cNvCxnSpPr>
          <p:nvPr/>
        </p:nvCxnSpPr>
        <p:spPr>
          <a:xfrm>
            <a:off x="7041250" y="3343592"/>
            <a:ext cx="2695437" cy="8983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88A7EF-7EB2-B4D5-2A96-716640A13591}"/>
              </a:ext>
            </a:extLst>
          </p:cNvPr>
          <p:cNvCxnSpPr>
            <a:cxnSpLocks/>
          </p:cNvCxnSpPr>
          <p:nvPr/>
        </p:nvCxnSpPr>
        <p:spPr>
          <a:xfrm>
            <a:off x="7049338" y="3337116"/>
            <a:ext cx="2679933" cy="18236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783C4E-3C51-E566-C44A-D0BC36D51FD4}"/>
              </a:ext>
            </a:extLst>
          </p:cNvPr>
          <p:cNvCxnSpPr>
            <a:cxnSpLocks/>
          </p:cNvCxnSpPr>
          <p:nvPr/>
        </p:nvCxnSpPr>
        <p:spPr>
          <a:xfrm>
            <a:off x="7026418" y="3337115"/>
            <a:ext cx="2717690" cy="26760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35050A-4515-08EB-1627-FDF702ACF579}"/>
              </a:ext>
            </a:extLst>
          </p:cNvPr>
          <p:cNvSpPr txBox="1"/>
          <p:nvPr/>
        </p:nvSpPr>
        <p:spPr>
          <a:xfrm>
            <a:off x="7713083" y="6019534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Commit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216544-A6C7-75CF-C4B4-D0E4981C205D}"/>
              </a:ext>
            </a:extLst>
          </p:cNvPr>
          <p:cNvCxnSpPr>
            <a:cxnSpLocks/>
          </p:cNvCxnSpPr>
          <p:nvPr/>
        </p:nvCxnSpPr>
        <p:spPr>
          <a:xfrm flipV="1">
            <a:off x="9736687" y="2442680"/>
            <a:ext cx="1341989" cy="939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957CE0-2A70-C8CA-E0A3-9AD87A31E6A5}"/>
              </a:ext>
            </a:extLst>
          </p:cNvPr>
          <p:cNvCxnSpPr>
            <a:cxnSpLocks/>
          </p:cNvCxnSpPr>
          <p:nvPr/>
        </p:nvCxnSpPr>
        <p:spPr>
          <a:xfrm flipV="1">
            <a:off x="9736686" y="2442597"/>
            <a:ext cx="1346704" cy="181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6C191A-DEB4-4821-A32E-162EF336A224}"/>
              </a:ext>
            </a:extLst>
          </p:cNvPr>
          <p:cNvCxnSpPr>
            <a:cxnSpLocks/>
          </p:cNvCxnSpPr>
          <p:nvPr/>
        </p:nvCxnSpPr>
        <p:spPr>
          <a:xfrm flipV="1">
            <a:off x="9736685" y="2436121"/>
            <a:ext cx="1354119" cy="2733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0320D2-D068-E4DE-904D-6D3B9B98A557}"/>
              </a:ext>
            </a:extLst>
          </p:cNvPr>
          <p:cNvSpPr txBox="1"/>
          <p:nvPr/>
        </p:nvSpPr>
        <p:spPr>
          <a:xfrm>
            <a:off x="9732385" y="6019847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85022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33C40-DC6A-3261-55F1-D34225692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FF0E-D534-40B8-E3DA-F6810D13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Message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A87A-8092-6681-36E6-ECDB0F60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During the Prepare and Commit phases, do the replicas need to identify which  proposal are they voting for?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replicas do need to identify due to delays or failures.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So, what should replicas send to track the  proposal?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DB760-8C60-6004-D728-C07B415D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4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3A797-1C25-6B4A-1FEB-CE0E1701B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2B76-DBF7-9201-DBE7-E1D1FF8A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Message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F910-A3D1-27FD-6A37-70725C285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During the Prepare and Commit phases, do the replicas need to identify which proposal are they voting for?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replicas do need to identify due to delays or failures.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So, what should replicas send to track the  proposal?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They should send with their vote, the full signed proposal by the leader.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Is there anything better we can do?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B3D53-EE25-49AD-9CF4-33DA8731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98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FAF45-C1B8-59A0-26F7-28A040A6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1B67-1948-ECAE-A88E-9645960E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Message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D748-C55C-50EC-1F27-2E123ED0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During the Prepare and Commit phases, do the replicas need to identify which proposal are they voting for?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replicas do need to identify due to delays or failures.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So, what should replicas send to track the  proposal?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They should send with their vote, the full signed proposal by the leader.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Is there anything better we can do?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Leader should send signed proposal digest along with the proposal.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Digests are simply hash of the proposal.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Digests are significantly smaller in size in comparison to the proposal.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7525D-0B45-2F53-4956-7C38475B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10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15F1-9736-D373-3FB3-526A21E39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80C7-8A75-739F-13FF-DC8A785D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19EB3-98B2-4265-95E0-9B1D4827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represent a hash of message </a:t>
            </a:r>
            <a:r>
              <a:rPr lang="en-US" sz="2400" b="1" dirty="0">
                <a:latin typeface="Palatino Linotype" panose="02040502050505030304" pitchFamily="18" charset="0"/>
              </a:rPr>
              <a:t>x</a:t>
            </a:r>
            <a:r>
              <a:rPr lang="en-US" sz="2400" dirty="0">
                <a:latin typeface="Palatino Linotype" panose="02040502050505030304" pitchFamily="18" charset="0"/>
              </a:rPr>
              <a:t> as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H = hash(x)</a:t>
            </a:r>
            <a:r>
              <a:rPr lang="en-US" dirty="0">
                <a:latin typeface="Palatino Linotype" panose="02040502050505030304" pitchFamily="18" charset="0"/>
              </a:rPr>
              <a:t>,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Where </a:t>
            </a:r>
            <a:r>
              <a:rPr lang="en-US" b="1" dirty="0">
                <a:latin typeface="Palatino Linotype" panose="02040502050505030304" pitchFamily="18" charset="0"/>
              </a:rPr>
              <a:t>hash() </a:t>
            </a:r>
            <a:r>
              <a:rPr lang="en-US" dirty="0">
                <a:latin typeface="Palatino Linotype" panose="02040502050505030304" pitchFamily="18" charset="0"/>
              </a:rPr>
              <a:t>is an existing hash function.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key property do we expect from a hash function?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CB560-52DC-E84E-0F89-1C1D06B9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2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3 is Out!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3 is due on </a:t>
            </a:r>
            <a:r>
              <a:rPr lang="en-US" sz="2400" b="1" dirty="0">
                <a:latin typeface="Palatino Linotype" panose="02040502050505030304" pitchFamily="18" charset="0"/>
              </a:rPr>
              <a:t>May 18, 2025</a:t>
            </a:r>
            <a:r>
              <a:rPr lang="en-US" sz="2400" dirty="0">
                <a:latin typeface="Palatino Linotype" panose="02040502050505030304" pitchFamily="18" charset="0"/>
              </a:rPr>
              <a:t> at </a:t>
            </a:r>
            <a:r>
              <a:rPr lang="en-US" sz="2400" b="1" dirty="0">
                <a:latin typeface="Palatino Linotype" panose="02040502050505030304" pitchFamily="18" charset="0"/>
              </a:rPr>
              <a:t>11:59pm PST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Please start working with your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6F826-566A-9729-286E-FE0E41F23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D1AE-AC2A-3B88-5CDF-83BB7382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C8E7-706E-3EF0-F584-984F9AC5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represent a hash of message </a:t>
            </a:r>
            <a:r>
              <a:rPr lang="en-US" sz="2400" b="1" dirty="0">
                <a:latin typeface="Palatino Linotype" panose="02040502050505030304" pitchFamily="18" charset="0"/>
              </a:rPr>
              <a:t>x</a:t>
            </a:r>
            <a:r>
              <a:rPr lang="en-US" sz="2400" dirty="0">
                <a:latin typeface="Palatino Linotype" panose="02040502050505030304" pitchFamily="18" charset="0"/>
              </a:rPr>
              <a:t> as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H = hash(x)</a:t>
            </a:r>
            <a:r>
              <a:rPr lang="en-US" dirty="0">
                <a:latin typeface="Palatino Linotype" panose="02040502050505030304" pitchFamily="18" charset="0"/>
              </a:rPr>
              <a:t>,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Where </a:t>
            </a:r>
            <a:r>
              <a:rPr lang="en-US" b="1" dirty="0">
                <a:latin typeface="Palatino Linotype" panose="02040502050505030304" pitchFamily="18" charset="0"/>
              </a:rPr>
              <a:t>hash() </a:t>
            </a:r>
            <a:r>
              <a:rPr lang="en-US" dirty="0">
                <a:latin typeface="Palatino Linotype" panose="02040502050505030304" pitchFamily="18" charset="0"/>
              </a:rPr>
              <a:t>is an existing hash function.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the key property do we expect from a hash function?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Collision resistance.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Given a message </a:t>
            </a:r>
            <a:r>
              <a:rPr lang="en-US" b="1" dirty="0">
                <a:latin typeface="Palatino Linotype" panose="02040502050505030304" pitchFamily="18" charset="0"/>
              </a:rPr>
              <a:t>x’</a:t>
            </a:r>
            <a:r>
              <a:rPr lang="en-US" dirty="0">
                <a:latin typeface="Palatino Linotype" panose="02040502050505030304" pitchFamily="18" charset="0"/>
              </a:rPr>
              <a:t>, the hash function </a:t>
            </a:r>
            <a:r>
              <a:rPr lang="en-US" b="1" dirty="0">
                <a:latin typeface="Palatino Linotype" panose="02040502050505030304" pitchFamily="18" charset="0"/>
              </a:rPr>
              <a:t>hash()</a:t>
            </a:r>
            <a:r>
              <a:rPr lang="en-US" dirty="0">
                <a:latin typeface="Palatino Linotype" panose="02040502050505030304" pitchFamily="18" charset="0"/>
              </a:rPr>
              <a:t> should ensure the following: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</a:rPr>
              <a:t>H’ = hash(x’) </a:t>
            </a:r>
            <a:r>
              <a:rPr lang="en-US" sz="2400" dirty="0">
                <a:latin typeface="Palatino Linotype" panose="02040502050505030304" pitchFamily="18" charset="0"/>
              </a:rPr>
              <a:t>and </a:t>
            </a:r>
            <a:r>
              <a:rPr lang="en-US" sz="2400" b="1" dirty="0">
                <a:latin typeface="Palatino Linotype" panose="02040502050505030304" pitchFamily="18" charset="0"/>
              </a:rPr>
              <a:t>H ≠ H’</a:t>
            </a:r>
          </a:p>
          <a:p>
            <a:pPr lvl="2"/>
            <a:endParaRPr lang="en-US" sz="2400" dirty="0">
              <a:latin typeface="Palatino Linotype" panose="02040502050505030304" pitchFamily="18" charset="0"/>
            </a:endParaRPr>
          </a:p>
          <a:p>
            <a:pPr marL="285750" lvl="2" indent="-285750"/>
            <a:r>
              <a:rPr lang="en-US" sz="2400" dirty="0">
                <a:latin typeface="Palatino Linotype" panose="02040502050505030304" pitchFamily="18" charset="0"/>
              </a:rPr>
              <a:t>Several Collision Resistant Hash functions exist in the wild:</a:t>
            </a:r>
          </a:p>
          <a:p>
            <a:pPr marL="742950" lvl="3" indent="-285750"/>
            <a:r>
              <a:rPr lang="en-US" sz="2400" dirty="0">
                <a:latin typeface="Palatino Linotype" panose="02040502050505030304" pitchFamily="18" charset="0"/>
              </a:rPr>
              <a:t>SHA 256, Double SHA.</a:t>
            </a:r>
          </a:p>
          <a:p>
            <a:pPr marL="742950" lvl="3" indent="-285750"/>
            <a:r>
              <a:rPr lang="en-US" sz="2400" dirty="0">
                <a:latin typeface="Palatino Linotype" panose="02040502050505030304" pitchFamily="18" charset="0"/>
              </a:rPr>
              <a:t>Check out NIST recommendations.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01BA6-FCA2-1314-7ECE-ADD7F9D0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C24CA-DAFA-DE40-C7A8-C407155C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AEB5-632B-C46D-0D70-99CAB44A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7498-10CF-9DFC-FC0B-1923720E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guarantee fairness in the PBFT protocol?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42A10-89B3-8DBB-1ACC-9757AD6D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96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2EB91-ABFF-6333-0B2E-24564484F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ED2-CE91-080B-6924-F4D8398C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3D040-6024-B27D-878A-6FE1EB73E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guarantee fairness in the PBFT protocol?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guarantee fairness, an honest leader should order all the transactions in the order they were received.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Alice’s transaction was received by the leader before Bob’s transaction, then the leader should order Alice’s transaction before Bob.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EA918-7C01-C56A-4E1D-DF3AA24D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5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790EF-ACCB-3C66-B658-2E1C0FABF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1931-347F-4B5D-755C-C8B8594B6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D621-6198-9296-0121-2BB7CF10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garbage collection in a BFT system?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FACB6-D92D-AAD4-729A-D8EDE0DA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13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2C85-DA8B-FE21-EE89-28471F3F8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E5BD-856B-2045-E4C4-3775BD72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AE0B-807F-6B07-9928-8A7151C8B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garbage collection in a BFT system?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 the system processes billions of transactions, we need to clear up the space to allow the system to run uninterrupted for long periods of time.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Clearing up the space implies removing old requests.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Ensuring all the honest replicas are at the same state.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63D36-9D3F-8052-3251-914D20E1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31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A76C5-8354-E081-ED94-E87048AD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C6C1-E7DF-19A8-9558-615956C2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E17A-D1BB-6FC5-67F7-CC17F7C5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meant by garbage collection in a BFT system?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As the system processes billions of transactions, we need to clear up the space to allow the system to run uninterrupted for long periods of time.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Clearing up the space implies removing old requests.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Ensuring all the honest replicas are at the same state.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Solution: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Periodically checkpoint the system.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Clear up all the space before the last checkpoint.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38D9-BC9F-A835-A378-5E14206F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00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F26E3-F38B-C0AD-3554-BD9CEBA0F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AB52-E8B1-1E56-CA19-55D82A75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Checkpointing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988E3-A985-CC96-3995-6993AB56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76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626DA-4D3D-DB3E-D224-C259D91B7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6B3E-8C2F-D9C2-BF6A-EEF4BC9FB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Checkpointing in PBFT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EB33-B38A-37FD-6FEB-832EE18F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Simple Checkpoint Protocol: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Periodically, all replicas initiate the </a:t>
            </a:r>
            <a:r>
              <a:rPr lang="en-US" i="1" dirty="0">
                <a:latin typeface="Palatino Linotype" panose="02040502050505030304" pitchFamily="18" charset="0"/>
              </a:rPr>
              <a:t>checkpoint phase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A4D1-9125-2AFA-671B-AEF2C8AB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415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01BB-C0D4-C281-5A66-0B83542F8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043C-04CC-C5BA-E757-C9ADCD25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Checkpointing in PBFT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0476-8A4A-0BB1-9EB5-58B0957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Simple Checkpoint Protocol: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Periodically, all replicas initiate the </a:t>
            </a:r>
            <a:r>
              <a:rPr lang="en-US" i="1" dirty="0">
                <a:latin typeface="Palatino Linotype" panose="02040502050505030304" pitchFamily="18" charset="0"/>
              </a:rPr>
              <a:t>checkpoint phase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Create a digest of the current state.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B3C6A-C23B-AA56-CD74-32E8CE28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0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093D5-BCB7-16D4-1E1D-ED1BAC639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55CF-284B-55DF-09EF-ABD0BF5E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Checkpointing in PBFT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902B-9F8D-2581-B03E-08C528F8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Simple Checkpoint Protocol: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Periodically, all replicas initiate the </a:t>
            </a:r>
            <a:r>
              <a:rPr lang="en-US" i="1" dirty="0">
                <a:latin typeface="Palatino Linotype" panose="02040502050505030304" pitchFamily="18" charset="0"/>
              </a:rPr>
              <a:t>checkpoint phase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Create a digest of the current state.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Create a Checkpoint message that includes the digest and the highest sequence number till now and send this message to all the replicas.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55F2B-F3F1-FB00-F7A2-364D1C5E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5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Byzantine Failures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Started looking at PBFT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73744-15C6-A5DD-BD2E-5BD22D622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0A98-90DF-E81A-7C38-DDC94DDA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Checkpointing in PBFT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9994-BBF9-C325-B782-E430B6FBC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Simple Checkpoint Protocol: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Periodically, all replicas initiate the </a:t>
            </a:r>
            <a:r>
              <a:rPr lang="en-US" i="1" dirty="0">
                <a:latin typeface="Palatino Linotype" panose="02040502050505030304" pitchFamily="18" charset="0"/>
              </a:rPr>
              <a:t>checkpoint phase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Create a digest of the current state.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Create a Checkpoint message that includes the digest and the highest sequence number till now and send this message to all the replicas.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Once a replica receives matching Checkpoint message from </a:t>
            </a:r>
            <a:r>
              <a:rPr lang="en-US" b="1" dirty="0">
                <a:latin typeface="Palatino Linotype" panose="02040502050505030304" pitchFamily="18" charset="0"/>
              </a:rPr>
              <a:t>n-f</a:t>
            </a:r>
            <a:r>
              <a:rPr lang="en-US" dirty="0">
                <a:latin typeface="Palatino Linotype" panose="02040502050505030304" pitchFamily="18" charset="0"/>
              </a:rPr>
              <a:t> replicas, it marks the checkpoint phase as complete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By the word “periodically”, we mean to run checkpoint protocol after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Every </a:t>
            </a:r>
            <a:r>
              <a:rPr lang="en-US" b="1" dirty="0">
                <a:latin typeface="Palatino Linotype" panose="02040502050505030304" pitchFamily="18" charset="0"/>
              </a:rPr>
              <a:t>x</a:t>
            </a:r>
            <a:r>
              <a:rPr lang="en-US" dirty="0">
                <a:latin typeface="Palatino Linotype" panose="02040502050505030304" pitchFamily="18" charset="0"/>
              </a:rPr>
              <a:t> requests have committed, or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Some </a:t>
            </a:r>
            <a:r>
              <a:rPr lang="en-US" b="1" dirty="0">
                <a:latin typeface="Palatino Linotype" panose="02040502050505030304" pitchFamily="18" charset="0"/>
              </a:rPr>
              <a:t>t</a:t>
            </a:r>
            <a:r>
              <a:rPr lang="en-US" dirty="0">
                <a:latin typeface="Palatino Linotype" panose="02040502050505030304" pitchFamily="18" charset="0"/>
              </a:rPr>
              <a:t> time has passed.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A686A-B643-7873-4AB6-832F28B4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51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248D1-FD18-18A0-C146-ACB767572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0CA5-F50A-DF34-00F4-4BCA31D4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72" y="2523909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Failures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0FB68-9A9C-1BE0-F076-D730DB3A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3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269E3-304A-BD7C-2E62-843BA09A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A4BF-830E-3B7A-BB52-55AAC1EE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Impact of Non-leader Byzantine Replica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C161C-822A-1926-60ED-8A40174C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801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375EF-E829-9E9D-0C01-5C4035EC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FE7C-9536-CAB4-4A12-E766D8B8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Impact of Non-leader  Byzantine Replica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FB84-A07A-BE95-2E0B-B4F0D80C2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non-leader Byzantine replica can drop, delay, or ignore a message.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However, if the network is reliable, then a non-leader Byzantine replica </a:t>
            </a:r>
            <a:r>
              <a:rPr lang="en-US" sz="2400" b="1" dirty="0">
                <a:latin typeface="Palatino Linotype" panose="02040502050505030304" pitchFamily="18" charset="0"/>
              </a:rPr>
              <a:t>cannot affect </a:t>
            </a:r>
            <a:r>
              <a:rPr lang="en-US" sz="2400" dirty="0">
                <a:latin typeface="Palatino Linotype" panose="02040502050505030304" pitchFamily="18" charset="0"/>
              </a:rPr>
              <a:t>safety and liveness.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system will make progress and remain safe till there is a good leader.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275E4-8F22-29AE-24A6-51158D89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27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AE807-8088-F85D-D2A5-03AA6B525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FBCA-D784-0F45-7BDE-33AA073B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Impact of Byzantine Leader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B8039-DD53-37FB-D65C-0E5F63E8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946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F0ED-D77A-F33F-DA8D-4647C286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6929-5D17-E125-A2F2-5A89FDF6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Impact of Non-leader  Byzantine Replica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588B-E4B6-6FDF-ABE4-469F92BCE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Byzantine replica can do everything that a non-leader can and more: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Equivocate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Suppress clients.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the leader is malicious, we need to take steps: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Detect the malicious behavior.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Replace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C2326-23C2-B659-611A-81F5FD0A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85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D79D2-6BF2-8C4A-D11D-F2EAB0B38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272E-FB98-1414-2C36-30D1328D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Impact of Non-leader  Byzantine Replica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B86F-7C25-2EC4-42CC-418C988D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Byzantine replica can do everything that a non-leader can and more: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Equivocate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Suppress clients.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If the leader is malicious, we need to take steps: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Detect the malicious behavior.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Replace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Leader Replacement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View Change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i="1" dirty="0">
                <a:latin typeface="Palatino Linotype" panose="02040502050505030304" pitchFamily="18" charset="0"/>
                <a:sym typeface="Wingdings" pitchFamily="2" charset="2"/>
              </a:rPr>
              <a:t>Note: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 true leader detection and replacement only takes place under the assumption that the network is reliable.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33737-AC33-D782-17D9-7AB2CBF7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89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0976-F289-5204-2D09-E8627E02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653C-5140-ED69-46D7-A0E5F5B3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Detecting Malicious Leader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9BEB3-25AF-AE8E-7584-FC5BE32C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9A53-F634-63EC-E372-66FC0806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Who can detect that a leader is acting maliciously?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32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5F853-7834-419A-0518-72DB21710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45CA-3A9A-41E3-2946-8261EEE8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Detecting Malicious Leader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E8BDB-A50E-33C1-A6BB-3BAD2C81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8FB3-3ECF-D018-70AC-35EB520D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Who can detect that a leader is acting maliciously?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Clients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62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1701E-57DD-8AAC-C5D4-D24AC135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95FB-4B62-FB5F-E191-DE0E0DC6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Client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31C08-E444-0CA7-F4FD-BB7A3A1C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737D-14AA-C859-94A7-FDB37BA2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a client detect that the leader is malicious?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0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092C0-1B1C-C04B-B02C-8FCB65A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B172-231E-DC43-A96F-B7456FB1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5B47-6592-78A6-BE24-68301829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99ED8-CCF6-1980-8F91-A338A7058CCB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581FDE-C64C-9AAE-7BC7-85157BADA024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CD36F4-74EF-215F-9CEE-C03B20C486EF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D28F27-EA54-3B6A-FFE1-B257CEB4505B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DBE49-0F2F-44E5-F321-E3D03771A96D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A101-281A-03D0-F5E1-0FE4C5A94595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B064A-643C-448F-728F-2CFD0938CA08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C97BC11-BA56-2CB7-4955-8BD78AFAB285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8DD015FB-9982-2895-DF2C-DCFE04E87092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A2FE8236-68C4-22C7-697A-0AC4EA3579FA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C827FCEA-8936-B1F2-F440-AFD19CEB0413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2BCADB-678A-59CA-78A7-576B89CEADE2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CC2EDE-DBE3-0832-15E4-75EDBBB1CA76}"/>
              </a:ext>
            </a:extLst>
          </p:cNvPr>
          <p:cNvCxnSpPr>
            <a:cxnSpLocks/>
          </p:cNvCxnSpPr>
          <p:nvPr/>
        </p:nvCxnSpPr>
        <p:spPr>
          <a:xfrm>
            <a:off x="3025405" y="2132659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A13BE8-1C26-6356-73CC-5C9F424E2706}"/>
              </a:ext>
            </a:extLst>
          </p:cNvPr>
          <p:cNvCxnSpPr>
            <a:cxnSpLocks/>
          </p:cNvCxnSpPr>
          <p:nvPr/>
        </p:nvCxnSpPr>
        <p:spPr>
          <a:xfrm>
            <a:off x="4364021" y="2132659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80DBA-6D22-92C5-3482-426A34548296}"/>
              </a:ext>
            </a:extLst>
          </p:cNvPr>
          <p:cNvCxnSpPr>
            <a:cxnSpLocks/>
          </p:cNvCxnSpPr>
          <p:nvPr/>
        </p:nvCxnSpPr>
        <p:spPr>
          <a:xfrm>
            <a:off x="704125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5764D8-5996-97DC-1BD3-9C4AEF0AE143}"/>
              </a:ext>
            </a:extLst>
          </p:cNvPr>
          <p:cNvCxnSpPr>
            <a:cxnSpLocks/>
          </p:cNvCxnSpPr>
          <p:nvPr/>
        </p:nvCxnSpPr>
        <p:spPr>
          <a:xfrm>
            <a:off x="972927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8AADCD2-BA0A-A11B-B652-715760951255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B982A67A-9BAF-4952-D560-254EA3110141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653BE2-E772-85E9-5EAB-F81C9BCF4F3E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765C22-D207-C93F-9555-4EA7E4AD9F77}"/>
              </a:ext>
            </a:extLst>
          </p:cNvPr>
          <p:cNvCxnSpPr>
            <a:cxnSpLocks/>
          </p:cNvCxnSpPr>
          <p:nvPr/>
        </p:nvCxnSpPr>
        <p:spPr>
          <a:xfrm>
            <a:off x="11078676" y="2126182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2F26FC-BFD8-2B89-E024-3F613C42880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94880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73E869-38AF-8FF7-25A4-122FEFB4D6F2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4F718F-ACE6-AE35-0DF1-EDB5C2FACFCE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A6DC46-56E7-8CB6-4D9E-DF7A6880767E}"/>
              </a:ext>
            </a:extLst>
          </p:cNvPr>
          <p:cNvSpPr txBox="1"/>
          <p:nvPr/>
        </p:nvSpPr>
        <p:spPr>
          <a:xfrm>
            <a:off x="1676421" y="5706677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E9946C-CB24-50FF-3B79-BE9FC303BB30}"/>
              </a:ext>
            </a:extLst>
          </p:cNvPr>
          <p:cNvSpPr txBox="1"/>
          <p:nvPr/>
        </p:nvSpPr>
        <p:spPr>
          <a:xfrm>
            <a:off x="3041837" y="5709492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3E5EC8-6456-0501-9101-259A70CFFE6B}"/>
              </a:ext>
            </a:extLst>
          </p:cNvPr>
          <p:cNvCxnSpPr>
            <a:cxnSpLocks/>
          </p:cNvCxnSpPr>
          <p:nvPr/>
        </p:nvCxnSpPr>
        <p:spPr>
          <a:xfrm>
            <a:off x="3025404" y="3033490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D75539-17A4-161C-B2A7-7199336CC50D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A279DE-7EC4-8823-4ED7-16451BD548DC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919C20-7E79-2891-0928-7EC76B33D3AB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2EDA97-0C19-24BF-F7C4-47A67172F3E5}"/>
              </a:ext>
            </a:extLst>
          </p:cNvPr>
          <p:cNvCxnSpPr>
            <a:cxnSpLocks/>
          </p:cNvCxnSpPr>
          <p:nvPr/>
        </p:nvCxnSpPr>
        <p:spPr>
          <a:xfrm flipV="1"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698FC5-6999-E70E-9A8D-4E1C59A175F2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E54C27-B573-40A9-8F93-B0367E16016E}"/>
              </a:ext>
            </a:extLst>
          </p:cNvPr>
          <p:cNvCxnSpPr>
            <a:cxnSpLocks/>
          </p:cNvCxnSpPr>
          <p:nvPr/>
        </p:nvCxnSpPr>
        <p:spPr>
          <a:xfrm>
            <a:off x="4372109" y="4850664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3A0B7D-D967-1A16-D250-700E7133B291}"/>
              </a:ext>
            </a:extLst>
          </p:cNvPr>
          <p:cNvSpPr txBox="1"/>
          <p:nvPr/>
        </p:nvSpPr>
        <p:spPr>
          <a:xfrm>
            <a:off x="5061139" y="5699095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E5252B-8F60-8929-BC50-B199113AE91E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89"/>
            <a:ext cx="2733881" cy="911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0316D2-D7E0-784B-7A63-355B06BE8B25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90"/>
            <a:ext cx="2726460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0C98FE-1C16-9114-06F4-DAF75856A1F5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26460" cy="906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F8C48D-24F7-CC07-237D-010ED811EF2B}"/>
              </a:ext>
            </a:extLst>
          </p:cNvPr>
          <p:cNvCxnSpPr>
            <a:cxnSpLocks/>
          </p:cNvCxnSpPr>
          <p:nvPr/>
        </p:nvCxnSpPr>
        <p:spPr>
          <a:xfrm flipV="1">
            <a:off x="7010227" y="3944833"/>
            <a:ext cx="2726460" cy="905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990BE61-8B65-CF26-BDBF-8FAB7031F1A8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33881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35F44A-0E8D-164A-C99C-0D1573DC6DD9}"/>
              </a:ext>
            </a:extLst>
          </p:cNvPr>
          <p:cNvCxnSpPr>
            <a:cxnSpLocks/>
          </p:cNvCxnSpPr>
          <p:nvPr/>
        </p:nvCxnSpPr>
        <p:spPr>
          <a:xfrm>
            <a:off x="7010227" y="4850664"/>
            <a:ext cx="2726460" cy="852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AD3050-4386-313C-E6A8-D7EE69E1CC0F}"/>
              </a:ext>
            </a:extLst>
          </p:cNvPr>
          <p:cNvCxnSpPr>
            <a:cxnSpLocks/>
          </p:cNvCxnSpPr>
          <p:nvPr/>
        </p:nvCxnSpPr>
        <p:spPr>
          <a:xfrm>
            <a:off x="7041250" y="3033488"/>
            <a:ext cx="2695437" cy="8983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21EDEE1-237F-94CF-8905-5459C7DCAD0A}"/>
              </a:ext>
            </a:extLst>
          </p:cNvPr>
          <p:cNvCxnSpPr>
            <a:cxnSpLocks/>
          </p:cNvCxnSpPr>
          <p:nvPr/>
        </p:nvCxnSpPr>
        <p:spPr>
          <a:xfrm>
            <a:off x="7049338" y="3027012"/>
            <a:ext cx="2679933" cy="18236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8655CA-D154-173D-3B87-7A8E338909C3}"/>
              </a:ext>
            </a:extLst>
          </p:cNvPr>
          <p:cNvCxnSpPr>
            <a:cxnSpLocks/>
          </p:cNvCxnSpPr>
          <p:nvPr/>
        </p:nvCxnSpPr>
        <p:spPr>
          <a:xfrm>
            <a:off x="7026418" y="3027011"/>
            <a:ext cx="2717690" cy="26760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31CA7E6-E7E5-02AA-B9E0-1A955EA498CD}"/>
              </a:ext>
            </a:extLst>
          </p:cNvPr>
          <p:cNvSpPr txBox="1"/>
          <p:nvPr/>
        </p:nvSpPr>
        <p:spPr>
          <a:xfrm>
            <a:off x="7713083" y="5709430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Commit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E392F8-1521-EE76-9B76-1A3F6286DF5B}"/>
              </a:ext>
            </a:extLst>
          </p:cNvPr>
          <p:cNvCxnSpPr>
            <a:cxnSpLocks/>
          </p:cNvCxnSpPr>
          <p:nvPr/>
        </p:nvCxnSpPr>
        <p:spPr>
          <a:xfrm flipV="1">
            <a:off x="9736687" y="2132576"/>
            <a:ext cx="1341989" cy="939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17B01CD-8BFF-3E07-3C5E-0484591BC5B7}"/>
              </a:ext>
            </a:extLst>
          </p:cNvPr>
          <p:cNvCxnSpPr>
            <a:cxnSpLocks/>
          </p:cNvCxnSpPr>
          <p:nvPr/>
        </p:nvCxnSpPr>
        <p:spPr>
          <a:xfrm flipV="1">
            <a:off x="9736686" y="2132493"/>
            <a:ext cx="1346704" cy="181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368EE5-6AA7-B776-75F8-1D22E683DA49}"/>
              </a:ext>
            </a:extLst>
          </p:cNvPr>
          <p:cNvCxnSpPr>
            <a:cxnSpLocks/>
          </p:cNvCxnSpPr>
          <p:nvPr/>
        </p:nvCxnSpPr>
        <p:spPr>
          <a:xfrm flipV="1">
            <a:off x="9736685" y="2126017"/>
            <a:ext cx="1354119" cy="2733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25174-5C55-2A71-E2A8-E3430173AD61}"/>
              </a:ext>
            </a:extLst>
          </p:cNvPr>
          <p:cNvSpPr txBox="1"/>
          <p:nvPr/>
        </p:nvSpPr>
        <p:spPr>
          <a:xfrm>
            <a:off x="9732385" y="5709743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3264466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04E36-0175-3B15-6A75-7B26A1B5A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F534-5D33-B930-1604-3FC697C6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Client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1AA64-2428-8450-3399-35492A9E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23C8-8DAC-E953-1439-E5B5C2700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a client detect that the leader is malicious?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When the client sends its transaction to the leader, it </a:t>
            </a:r>
            <a:r>
              <a:rPr lang="en-US" b="1" dirty="0">
                <a:latin typeface="Palatino Linotype" panose="02040502050505030304" pitchFamily="18" charset="0"/>
              </a:rPr>
              <a:t>starts a timer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the </a:t>
            </a:r>
            <a:r>
              <a:rPr lang="en-US" b="1" dirty="0">
                <a:latin typeface="Palatino Linotype" panose="02040502050505030304" pitchFamily="18" charset="0"/>
              </a:rPr>
              <a:t>timer expires </a:t>
            </a:r>
            <a:r>
              <a:rPr lang="en-US" dirty="0">
                <a:latin typeface="Palatino Linotype" panose="02040502050505030304" pitchFamily="18" charset="0"/>
              </a:rPr>
              <a:t>and the client has not received f+1 matching response for its request, it </a:t>
            </a:r>
            <a:r>
              <a:rPr lang="en-US" b="1" dirty="0">
                <a:latin typeface="Palatino Linotype" panose="02040502050505030304" pitchFamily="18" charset="0"/>
              </a:rPr>
              <a:t>assumes</a:t>
            </a:r>
            <a:r>
              <a:rPr lang="en-US" dirty="0">
                <a:latin typeface="Palatino Linotype" panose="02040502050505030304" pitchFamily="18" charset="0"/>
              </a:rPr>
              <a:t> that the leader is malicious.</a:t>
            </a:r>
          </a:p>
          <a:p>
            <a:pPr lvl="1"/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Next, it </a:t>
            </a:r>
            <a:r>
              <a:rPr lang="en-US" b="1" dirty="0">
                <a:latin typeface="Palatino Linotype" panose="02040502050505030304" pitchFamily="18" charset="0"/>
              </a:rPr>
              <a:t>complains </a:t>
            </a:r>
            <a:r>
              <a:rPr lang="en-US" dirty="0">
                <a:latin typeface="Palatino Linotype" panose="02040502050505030304" pitchFamily="18" charset="0"/>
              </a:rPr>
              <a:t>to all the replicas that it has not received sufficient matching responses.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Client </a:t>
            </a:r>
            <a:r>
              <a:rPr lang="en-US" b="1" dirty="0">
                <a:latin typeface="Palatino Linotype" panose="02040502050505030304" pitchFamily="18" charset="0"/>
              </a:rPr>
              <a:t>hopes</a:t>
            </a:r>
            <a:r>
              <a:rPr lang="en-US" dirty="0">
                <a:latin typeface="Palatino Linotype" panose="02040502050505030304" pitchFamily="18" charset="0"/>
              </a:rPr>
              <a:t> that good replicas will ensure that it receives responses.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82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25591-80D1-A4A1-D73B-F3C1316C2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817F-3449-4728-D880-DF6AF983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Non-Leader Replica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DDBD1-4837-FDC5-AC28-093EB245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DE64-76A0-54F5-5B52-7AB1A457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4"/>
            <a:ext cx="11816785" cy="5390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a non-leader replica detect that the leader is malicious?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68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30997-CAD5-CBFB-90E4-5E8C402D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BBB-02B1-CD41-692B-5204520A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Non-Leader Replica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842E5-947B-9F6A-88CB-0727C970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AE06-8561-F79A-4905-0AB163B3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a non-leader replica detect that the leader is malicious?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Receive a complaint from the client.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Track leader by itself.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88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7DE00-F222-59E0-300E-D9A304C0D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FB82-6A23-ED1C-C04E-9A76A8EE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Non-Leader Replica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B8511-00E2-765A-CFBC-9F6216D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67AD-7815-7BCD-95A7-DBD8DF7D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a non-leader replica detect that the leader is malicious?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Receive a complaint from the client.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Track leader by itself.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Complaint from client: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 receiving a complain, a replica starts a timer and forwards the client complaint to the leader.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the timer expires and the leader has not proposed any transaction from the complaining client, the replica assumes that the leader is malicious. </a:t>
            </a:r>
          </a:p>
        </p:txBody>
      </p:sp>
    </p:spTree>
    <p:extLst>
      <p:ext uri="{BB962C8B-B14F-4D97-AF65-F5344CB8AC3E}">
        <p14:creationId xmlns:p14="http://schemas.microsoft.com/office/powerpoint/2010/main" val="2296144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C467-9CE3-4A20-832B-05F4D2F4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34F9-4D65-9C68-2F5F-DDAD1B6D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Non-Leader Replica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93F43-E98F-E085-80D8-CA737AE2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2A12-3200-1F53-F1FC-57A9C17F1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can a non-leader replica detect that the leader is malicious?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Receive a complaint from the client.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Track leader by itself.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Complaint from client: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 receiving a complain, a replica starts a timer and forwards the client complaint to the leader.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the timer expires and the leader has not proposed any transaction from the complaining client, the replica assumes that the leader is malicious. 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Track by itself: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When a replica receives a Pre-prepare message, it starts a timer.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the timer expires and the replica did not receive n-f Commit messages for the Pre-prepare message, it assumes that the leader is malicious.</a:t>
            </a:r>
          </a:p>
        </p:txBody>
      </p:sp>
    </p:spTree>
    <p:extLst>
      <p:ext uri="{BB962C8B-B14F-4D97-AF65-F5344CB8AC3E}">
        <p14:creationId xmlns:p14="http://schemas.microsoft.com/office/powerpoint/2010/main" val="24527251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2216-DC99-020F-541D-57A16F8B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9B82-C1DA-1449-56C9-007515A1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2ABAE-077E-84AD-6E12-FF196C91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055040-952F-19A1-76C3-5390123CB319}"/>
              </a:ext>
            </a:extLst>
          </p:cNvPr>
          <p:cNvSpPr/>
          <p:nvPr/>
        </p:nvSpPr>
        <p:spPr>
          <a:xfrm>
            <a:off x="1565408" y="2005481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4FE540-DF5C-1601-6931-5C00B9708D46}"/>
              </a:ext>
            </a:extLst>
          </p:cNvPr>
          <p:cNvSpPr/>
          <p:nvPr/>
        </p:nvSpPr>
        <p:spPr>
          <a:xfrm>
            <a:off x="1557316" y="293125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E1343B-BD71-FEB7-9CEB-62B5183268A6}"/>
              </a:ext>
            </a:extLst>
          </p:cNvPr>
          <p:cNvSpPr/>
          <p:nvPr/>
        </p:nvSpPr>
        <p:spPr>
          <a:xfrm>
            <a:off x="1557316" y="3842212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7FFB3-0F69-AE66-8B09-8F7501290544}"/>
              </a:ext>
            </a:extLst>
          </p:cNvPr>
          <p:cNvSpPr txBox="1"/>
          <p:nvPr/>
        </p:nvSpPr>
        <p:spPr>
          <a:xfrm>
            <a:off x="404752" y="1828770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2F195-27A5-1C29-5EB3-A4FEA25F6759}"/>
              </a:ext>
            </a:extLst>
          </p:cNvPr>
          <p:cNvSpPr txBox="1"/>
          <p:nvPr/>
        </p:nvSpPr>
        <p:spPr>
          <a:xfrm>
            <a:off x="319910" y="2757750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961F40E8-FD8B-A066-8459-3A00F638B173}"/>
              </a:ext>
            </a:extLst>
          </p:cNvPr>
          <p:cNvCxnSpPr>
            <a:cxnSpLocks/>
          </p:cNvCxnSpPr>
          <p:nvPr/>
        </p:nvCxnSpPr>
        <p:spPr>
          <a:xfrm>
            <a:off x="1694880" y="2081465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AA272C34-98AC-B293-CC9E-274F8CA8CCCA}"/>
              </a:ext>
            </a:extLst>
          </p:cNvPr>
          <p:cNvCxnSpPr>
            <a:cxnSpLocks/>
          </p:cNvCxnSpPr>
          <p:nvPr/>
        </p:nvCxnSpPr>
        <p:spPr>
          <a:xfrm>
            <a:off x="1701624" y="2992726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848C69C5-3D87-BFD7-E956-B7D513FCE58E}"/>
              </a:ext>
            </a:extLst>
          </p:cNvPr>
          <p:cNvCxnSpPr>
            <a:cxnSpLocks/>
          </p:cNvCxnSpPr>
          <p:nvPr/>
        </p:nvCxnSpPr>
        <p:spPr>
          <a:xfrm>
            <a:off x="1694880" y="3898856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8BC19B-CE4D-BBC5-4834-7E330B88ABA8}"/>
              </a:ext>
            </a:extLst>
          </p:cNvPr>
          <p:cNvSpPr txBox="1"/>
          <p:nvPr/>
        </p:nvSpPr>
        <p:spPr>
          <a:xfrm>
            <a:off x="319910" y="366802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06DB8B-8B40-23DC-3538-B845EEF30E5A}"/>
              </a:ext>
            </a:extLst>
          </p:cNvPr>
          <p:cNvSpPr/>
          <p:nvPr/>
        </p:nvSpPr>
        <p:spPr>
          <a:xfrm>
            <a:off x="1564060" y="4687785"/>
            <a:ext cx="129472" cy="1294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Google Shape;208;p28">
            <a:extLst>
              <a:ext uri="{FF2B5EF4-FFF2-40B4-BE49-F238E27FC236}">
                <a16:creationId xmlns:a16="http://schemas.microsoft.com/office/drawing/2014/main" id="{BF9ABD2B-6DEF-EDAA-705A-69C181DD0271}"/>
              </a:ext>
            </a:extLst>
          </p:cNvPr>
          <p:cNvCxnSpPr>
            <a:cxnSpLocks/>
          </p:cNvCxnSpPr>
          <p:nvPr/>
        </p:nvCxnSpPr>
        <p:spPr>
          <a:xfrm>
            <a:off x="1701624" y="4744429"/>
            <a:ext cx="9652176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5CD0F3-D9CA-D37C-2E14-FA4BD30982FF}"/>
              </a:ext>
            </a:extLst>
          </p:cNvPr>
          <p:cNvSpPr txBox="1"/>
          <p:nvPr/>
        </p:nvSpPr>
        <p:spPr>
          <a:xfrm>
            <a:off x="319910" y="4478055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7963195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7DFB1-C5B3-3761-1DEE-91484802F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B6FD-7DE0-1839-A92A-BBD52360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97703-D25E-C45A-E73F-976B1F96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85340-99C1-620D-3918-9983F825899D}"/>
              </a:ext>
            </a:extLst>
          </p:cNvPr>
          <p:cNvSpPr/>
          <p:nvPr/>
        </p:nvSpPr>
        <p:spPr>
          <a:xfrm>
            <a:off x="1565408" y="2005481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A44B0-26D2-69DA-4242-D3CB975868BD}"/>
              </a:ext>
            </a:extLst>
          </p:cNvPr>
          <p:cNvSpPr/>
          <p:nvPr/>
        </p:nvSpPr>
        <p:spPr>
          <a:xfrm>
            <a:off x="1557316" y="293125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E44BBB-7FDD-D33C-8051-35A735F68C60}"/>
              </a:ext>
            </a:extLst>
          </p:cNvPr>
          <p:cNvSpPr/>
          <p:nvPr/>
        </p:nvSpPr>
        <p:spPr>
          <a:xfrm>
            <a:off x="1557316" y="3842212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26F636-D686-0E1C-E510-76334E4A2D31}"/>
              </a:ext>
            </a:extLst>
          </p:cNvPr>
          <p:cNvSpPr txBox="1"/>
          <p:nvPr/>
        </p:nvSpPr>
        <p:spPr>
          <a:xfrm>
            <a:off x="404752" y="1828770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34656-0EE2-59A9-DA48-831151ACC306}"/>
              </a:ext>
            </a:extLst>
          </p:cNvPr>
          <p:cNvSpPr txBox="1"/>
          <p:nvPr/>
        </p:nvSpPr>
        <p:spPr>
          <a:xfrm>
            <a:off x="319910" y="2757750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24CD9385-4F5D-A12D-A1BE-518BEA43573A}"/>
              </a:ext>
            </a:extLst>
          </p:cNvPr>
          <p:cNvCxnSpPr>
            <a:cxnSpLocks/>
          </p:cNvCxnSpPr>
          <p:nvPr/>
        </p:nvCxnSpPr>
        <p:spPr>
          <a:xfrm>
            <a:off x="1694880" y="2081465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3289A5BB-F9CD-B29C-6502-738C16AC19FC}"/>
              </a:ext>
            </a:extLst>
          </p:cNvPr>
          <p:cNvCxnSpPr>
            <a:cxnSpLocks/>
          </p:cNvCxnSpPr>
          <p:nvPr/>
        </p:nvCxnSpPr>
        <p:spPr>
          <a:xfrm>
            <a:off x="1701624" y="2992726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BC043B18-21A8-E46B-CFEF-18594AE7CDC3}"/>
              </a:ext>
            </a:extLst>
          </p:cNvPr>
          <p:cNvCxnSpPr>
            <a:cxnSpLocks/>
          </p:cNvCxnSpPr>
          <p:nvPr/>
        </p:nvCxnSpPr>
        <p:spPr>
          <a:xfrm>
            <a:off x="1694880" y="3898856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8E68E3-F870-7A89-1BDA-3BF44F06410D}"/>
              </a:ext>
            </a:extLst>
          </p:cNvPr>
          <p:cNvSpPr txBox="1"/>
          <p:nvPr/>
        </p:nvSpPr>
        <p:spPr>
          <a:xfrm>
            <a:off x="319910" y="366802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41B8D6-CE1C-42FA-EB1D-4F0A706C3AF3}"/>
              </a:ext>
            </a:extLst>
          </p:cNvPr>
          <p:cNvSpPr/>
          <p:nvPr/>
        </p:nvSpPr>
        <p:spPr>
          <a:xfrm>
            <a:off x="1564060" y="4687785"/>
            <a:ext cx="129472" cy="1294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Google Shape;208;p28">
            <a:extLst>
              <a:ext uri="{FF2B5EF4-FFF2-40B4-BE49-F238E27FC236}">
                <a16:creationId xmlns:a16="http://schemas.microsoft.com/office/drawing/2014/main" id="{EC5C55EB-A3C4-0117-C4B3-1CBBBB3451E2}"/>
              </a:ext>
            </a:extLst>
          </p:cNvPr>
          <p:cNvCxnSpPr>
            <a:cxnSpLocks/>
          </p:cNvCxnSpPr>
          <p:nvPr/>
        </p:nvCxnSpPr>
        <p:spPr>
          <a:xfrm>
            <a:off x="1701624" y="4744429"/>
            <a:ext cx="9652176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EE77B5-1586-AB90-DEE2-F4405FA5BECF}"/>
              </a:ext>
            </a:extLst>
          </p:cNvPr>
          <p:cNvSpPr txBox="1"/>
          <p:nvPr/>
        </p:nvSpPr>
        <p:spPr>
          <a:xfrm>
            <a:off x="319910" y="4478055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7026F8-5188-AF72-7041-3EFDE833F3C6}"/>
              </a:ext>
            </a:extLst>
          </p:cNvPr>
          <p:cNvCxnSpPr>
            <a:cxnSpLocks/>
          </p:cNvCxnSpPr>
          <p:nvPr/>
        </p:nvCxnSpPr>
        <p:spPr>
          <a:xfrm>
            <a:off x="2686041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A427D2-AADE-D999-5FDF-3BD253C1A727}"/>
              </a:ext>
            </a:extLst>
          </p:cNvPr>
          <p:cNvSpPr txBox="1"/>
          <p:nvPr/>
        </p:nvSpPr>
        <p:spPr>
          <a:xfrm>
            <a:off x="1557316" y="4752128"/>
            <a:ext cx="217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Timeout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&amp;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 </a:t>
            </a:r>
            <a:r>
              <a:rPr lang="en-US" sz="2400" dirty="0" err="1">
                <a:latin typeface="Palatino Linotype" panose="02040502050505030304" pitchFamily="18" charset="0"/>
                <a:cs typeface="Hind Madurai" panose="02000000000000000000" pitchFamily="2" charset="77"/>
              </a:rPr>
              <a:t>ViewChange</a:t>
            </a:r>
            <a:endParaRPr lang="en-US" sz="2400" dirty="0">
              <a:latin typeface="Palatino Linotype" panose="02040502050505030304" pitchFamily="18" charset="0"/>
              <a:cs typeface="Hind Madurai" panose="02000000000000000000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C76C12-B2C0-DB4D-11AE-75AC7D4A3478}"/>
              </a:ext>
            </a:extLst>
          </p:cNvPr>
          <p:cNvSpPr/>
          <p:nvPr/>
        </p:nvSpPr>
        <p:spPr>
          <a:xfrm>
            <a:off x="2621305" y="293125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3451C70-84F8-D79F-8426-4FC6CDB69466}"/>
              </a:ext>
            </a:extLst>
          </p:cNvPr>
          <p:cNvCxnSpPr>
            <a:cxnSpLocks/>
          </p:cNvCxnSpPr>
          <p:nvPr/>
        </p:nvCxnSpPr>
        <p:spPr>
          <a:xfrm>
            <a:off x="3781122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DABBE3-D4A2-BB46-C304-A5F6B38D6C7C}"/>
              </a:ext>
            </a:extLst>
          </p:cNvPr>
          <p:cNvCxnSpPr>
            <a:cxnSpLocks/>
          </p:cNvCxnSpPr>
          <p:nvPr/>
        </p:nvCxnSpPr>
        <p:spPr>
          <a:xfrm flipV="1">
            <a:off x="2694134" y="2093116"/>
            <a:ext cx="1086988" cy="902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EDA112-B750-881E-A6FF-E5EA2AA5F12C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2731816" y="3041761"/>
            <a:ext cx="1049306" cy="853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C0868F-12B8-2BEE-E74F-FAF831F3053A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686041" y="3060722"/>
            <a:ext cx="1095081" cy="169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>
            <a:extLst>
              <a:ext uri="{FF2B5EF4-FFF2-40B4-BE49-F238E27FC236}">
                <a16:creationId xmlns:a16="http://schemas.microsoft.com/office/drawing/2014/main" id="{CEF908CB-A208-8EC6-5235-EBAA583CC95D}"/>
              </a:ext>
            </a:extLst>
          </p:cNvPr>
          <p:cNvSpPr/>
          <p:nvPr/>
        </p:nvSpPr>
        <p:spPr>
          <a:xfrm>
            <a:off x="1792311" y="3063712"/>
            <a:ext cx="837767" cy="2243580"/>
          </a:xfrm>
          <a:custGeom>
            <a:avLst/>
            <a:gdLst>
              <a:gd name="connsiteX0" fmla="*/ 832683 w 832683"/>
              <a:gd name="connsiteY0" fmla="*/ 0 h 2243580"/>
              <a:gd name="connsiteX1" fmla="*/ 12551 w 832683"/>
              <a:gd name="connsiteY1" fmla="*/ 1065229 h 2243580"/>
              <a:gd name="connsiteX2" fmla="*/ 314209 w 832683"/>
              <a:gd name="connsiteY2" fmla="*/ 2243580 h 2243580"/>
              <a:gd name="connsiteX3" fmla="*/ 314209 w 832683"/>
              <a:gd name="connsiteY3" fmla="*/ 2243580 h 224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683" h="2243580">
                <a:moveTo>
                  <a:pt x="832683" y="0"/>
                </a:moveTo>
                <a:cubicBezTo>
                  <a:pt x="465823" y="345649"/>
                  <a:pt x="98963" y="691299"/>
                  <a:pt x="12551" y="1065229"/>
                </a:cubicBezTo>
                <a:cubicBezTo>
                  <a:pt x="-73861" y="1439159"/>
                  <a:pt x="314209" y="2243580"/>
                  <a:pt x="314209" y="2243580"/>
                </a:cubicBezTo>
                <a:lnTo>
                  <a:pt x="314209" y="2243580"/>
                </a:lnTo>
              </a:path>
            </a:pathLst>
          </a:custGeom>
          <a:noFill/>
          <a:ln w="317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06556409-1D2C-2975-CC61-6F4EA0D6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42" y="1159909"/>
            <a:ext cx="11816785" cy="501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When a replica timeouts, it sends a </a:t>
            </a:r>
            <a:r>
              <a:rPr lang="en-US" sz="2400" dirty="0" err="1">
                <a:latin typeface="Palatino Linotype" panose="02040502050505030304" pitchFamily="18" charset="0"/>
              </a:rPr>
              <a:t>ViewChange</a:t>
            </a:r>
            <a:r>
              <a:rPr lang="en-US" sz="2400" dirty="0">
                <a:latin typeface="Palatino Linotype" panose="02040502050505030304" pitchFamily="18" charset="0"/>
              </a:rPr>
              <a:t> message.</a:t>
            </a:r>
          </a:p>
        </p:txBody>
      </p:sp>
    </p:spTree>
    <p:extLst>
      <p:ext uri="{BB962C8B-B14F-4D97-AF65-F5344CB8AC3E}">
        <p14:creationId xmlns:p14="http://schemas.microsoft.com/office/powerpoint/2010/main" val="980688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30279-C812-5381-8893-B104A8384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4753-3FF8-B894-1968-A76B78E0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D7BE9-F65E-544D-839C-D89CD388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E5696A-0BA7-9DE2-B943-66EC2564AD99}"/>
              </a:ext>
            </a:extLst>
          </p:cNvPr>
          <p:cNvSpPr/>
          <p:nvPr/>
        </p:nvSpPr>
        <p:spPr>
          <a:xfrm>
            <a:off x="1565408" y="2005481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43D9E0-6FD9-FCFD-88D4-FF069B5778B4}"/>
              </a:ext>
            </a:extLst>
          </p:cNvPr>
          <p:cNvSpPr/>
          <p:nvPr/>
        </p:nvSpPr>
        <p:spPr>
          <a:xfrm>
            <a:off x="1557316" y="293125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24702E-A7C7-EAB1-BD4C-04998AAC3F38}"/>
              </a:ext>
            </a:extLst>
          </p:cNvPr>
          <p:cNvSpPr/>
          <p:nvPr/>
        </p:nvSpPr>
        <p:spPr>
          <a:xfrm>
            <a:off x="1557316" y="3842212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9027F-868E-3156-97C0-D76FB97BC5ED}"/>
              </a:ext>
            </a:extLst>
          </p:cNvPr>
          <p:cNvSpPr txBox="1"/>
          <p:nvPr/>
        </p:nvSpPr>
        <p:spPr>
          <a:xfrm>
            <a:off x="404752" y="1828770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8952C-06CE-407A-A51E-87FF83BCE575}"/>
              </a:ext>
            </a:extLst>
          </p:cNvPr>
          <p:cNvSpPr txBox="1"/>
          <p:nvPr/>
        </p:nvSpPr>
        <p:spPr>
          <a:xfrm>
            <a:off x="319910" y="2757750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927527C7-8F5A-1257-EA62-6C14C36E0C2F}"/>
              </a:ext>
            </a:extLst>
          </p:cNvPr>
          <p:cNvCxnSpPr>
            <a:cxnSpLocks/>
          </p:cNvCxnSpPr>
          <p:nvPr/>
        </p:nvCxnSpPr>
        <p:spPr>
          <a:xfrm>
            <a:off x="1694880" y="2081465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2A8D3E29-8BFD-29E0-E16C-7EB8F5220FFC}"/>
              </a:ext>
            </a:extLst>
          </p:cNvPr>
          <p:cNvCxnSpPr>
            <a:cxnSpLocks/>
          </p:cNvCxnSpPr>
          <p:nvPr/>
        </p:nvCxnSpPr>
        <p:spPr>
          <a:xfrm>
            <a:off x="1701624" y="2992726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1BA9E630-D3CC-44E2-228F-5C3578CDC74A}"/>
              </a:ext>
            </a:extLst>
          </p:cNvPr>
          <p:cNvCxnSpPr>
            <a:cxnSpLocks/>
          </p:cNvCxnSpPr>
          <p:nvPr/>
        </p:nvCxnSpPr>
        <p:spPr>
          <a:xfrm>
            <a:off x="1694880" y="3898856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8ACBEE-89A1-D8F2-AF90-98DD4ACA063F}"/>
              </a:ext>
            </a:extLst>
          </p:cNvPr>
          <p:cNvSpPr txBox="1"/>
          <p:nvPr/>
        </p:nvSpPr>
        <p:spPr>
          <a:xfrm>
            <a:off x="319910" y="366802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E9597E-D67F-888B-D947-D45171F6554D}"/>
              </a:ext>
            </a:extLst>
          </p:cNvPr>
          <p:cNvSpPr/>
          <p:nvPr/>
        </p:nvSpPr>
        <p:spPr>
          <a:xfrm>
            <a:off x="1564060" y="4687785"/>
            <a:ext cx="129472" cy="1294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Google Shape;208;p28">
            <a:extLst>
              <a:ext uri="{FF2B5EF4-FFF2-40B4-BE49-F238E27FC236}">
                <a16:creationId xmlns:a16="http://schemas.microsoft.com/office/drawing/2014/main" id="{1E3FB869-AE16-91DD-B130-6D9341700E37}"/>
              </a:ext>
            </a:extLst>
          </p:cNvPr>
          <p:cNvCxnSpPr>
            <a:cxnSpLocks/>
          </p:cNvCxnSpPr>
          <p:nvPr/>
        </p:nvCxnSpPr>
        <p:spPr>
          <a:xfrm>
            <a:off x="1701624" y="4744429"/>
            <a:ext cx="9652176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2A8BEFA-9E75-A158-06FA-E7BD192D2D59}"/>
              </a:ext>
            </a:extLst>
          </p:cNvPr>
          <p:cNvSpPr txBox="1"/>
          <p:nvPr/>
        </p:nvSpPr>
        <p:spPr>
          <a:xfrm>
            <a:off x="319910" y="4478055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378717-4F77-4B29-A1CB-42F5461DC1C5}"/>
              </a:ext>
            </a:extLst>
          </p:cNvPr>
          <p:cNvCxnSpPr>
            <a:cxnSpLocks/>
          </p:cNvCxnSpPr>
          <p:nvPr/>
        </p:nvCxnSpPr>
        <p:spPr>
          <a:xfrm>
            <a:off x="2686041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26A105-17DC-0003-5B4A-CE54544C38B8}"/>
              </a:ext>
            </a:extLst>
          </p:cNvPr>
          <p:cNvSpPr txBox="1"/>
          <p:nvPr/>
        </p:nvSpPr>
        <p:spPr>
          <a:xfrm>
            <a:off x="1557316" y="4752128"/>
            <a:ext cx="217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Timeout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&amp;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 </a:t>
            </a:r>
            <a:r>
              <a:rPr lang="en-US" sz="2400" dirty="0" err="1">
                <a:latin typeface="Palatino Linotype" panose="02040502050505030304" pitchFamily="18" charset="0"/>
                <a:cs typeface="Hind Madurai" panose="02000000000000000000" pitchFamily="2" charset="77"/>
              </a:rPr>
              <a:t>ViewChange</a:t>
            </a:r>
            <a:endParaRPr lang="en-US" sz="2400" dirty="0">
              <a:latin typeface="Palatino Linotype" panose="02040502050505030304" pitchFamily="18" charset="0"/>
              <a:cs typeface="Hind Madurai" panose="02000000000000000000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B223AD-3EF4-BB58-1F8B-EEA67E034ABA}"/>
              </a:ext>
            </a:extLst>
          </p:cNvPr>
          <p:cNvSpPr/>
          <p:nvPr/>
        </p:nvSpPr>
        <p:spPr>
          <a:xfrm>
            <a:off x="2621305" y="293125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3F2BA8-1C13-03B7-AF63-E298FBC577A3}"/>
              </a:ext>
            </a:extLst>
          </p:cNvPr>
          <p:cNvSpPr/>
          <p:nvPr/>
        </p:nvSpPr>
        <p:spPr>
          <a:xfrm>
            <a:off x="4754906" y="4692711"/>
            <a:ext cx="129472" cy="1294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98C36C-0FBE-E0CF-CF5D-476A80C24E32}"/>
              </a:ext>
            </a:extLst>
          </p:cNvPr>
          <p:cNvCxnSpPr>
            <a:cxnSpLocks/>
          </p:cNvCxnSpPr>
          <p:nvPr/>
        </p:nvCxnSpPr>
        <p:spPr>
          <a:xfrm>
            <a:off x="3781122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8C607C-F84A-284F-5528-E8568B390C03}"/>
              </a:ext>
            </a:extLst>
          </p:cNvPr>
          <p:cNvCxnSpPr>
            <a:cxnSpLocks/>
          </p:cNvCxnSpPr>
          <p:nvPr/>
        </p:nvCxnSpPr>
        <p:spPr>
          <a:xfrm flipV="1">
            <a:off x="2694134" y="2093116"/>
            <a:ext cx="1086988" cy="902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7D45F2-F51C-2EFD-9583-E6739EE2DE18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2731816" y="3041761"/>
            <a:ext cx="1049306" cy="853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EB8523-4840-296C-E34A-9147D48D233D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686041" y="3060722"/>
            <a:ext cx="1095081" cy="169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40289D-3F1B-35AC-F58B-2F9C22125B6A}"/>
              </a:ext>
            </a:extLst>
          </p:cNvPr>
          <p:cNvCxnSpPr>
            <a:cxnSpLocks/>
          </p:cNvCxnSpPr>
          <p:nvPr/>
        </p:nvCxnSpPr>
        <p:spPr>
          <a:xfrm>
            <a:off x="4819642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D16A5CC-3C7F-3BD4-CA9F-8DF69D3D75CB}"/>
              </a:ext>
            </a:extLst>
          </p:cNvPr>
          <p:cNvSpPr txBox="1"/>
          <p:nvPr/>
        </p:nvSpPr>
        <p:spPr>
          <a:xfrm>
            <a:off x="3781122" y="4748424"/>
            <a:ext cx="2121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Timeout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&amp;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 </a:t>
            </a:r>
            <a:r>
              <a:rPr lang="en-US" sz="2400" dirty="0" err="1">
                <a:latin typeface="Palatino Linotype" panose="02040502050505030304" pitchFamily="18" charset="0"/>
                <a:cs typeface="Hind Madurai" panose="02000000000000000000" pitchFamily="2" charset="77"/>
              </a:rPr>
              <a:t>ViewChange</a:t>
            </a:r>
            <a:endParaRPr lang="en-US" sz="2400" dirty="0">
              <a:latin typeface="Palatino Linotype" panose="02040502050505030304" pitchFamily="18" charset="0"/>
              <a:cs typeface="Hind Madurai" panose="02000000000000000000" pitchFamily="2" charset="77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32E16A-FE78-FB3B-DC30-7A327F55B2C4}"/>
              </a:ext>
            </a:extLst>
          </p:cNvPr>
          <p:cNvCxnSpPr>
            <a:cxnSpLocks/>
          </p:cNvCxnSpPr>
          <p:nvPr/>
        </p:nvCxnSpPr>
        <p:spPr>
          <a:xfrm>
            <a:off x="5894297" y="2099547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2A9B54-23DA-5B47-FA9A-9BDA448310C5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773867" y="2085523"/>
            <a:ext cx="1120430" cy="2717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E283DD-59EF-1F26-A19E-C6D44FB78DC9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4865417" y="2988582"/>
            <a:ext cx="1028879" cy="1723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F0487E-BCE5-5BDE-4DA3-FE7AFDB26CF2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773867" y="3895596"/>
            <a:ext cx="1128521" cy="907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>
            <a:extLst>
              <a:ext uri="{FF2B5EF4-FFF2-40B4-BE49-F238E27FC236}">
                <a16:creationId xmlns:a16="http://schemas.microsoft.com/office/drawing/2014/main" id="{69759171-530B-A876-07BD-D6F304765CB0}"/>
              </a:ext>
            </a:extLst>
          </p:cNvPr>
          <p:cNvSpPr/>
          <p:nvPr/>
        </p:nvSpPr>
        <p:spPr>
          <a:xfrm>
            <a:off x="1792311" y="3063712"/>
            <a:ext cx="837767" cy="2243580"/>
          </a:xfrm>
          <a:custGeom>
            <a:avLst/>
            <a:gdLst>
              <a:gd name="connsiteX0" fmla="*/ 832683 w 832683"/>
              <a:gd name="connsiteY0" fmla="*/ 0 h 2243580"/>
              <a:gd name="connsiteX1" fmla="*/ 12551 w 832683"/>
              <a:gd name="connsiteY1" fmla="*/ 1065229 h 2243580"/>
              <a:gd name="connsiteX2" fmla="*/ 314209 w 832683"/>
              <a:gd name="connsiteY2" fmla="*/ 2243580 h 2243580"/>
              <a:gd name="connsiteX3" fmla="*/ 314209 w 832683"/>
              <a:gd name="connsiteY3" fmla="*/ 2243580 h 224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683" h="2243580">
                <a:moveTo>
                  <a:pt x="832683" y="0"/>
                </a:moveTo>
                <a:cubicBezTo>
                  <a:pt x="465823" y="345649"/>
                  <a:pt x="98963" y="691299"/>
                  <a:pt x="12551" y="1065229"/>
                </a:cubicBezTo>
                <a:cubicBezTo>
                  <a:pt x="-73861" y="1439159"/>
                  <a:pt x="314209" y="2243580"/>
                  <a:pt x="314209" y="2243580"/>
                </a:cubicBezTo>
                <a:lnTo>
                  <a:pt x="314209" y="2243580"/>
                </a:lnTo>
              </a:path>
            </a:pathLst>
          </a:custGeom>
          <a:noFill/>
          <a:ln w="317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0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44070-B84D-129C-2604-2F98C7A83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D344-91A6-17CA-A7F5-B97C8874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6F1E6-AAC4-48FE-9FF8-A23FC078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931277-F9A5-7D44-3050-CC59C8A6429A}"/>
              </a:ext>
            </a:extLst>
          </p:cNvPr>
          <p:cNvSpPr/>
          <p:nvPr/>
        </p:nvSpPr>
        <p:spPr>
          <a:xfrm>
            <a:off x="1565408" y="2005481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629F6E-988A-1424-C5A6-F4C56DC92838}"/>
              </a:ext>
            </a:extLst>
          </p:cNvPr>
          <p:cNvSpPr/>
          <p:nvPr/>
        </p:nvSpPr>
        <p:spPr>
          <a:xfrm>
            <a:off x="1557316" y="293125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8342A4-C689-7985-E94D-03096429BF46}"/>
              </a:ext>
            </a:extLst>
          </p:cNvPr>
          <p:cNvSpPr/>
          <p:nvPr/>
        </p:nvSpPr>
        <p:spPr>
          <a:xfrm>
            <a:off x="1557316" y="3842212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ACEF6-D690-3854-C6A0-4FB08BADF8C1}"/>
              </a:ext>
            </a:extLst>
          </p:cNvPr>
          <p:cNvSpPr txBox="1"/>
          <p:nvPr/>
        </p:nvSpPr>
        <p:spPr>
          <a:xfrm>
            <a:off x="404752" y="1828770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52E32D-D5BD-5199-EA97-EEDE99E17972}"/>
              </a:ext>
            </a:extLst>
          </p:cNvPr>
          <p:cNvSpPr txBox="1"/>
          <p:nvPr/>
        </p:nvSpPr>
        <p:spPr>
          <a:xfrm>
            <a:off x="319910" y="2757750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0A24C7C1-D817-300D-E42B-C2BB49F1196F}"/>
              </a:ext>
            </a:extLst>
          </p:cNvPr>
          <p:cNvCxnSpPr>
            <a:cxnSpLocks/>
          </p:cNvCxnSpPr>
          <p:nvPr/>
        </p:nvCxnSpPr>
        <p:spPr>
          <a:xfrm>
            <a:off x="1694880" y="2081465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F374ADF2-D985-709E-CBE2-D0637972C7EA}"/>
              </a:ext>
            </a:extLst>
          </p:cNvPr>
          <p:cNvCxnSpPr>
            <a:cxnSpLocks/>
          </p:cNvCxnSpPr>
          <p:nvPr/>
        </p:nvCxnSpPr>
        <p:spPr>
          <a:xfrm>
            <a:off x="1701624" y="2992726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F62DE550-DF6D-E7F7-B819-989C4B169BA5}"/>
              </a:ext>
            </a:extLst>
          </p:cNvPr>
          <p:cNvCxnSpPr>
            <a:cxnSpLocks/>
          </p:cNvCxnSpPr>
          <p:nvPr/>
        </p:nvCxnSpPr>
        <p:spPr>
          <a:xfrm>
            <a:off x="1694880" y="3898856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164B29-283D-3034-65E8-93E0CCF634F3}"/>
              </a:ext>
            </a:extLst>
          </p:cNvPr>
          <p:cNvSpPr txBox="1"/>
          <p:nvPr/>
        </p:nvSpPr>
        <p:spPr>
          <a:xfrm>
            <a:off x="319910" y="366802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F2C8B0-AF38-6562-28AD-4FB9851A7581}"/>
              </a:ext>
            </a:extLst>
          </p:cNvPr>
          <p:cNvSpPr/>
          <p:nvPr/>
        </p:nvSpPr>
        <p:spPr>
          <a:xfrm>
            <a:off x="1564060" y="4687785"/>
            <a:ext cx="129472" cy="1294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Google Shape;208;p28">
            <a:extLst>
              <a:ext uri="{FF2B5EF4-FFF2-40B4-BE49-F238E27FC236}">
                <a16:creationId xmlns:a16="http://schemas.microsoft.com/office/drawing/2014/main" id="{C9E958A7-A9B0-7662-B9D1-FF7760D30747}"/>
              </a:ext>
            </a:extLst>
          </p:cNvPr>
          <p:cNvCxnSpPr>
            <a:cxnSpLocks/>
          </p:cNvCxnSpPr>
          <p:nvPr/>
        </p:nvCxnSpPr>
        <p:spPr>
          <a:xfrm>
            <a:off x="1701624" y="4744429"/>
            <a:ext cx="9652176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9C90A1-4501-9A06-5C12-09C3BB3254FD}"/>
              </a:ext>
            </a:extLst>
          </p:cNvPr>
          <p:cNvSpPr txBox="1"/>
          <p:nvPr/>
        </p:nvSpPr>
        <p:spPr>
          <a:xfrm>
            <a:off x="319910" y="4478055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E277F4-5591-F2EC-4303-8F6CCC183D99}"/>
              </a:ext>
            </a:extLst>
          </p:cNvPr>
          <p:cNvCxnSpPr>
            <a:cxnSpLocks/>
          </p:cNvCxnSpPr>
          <p:nvPr/>
        </p:nvCxnSpPr>
        <p:spPr>
          <a:xfrm>
            <a:off x="2686041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355427-C503-7858-6790-9120CE6F6B95}"/>
              </a:ext>
            </a:extLst>
          </p:cNvPr>
          <p:cNvSpPr txBox="1"/>
          <p:nvPr/>
        </p:nvSpPr>
        <p:spPr>
          <a:xfrm>
            <a:off x="1557316" y="4752128"/>
            <a:ext cx="217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Timeout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&amp;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 </a:t>
            </a:r>
            <a:r>
              <a:rPr lang="en-US" sz="2400" dirty="0" err="1">
                <a:latin typeface="Palatino Linotype" panose="02040502050505030304" pitchFamily="18" charset="0"/>
                <a:cs typeface="Hind Madurai" panose="02000000000000000000" pitchFamily="2" charset="77"/>
              </a:rPr>
              <a:t>ViewChange</a:t>
            </a:r>
            <a:endParaRPr lang="en-US" sz="2400" dirty="0">
              <a:latin typeface="Palatino Linotype" panose="02040502050505030304" pitchFamily="18" charset="0"/>
              <a:cs typeface="Hind Madurai" panose="02000000000000000000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2FB14DB-C925-9FC0-D97A-07A7ACF1009D}"/>
              </a:ext>
            </a:extLst>
          </p:cNvPr>
          <p:cNvSpPr/>
          <p:nvPr/>
        </p:nvSpPr>
        <p:spPr>
          <a:xfrm>
            <a:off x="2621305" y="293125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F0F564-167B-5DB7-D1B5-E25D436E86F4}"/>
              </a:ext>
            </a:extLst>
          </p:cNvPr>
          <p:cNvSpPr/>
          <p:nvPr/>
        </p:nvSpPr>
        <p:spPr>
          <a:xfrm>
            <a:off x="4754906" y="4692711"/>
            <a:ext cx="129472" cy="1294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0E069B-09B5-9F6B-2429-FC2EEDFAC2F2}"/>
              </a:ext>
            </a:extLst>
          </p:cNvPr>
          <p:cNvCxnSpPr>
            <a:cxnSpLocks/>
          </p:cNvCxnSpPr>
          <p:nvPr/>
        </p:nvCxnSpPr>
        <p:spPr>
          <a:xfrm>
            <a:off x="3781122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D34715-8427-FE60-EC5C-36A9E4E28680}"/>
              </a:ext>
            </a:extLst>
          </p:cNvPr>
          <p:cNvCxnSpPr>
            <a:cxnSpLocks/>
          </p:cNvCxnSpPr>
          <p:nvPr/>
        </p:nvCxnSpPr>
        <p:spPr>
          <a:xfrm flipV="1">
            <a:off x="2694134" y="2093116"/>
            <a:ext cx="1086988" cy="902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A9E00A-1205-2FAD-E8C1-A6911114ABB0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2731816" y="3041761"/>
            <a:ext cx="1049306" cy="853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ACC9BE-E55E-6825-B68D-6BB50E0470A2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686041" y="3060722"/>
            <a:ext cx="1095081" cy="169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D73A6B-5579-9EF2-68C7-3E84915D6607}"/>
              </a:ext>
            </a:extLst>
          </p:cNvPr>
          <p:cNvCxnSpPr>
            <a:cxnSpLocks/>
          </p:cNvCxnSpPr>
          <p:nvPr/>
        </p:nvCxnSpPr>
        <p:spPr>
          <a:xfrm>
            <a:off x="4819642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AB9308-14EF-E507-B66D-744E894A1332}"/>
              </a:ext>
            </a:extLst>
          </p:cNvPr>
          <p:cNvSpPr txBox="1"/>
          <p:nvPr/>
        </p:nvSpPr>
        <p:spPr>
          <a:xfrm>
            <a:off x="3781122" y="4748424"/>
            <a:ext cx="2121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Timeout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&amp;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 </a:t>
            </a:r>
            <a:r>
              <a:rPr lang="en-US" sz="2400" dirty="0" err="1">
                <a:latin typeface="Palatino Linotype" panose="02040502050505030304" pitchFamily="18" charset="0"/>
                <a:cs typeface="Hind Madurai" panose="02000000000000000000" pitchFamily="2" charset="77"/>
              </a:rPr>
              <a:t>ViewChange</a:t>
            </a:r>
            <a:endParaRPr lang="en-US" sz="2400" dirty="0">
              <a:latin typeface="Palatino Linotype" panose="02040502050505030304" pitchFamily="18" charset="0"/>
              <a:cs typeface="Hind Madurai" panose="02000000000000000000" pitchFamily="2" charset="77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7067FF-2C38-7D34-5D78-75CE9D6790B3}"/>
              </a:ext>
            </a:extLst>
          </p:cNvPr>
          <p:cNvCxnSpPr>
            <a:cxnSpLocks/>
          </p:cNvCxnSpPr>
          <p:nvPr/>
        </p:nvCxnSpPr>
        <p:spPr>
          <a:xfrm>
            <a:off x="5894297" y="2099547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5F32F3-21C7-ECF4-245D-33E2FB5A281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773867" y="2085523"/>
            <a:ext cx="1120430" cy="2717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E4AA18-AB75-0C05-AC6A-51673591ED3D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4865417" y="2988582"/>
            <a:ext cx="1028879" cy="1723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5EAA159-7C36-2C49-BB62-6EF70047802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773867" y="3895596"/>
            <a:ext cx="1128521" cy="907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C226A2-2793-47F9-2654-923DE531D4B7}"/>
              </a:ext>
            </a:extLst>
          </p:cNvPr>
          <p:cNvCxnSpPr>
            <a:cxnSpLocks/>
          </p:cNvCxnSpPr>
          <p:nvPr/>
        </p:nvCxnSpPr>
        <p:spPr>
          <a:xfrm flipV="1">
            <a:off x="5902388" y="2987595"/>
            <a:ext cx="1095080" cy="918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BC69B4F-B9B5-9A76-F12F-959118F70CBB}"/>
              </a:ext>
            </a:extLst>
          </p:cNvPr>
          <p:cNvCxnSpPr>
            <a:cxnSpLocks/>
          </p:cNvCxnSpPr>
          <p:nvPr/>
        </p:nvCxnSpPr>
        <p:spPr>
          <a:xfrm>
            <a:off x="6998804" y="2093116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2DE0E97-3DC8-C62E-8999-EE60A89BA39C}"/>
              </a:ext>
            </a:extLst>
          </p:cNvPr>
          <p:cNvCxnSpPr>
            <a:cxnSpLocks/>
          </p:cNvCxnSpPr>
          <p:nvPr/>
        </p:nvCxnSpPr>
        <p:spPr>
          <a:xfrm flipV="1">
            <a:off x="5899009" y="2084726"/>
            <a:ext cx="1098459" cy="18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29FF6D-D4D4-D7C0-EACF-24851ECCC373}"/>
              </a:ext>
            </a:extLst>
          </p:cNvPr>
          <p:cNvCxnSpPr>
            <a:cxnSpLocks/>
          </p:cNvCxnSpPr>
          <p:nvPr/>
        </p:nvCxnSpPr>
        <p:spPr>
          <a:xfrm>
            <a:off x="5897673" y="3906371"/>
            <a:ext cx="1099795" cy="845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F26145A-A576-0540-ED67-6C660BF585C4}"/>
              </a:ext>
            </a:extLst>
          </p:cNvPr>
          <p:cNvSpPr txBox="1"/>
          <p:nvPr/>
        </p:nvSpPr>
        <p:spPr>
          <a:xfrm>
            <a:off x="5858161" y="4748398"/>
            <a:ext cx="212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Palatino Linotype" panose="02040502050505030304" pitchFamily="18" charset="0"/>
                <a:cs typeface="Hind Madurai" panose="02000000000000000000" pitchFamily="2" charset="77"/>
              </a:rPr>
              <a:t>ViewChange</a:t>
            </a:r>
            <a:endParaRPr lang="en-US" sz="2400" dirty="0">
              <a:latin typeface="Palatino Linotype" panose="02040502050505030304" pitchFamily="18" charset="0"/>
              <a:cs typeface="Hind Madurai" panose="02000000000000000000" pitchFamily="2" charset="77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2540100A-F399-CC3B-DDF1-80695D9ACA11}"/>
              </a:ext>
            </a:extLst>
          </p:cNvPr>
          <p:cNvSpPr/>
          <p:nvPr/>
        </p:nvSpPr>
        <p:spPr>
          <a:xfrm>
            <a:off x="1792311" y="3063712"/>
            <a:ext cx="837767" cy="2243580"/>
          </a:xfrm>
          <a:custGeom>
            <a:avLst/>
            <a:gdLst>
              <a:gd name="connsiteX0" fmla="*/ 832683 w 832683"/>
              <a:gd name="connsiteY0" fmla="*/ 0 h 2243580"/>
              <a:gd name="connsiteX1" fmla="*/ 12551 w 832683"/>
              <a:gd name="connsiteY1" fmla="*/ 1065229 h 2243580"/>
              <a:gd name="connsiteX2" fmla="*/ 314209 w 832683"/>
              <a:gd name="connsiteY2" fmla="*/ 2243580 h 2243580"/>
              <a:gd name="connsiteX3" fmla="*/ 314209 w 832683"/>
              <a:gd name="connsiteY3" fmla="*/ 2243580 h 224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683" h="2243580">
                <a:moveTo>
                  <a:pt x="832683" y="0"/>
                </a:moveTo>
                <a:cubicBezTo>
                  <a:pt x="465823" y="345649"/>
                  <a:pt x="98963" y="691299"/>
                  <a:pt x="12551" y="1065229"/>
                </a:cubicBezTo>
                <a:cubicBezTo>
                  <a:pt x="-73861" y="1439159"/>
                  <a:pt x="314209" y="2243580"/>
                  <a:pt x="314209" y="2243580"/>
                </a:cubicBezTo>
                <a:lnTo>
                  <a:pt x="314209" y="2243580"/>
                </a:lnTo>
              </a:path>
            </a:pathLst>
          </a:custGeom>
          <a:noFill/>
          <a:ln w="317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4FA1B1-005C-E058-AA32-825A2576904E}"/>
              </a:ext>
            </a:extLst>
          </p:cNvPr>
          <p:cNvSpPr/>
          <p:nvPr/>
        </p:nvSpPr>
        <p:spPr>
          <a:xfrm>
            <a:off x="5828891" y="3844782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E56A1C1-1C58-8907-729B-4F9C4FFA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42" y="1159909"/>
            <a:ext cx="11816785" cy="501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When a replica receives </a:t>
            </a:r>
            <a:r>
              <a:rPr lang="en-US" sz="2400" dirty="0" err="1">
                <a:latin typeface="Palatino Linotype" panose="02040502050505030304" pitchFamily="18" charset="0"/>
              </a:rPr>
              <a:t>ViewChange</a:t>
            </a:r>
            <a:r>
              <a:rPr lang="en-US" sz="2400" dirty="0">
                <a:latin typeface="Palatino Linotype" panose="02040502050505030304" pitchFamily="18" charset="0"/>
              </a:rPr>
              <a:t> messages from</a:t>
            </a:r>
            <a:r>
              <a:rPr lang="en-US" sz="2400" b="1" dirty="0">
                <a:latin typeface="Palatino Linotype" panose="02040502050505030304" pitchFamily="18" charset="0"/>
              </a:rPr>
              <a:t> f+1 </a:t>
            </a:r>
            <a:r>
              <a:rPr lang="en-US" sz="2400" dirty="0">
                <a:latin typeface="Palatino Linotype" panose="02040502050505030304" pitchFamily="18" charset="0"/>
              </a:rPr>
              <a:t>replicas, it also joins mutiny.</a:t>
            </a:r>
          </a:p>
        </p:txBody>
      </p:sp>
    </p:spTree>
    <p:extLst>
      <p:ext uri="{BB962C8B-B14F-4D97-AF65-F5344CB8AC3E}">
        <p14:creationId xmlns:p14="http://schemas.microsoft.com/office/powerpoint/2010/main" val="34645306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D09B-9B06-C578-7B62-D5CB8486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DC71-1042-19E9-64BB-C0D958B6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Protocol 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688F7-9EF3-BDA6-F8D4-BF604F4D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063543-61E4-B507-BB43-AE6129DB8F3E}"/>
              </a:ext>
            </a:extLst>
          </p:cNvPr>
          <p:cNvSpPr/>
          <p:nvPr/>
        </p:nvSpPr>
        <p:spPr>
          <a:xfrm>
            <a:off x="1565408" y="2005481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4CA988-DDB7-3DF4-FB1D-7ABA53D5D501}"/>
              </a:ext>
            </a:extLst>
          </p:cNvPr>
          <p:cNvSpPr/>
          <p:nvPr/>
        </p:nvSpPr>
        <p:spPr>
          <a:xfrm>
            <a:off x="1557316" y="293125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A00033-1145-CA39-2FF3-29B3B2A25576}"/>
              </a:ext>
            </a:extLst>
          </p:cNvPr>
          <p:cNvSpPr/>
          <p:nvPr/>
        </p:nvSpPr>
        <p:spPr>
          <a:xfrm>
            <a:off x="1557316" y="3842212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D53AC-4169-0D77-8035-856DB60FC15A}"/>
              </a:ext>
            </a:extLst>
          </p:cNvPr>
          <p:cNvSpPr txBox="1"/>
          <p:nvPr/>
        </p:nvSpPr>
        <p:spPr>
          <a:xfrm>
            <a:off x="404752" y="1828770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71FEC-3131-6E13-9814-C114CE823D9B}"/>
              </a:ext>
            </a:extLst>
          </p:cNvPr>
          <p:cNvSpPr txBox="1"/>
          <p:nvPr/>
        </p:nvSpPr>
        <p:spPr>
          <a:xfrm>
            <a:off x="319910" y="2757750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12" name="Google Shape;208;p28">
            <a:extLst>
              <a:ext uri="{FF2B5EF4-FFF2-40B4-BE49-F238E27FC236}">
                <a16:creationId xmlns:a16="http://schemas.microsoft.com/office/drawing/2014/main" id="{5E5C1B90-E27B-EEA0-894D-A91485AD15E0}"/>
              </a:ext>
            </a:extLst>
          </p:cNvPr>
          <p:cNvCxnSpPr>
            <a:cxnSpLocks/>
          </p:cNvCxnSpPr>
          <p:nvPr/>
        </p:nvCxnSpPr>
        <p:spPr>
          <a:xfrm>
            <a:off x="1694880" y="2081465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08;p28">
            <a:extLst>
              <a:ext uri="{FF2B5EF4-FFF2-40B4-BE49-F238E27FC236}">
                <a16:creationId xmlns:a16="http://schemas.microsoft.com/office/drawing/2014/main" id="{39C3743F-6429-311F-DA83-121A6C3214AA}"/>
              </a:ext>
            </a:extLst>
          </p:cNvPr>
          <p:cNvCxnSpPr>
            <a:cxnSpLocks/>
          </p:cNvCxnSpPr>
          <p:nvPr/>
        </p:nvCxnSpPr>
        <p:spPr>
          <a:xfrm>
            <a:off x="1701624" y="2992726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08;p28">
            <a:extLst>
              <a:ext uri="{FF2B5EF4-FFF2-40B4-BE49-F238E27FC236}">
                <a16:creationId xmlns:a16="http://schemas.microsoft.com/office/drawing/2014/main" id="{D79A7A0A-6FCC-E486-25D1-6A77B17620E9}"/>
              </a:ext>
            </a:extLst>
          </p:cNvPr>
          <p:cNvCxnSpPr>
            <a:cxnSpLocks/>
          </p:cNvCxnSpPr>
          <p:nvPr/>
        </p:nvCxnSpPr>
        <p:spPr>
          <a:xfrm>
            <a:off x="1694880" y="3898856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2D9980-A94C-4556-418F-4F1ACC8282EF}"/>
              </a:ext>
            </a:extLst>
          </p:cNvPr>
          <p:cNvSpPr txBox="1"/>
          <p:nvPr/>
        </p:nvSpPr>
        <p:spPr>
          <a:xfrm>
            <a:off x="319910" y="366802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459D42-F76A-2BD9-2CD2-31848CF80C36}"/>
              </a:ext>
            </a:extLst>
          </p:cNvPr>
          <p:cNvSpPr/>
          <p:nvPr/>
        </p:nvSpPr>
        <p:spPr>
          <a:xfrm>
            <a:off x="1564060" y="4687785"/>
            <a:ext cx="129472" cy="1294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Google Shape;208;p28">
            <a:extLst>
              <a:ext uri="{FF2B5EF4-FFF2-40B4-BE49-F238E27FC236}">
                <a16:creationId xmlns:a16="http://schemas.microsoft.com/office/drawing/2014/main" id="{317A5598-79F3-293D-15C4-1E4A61E99CCF}"/>
              </a:ext>
            </a:extLst>
          </p:cNvPr>
          <p:cNvCxnSpPr>
            <a:cxnSpLocks/>
          </p:cNvCxnSpPr>
          <p:nvPr/>
        </p:nvCxnSpPr>
        <p:spPr>
          <a:xfrm>
            <a:off x="1701624" y="4744429"/>
            <a:ext cx="9652176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73FFB1-FED0-F3C6-6411-AD141E4159C7}"/>
              </a:ext>
            </a:extLst>
          </p:cNvPr>
          <p:cNvSpPr txBox="1"/>
          <p:nvPr/>
        </p:nvSpPr>
        <p:spPr>
          <a:xfrm>
            <a:off x="319910" y="4478055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E12287-C665-5C1D-7235-6CCED7D18C22}"/>
              </a:ext>
            </a:extLst>
          </p:cNvPr>
          <p:cNvCxnSpPr>
            <a:cxnSpLocks/>
          </p:cNvCxnSpPr>
          <p:nvPr/>
        </p:nvCxnSpPr>
        <p:spPr>
          <a:xfrm>
            <a:off x="2686041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2F7AE4-85E7-8C83-78BE-CF1CEA227089}"/>
              </a:ext>
            </a:extLst>
          </p:cNvPr>
          <p:cNvSpPr txBox="1"/>
          <p:nvPr/>
        </p:nvSpPr>
        <p:spPr>
          <a:xfrm>
            <a:off x="1557316" y="4752128"/>
            <a:ext cx="2179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Timeout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&amp;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 </a:t>
            </a:r>
            <a:r>
              <a:rPr lang="en-US" sz="2400" dirty="0" err="1">
                <a:latin typeface="Palatino Linotype" panose="02040502050505030304" pitchFamily="18" charset="0"/>
                <a:cs typeface="Hind Madurai" panose="02000000000000000000" pitchFamily="2" charset="77"/>
              </a:rPr>
              <a:t>ViewChange</a:t>
            </a:r>
            <a:endParaRPr lang="en-US" sz="2400" dirty="0">
              <a:latin typeface="Palatino Linotype" panose="02040502050505030304" pitchFamily="18" charset="0"/>
              <a:cs typeface="Hind Madurai" panose="02000000000000000000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0106F1-10AA-41A3-21E1-D12830CFCD74}"/>
              </a:ext>
            </a:extLst>
          </p:cNvPr>
          <p:cNvSpPr/>
          <p:nvPr/>
        </p:nvSpPr>
        <p:spPr>
          <a:xfrm>
            <a:off x="2621305" y="293125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C8BA91-E3EB-9A95-3871-85CA7133DBEB}"/>
              </a:ext>
            </a:extLst>
          </p:cNvPr>
          <p:cNvSpPr/>
          <p:nvPr/>
        </p:nvSpPr>
        <p:spPr>
          <a:xfrm>
            <a:off x="4754906" y="4692711"/>
            <a:ext cx="129472" cy="1294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B3BE93-6380-B11F-1458-96B6C0DAC3BE}"/>
              </a:ext>
            </a:extLst>
          </p:cNvPr>
          <p:cNvCxnSpPr>
            <a:cxnSpLocks/>
          </p:cNvCxnSpPr>
          <p:nvPr/>
        </p:nvCxnSpPr>
        <p:spPr>
          <a:xfrm>
            <a:off x="3781122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BA3975-CDD4-BC26-EB25-2D7C55EE6F8B}"/>
              </a:ext>
            </a:extLst>
          </p:cNvPr>
          <p:cNvCxnSpPr>
            <a:cxnSpLocks/>
          </p:cNvCxnSpPr>
          <p:nvPr/>
        </p:nvCxnSpPr>
        <p:spPr>
          <a:xfrm flipV="1">
            <a:off x="2694134" y="2093116"/>
            <a:ext cx="1086988" cy="902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E3F0A-38ED-A6AB-06BB-94920B338029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2731816" y="3041761"/>
            <a:ext cx="1049306" cy="853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399551-16AE-C8A5-75B0-F5E44B3A7541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2686041" y="3060722"/>
            <a:ext cx="1095081" cy="169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B43A19-61E3-1E46-CBFA-9EFD71C8EDDA}"/>
              </a:ext>
            </a:extLst>
          </p:cNvPr>
          <p:cNvCxnSpPr>
            <a:cxnSpLocks/>
          </p:cNvCxnSpPr>
          <p:nvPr/>
        </p:nvCxnSpPr>
        <p:spPr>
          <a:xfrm>
            <a:off x="4819642" y="2085524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AD1456-6A62-DC3F-0337-60F638B0D988}"/>
              </a:ext>
            </a:extLst>
          </p:cNvPr>
          <p:cNvSpPr txBox="1"/>
          <p:nvPr/>
        </p:nvSpPr>
        <p:spPr>
          <a:xfrm>
            <a:off x="3781122" y="4748424"/>
            <a:ext cx="21212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Timeout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&amp;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 </a:t>
            </a:r>
            <a:r>
              <a:rPr lang="en-US" sz="2400" dirty="0" err="1">
                <a:latin typeface="Palatino Linotype" panose="02040502050505030304" pitchFamily="18" charset="0"/>
                <a:cs typeface="Hind Madurai" panose="02000000000000000000" pitchFamily="2" charset="77"/>
              </a:rPr>
              <a:t>ViewChange</a:t>
            </a:r>
            <a:endParaRPr lang="en-US" sz="2400" dirty="0">
              <a:latin typeface="Palatino Linotype" panose="02040502050505030304" pitchFamily="18" charset="0"/>
              <a:cs typeface="Hind Madurai" panose="02000000000000000000" pitchFamily="2" charset="77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13B934-7DCA-2360-DE4E-3AEDA8C34DF1}"/>
              </a:ext>
            </a:extLst>
          </p:cNvPr>
          <p:cNvCxnSpPr>
            <a:cxnSpLocks/>
          </p:cNvCxnSpPr>
          <p:nvPr/>
        </p:nvCxnSpPr>
        <p:spPr>
          <a:xfrm>
            <a:off x="5894297" y="2099547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D377A5-446B-6A57-9B69-7147072F378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773867" y="2085523"/>
            <a:ext cx="1120430" cy="2717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BC7E92-6D37-E466-15D7-FF598148A024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4865417" y="2988582"/>
            <a:ext cx="1028879" cy="17230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CF3F71-D6CF-4E5A-5242-1EC91C24C61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773867" y="3895596"/>
            <a:ext cx="1128521" cy="907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AD1D9F4-B8E8-E342-B395-DFBD3611326D}"/>
              </a:ext>
            </a:extLst>
          </p:cNvPr>
          <p:cNvCxnSpPr>
            <a:cxnSpLocks/>
          </p:cNvCxnSpPr>
          <p:nvPr/>
        </p:nvCxnSpPr>
        <p:spPr>
          <a:xfrm flipV="1">
            <a:off x="5902388" y="2987595"/>
            <a:ext cx="1095080" cy="918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46E7C6-28BF-1DA7-7DDE-D2E0BED6E999}"/>
              </a:ext>
            </a:extLst>
          </p:cNvPr>
          <p:cNvCxnSpPr>
            <a:cxnSpLocks/>
          </p:cNvCxnSpPr>
          <p:nvPr/>
        </p:nvCxnSpPr>
        <p:spPr>
          <a:xfrm>
            <a:off x="6998804" y="2093116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5CCA37-EE9E-6727-70AC-28A58BD7BA33}"/>
              </a:ext>
            </a:extLst>
          </p:cNvPr>
          <p:cNvCxnSpPr>
            <a:cxnSpLocks/>
          </p:cNvCxnSpPr>
          <p:nvPr/>
        </p:nvCxnSpPr>
        <p:spPr>
          <a:xfrm flipV="1">
            <a:off x="5899009" y="2084726"/>
            <a:ext cx="1098459" cy="18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1A1B5E-BEE9-FBA3-DA5E-3E58DF2B15DE}"/>
              </a:ext>
            </a:extLst>
          </p:cNvPr>
          <p:cNvCxnSpPr>
            <a:cxnSpLocks/>
          </p:cNvCxnSpPr>
          <p:nvPr/>
        </p:nvCxnSpPr>
        <p:spPr>
          <a:xfrm>
            <a:off x="5897673" y="3906371"/>
            <a:ext cx="1099795" cy="845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C39CE5-5C55-98E4-D46A-C78972C2FD90}"/>
              </a:ext>
            </a:extLst>
          </p:cNvPr>
          <p:cNvCxnSpPr>
            <a:cxnSpLocks/>
          </p:cNvCxnSpPr>
          <p:nvPr/>
        </p:nvCxnSpPr>
        <p:spPr>
          <a:xfrm>
            <a:off x="8027896" y="2093116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DD5CE5D-2A5F-884D-F887-2B81DFC3BB33}"/>
              </a:ext>
            </a:extLst>
          </p:cNvPr>
          <p:cNvCxnSpPr>
            <a:cxnSpLocks/>
          </p:cNvCxnSpPr>
          <p:nvPr/>
        </p:nvCxnSpPr>
        <p:spPr>
          <a:xfrm>
            <a:off x="9083698" y="2093116"/>
            <a:ext cx="0" cy="265890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D5AE57-BAA3-8079-BC4B-2A056581A61A}"/>
              </a:ext>
            </a:extLst>
          </p:cNvPr>
          <p:cNvCxnSpPr>
            <a:cxnSpLocks/>
          </p:cNvCxnSpPr>
          <p:nvPr/>
        </p:nvCxnSpPr>
        <p:spPr>
          <a:xfrm flipV="1">
            <a:off x="8027896" y="2080346"/>
            <a:ext cx="1055802" cy="91238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21AE21-8965-498C-590B-CB22A7152F23}"/>
              </a:ext>
            </a:extLst>
          </p:cNvPr>
          <p:cNvCxnSpPr>
            <a:cxnSpLocks/>
          </p:cNvCxnSpPr>
          <p:nvPr/>
        </p:nvCxnSpPr>
        <p:spPr>
          <a:xfrm>
            <a:off x="8026559" y="2995986"/>
            <a:ext cx="1057139" cy="8868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F64460-F488-5595-F3C2-2D2C04EF3CA7}"/>
              </a:ext>
            </a:extLst>
          </p:cNvPr>
          <p:cNvCxnSpPr>
            <a:cxnSpLocks/>
          </p:cNvCxnSpPr>
          <p:nvPr/>
        </p:nvCxnSpPr>
        <p:spPr>
          <a:xfrm>
            <a:off x="8027896" y="2995985"/>
            <a:ext cx="1055802" cy="1755958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EA28B9C-1C13-8B88-B3A3-45AB4C073B4C}"/>
              </a:ext>
            </a:extLst>
          </p:cNvPr>
          <p:cNvSpPr/>
          <p:nvPr/>
        </p:nvSpPr>
        <p:spPr>
          <a:xfrm>
            <a:off x="7938310" y="2931250"/>
            <a:ext cx="129472" cy="12947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E5C644-4259-154C-6190-5A7C3D983A28}"/>
              </a:ext>
            </a:extLst>
          </p:cNvPr>
          <p:cNvSpPr txBox="1"/>
          <p:nvPr/>
        </p:nvSpPr>
        <p:spPr>
          <a:xfrm>
            <a:off x="5858161" y="4748398"/>
            <a:ext cx="212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Palatino Linotype" panose="02040502050505030304" pitchFamily="18" charset="0"/>
                <a:cs typeface="Hind Madurai" panose="02000000000000000000" pitchFamily="2" charset="77"/>
              </a:rPr>
              <a:t>ViewChange</a:t>
            </a:r>
            <a:endParaRPr lang="en-US" sz="2400" dirty="0">
              <a:latin typeface="Palatino Linotype" panose="02040502050505030304" pitchFamily="18" charset="0"/>
              <a:cs typeface="Hind Madurai" panose="02000000000000000000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D5631D-F6EF-EAD3-A374-DE8C01B170C8}"/>
              </a:ext>
            </a:extLst>
          </p:cNvPr>
          <p:cNvSpPr txBox="1"/>
          <p:nvPr/>
        </p:nvSpPr>
        <p:spPr>
          <a:xfrm>
            <a:off x="7936510" y="4739814"/>
            <a:ext cx="119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New 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View</a:t>
            </a: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C9680219-9F23-46BE-9B3E-53FCCFC97A8F}"/>
              </a:ext>
            </a:extLst>
          </p:cNvPr>
          <p:cNvSpPr/>
          <p:nvPr/>
        </p:nvSpPr>
        <p:spPr>
          <a:xfrm>
            <a:off x="1792311" y="3063712"/>
            <a:ext cx="837767" cy="2243580"/>
          </a:xfrm>
          <a:custGeom>
            <a:avLst/>
            <a:gdLst>
              <a:gd name="connsiteX0" fmla="*/ 832683 w 832683"/>
              <a:gd name="connsiteY0" fmla="*/ 0 h 2243580"/>
              <a:gd name="connsiteX1" fmla="*/ 12551 w 832683"/>
              <a:gd name="connsiteY1" fmla="*/ 1065229 h 2243580"/>
              <a:gd name="connsiteX2" fmla="*/ 314209 w 832683"/>
              <a:gd name="connsiteY2" fmla="*/ 2243580 h 2243580"/>
              <a:gd name="connsiteX3" fmla="*/ 314209 w 832683"/>
              <a:gd name="connsiteY3" fmla="*/ 2243580 h 224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683" h="2243580">
                <a:moveTo>
                  <a:pt x="832683" y="0"/>
                </a:moveTo>
                <a:cubicBezTo>
                  <a:pt x="465823" y="345649"/>
                  <a:pt x="98963" y="691299"/>
                  <a:pt x="12551" y="1065229"/>
                </a:cubicBezTo>
                <a:cubicBezTo>
                  <a:pt x="-73861" y="1439159"/>
                  <a:pt x="314209" y="2243580"/>
                  <a:pt x="314209" y="2243580"/>
                </a:cubicBezTo>
                <a:lnTo>
                  <a:pt x="314209" y="2243580"/>
                </a:lnTo>
              </a:path>
            </a:pathLst>
          </a:custGeom>
          <a:noFill/>
          <a:ln w="317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D0F20C-94D9-7EF8-35D0-E07AD58660DE}"/>
              </a:ext>
            </a:extLst>
          </p:cNvPr>
          <p:cNvSpPr/>
          <p:nvPr/>
        </p:nvSpPr>
        <p:spPr>
          <a:xfrm>
            <a:off x="5828891" y="3844782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A01FFE3-DC16-8A37-5FB5-BFD043D6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42" y="1159909"/>
            <a:ext cx="11816785" cy="5012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When the next leader receives </a:t>
            </a:r>
            <a:r>
              <a:rPr lang="en-US" sz="2400" b="1" dirty="0">
                <a:latin typeface="Palatino Linotype" panose="02040502050505030304" pitchFamily="18" charset="0"/>
              </a:rPr>
              <a:t>n-f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ViewChange</a:t>
            </a:r>
            <a:r>
              <a:rPr lang="en-US" sz="2400" dirty="0">
                <a:latin typeface="Palatino Linotype" panose="02040502050505030304" pitchFamily="18" charset="0"/>
              </a:rPr>
              <a:t> messages, it starts the </a:t>
            </a:r>
            <a:r>
              <a:rPr lang="en-US" sz="2400" dirty="0" err="1">
                <a:latin typeface="Palatino Linotype" panose="02040502050505030304" pitchFamily="18" charset="0"/>
              </a:rPr>
              <a:t>NewView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37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9BD3A-45C4-CAFF-D225-2A83AE4B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E17C-B561-B343-2254-EE22DA7C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Prepare and Commit Phases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97367-FC4C-06D0-4C7E-528CBB0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4EC-5544-5420-ABDC-BE9AEA99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role do the Prepare and Commit Phases play?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Prepare Phase: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Helps to establish </a:t>
            </a:r>
            <a:r>
              <a:rPr lang="en-US" b="1" dirty="0">
                <a:latin typeface="Palatino Linotype" panose="02040502050505030304" pitchFamily="18" charset="0"/>
              </a:rPr>
              <a:t>non-equivocation.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Ensure that there is only one transaction agreed by a quorum of </a:t>
            </a:r>
            <a:r>
              <a:rPr lang="en-US" b="1" dirty="0">
                <a:latin typeface="Palatino Linotype" panose="02040502050505030304" pitchFamily="18" charset="0"/>
              </a:rPr>
              <a:t>2f+1</a:t>
            </a:r>
            <a:r>
              <a:rPr lang="en-US" dirty="0">
                <a:latin typeface="Palatino Linotype" panose="02040502050505030304" pitchFamily="18" charset="0"/>
              </a:rPr>
              <a:t> replicas.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Intuitively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Each replica checks if the proposal it received from the leader was also received by a quorum of replicas.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Commit Phase: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Helps to guarantee </a:t>
            </a:r>
            <a:r>
              <a:rPr lang="en-US" b="1" dirty="0">
                <a:latin typeface="Palatino Linotype" panose="02040502050505030304" pitchFamily="18" charset="0"/>
              </a:rPr>
              <a:t>persistence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Ensures that even if the leader fails, an agreed transaction persists and is not lost!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Intuitively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Each replica checks that at least a quorum of good replicas also know that the same proposal was received a quorum of replicas.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03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FBE15-A8F9-5705-4243-F92DF1A77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7B86-64B6-391D-DBFF-1B2716A4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101AB-41C0-81A6-97BF-A73CBB2B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9333-27FB-2F94-FB08-DDB47824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information should a replica include in its View Change message?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32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DAE16-204F-5C92-7825-CC4CCCDA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7D12-0B75-D739-63CD-08AEC3A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Message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AEEF6-7512-6380-56E1-55F82B3D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D8AD-544D-5BCE-2AC9-E6345A638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information should a replica include in its View Change message?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View Change message should help the next leader to form a </a:t>
            </a:r>
            <a:r>
              <a:rPr lang="en-US" sz="2400" b="1" dirty="0">
                <a:latin typeface="Palatino Linotype" panose="02040502050505030304" pitchFamily="18" charset="0"/>
              </a:rPr>
              <a:t>common state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It includes: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last agreed checkpoint.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For every sequence number since the last checkpoint: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</a:rPr>
              <a:t>n-f</a:t>
            </a:r>
            <a:r>
              <a:rPr lang="en-US" sz="2400" dirty="0">
                <a:latin typeface="Palatino Linotype" panose="02040502050505030304" pitchFamily="18" charset="0"/>
              </a:rPr>
              <a:t> signed Prepare messages.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Pre-prepare messages for those sequence numbers for which </a:t>
            </a:r>
            <a:r>
              <a:rPr lang="en-US" sz="2400" b="1" dirty="0">
                <a:latin typeface="Palatino Linotype" panose="02040502050505030304" pitchFamily="18" charset="0"/>
              </a:rPr>
              <a:t>n-f</a:t>
            </a:r>
            <a:r>
              <a:rPr lang="en-US" sz="2400" dirty="0">
                <a:latin typeface="Palatino Linotype" panose="02040502050505030304" pitchFamily="18" charset="0"/>
              </a:rPr>
              <a:t> Prepare messages do not exist.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180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8ADAE-1BE0-18C8-71F5-A657AF6AE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AA32-839C-3F4A-9F14-FB31B9DA4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New View Messages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21086-566F-E414-6F65-C973DA65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761E-6649-A6A5-B7AC-508165F89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information should a replica include in its View Change message?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</a:t>
            </a:r>
            <a:r>
              <a:rPr lang="en-US" sz="2400" dirty="0" err="1">
                <a:latin typeface="Palatino Linotype" panose="02040502050505030304" pitchFamily="18" charset="0"/>
              </a:rPr>
              <a:t>NewView</a:t>
            </a:r>
            <a:r>
              <a:rPr lang="en-US" sz="2400" dirty="0">
                <a:latin typeface="Palatino Linotype" panose="02040502050505030304" pitchFamily="18" charset="0"/>
              </a:rPr>
              <a:t> message tries to bring all the replicas to the common state.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It includes: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n-f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 messages.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last agreed checkpoint.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list of agreed up on sequence numbers and proposal digests since the last checkpoint.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53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83D0B-B077-4F50-FC88-7100ED199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3C1D-A864-D976-5B4D-68EDA2BE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02034-F2A6-B428-DF20-A6E8C255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2631-14FC-2238-7A88-0A66AFB2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if a replica receives a proposal from the old leader after it has timeout?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66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3AA51-49F8-08D3-204C-479D4751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E7E1-4F28-2028-9B53-C4821897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8544A-29C2-E966-E376-1A6E5700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0EC7-4105-E539-4213-0E7E44955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if a replica receives a proposal from the old leader after it has timeout?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timeout, a replica ignores all proposals from the old leader.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sends the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 message to the next leader, moves to the next view, and restarts the timer.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54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62B8-5F64-F1EE-9938-6DE5D2533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330D-EE09-046F-7AD2-EC8D3DAC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FC67D-52EE-A395-8ECB-12709243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DB33E-9C5F-E7EE-2E40-98B2700B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if a replica receives a proposal from the old leader after it has timeout?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timeout, a replica ignores all proposals from the old leader.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sends the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 message to the next leader, moves to the next view, and restarts the timer.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happens if the next leader is also Byzantine?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87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E961B-4508-873D-E3E6-B006C054D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FE58-7BE5-56F7-6357-63299989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7CEF-A82C-B600-DF8B-AAE0227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BD70-F63D-9704-CFBB-B2048CE86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if a replica receives a proposal from the old leader after it has timeout?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timeout, a replica ignores all proposals from the old leader.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sends the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 message to the next leader, moves to the next view, and restarts the timer.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happens if the next leader is also Byzantine?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 will again timeout and start the next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62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2F8A9-2E24-1569-7089-6E5CA0F65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1E0A-CC91-FE94-6BEC-1C7EE2C8C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378CF-4B88-C6ED-76E5-1A632903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565F-D013-F302-4853-DD2FB82F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if a replica receives a proposal from the old leader after it has timeout?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timeout, a replica ignores all proposals from the old leader.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sends the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 message to the next leader, moves to the next view, and restarts the timer.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happens if the next leader is also Byzantine?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 will again timeout and start the next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Say replicas are out of sync and some are timing out too fast. 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1629750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79AB-4D0D-4804-32EF-28B79A56A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EF1A-97D3-2875-8FE4-02B7273B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8F9C6-7B68-0356-FE2B-9771C59D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7E819-F6E6-242A-08C0-87BC26A4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if a replica receives a proposal from the old leader after it has timeout?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timeout, a replica ignores all proposals from the old leader.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sends the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 message to the next leader, moves to the next view, and restarts the timer.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happens if the next leader is also Byzantine?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 will again timeout and start the next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Say replicas are out of sync and some are timing out too fast. What can we do?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timeout, replicas do an exponential backoff to increase their timer value.</a:t>
            </a:r>
          </a:p>
          <a:p>
            <a:pPr lvl="1"/>
            <a:endParaRPr lang="en-US" sz="10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How many consecutive view changes are possible under a reliable n/w?</a:t>
            </a:r>
          </a:p>
          <a:p>
            <a:pPr marL="342900" lvl="1" indent="-342900"/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44DBD-1039-C32B-24FC-6B7FEB05F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A70E-D14F-FBBB-E3C2-CE912242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947B7-FC65-383B-AFE5-6FD440F2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463F-8022-FBB0-2E66-743C9C893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if a replica receives a proposal from the old leader after it has timeout?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timeout, a replica ignores all proposals from the old leader.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sends the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 message to the next leader, moves to the next view, and restarts the timer.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happens if the next leader is also Byzantine?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Replica will again timeout and start the next </a:t>
            </a:r>
            <a:r>
              <a:rPr lang="en-US" dirty="0" err="1">
                <a:latin typeface="Palatino Linotype" panose="02040502050505030304" pitchFamily="18" charset="0"/>
              </a:rPr>
              <a:t>ViewChange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Say replicas are out of sync and some are timing out too fast. What can we do?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timeout, replicas do an exponential backoff to increase their timer value.</a:t>
            </a:r>
          </a:p>
          <a:p>
            <a:pPr lvl="1"/>
            <a:endParaRPr lang="en-US" sz="10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How many consecutive view changes are possible under a reliable n/w?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At most </a:t>
            </a:r>
            <a:r>
              <a:rPr lang="en-US" sz="2400" b="1" dirty="0">
                <a:latin typeface="Palatino Linotype" panose="02040502050505030304" pitchFamily="18" charset="0"/>
              </a:rPr>
              <a:t>f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lvl="1" indent="-342900"/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0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7399-0205-BF53-1934-A4CB3ADD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F7F6-694C-6B21-A3D1-7A4515B3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Execution and Reply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EE9FE-F02E-FEC7-2C8F-08A76584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76C8-B78E-DF55-FCD5-BC3890AE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can a replica execute the client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commit phase.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many replicas need to execute and send response to the client?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Ideally, all honest replicas should execute.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However, client needs at least </a:t>
            </a:r>
            <a:r>
              <a:rPr lang="en-US" b="1" dirty="0">
                <a:latin typeface="Palatino Linotype" panose="02040502050505030304" pitchFamily="18" charset="0"/>
              </a:rPr>
              <a:t>f+1</a:t>
            </a:r>
            <a:r>
              <a:rPr lang="en-US" dirty="0">
                <a:latin typeface="Palatino Linotype" panose="02040502050505030304" pitchFamily="18" charset="0"/>
              </a:rPr>
              <a:t> matching responses.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</a:rPr>
              <a:t>Why?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Because less than </a:t>
            </a:r>
            <a:r>
              <a:rPr lang="en-US" sz="2400" b="1" dirty="0">
                <a:latin typeface="Palatino Linotype" panose="02040502050505030304" pitchFamily="18" charset="0"/>
              </a:rPr>
              <a:t>f </a:t>
            </a:r>
            <a:r>
              <a:rPr lang="en-US" sz="2400" dirty="0">
                <a:latin typeface="Palatino Linotype" panose="02040502050505030304" pitchFamily="18" charset="0"/>
              </a:rPr>
              <a:t>responses are not sufficient to guarantee that at least </a:t>
            </a:r>
            <a:r>
              <a:rPr lang="en-US" sz="2400" b="1" dirty="0">
                <a:latin typeface="Palatino Linotype" panose="02040502050505030304" pitchFamily="18" charset="0"/>
              </a:rPr>
              <a:t>one</a:t>
            </a:r>
            <a:r>
              <a:rPr lang="en-US" sz="2400" dirty="0">
                <a:latin typeface="Palatino Linotype" panose="02040502050505030304" pitchFamily="18" charset="0"/>
              </a:rPr>
              <a:t> honest replica executed.</a:t>
            </a:r>
          </a:p>
        </p:txBody>
      </p:sp>
    </p:spTree>
    <p:extLst>
      <p:ext uri="{BB962C8B-B14F-4D97-AF65-F5344CB8AC3E}">
        <p14:creationId xmlns:p14="http://schemas.microsoft.com/office/powerpoint/2010/main" val="939665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792AD-39AA-B899-BA23-449A301D5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5A34-CDD1-893E-FCB5-AD430EBE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New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47EF3-A623-A3F1-973F-97BEE0FD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1E3E-6323-AA30-AAFE-7C1BE6FE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replicas do after receiving a New View Message?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43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1EA55-4A20-1967-0DA3-B1AC7F40E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7004-509D-AE55-3CB0-F67ABF33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New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AA5A6-0A0C-202A-305D-17595DD7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0B52-7DBC-CD9E-AF6C-0E4766D2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replicas do after receiving a New View Message?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Ensure they have the common state.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015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EFED-8994-245D-51E6-E8A725D5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3EE7-1976-9BDE-4169-1933B457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New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BD4B7-0FD1-26FC-6D0A-946D3E30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FE827-371B-D8C7-C417-652B2C6F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replicas do after receiving a New View Message?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Ensure they have the common state.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should the new leader do after sending the New View message?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723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BE03-537E-0C40-A79B-168D2605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6BA9-4046-511F-AC1D-30A095C5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New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D02FA-7B0C-9370-1B21-D911CA7E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F49C-9B3C-EA90-2716-D8EA7EE4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68873"/>
            <a:ext cx="11816785" cy="562949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should replicas do after receiving a New View Message?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Ensure they have the common state.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should the new leader do after sending the New View message?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Re-run consensus on all the proposals since the last checkpoint.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replicas have already executed some proposal, they do not need to re-execute if there is no state change.</a:t>
            </a:r>
          </a:p>
          <a:p>
            <a:pPr lvl="1"/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Finally, start proposing new proposals.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000" dirty="0">
              <a:latin typeface="Palatino Linotype" panose="02040502050505030304" pitchFamily="18" charset="0"/>
            </a:endParaRPr>
          </a:p>
          <a:p>
            <a:endParaRPr lang="en-US" dirty="0">
              <a:latin typeface="Palatino Linotype" panose="02040502050505030304" pitchFamily="18" charset="0"/>
            </a:endParaRPr>
          </a:p>
          <a:p>
            <a:endParaRPr lang="en-US" sz="1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2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CE946-864C-E6E4-A137-43833B602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6C2C-71EA-3A12-E6F6-71D42E33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Sequence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3C398-35EB-B08B-70F2-1DA9521C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68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F3F65-DB97-B8CB-4D45-08609E5F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7968-53CD-F02E-4EB7-2FDE7FD7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Sequence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D4F4-CBDE-59F1-747A-DE70E7A17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Sequence numbers help in </a:t>
            </a:r>
            <a:r>
              <a:rPr lang="en-US" sz="2400" b="1" dirty="0">
                <a:latin typeface="Palatino Linotype" panose="02040502050505030304" pitchFamily="18" charset="0"/>
              </a:rPr>
              <a:t>identification</a:t>
            </a:r>
            <a:r>
              <a:rPr lang="en-US" sz="2400" dirty="0">
                <a:latin typeface="Palatino Linotype" panose="02040502050505030304" pitchFamily="18" charset="0"/>
              </a:rPr>
              <a:t> and </a:t>
            </a:r>
            <a:r>
              <a:rPr lang="en-US" sz="2400" b="1" dirty="0">
                <a:latin typeface="Palatino Linotype" panose="02040502050505030304" pitchFamily="18" charset="0"/>
              </a:rPr>
              <a:t>ordering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Both clients and leaders assign sequence numbers.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They have access to a counter and use it to fetch/assign a sequence number.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Can also use clocks to fetch the current timestamp.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Why are clients required to assign sequence number?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To prevent replay attacks.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Why are replicas required to assign sequence number?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To order client requests.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6FA0A-3934-25E1-851F-313D3191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4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F8DB-3D6C-294A-4499-BB3C216D7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8576-C0D0-8F33-BB70-554C9F0C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Leader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4B52-2CFD-0DAF-D4C9-F31248986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Will PBFT always have the same leader?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18C54-328F-951C-4922-9C4076D65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5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62329</TotalTime>
  <Words>2966</Words>
  <Application>Microsoft Macintosh PowerPoint</Application>
  <PresentationFormat>Widescreen</PresentationFormat>
  <Paragraphs>524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Palatino Linotype</vt:lpstr>
      <vt:lpstr>Office Theme</vt:lpstr>
      <vt:lpstr>Large Scale Systems CS 410 / 510</vt:lpstr>
      <vt:lpstr>Assignment 3 is Out!</vt:lpstr>
      <vt:lpstr>Last Class</vt:lpstr>
      <vt:lpstr>PBFT Protocol</vt:lpstr>
      <vt:lpstr>Prepare and Commit Phases</vt:lpstr>
      <vt:lpstr>Execution and Reply</vt:lpstr>
      <vt:lpstr>Sequence Numbers</vt:lpstr>
      <vt:lpstr>Sequence Numbers</vt:lpstr>
      <vt:lpstr>Leader Identification</vt:lpstr>
      <vt:lpstr>Leader Identification</vt:lpstr>
      <vt:lpstr>Leader Identification</vt:lpstr>
      <vt:lpstr>Leader Identification</vt:lpstr>
      <vt:lpstr>View Number</vt:lpstr>
      <vt:lpstr>View Number</vt:lpstr>
      <vt:lpstr>Message Identification</vt:lpstr>
      <vt:lpstr>Message Identification</vt:lpstr>
      <vt:lpstr>Message Identification</vt:lpstr>
      <vt:lpstr>Message Identification</vt:lpstr>
      <vt:lpstr>Hashing</vt:lpstr>
      <vt:lpstr>Hashing</vt:lpstr>
      <vt:lpstr>Fairness</vt:lpstr>
      <vt:lpstr>Fairness</vt:lpstr>
      <vt:lpstr>Garbage Collection</vt:lpstr>
      <vt:lpstr>Garbage Collection</vt:lpstr>
      <vt:lpstr>Garbage Collection</vt:lpstr>
      <vt:lpstr>Checkpointing in PBFT</vt:lpstr>
      <vt:lpstr>Checkpointing in PBFT</vt:lpstr>
      <vt:lpstr>Checkpointing in PBFT</vt:lpstr>
      <vt:lpstr>Checkpointing in PBFT</vt:lpstr>
      <vt:lpstr>Checkpointing in PBFT</vt:lpstr>
      <vt:lpstr>Failures in PBFT</vt:lpstr>
      <vt:lpstr>Impact of Non-leader Byzantine Replica</vt:lpstr>
      <vt:lpstr>Impact of Non-leader  Byzantine Replica</vt:lpstr>
      <vt:lpstr>Impact of Byzantine Leader</vt:lpstr>
      <vt:lpstr>Impact of Non-leader  Byzantine Replica</vt:lpstr>
      <vt:lpstr>Impact of Non-leader  Byzantine Replica</vt:lpstr>
      <vt:lpstr>Detecting Malicious Leader</vt:lpstr>
      <vt:lpstr>Detecting Malicious Leader</vt:lpstr>
      <vt:lpstr>Client Detection</vt:lpstr>
      <vt:lpstr>Client Detection</vt:lpstr>
      <vt:lpstr>Non-Leader Replica Detection</vt:lpstr>
      <vt:lpstr>Non-Leader Replica Detection</vt:lpstr>
      <vt:lpstr>Non-Leader Replica Detection</vt:lpstr>
      <vt:lpstr>Non-Leader Replica Detection</vt:lpstr>
      <vt:lpstr>View Change Protocol Flow</vt:lpstr>
      <vt:lpstr>View Change Protocol Flow</vt:lpstr>
      <vt:lpstr>View Change Protocol Flow</vt:lpstr>
      <vt:lpstr>View Change Protocol Flow</vt:lpstr>
      <vt:lpstr>View Change Protocol Flow</vt:lpstr>
      <vt:lpstr>View Change Message</vt:lpstr>
      <vt:lpstr>View Change Message</vt:lpstr>
      <vt:lpstr>New View Messages</vt:lpstr>
      <vt:lpstr>View Change Phase</vt:lpstr>
      <vt:lpstr>View Change Phase</vt:lpstr>
      <vt:lpstr>View Change Phase</vt:lpstr>
      <vt:lpstr>View Change Phase</vt:lpstr>
      <vt:lpstr>View Change Phase</vt:lpstr>
      <vt:lpstr>View Change Phase</vt:lpstr>
      <vt:lpstr>View Change Phase</vt:lpstr>
      <vt:lpstr>New View</vt:lpstr>
      <vt:lpstr>New View</vt:lpstr>
      <vt:lpstr>New View</vt:lpstr>
      <vt:lpstr>New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1702</cp:revision>
  <dcterms:created xsi:type="dcterms:W3CDTF">2023-07-25T15:37:00Z</dcterms:created>
  <dcterms:modified xsi:type="dcterms:W3CDTF">2025-05-16T17:09:13Z</dcterms:modified>
</cp:coreProperties>
</file>