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5"/>
  </p:notesMasterIdLst>
  <p:sldIdLst>
    <p:sldId id="256" r:id="rId2"/>
    <p:sldId id="257" r:id="rId3"/>
    <p:sldId id="326" r:id="rId4"/>
    <p:sldId id="449" r:id="rId5"/>
    <p:sldId id="450" r:id="rId6"/>
    <p:sldId id="353" r:id="rId7"/>
    <p:sldId id="451" r:id="rId8"/>
    <p:sldId id="452" r:id="rId9"/>
    <p:sldId id="453" r:id="rId10"/>
    <p:sldId id="454" r:id="rId11"/>
    <p:sldId id="369" r:id="rId12"/>
    <p:sldId id="456" r:id="rId13"/>
    <p:sldId id="457" r:id="rId14"/>
    <p:sldId id="458" r:id="rId15"/>
    <p:sldId id="459" r:id="rId16"/>
    <p:sldId id="460" r:id="rId17"/>
    <p:sldId id="461" r:id="rId18"/>
    <p:sldId id="462" r:id="rId19"/>
    <p:sldId id="463" r:id="rId20"/>
    <p:sldId id="464" r:id="rId21"/>
    <p:sldId id="465" r:id="rId22"/>
    <p:sldId id="466" r:id="rId23"/>
    <p:sldId id="467" r:id="rId24"/>
    <p:sldId id="468" r:id="rId25"/>
    <p:sldId id="356" r:id="rId26"/>
    <p:sldId id="357" r:id="rId27"/>
    <p:sldId id="469" r:id="rId28"/>
    <p:sldId id="470" r:id="rId29"/>
    <p:sldId id="471" r:id="rId30"/>
    <p:sldId id="472" r:id="rId31"/>
    <p:sldId id="473" r:id="rId32"/>
    <p:sldId id="474" r:id="rId33"/>
    <p:sldId id="475" r:id="rId34"/>
    <p:sldId id="476" r:id="rId35"/>
    <p:sldId id="477" r:id="rId36"/>
    <p:sldId id="479" r:id="rId37"/>
    <p:sldId id="483" r:id="rId38"/>
    <p:sldId id="484" r:id="rId39"/>
    <p:sldId id="485" r:id="rId40"/>
    <p:sldId id="486" r:id="rId41"/>
    <p:sldId id="487" r:id="rId42"/>
    <p:sldId id="488" r:id="rId43"/>
    <p:sldId id="489" r:id="rId44"/>
    <p:sldId id="340" r:id="rId45"/>
    <p:sldId id="371" r:id="rId46"/>
    <p:sldId id="490" r:id="rId47"/>
    <p:sldId id="491" r:id="rId48"/>
    <p:sldId id="492" r:id="rId49"/>
    <p:sldId id="493" r:id="rId50"/>
    <p:sldId id="496" r:id="rId51"/>
    <p:sldId id="494" r:id="rId52"/>
    <p:sldId id="495" r:id="rId53"/>
    <p:sldId id="498" r:id="rId54"/>
    <p:sldId id="497" r:id="rId55"/>
    <p:sldId id="499" r:id="rId56"/>
    <p:sldId id="500" r:id="rId57"/>
    <p:sldId id="501" r:id="rId58"/>
    <p:sldId id="502" r:id="rId59"/>
    <p:sldId id="503" r:id="rId60"/>
    <p:sldId id="504" r:id="rId61"/>
    <p:sldId id="506" r:id="rId62"/>
    <p:sldId id="507" r:id="rId63"/>
    <p:sldId id="508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2"/>
    <p:restoredTop sz="96327"/>
  </p:normalViewPr>
  <p:slideViewPr>
    <p:cSldViewPr snapToGrid="0">
      <p:cViewPr varScale="1">
        <p:scale>
          <a:sx n="160" d="100"/>
          <a:sy n="160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24575,'0'8'0,"0"4"0,0 7 0,0-1 0,0 0 0,0-5 0,0-2 0,0-1 0,0-2 0,0 1 0,0-2 0,0 2 0,0 1 0,0-1 0,0 1 0,0 0 0,0 1 0,0-1 0,0-1 0,0-1 0,-1-3 0,-1 4 0,0-1 0,-2 4 0,0 1 0,-1 1 0,1 0 0,0-3 0,1-2 0,1-1 0,1-2 0,-1 0 0,1 0 0,-1-1 0,-1 3 0,0 2 0,-1 0 0,0 1 0,2-2 0,-1-1 0,1-1 0,-1 3 0,-3 3 0,0 4 0,0 1 0,1-3 0,6-6 0,8-5 0,11-2 0,14-2 0,11 2 0,-2 1 0,-1 2 0,-10 2 0,-2 1 0,0-1 0,-2 2 0,0 1 0,0-1 0,1 2 0,-4-2 0,-2 0 0,-6 0 0,-1-1 0,-3-2 0,-2-2 0,0-2 0,-2-1 0,0-1 0,7 4 0,-5-1 0,3 1 0,-6-2 0,-2-1 0,-3-1 0,0 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4:01.7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1724 1687 24575,'-12'0'0,"-9"0"0,-9 0 0,-5 0 0,-3-5 0,0-5 0,-7-10 0,2-4 0,3 0 0,7 3 0,5 1 0,-2 1 0,1 1 0,-1 1 0,5 2 0,0 0 0,0 3 0,2-2 0,-1-2 0,-5-4 0,-1-4 0,-4-3 0,-3 0 0,1-1 0,-1-1 0,-4-6 0,-5-4 0,-6-9 0,-2-2 0,10 7 0,7 4 0,11 10 0,3 4 0,-1 1 0,-1-3 0,0-1 0,-1 0 0,-1-2 0,1 2 0,-2-6 0,1-1 0,0 0 0,0-4 0,-5-6 0,-5-5 0,-3-5 0,0 3 0,3 4 0,4 7 0,5 3 0,4 4 0,4 4 0,6 4 0,3 6 0,5 5 0,3 4 0,0 2 0,1-1 0,0 1 0,1 0 0,1 2 0,0 1 0,-1 0 0,-1 0 0,1 0 0,-1 0 0,1-4 0,-1-4 0,-1-7 0,-1-1 0,1 0 0,-1 5 0,1 5 0,2 6 0,0 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4:03.59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0 355 24575,'0'-10'0,"0"1"0,0 0 0,0 0 0,0 1 0,0-3 0,0-1 0,2 1 0,2-2 0,3 0 0,4-2 0,-1 1 0,-1 2 0,-2 3 0,-1 1 0,1-6 0,6-6 0,8-10 0,1 0 0,-1 2 0,-5 7 0,-6 6 0,-1 3 0,-2 2 0,-1 3 0,0 3 0,0 4 0,-1 2 0,2 4 0,4 0 0,7 2 0,11 6 0,10 5 0,8 5 0,0 1 0,-3-2 0,-7-4 0,-6-4 0,-8-2 0,-7-3 0,-4-3 0,-6-5 0,-2-1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1409 1 24575,'0'6'0,"0"1"0,0 2 0,0 0 0,0-1 0,0 2 0,0-1 0,0 0 0,0 0 0,0 0 0,0 4 0,0 2 0,-4 8 0,-6 6 0,-6 7 0,-5 6 0,-5 5 0,-1 7 0,0 3 0,-2 5 0,2-5 0,3-5 0,4-13 0,4-10 0,4-8 0,1-4 0,-1 0 0,1 0 0,-1-1 0,1 0 0,-2 0 0,-1 1 0,1 0 0,1-2 0,0 1 0,0 0 0,-4 6 0,-2 2 0,-2 2 0,3-2 0,3-1 0,-1 0 0,0 4 0,-1 1 0,-2 0 0,4-5 0,1-4 0,4-5 0,1-1 0,-1 0 0,-2-2 0,0 0 0,0 0 0,1-1 0,0 1 0,0 0 0,0-1 0,-1 0 0,2 1 0,0-1 0,-3 1 0,-3 4 0,-5 3 0,-3 5 0,-2 2 0,-2 3 0,-1-1 0,1 0 0,2-2 0,3-6 0,5-4 0,2-4 0,2-4 0,2-1 0,0 0 0,0 1 0,-1-1 0,-1 0 0,2 1 0,0-1 0,1 0 0,2 0 0,-2 2 0,1-1 0,-3 1 0,1 0 0,-3 0 0,-2 2 0,-3 0 0,-3 0 0,1-1 0,5-3 0,5-2 0,4-2 0,2-1 0,-3 0 0,-4 3 0,-8 3 0,-11 4 0,-3 2 0,4 0 0,7-5 0,14-3 0,3-3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8.33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84 1 24575,'0'8'0,"0"4"0,0 7 0,0-1 0,0 0 0,0-5 0,0-2 0,0-1 0,0-2 0,0 1 0,0-2 0,0 2 0,0 1 0,0-1 0,0 1 0,0 0 0,0 1 0,0-1 0,0-1 0,0-1 0,-1-3 0,-1 4 0,0-1 0,-2 4 0,0 1 0,-1 1 0,1 0 0,0-3 0,1-2 0,1-1 0,1-2 0,-1 0 0,1 0 0,-1-1 0,-1 3 0,0 2 0,-1 0 0,0 1 0,2-2 0,-1-1 0,1-1 0,-1 3 0,-3 3 0,0 4 0,0 1 0,1-3 0,6-6 0,8-5 0,11-2 0,14-2 0,11 2 0,-2 1 0,-1 2 0,-10 2 0,-2 1 0,0-1 0,-2 2 0,0 1 0,0-1 0,1 2 0,-4-2 0,-2 0 0,-6 0 0,-1-1 0,-3-2 0,-2-2 0,0-2 0,-2-1 0,0-1 0,7 4 0,-5-1 0,3 1 0,-6-2 0,-2-1 0,-3-1 0,0 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3.62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0 902 24575,'6'-21'0,"21"-20"0,30-25 0,-15 24 0,5-1 0,9-4 0,3 0 0,4 1 0,3 3 0,8 2 0,3 3 0,8 2 0,2 4 0,6 1 0,1 2 0,-28 10 0,1 1 0,-3 1 0,18-7 0,-4 2 0,-15 3 0,-5 2 0,24-7 0,-23 5 0,2 3 0,2 0 0,-1 1 0,-7 4 0,0 0 0,-5 4 0,1 0 0,1 1 0,15-2 0,21-2 0,-33 6 0,1 1 0,7 1 0,2 0 0,0 1 0,0 1 0,-3 0 0,-2 2 0,-5 0 0,-1 1 0,39 7 0,-10 10 0,1 9 0,-2 9 0,-12 0 0,-9-3 0,-18-8 0,-8-2 0,-4-3 0,-7-3 0,-2-2 0,-3-1 0,-1 0 0,-1-1 0,2 1 0,3 2 0,9 8 0,7 8 0,10 11 0,8 4 0,7 2 0,4 3 0,0-4 0,-9-4 0,-9-6 0,-13-9 0,-13-9 0,-5-5 0,-7-4 0,0 0 0,1 0 0,1 1 0,0 1 0,0 2 0,3 2 0,-1-2 0,4 3 0,0 0 0,3 2 0,2 3 0,1-3 0,-3-2 0,-6-5 0,-2-3 0,-2 0 0,-2-2 0,-2-1 0,-3-3 0,-3-3 0,-2-2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24.99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436 1 24575,'0'9'0,"0"6"0,0 4 0,0 4 0,0-1 0,0 1 0,0 3 0,0 1 0,0 4 0,0-3 0,0 1 0,0-2 0,0 8 0,0 12 0,1 13 0,3 5 0,2-7 0,0-15 0,-1-15 0,-7-15 0,-12-13 0,-19-12 0,-28-11 0,-16-5 0,2 1 0,11 7 0,23 5 0,13 6 0,4 1 0,9 3 0,2 1 0,7 0 0,3 2 0,1-1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14T16:23:35.8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1409 1 24575,'0'6'0,"0"1"0,0 2 0,0 0 0,0-1 0,0 2 0,0-1 0,0 0 0,0 0 0,0 0 0,0 4 0,0 2 0,-4 8 0,-6 6 0,-6 7 0,-5 6 0,-5 5 0,-1 7 0,0 3 0,-2 5 0,2-5 0,3-5 0,4-13 0,4-10 0,4-8 0,1-4 0,-1 0 0,1 0 0,-1-1 0,1 0 0,-2 0 0,-1 1 0,1 0 0,1-2 0,0 1 0,0 0 0,-4 6 0,-2 2 0,-2 2 0,3-2 0,3-1 0,-1 0 0,0 4 0,-1 1 0,-2 0 0,4-5 0,1-4 0,4-5 0,1-1 0,-1 0 0,-2-2 0,0 0 0,0 0 0,1-1 0,0 1 0,0 0 0,0-1 0,-1 0 0,2 1 0,0-1 0,-3 1 0,-3 4 0,-5 3 0,-3 5 0,-2 2 0,-2 3 0,-1-1 0,1 0 0,2-2 0,3-6 0,5-4 0,2-4 0,2-4 0,2-1 0,0 0 0,0 1 0,-1-1 0,-1 0 0,2 1 0,0-1 0,1 0 0,2 0 0,-2 2 0,1-1 0,-3 1 0,1 0 0,-3 0 0,-2 2 0,-3 0 0,-3 0 0,1-1 0,5-3 0,5-2 0,4-2 0,2-1 0,-3 0 0,-4 3 0,-8 3 0,-11 4 0,-3 2 0,4 0 0,7-5 0,14-3 0,3-3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EF68BC-8D48-6B48-9EB7-582DB70943E4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935A-7AC3-6544-8C8D-6EE077520D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339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B7CB7-34E7-3345-04EF-F2858638D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CF74F-B724-BC2A-357E-FF93D0172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E5F8F3-6667-3E15-FB2E-C080E93EE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42C55-F572-2A40-91C8-3303246C5B71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CE02-0943-6E52-7743-909A0F501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17B340-BD8F-4B29-4518-4E2A9CC0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4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84844-C4F8-648E-1BD7-79A27D68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040B67-0A02-5CE1-0970-F03919BAD1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6808-6C04-F08B-0BBD-447C1C143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A26F4-07E2-F143-94CC-4F0B4B3E27FB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02D1-4675-DB5B-A269-75DB1BD95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DB0B2-5608-CBEF-F72B-1F319E5FF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96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FACB30-590A-ABF3-99C0-360EBEF10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3A0920-D7ED-DAC2-AC16-A724B8BE8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2BCC1D-5959-F403-23B0-81C3EBA5B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FEFAE-CC88-654E-ADEC-BF636415C960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9F42-9C30-6FE2-470A-3F6D458B6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05F3F-EE98-5F3F-0636-19B204ABE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1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26A0E-1504-A1EF-1398-1BF670236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8532E-4C7F-35EB-BC36-6C8763E43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BA99F-126B-11D0-0EBB-CEC3E5D6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EF263-0D9E-954E-BF7B-BF74DD8F1FBF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D5801-6C88-3D96-305E-63623465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FFC6DF-4B18-A145-5E8C-FEA7E3FA6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0A778-79DA-3081-6C48-921476BD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089E7-9816-CD38-09E1-AB66C42DF9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D19F-9E64-131D-E19A-47C5CFB33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BAEB6-2EDB-2B4F-99F1-294D79999BD2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07EB8-D40F-D1C5-D08C-2DF71ED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C0055F-50C4-20E6-3200-AA2CB8369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523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FC0BE-F3E3-321B-E1C9-3CAC95B02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D83AB-5F8F-6D60-941B-494C429363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83C0A-DA10-8949-D5BC-5A27E180C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C0FB1-0A30-955F-14BE-08D9EAB6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DF868-E27C-1D47-A2D2-736F1B51C70D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386A5C-3236-5674-C33E-871687F57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C1B92-A433-0125-667E-570077A54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83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9DBB4-3EB4-112E-68CD-F2C5F61306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8AB171-21D1-7F60-41FC-86AA70E79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FB3F87-73D3-A390-3AD5-90F0162CB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09D6B0-C960-DE48-BCCA-C976185052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80040-916B-4164-FCBE-5DAFF7D1A1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C18ED3-FF66-22A1-8641-9D0DCE806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964E-7013-D242-9185-8A8EC1D8AC67}" type="datetime1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B6BEF8-ED26-499E-179E-38A6970C0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92767-6921-371F-D2D5-7342D6C27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777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4173-C761-68CC-022B-1CC19FAB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491EEC-396A-7A4B-A3A8-A6FDFC19A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0A3A4-2AA2-4A44-8AA1-2BBEDE96C1F2}" type="datetime1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3350B1-106E-46AE-8B82-B746E3489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652E30-F1B7-3723-9CD8-115E59B9A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82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5D4EEE-5BC2-00C7-1C8E-D8FB8F54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59D3-E3C8-E74F-8444-6575A66CABD3}" type="datetime1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14FEA0-D32C-4798-F023-EB5825C27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51679-90C9-12FF-D4F3-795F98864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7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88F7A-72C8-FFCB-B2CD-D91F8E46C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2C0B-5294-2846-7BB5-7D960199A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EB2EDD-D35E-476F-17CC-4D29D5B1A3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239B7C-BAAD-0092-B4B6-94C2A51F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1CD2F-C279-5549-9AC3-0114133C3ACD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FCF2F9-24F9-EE55-797C-E41FD32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ED2D8-F456-9778-CC77-4C83A6B3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46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C2C2-1728-3D8D-B5A0-D7AFEF677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769C7-A843-B967-7183-3E8CA25469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25C1B-7F7D-4654-83A0-4DF3031E74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FE1A3-4C04-6826-6723-F7D503A42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58D58D-F38C-3F4A-844F-46C3AFEF469E}" type="datetime1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43551-50CE-9A8A-6FCC-201B8CCC3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BAA6E-3261-6A12-33CE-F8A9AD1C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48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B4872E-88CE-697E-E651-3A8445DF1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EA1CA-89A3-8667-B30F-4C8270384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6971ED-5F6C-088B-68B9-C9773AC78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2332DE-2C74-1144-AD1B-CF9335C11B6B}" type="datetime1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19DC7-A52E-4967-DEEF-981A02E117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BD8E1-6BAC-50A3-D4B9-5281DDF3EA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FE24AB-0A3D-3945-A314-A55A03C76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95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2.xml"/></Relationships>
</file>

<file path=ppt/slides/_rels/slide6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customXml" Target="../ink/ink4.xml"/><Relationship Id="rId9" Type="http://schemas.openxmlformats.org/officeDocument/2006/relationships/image" Target="../media/image12.png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13" Type="http://schemas.openxmlformats.org/officeDocument/2006/relationships/image" Target="../media/image16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customXml" Target="../ink/ink12.xml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.xml"/><Relationship Id="rId11" Type="http://schemas.openxmlformats.org/officeDocument/2006/relationships/image" Target="../media/image15.png"/><Relationship Id="rId5" Type="http://schemas.openxmlformats.org/officeDocument/2006/relationships/image" Target="../media/image10.png"/><Relationship Id="rId10" Type="http://schemas.openxmlformats.org/officeDocument/2006/relationships/customXml" Target="../ink/ink11.xml"/><Relationship Id="rId4" Type="http://schemas.openxmlformats.org/officeDocument/2006/relationships/customXml" Target="../ink/ink8.xml"/><Relationship Id="rId9" Type="http://schemas.openxmlformats.org/officeDocument/2006/relationships/image" Target="../media/image1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676747" y="0"/>
            <a:ext cx="2514948" cy="2174333"/>
            <a:chOff x="-305" y="-4155"/>
            <a:chExt cx="2514948" cy="2174333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05" y="4322879"/>
            <a:ext cx="3378428" cy="2535121"/>
            <a:chOff x="-305" y="-1"/>
            <a:chExt cx="3832880" cy="2876136"/>
          </a:xfrm>
        </p:grpSpPr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6" descr="A person standing in front of a canyon&#10;&#10;Description automatically generated">
            <a:extLst>
              <a:ext uri="{FF2B5EF4-FFF2-40B4-BE49-F238E27FC236}">
                <a16:creationId xmlns:a16="http://schemas.microsoft.com/office/drawing/2014/main" id="{E19F4CC5-86E2-6120-6BA6-A4BA999729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7477" y="2174333"/>
            <a:ext cx="1841500" cy="18113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D2B48C8-AF44-B5F0-987F-4D42086658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45"/>
            <a:ext cx="10022049" cy="2082800"/>
          </a:xfrm>
        </p:spPr>
        <p:txBody>
          <a:bodyPr anchor="b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Database Processing</a:t>
            </a:r>
            <a:br>
              <a:rPr lang="en-US" b="1" dirty="0">
                <a:latin typeface="Palatino Linotype" panose="02040502050505030304" pitchFamily="18" charset="0"/>
              </a:rPr>
            </a:br>
            <a:r>
              <a:rPr lang="en-US" b="1" dirty="0">
                <a:latin typeface="Palatino Linotype" panose="02040502050505030304" pitchFamily="18" charset="0"/>
              </a:rPr>
              <a:t>CS 451 / 551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41A32-71B2-3583-AD42-E6D267DC8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0266" y="4046467"/>
            <a:ext cx="4032351" cy="2701466"/>
          </a:xfrm>
        </p:spPr>
        <p:txBody>
          <a:bodyPr anchor="ctr">
            <a:noAutofit/>
          </a:bodyPr>
          <a:lstStyle/>
          <a:p>
            <a:r>
              <a:rPr lang="en-US" b="1" dirty="0">
                <a:latin typeface="Palatino Linotype" panose="02040502050505030304" pitchFamily="18" charset="0"/>
              </a:rPr>
              <a:t>Suyash Gupta</a:t>
            </a:r>
          </a:p>
          <a:p>
            <a:r>
              <a:rPr lang="en-US" dirty="0">
                <a:latin typeface="Palatino Linotype" panose="02040502050505030304" pitchFamily="18" charset="0"/>
              </a:rPr>
              <a:t>Assistant Professor</a:t>
            </a:r>
          </a:p>
          <a:p>
            <a:r>
              <a:rPr lang="en-US" dirty="0" err="1">
                <a:latin typeface="Palatino Linotype" panose="02040502050505030304" pitchFamily="18" charset="0"/>
              </a:rPr>
              <a:t>Distopia</a:t>
            </a:r>
            <a:r>
              <a:rPr lang="en-US" dirty="0">
                <a:latin typeface="Palatino Linotype" panose="02040502050505030304" pitchFamily="18" charset="0"/>
              </a:rPr>
              <a:t> Labs and ORNG</a:t>
            </a:r>
          </a:p>
          <a:p>
            <a:r>
              <a:rPr lang="en-US" dirty="0">
                <a:latin typeface="Palatino Linotype" panose="02040502050505030304" pitchFamily="18" charset="0"/>
              </a:rPr>
              <a:t>Dept. of  Computer Science</a:t>
            </a:r>
          </a:p>
          <a:p>
            <a:r>
              <a:rPr lang="en-US" dirty="0">
                <a:latin typeface="Palatino Linotype" panose="02040502050505030304" pitchFamily="18" charset="0"/>
              </a:rPr>
              <a:t>(E) </a:t>
            </a:r>
            <a:r>
              <a:rPr lang="en-US" u="sng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suyash@uoregon.edu</a:t>
            </a:r>
            <a:endParaRPr lang="en-US" u="sng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  <a:p>
            <a:r>
              <a:rPr lang="en-US" dirty="0">
                <a:latin typeface="Palatino Linotype" panose="02040502050505030304" pitchFamily="18" charset="0"/>
              </a:rPr>
              <a:t>(W) </a:t>
            </a:r>
            <a:r>
              <a:rPr lang="en-US" dirty="0" err="1">
                <a:solidFill>
                  <a:schemeClr val="accent5">
                    <a:lumMod val="75000"/>
                  </a:schemeClr>
                </a:solidFill>
                <a:latin typeface="Palatino Linotype" panose="02040502050505030304" pitchFamily="18" charset="0"/>
              </a:rPr>
              <a:t>gupta-suyash.github.io</a:t>
            </a:r>
            <a:endParaRPr lang="en-US" dirty="0">
              <a:solidFill>
                <a:schemeClr val="accent5">
                  <a:lumMod val="75000"/>
                </a:schemeClr>
              </a:solidFill>
              <a:latin typeface="Palatino Linotype" panose="02040502050505030304" pitchFamily="18" charset="0"/>
            </a:endParaRP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EB9FC66A-592F-FBDF-B36C-0806F15396D3}"/>
              </a:ext>
            </a:extLst>
          </p:cNvPr>
          <p:cNvSpPr txBox="1">
            <a:spLocks/>
          </p:cNvSpPr>
          <p:nvPr/>
        </p:nvSpPr>
        <p:spPr>
          <a:xfrm>
            <a:off x="440265" y="2992675"/>
            <a:ext cx="6573483" cy="8119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Lecture 12: </a:t>
            </a:r>
          </a:p>
          <a:p>
            <a:pPr algn="l"/>
            <a:r>
              <a:rPr lang="en-US" sz="2800" b="1" dirty="0">
                <a:latin typeface="Palatino Linotype" panose="02040502050505030304" pitchFamily="18" charset="0"/>
              </a:rPr>
              <a:t>Two-Phase Locking</a:t>
            </a:r>
            <a:endParaRPr lang="en-US" sz="2800" dirty="0">
              <a:latin typeface="Palatino Linotype" panose="02040502050505030304" pitchFamily="18" charset="0"/>
            </a:endParaRPr>
          </a:p>
        </p:txBody>
      </p:sp>
      <p:pic>
        <p:nvPicPr>
          <p:cNvPr id="10" name="Picture 9" descr="A green text on a white background&#10;&#10;Description automatically generated">
            <a:extLst>
              <a:ext uri="{FF2B5EF4-FFF2-40B4-BE49-F238E27FC236}">
                <a16:creationId xmlns:a16="http://schemas.microsoft.com/office/drawing/2014/main" id="{26DF3547-56D5-7219-73C4-095E9D8B2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6197" y="5231519"/>
            <a:ext cx="3469653" cy="811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962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46935-2674-662E-466B-89A7FA9B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8459C-7313-3218-1DC2-34443A45A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A8C08-44CF-AA94-7429-87AAAE4235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Two Possible Cases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Transaction gets the requested lock for the data-item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the data-item.</a:t>
            </a:r>
          </a:p>
          <a:p>
            <a:pPr lvl="2"/>
            <a:r>
              <a:rPr lang="en-US" sz="2400" dirty="0">
                <a:latin typeface="Palatino Linotype" panose="02040502050505030304" pitchFamily="18" charset="0"/>
              </a:rPr>
              <a:t>Completes the desired task.</a:t>
            </a:r>
          </a:p>
          <a:p>
            <a:pPr lvl="2"/>
            <a:r>
              <a:rPr lang="en-US" sz="2400" b="1" dirty="0">
                <a:latin typeface="Palatino Linotype" panose="02040502050505030304" pitchFamily="18" charset="0"/>
              </a:rPr>
              <a:t>Unlocks</a:t>
            </a:r>
            <a:r>
              <a:rPr lang="en-US" sz="2400" dirty="0">
                <a:latin typeface="Palatino Linotype" panose="02040502050505030304" pitchFamily="18" charset="0"/>
              </a:rPr>
              <a:t> the data-item and </a:t>
            </a:r>
            <a:r>
              <a:rPr lang="en-US" sz="2400" b="1" dirty="0">
                <a:latin typeface="Palatino Linotype" panose="02040502050505030304" pitchFamily="18" charset="0"/>
              </a:rPr>
              <a:t>releases</a:t>
            </a:r>
            <a:r>
              <a:rPr lang="en-US" sz="2400" dirty="0">
                <a:latin typeface="Palatino Linotype" panose="02040502050505030304" pitchFamily="18" charset="0"/>
              </a:rPr>
              <a:t> the lock back to Lock Manager.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Request Denied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A414B3-C4AE-2191-7490-7C40385C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10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2303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B3366-CFEC-2B45-95BD-5CB08763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3B577-019C-ABA9-655C-4DDB4B21B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18ED2E-4157-CAB1-4BF4-4DBAF595F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7FC248F-20A6-27E3-28FE-6D2383F1A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350280"/>
              </p:ext>
            </p:extLst>
          </p:nvPr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27E00BE-BACB-3400-42F7-E5076B79B0F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B4AC8AE-30E7-F0B2-71F5-E10516903E0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5C34324-3767-8F24-E226-E8833A1C8B9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0EE328-0233-F88E-12A4-7B65A5240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918842"/>
              </p:ext>
            </p:extLst>
          </p:nvPr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0840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649516-1F11-25DB-90A3-1CE375193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FA4C5-198F-88B3-CA5A-CAB0F3EB7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5DEB87-4A96-8ACE-38B0-F49B0AC59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F0B93FA-9E70-F285-CCBA-6C786E61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48409"/>
              </p:ext>
            </p:extLst>
          </p:nvPr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406D0CE-6F4B-5F60-4DD3-97E1F529D75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9260019-398C-AB84-9FBB-9CAEE1A40D6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8BA9AB4-0DCC-3309-321B-B6A30BFB59F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B14D32-EC90-93B5-42C3-28A38EADAA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834629"/>
              </p:ext>
            </p:extLst>
          </p:nvPr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EA7EF5-C4DD-616F-2B84-A599CD632B38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BC0433B-39A8-00E5-46A2-0C85531AAF63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3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40D77-8FA2-100A-7B15-4F0A0F794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F1868-58F1-69AD-EE6A-176A954EB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7BB86D-78FC-CB40-33B6-6275689DA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121A332-4C8A-9CC8-925A-533D5B612F3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927B631-B0C6-1DA7-78D9-C2D780E062F1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AA4C76-0D2A-CACB-C8FB-2D2A84A56B2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5E36887-3E59-8729-F553-D454E15981C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7F734D-97FE-5E53-B916-637070601E27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944BC0A-A2E3-7A8E-D635-5DE22602C8EF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6383DA8-E527-4A21-A75F-9D800C5D761B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2686A8E-DEDB-D40A-1A51-4657568A43BC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64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8EB3C-3741-769C-7581-B36336699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744C-688E-AFAC-CE3D-14C166466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05296D-F6DC-095D-2E89-580AE46C1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82698D-E1EF-1130-79F2-46CF6AEA2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101220"/>
              </p:ext>
            </p:extLst>
          </p:nvPr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1C73A7D-3637-C834-E9A6-BC74CDA17E6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91CD80C-FCB9-0ED5-2DFF-6AE41E7117C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AC30434-FC72-B749-5C91-CCD5FC69B74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1B7AAD8-7FAB-4E21-B79F-B151AF77A5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07569"/>
              </p:ext>
            </p:extLst>
          </p:nvPr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F74A1AD-B509-0B79-9391-42B2447D22A7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42D90B3-F00B-66A8-7A92-D3E2ADD7D020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6420815-C75E-B51A-66FD-FA39437F1CB2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91F9DB1-D86A-17D2-FA97-DBDA6D1EDBAD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69AC438-3B7B-6F7B-87B7-096887962DE4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35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ED0DC-258A-1ECC-2ACB-435F76925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91B85-77D9-DC84-C83E-E6612CF5A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A2F859-4365-7153-3359-7FD22D898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DEC61F0-DC64-256C-B9C1-5D7A5BEB1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0296931"/>
              </p:ext>
            </p:extLst>
          </p:nvPr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B83E9A6-5E09-4AFB-5AB6-1B0230BD561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95DE2E9-AD76-6C21-3371-E722112AE5F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7F943-4477-A7B8-B90F-A7F0165067A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DB4450D-60A5-C45B-CDF5-BB3840657E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344249"/>
              </p:ext>
            </p:extLst>
          </p:nvPr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F7F0445-7898-2699-C7E4-8B43EAC244E1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68EA68-7F04-9FC6-938E-E13FBD19EE36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1366444-2F19-4C70-CB59-14F3685A69F0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B826C-75C7-55E9-CDEE-67B0FF3FB524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1AE7949-9279-7922-36DA-EC05A3A02715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01690A-CA97-86FC-4544-74AA57CD8F8D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919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4C5CD-318B-F453-9C03-9FB4C6D50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C0CD5-276B-8C40-8E28-D1719FCB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E1DC1A-D134-B2BE-4C03-32796A954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D30A0B-364B-D4E0-448C-A78BDAB45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14964"/>
              </p:ext>
            </p:extLst>
          </p:nvPr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489B9B4-8218-5901-CFFA-A03C192FBBE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90DBB05-A36B-0B72-05DB-11F7B3430CC0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B6E415C-F92E-0D60-95D3-30372A301C7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A5EA409-F775-E3AB-859C-F7E3F5EDFCBE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561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FF935-178E-A347-3143-5714FAC3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29E1-FE79-36C2-74A9-3AFCAA670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55A533-FC83-0CA6-78DD-C52A5383F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2E7D42E-AE12-581B-5B66-850D960BA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215817"/>
              </p:ext>
            </p:extLst>
          </p:nvPr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1DF3D06-721B-9A4A-0674-80F7988322B8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EE3F21F-C129-989D-57F3-0FC1970F365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B8B4ED4-8720-5229-A6B8-3B157D88B43A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4A0F66A-0B99-0B82-79C7-6C7A58515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958324"/>
              </p:ext>
            </p:extLst>
          </p:nvPr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3400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A5028-3EBF-D04B-B317-36F90D15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1F7F8-8F3C-A4C1-D0B0-06D9A6134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7E03F-3196-AB2D-E36A-3C5434E55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B2433-8CA6-916C-6D0A-B00D938494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8352346"/>
              </p:ext>
            </p:extLst>
          </p:nvPr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2883AA15-679E-608F-7390-76B16D310458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1D73EA5-3F7C-01A1-6CDD-DF2F5D62CE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082375-8DF8-11BB-3E82-4F5502B2E3A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0806D42-6A72-8008-39FC-F261751EF3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57459"/>
              </p:ext>
            </p:extLst>
          </p:nvPr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563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BE75D-4E51-37FD-8369-3D939EF77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06703-8110-3312-8691-425BA19B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F2D88-99FA-7B8C-CA23-AF43AEE8C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19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A50B507-E5B0-327E-066A-987D149103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680296"/>
              </p:ext>
            </p:extLst>
          </p:nvPr>
        </p:nvGraphicFramePr>
        <p:xfrm>
          <a:off x="1351723" y="1570024"/>
          <a:ext cx="385638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E192B-BA8D-ECC9-4272-F4A9EA330EB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7CE5464-9AFB-76BF-CAF3-B3B454521FC2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277B7A-B346-FB70-6B62-662BDBE24A2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F08C41-2925-A6FA-EF5D-821882B7AD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3773452"/>
              </p:ext>
            </p:extLst>
          </p:nvPr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51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22FCC-27CF-F2D7-2EE5-A4EB10F7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320" y="357809"/>
            <a:ext cx="11049000" cy="5998541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is Out!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Deadline: </a:t>
            </a:r>
            <a:r>
              <a:rPr lang="en-US" sz="3600" b="1" dirty="0">
                <a:latin typeface="Palatino Linotype" panose="02040502050505030304" pitchFamily="18" charset="0"/>
              </a:rPr>
              <a:t>Nov 15, 2024 at 11:59pm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2 Presentations: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Nov 19, 2024 from 8-11am during class and office hours. </a:t>
            </a: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latin typeface="Palatino Linotype" panose="02040502050505030304" pitchFamily="18" charset="0"/>
              </a:rPr>
              <a:t>Presentation Slots 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releasing today.</a:t>
            </a: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b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Assignment 3 will be released </a:t>
            </a:r>
            <a:r>
              <a:rPr lang="en-US" sz="3600" b="1" dirty="0">
                <a:latin typeface="Palatino Linotype" panose="02040502050505030304" pitchFamily="18" charset="0"/>
              </a:rPr>
              <a:t>on Nov 16, 2024</a:t>
            </a: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!</a:t>
            </a: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br>
              <a:rPr lang="en-US" sz="3600" b="1" dirty="0">
                <a:latin typeface="Palatino Linotype" panose="02040502050505030304" pitchFamily="18" charset="0"/>
              </a:rPr>
            </a:br>
            <a:r>
              <a:rPr lang="en-US" sz="36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Final Exam</a:t>
            </a:r>
            <a:r>
              <a:rPr lang="en-US" sz="3600" b="1" dirty="0">
                <a:latin typeface="Palatino Linotype" panose="02040502050505030304" pitchFamily="18" charset="0"/>
              </a:rPr>
              <a:t>: Dec 13, 2024 at 8-10am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18778C-3E2C-8860-054C-C171C703C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7086" y="6356350"/>
            <a:ext cx="4114800" cy="365125"/>
          </a:xfrm>
        </p:spPr>
        <p:txBody>
          <a:bodyPr/>
          <a:lstStyle/>
          <a:p>
            <a:pPr algn="l"/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C9E170-001F-6BBC-3F11-BD36E9FE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985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0CFC8-FEAB-A824-A574-863242F4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4BB46-C3BD-3E44-8AF7-BB1BD5CBD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20D0A-6CC2-8449-CDAB-9793E65A9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D35F55-E117-0D99-32B6-EFBF81474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7841877"/>
              </p:ext>
            </p:extLst>
          </p:nvPr>
        </p:nvGraphicFramePr>
        <p:xfrm>
          <a:off x="1351723" y="1570024"/>
          <a:ext cx="3856382" cy="515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FCFBFE9E-58C2-1141-3FAF-5661A7641645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02BF234-2241-D299-C9C1-1A00C11F3BA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308AE5D-C6B3-7FF9-6DB0-37C1E415CAB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9EEAF2F-9BAF-43BF-689D-50913DC3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001031"/>
              </p:ext>
            </p:extLst>
          </p:nvPr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0406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F684A-EB16-B126-AAD5-ED405449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2298F-611E-880F-E42D-069851273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ACDCB-7027-0F02-F378-C3BE9D24A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0C6D44B-1A1F-71A0-8E81-3BF33CBEDF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2398462"/>
              </p:ext>
            </p:extLst>
          </p:nvPr>
        </p:nvGraphicFramePr>
        <p:xfrm>
          <a:off x="1351723" y="1570024"/>
          <a:ext cx="3856382" cy="5151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0F0B915-51B2-AA79-07DF-2B382B456343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3D35FD9-7791-0F9B-5392-72A724ED226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422B97-0ACE-A004-5C9E-18F63BA20B8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26B15DE-5CC2-671E-56C9-3525A919C3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8131652"/>
              </p:ext>
            </p:extLst>
          </p:nvPr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75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15DA-509D-DAEE-503F-0F4855CF85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2DC48-7ACC-4A6D-62D9-3BAF7C34C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A04D1-386D-6248-891F-FB935AAC1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F04E33F-98E5-DB7E-05EB-868CBF3F60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7206758"/>
              </p:ext>
            </p:extLst>
          </p:nvPr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17A89E28-5038-8AA7-A920-F576C181E90C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A79BBB-5663-58AF-5C4A-FFCCC32C796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5F4697C-ED32-F8D5-472E-6227EC0BCCEC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FE43B57-8C75-0C14-2E2D-E662B7F88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013068"/>
              </p:ext>
            </p:extLst>
          </p:nvPr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49908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68136-1111-60BE-932C-FE085AFD52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7C9FE4-595F-DAE6-5FDD-09A261868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630B58-1851-E533-B928-020B3840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5A64279-F7D8-C5EF-8502-D7EFA7D7AD27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E2EEEAD-944E-D698-5E4A-D33EF330362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9A03A29-DDFD-B4B3-928D-87404E9D1DA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1FC2114-3BD6-48EB-A0D0-039AF668642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BD5F9C-1BFB-6A35-0E37-01DC223833A5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C41EF32-A7CA-5B74-FFF9-51125DC47755}"/>
              </a:ext>
            </a:extLst>
          </p:cNvPr>
          <p:cNvSpPr txBox="1"/>
          <p:nvPr/>
        </p:nvSpPr>
        <p:spPr>
          <a:xfrm>
            <a:off x="9314003" y="2901469"/>
            <a:ext cx="2885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Is this serializable?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Did locking help?</a:t>
            </a:r>
          </a:p>
        </p:txBody>
      </p:sp>
    </p:spTree>
    <p:extLst>
      <p:ext uri="{BB962C8B-B14F-4D97-AF65-F5344CB8AC3E}">
        <p14:creationId xmlns:p14="http://schemas.microsoft.com/office/powerpoint/2010/main" val="125532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072B1-BEC2-2E87-50C2-453D9582E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2328A-CD22-8456-F8CA-884E773A4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Locking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2F1653-35EC-B9CC-1F83-17998EEDC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C03A751-2CFB-C05A-D025-33C3ADFFE78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515145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CD3BE825-1E16-4A9D-5A78-34BA189C070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76D781-78A3-C902-6E79-CA40483F8CD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6B5027-E704-D4CC-BF49-FFDC93DA2F7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AB7A84C-43FD-7A25-326C-7F9B52F873D6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23026DA-B1FD-5883-5386-12EB56A5F752}"/>
              </a:ext>
            </a:extLst>
          </p:cNvPr>
          <p:cNvSpPr txBox="1"/>
          <p:nvPr/>
        </p:nvSpPr>
        <p:spPr>
          <a:xfrm>
            <a:off x="9314003" y="2901469"/>
            <a:ext cx="2885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Is this serializable?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chemeClr val="accent4">
                    <a:lumMod val="50000"/>
                  </a:schemeClr>
                </a:solidFill>
                <a:latin typeface="Palatino Linotype" panose="02040502050505030304" pitchFamily="18" charset="0"/>
              </a:rPr>
              <a:t>Did locking help?</a:t>
            </a:r>
          </a:p>
          <a:p>
            <a:pPr algn="ctr"/>
            <a:endParaRPr lang="en-US" sz="2400" b="1" dirty="0">
              <a:solidFill>
                <a:schemeClr val="accent4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No!</a:t>
            </a:r>
          </a:p>
        </p:txBody>
      </p:sp>
    </p:spTree>
    <p:extLst>
      <p:ext uri="{BB962C8B-B14F-4D97-AF65-F5344CB8AC3E}">
        <p14:creationId xmlns:p14="http://schemas.microsoft.com/office/powerpoint/2010/main" val="13482803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D9036-BDA1-8C08-0805-9442077ED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D245-0C40-4580-BAC2-98B137087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6621"/>
            <a:ext cx="10515600" cy="223736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Concurrency Control protocol:</a:t>
            </a:r>
            <a:br>
              <a:rPr lang="en-US" sz="4000" b="1" dirty="0">
                <a:latin typeface="Palatino Linotype" panose="02040502050505030304" pitchFamily="18" charset="0"/>
              </a:rPr>
            </a:br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55DE9D-CBB1-0DA4-F664-C03253881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25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9236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E123A-59D0-32E7-7ECE-0C1CD7DAF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016E-236D-C328-A7D1-874579864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CD2A19-415A-68F3-7BEB-BFFE335A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C5CCE-62FF-85E7-D85A-889F44118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Two-phase locking (2PL) protocol determines whether a transaction can access an object in the database at runtime.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The 2PL protocol does not need to know all the queries that a transaction will execute ahead of time.</a:t>
            </a:r>
          </a:p>
        </p:txBody>
      </p:sp>
    </p:spTree>
    <p:extLst>
      <p:ext uri="{BB962C8B-B14F-4D97-AF65-F5344CB8AC3E}">
        <p14:creationId xmlns:p14="http://schemas.microsoft.com/office/powerpoint/2010/main" val="907340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76ED2-F5EA-4DBF-B93C-5B193F864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58A14-5076-7D39-D434-123F6396A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AB38FF-A3C9-013E-D192-E5DC59AF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8EBC2-D1C9-3A1D-A59B-7339B8578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Two phases of 2PL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Growing Phase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Each transaction requests the locks that it needs from the Lock manager.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The lock manager grants/denies lock requests.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Shrinking Phase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 transaction is allowed to only release/downgrade locks that it previously acquired. 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It cannot acquire new locks.</a:t>
            </a:r>
          </a:p>
          <a:p>
            <a:pPr lvl="1"/>
            <a:r>
              <a:rPr lang="en-US" dirty="0">
                <a:solidFill>
                  <a:srgbClr val="FF0000"/>
                </a:solidFill>
                <a:latin typeface="Palatino Linotype" panose="02040502050505030304" pitchFamily="18" charset="0"/>
              </a:rPr>
              <a:t>A transaction attempting to acquire a lock after releasing any lock is a violation!</a:t>
            </a:r>
          </a:p>
        </p:txBody>
      </p:sp>
    </p:spTree>
    <p:extLst>
      <p:ext uri="{BB962C8B-B14F-4D97-AF65-F5344CB8AC3E}">
        <p14:creationId xmlns:p14="http://schemas.microsoft.com/office/powerpoint/2010/main" val="16964057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5479-0593-0E08-7A31-99E24AB6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8F8E16-0AC5-853A-5346-DC79519E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A80DD4-FE10-6DB4-88ED-993EA383C1E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6693F994-BA33-0CEB-85E0-E83236387019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ED379273-E48D-ED72-4599-16E8A22DF58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753EC85-FC90-7F91-7F54-81BD6820959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15D8222-A5E7-FF43-B398-A8BE5714F85C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8" name="Title 1">
            <a:extLst>
              <a:ext uri="{FF2B5EF4-FFF2-40B4-BE49-F238E27FC236}">
                <a16:creationId xmlns:a16="http://schemas.microsoft.com/office/drawing/2014/main" id="{786AA5EE-05E3-E093-7883-97733D5F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8156803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53AE39-D194-733E-6835-0540FB8FB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50A2D-DAB8-2A99-D770-25E43B06F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29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22DD1B8-5F33-BF4E-3DBC-AF19107A76D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B8D29F7C-5867-7D48-9C92-E9DE2F9E347E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8733B55-7184-C784-11BF-60369B5C221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03A202A-F37A-364E-0EAF-AAE568BC7A0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C5A911-AF72-0E31-2E16-E72A389CB8F2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9816C25-5B47-0494-692E-B1B7AB0ED0C0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3C13EEE-6D5A-A001-9A3D-D03D32D214E8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A37CFDE-82DF-A1AA-8808-653C2C8B3B92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1D88C91-E561-EAAF-00F5-5FB4D998E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75602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7D68B-8D9A-D7F0-0DDB-33786996B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AB1FE-1F4E-BB6E-3C23-F43E9C807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How to Guarantee Serializability?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407D66-FA56-360F-ED7F-581C0DAE18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590293"/>
            <a:ext cx="11816785" cy="4387174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If we know the full schedule (all the transactions that are part of the schedule) ahead of time, we can try to create a serializable schedule.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Unfortunately, this is not a practical expectation.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How to guarantee serializability?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F589B8-7814-76CD-163A-687031D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34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D920A-E286-22EA-AB14-8311EE278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3EC2E-9D8B-4F31-9800-B80A1C39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E7086D-5376-1543-1480-EE6BC76F41DD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8632A2FC-118A-0214-A6E7-02FCD3149825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F41FE7D-A32A-B042-07C8-D8123CB2BA3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CA0110-0D7E-94DB-F02D-4900A8030436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57D0A0-4677-6938-E071-9AFD6BB2813F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1046FD8-20A9-ED79-9AA3-D9F5957CCFB9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C8F2EC2-4730-BB8B-2EE6-8F5C3B5FF0BD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5668352-827D-6841-78F9-4806EEB9C088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A396A1A-09FE-8C58-AA3F-90C0EC5F60F4}"/>
              </a:ext>
            </a:extLst>
          </p:cNvPr>
          <p:cNvSpPr txBox="1"/>
          <p:nvPr/>
        </p:nvSpPr>
        <p:spPr>
          <a:xfrm>
            <a:off x="9799417" y="2396918"/>
            <a:ext cx="208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ends and shrinking phase starts for T1.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24201FF-54C8-70C1-6C51-A59EE6F5F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21803207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A9B31-E50A-55A7-5E87-AF855BDFD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389EF-7BEC-2D55-A6BA-E3B1DC508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8E76E-76DC-3CEC-9042-67F831607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340497-85A7-FD76-A41C-2921A7D4D3F3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76E138C-1576-0332-3D72-F74F4F9C0BED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79B9FC23-C97A-4CEF-4C4A-4AA6A22C1D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C8029C-2D8B-30CE-E691-D3911852429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67B0E11-A42C-FFAC-7974-D9C06AD4F649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F149E7-0128-BB01-84C3-F60AF3623D79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217493B-8C73-17DA-E880-71CE0A6CB2F1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062D9C-1C80-1A98-C0BA-EC645B6D5319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8B9900-805F-4242-CC5F-CF05B33108FE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F398AA-BDA1-1D64-8400-82BFF38953CF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21E91E-6923-FBCF-6D3A-D8D2279576E4}"/>
              </a:ext>
            </a:extLst>
          </p:cNvPr>
          <p:cNvSpPr txBox="1"/>
          <p:nvPr/>
        </p:nvSpPr>
        <p:spPr>
          <a:xfrm>
            <a:off x="9799417" y="4644007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T2.</a:t>
            </a:r>
          </a:p>
        </p:txBody>
      </p:sp>
    </p:spTree>
    <p:extLst>
      <p:ext uri="{BB962C8B-B14F-4D97-AF65-F5344CB8AC3E}">
        <p14:creationId xmlns:p14="http://schemas.microsoft.com/office/powerpoint/2010/main" val="617725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F7AC7-7AAB-9776-E301-F586ADB73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79D1A-57C4-834C-1058-1212FF691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487AA2F-010D-1FBA-2279-645D60A9F271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180FF61-1B3C-9A22-D6BE-E7A9938BF4D2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785570-940F-263D-45C8-5D7C318DB25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15BA276-9217-457C-1A2F-1A56B41AF107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2FD7D93-D5B4-85CC-3FC7-402199257874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C1D545E-9CB1-3C62-C866-88FFFA84142C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D1018C8-D58E-3399-875E-FEF8656828AC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9BE779B-AA02-1CB2-F1BA-1F988F922D11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64A9576-D7DF-DD3A-6181-F4B7A7E157D8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301286B-DA62-8448-A907-289C07730045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06D06CB-31E4-29D7-55C7-F8DFE4FC6860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80F9EE0-4DBE-EFC1-5C54-F958F6EFED96}"/>
              </a:ext>
            </a:extLst>
          </p:cNvPr>
          <p:cNvSpPr txBox="1"/>
          <p:nvPr/>
        </p:nvSpPr>
        <p:spPr>
          <a:xfrm>
            <a:off x="9799417" y="4605225"/>
            <a:ext cx="20817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ends and shrinking phase starts for T2.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F3183B04-3F6E-E852-0EFB-ABB26A3DF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26043512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908E5-E176-FB9E-DA1A-1191E1B58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7B7F35-8458-9C81-7298-40807366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158550A-DF8C-0A9A-5223-B414826BD1EF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D5F7C1E7-B4CF-1018-1B8E-D222450858E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2D88C19-E142-9DC4-D737-825FB78BE01B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E41732F-A02A-1138-29FE-C84384C3572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25E24-9F90-1554-47CA-F22F61EFBB40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6843FC9-D803-B437-187A-9B9A686B6050}"/>
              </a:ext>
            </a:extLst>
          </p:cNvPr>
          <p:cNvCxnSpPr/>
          <p:nvPr/>
        </p:nvCxnSpPr>
        <p:spPr>
          <a:xfrm>
            <a:off x="2714018" y="259728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36BF5C9-A9F5-9237-2169-BED44D922831}"/>
              </a:ext>
            </a:extLst>
          </p:cNvPr>
          <p:cNvCxnSpPr/>
          <p:nvPr/>
        </p:nvCxnSpPr>
        <p:spPr>
          <a:xfrm>
            <a:off x="2714018" y="2710775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4760F-B19D-0A08-7BD6-3CE2F1D3903F}"/>
              </a:ext>
            </a:extLst>
          </p:cNvPr>
          <p:cNvCxnSpPr/>
          <p:nvPr/>
        </p:nvCxnSpPr>
        <p:spPr>
          <a:xfrm>
            <a:off x="2714018" y="3887821"/>
            <a:ext cx="4027251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D1EEB6B-F115-FA9B-9D14-3AC80D8F5778}"/>
              </a:ext>
            </a:extLst>
          </p:cNvPr>
          <p:cNvCxnSpPr>
            <a:cxnSpLocks/>
          </p:cNvCxnSpPr>
          <p:nvPr/>
        </p:nvCxnSpPr>
        <p:spPr>
          <a:xfrm>
            <a:off x="4727643" y="477303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34CB1B2-5873-EE23-16A5-CE5E5B67A776}"/>
              </a:ext>
            </a:extLst>
          </p:cNvPr>
          <p:cNvCxnSpPr>
            <a:cxnSpLocks/>
          </p:cNvCxnSpPr>
          <p:nvPr/>
        </p:nvCxnSpPr>
        <p:spPr>
          <a:xfrm>
            <a:off x="4727643" y="4886528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CFEA3C6-4F4C-BFDB-A471-CC56E290B7D1}"/>
              </a:ext>
            </a:extLst>
          </p:cNvPr>
          <p:cNvCxnSpPr>
            <a:cxnSpLocks/>
          </p:cNvCxnSpPr>
          <p:nvPr/>
        </p:nvCxnSpPr>
        <p:spPr>
          <a:xfrm>
            <a:off x="4727643" y="5742561"/>
            <a:ext cx="2013626" cy="0"/>
          </a:xfrm>
          <a:prstGeom prst="straightConnector1">
            <a:avLst/>
          </a:prstGeom>
          <a:ln w="3175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3A4074-6508-ECA6-3731-07A36BAB67E5}"/>
              </a:ext>
            </a:extLst>
          </p:cNvPr>
          <p:cNvSpPr txBox="1"/>
          <p:nvPr/>
        </p:nvSpPr>
        <p:spPr>
          <a:xfrm>
            <a:off x="9589528" y="3429000"/>
            <a:ext cx="25014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Thus, this schedule follows 2PL.</a:t>
            </a:r>
          </a:p>
          <a:p>
            <a:endParaRPr lang="en-US" sz="2000" b="1" dirty="0">
              <a:solidFill>
                <a:srgbClr val="0070C0"/>
              </a:solidFill>
              <a:latin typeface="Palatino Linotype" panose="02040502050505030304" pitchFamily="18" charset="0"/>
            </a:endParaRPr>
          </a:p>
          <a:p>
            <a:r>
              <a:rPr lang="en-US" sz="2000" b="1" dirty="0">
                <a:solidFill>
                  <a:srgbClr val="0070C0"/>
                </a:solidFill>
                <a:latin typeface="Palatino Linotype" panose="02040502050505030304" pitchFamily="18" charset="0"/>
              </a:rPr>
              <a:t>Hence, serializable.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30D2376-81F7-615C-681B-C1BFB904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</a:t>
            </a:r>
          </a:p>
        </p:txBody>
      </p:sp>
    </p:spTree>
    <p:extLst>
      <p:ext uri="{BB962C8B-B14F-4D97-AF65-F5344CB8AC3E}">
        <p14:creationId xmlns:p14="http://schemas.microsoft.com/office/powerpoint/2010/main" val="334029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FD25E-6F79-471A-63D5-4A858638D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D44B6-EC08-84AA-DB7D-8CCA2B2A4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CAD43-D8D2-7FA6-3DCE-4E7824935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FBD35D3-6BE3-3D84-5BF2-CD9B0917A2E6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439D3C8-65D8-A931-0735-4F483BF139F3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5185039-7F9A-8A4E-F536-BD2AD10B3313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01295D-66D2-F0FE-48FB-7F569D76670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487AC4-26CD-F9D2-5501-6E08FCC9BB3F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DDD7F04-B589-6241-9776-329A1BF1526C}"/>
              </a:ext>
            </a:extLst>
          </p:cNvPr>
          <p:cNvSpPr txBox="1"/>
          <p:nvPr/>
        </p:nvSpPr>
        <p:spPr>
          <a:xfrm>
            <a:off x="9513651" y="3429000"/>
            <a:ext cx="25773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Let’s try to force 2PL on this schedule. </a:t>
            </a:r>
          </a:p>
        </p:txBody>
      </p:sp>
    </p:spTree>
    <p:extLst>
      <p:ext uri="{BB962C8B-B14F-4D97-AF65-F5344CB8AC3E}">
        <p14:creationId xmlns:p14="http://schemas.microsoft.com/office/powerpoint/2010/main" val="35864507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E6960D-25AF-53E0-B009-D7CC11962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CEFC-7DBF-37BA-B0D3-50C3B024B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E92B3-818C-1E15-A092-578E8BDF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8261E0F-3FAC-AEA2-6284-8E3ADCFC51B9}"/>
              </a:ext>
            </a:extLst>
          </p:cNvPr>
          <p:cNvGraphicFramePr>
            <a:graphicFrameLocks noGrp="1"/>
          </p:cNvGraphicFramePr>
          <p:nvPr/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0AC0BA9E-EEF5-F433-11E7-D0BE7179F32C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24B12CA-4054-D583-D003-1534ADDCDDDD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FAEFCA5-85C1-AFCA-2F93-ADB98A1B58F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ACC165-E1AA-F12B-4040-9314D6F052C3}"/>
              </a:ext>
            </a:extLst>
          </p:cNvPr>
          <p:cNvGraphicFramePr>
            <a:graphicFrameLocks noGrp="1"/>
          </p:cNvGraphicFramePr>
          <p:nvPr/>
        </p:nvGraphicFramePr>
        <p:xfrm>
          <a:off x="6895421" y="1570024"/>
          <a:ext cx="25014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615EA4B-76FA-9DA3-06C2-C1B80785607C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</p:spTree>
    <p:extLst>
      <p:ext uri="{BB962C8B-B14F-4D97-AF65-F5344CB8AC3E}">
        <p14:creationId xmlns:p14="http://schemas.microsoft.com/office/powerpoint/2010/main" val="19253798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C46F6B-E105-6ABB-904B-1B218F6E6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7A688-0FBA-2E7F-04AD-3B5D08B95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3D5238-EF60-A304-B285-90A90CF9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EB707F1-95FB-73C8-8542-7876BECFC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844133"/>
              </p:ext>
            </p:extLst>
          </p:nvPr>
        </p:nvGraphicFramePr>
        <p:xfrm>
          <a:off x="1351723" y="1570024"/>
          <a:ext cx="3856382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E93FBD34-8524-FD06-37C5-DB5EE38458F7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D0E66A3-0ECE-77B7-2BA0-4431B868F78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D82F584-368B-D9C5-14C9-7D334491C80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3066FA-F9CD-835F-0CF9-3164F68E0D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9881658"/>
              </p:ext>
            </p:extLst>
          </p:nvPr>
        </p:nvGraphicFramePr>
        <p:xfrm>
          <a:off x="6895421" y="1570024"/>
          <a:ext cx="25014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BD6AF7D-654F-D83F-F9D2-4C122190AE16}"/>
              </a:ext>
            </a:extLst>
          </p:cNvPr>
          <p:cNvSpPr txBox="1"/>
          <p:nvPr/>
        </p:nvSpPr>
        <p:spPr>
          <a:xfrm>
            <a:off x="9799417" y="2396918"/>
            <a:ext cx="20817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5DACC42-FED8-0E68-CE1E-35F0D757307E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621276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71410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AB501-3CFD-2DC8-F8B1-AC141A11D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A842B-0533-98D5-759C-967C90243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5E024-7423-D572-75CA-144DD8948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B255A3-74B2-2014-306D-0D3E276CC6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15953"/>
              </p:ext>
            </p:extLst>
          </p:nvPr>
        </p:nvGraphicFramePr>
        <p:xfrm>
          <a:off x="1351723" y="1570024"/>
          <a:ext cx="3856382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7698DDEB-4BF7-7D89-51E6-883497B09761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A11A6B7-65FB-627C-D0C2-5AF4E8FDDC76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A625E6-40B1-51CD-22BB-839BE4C6A353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D1DFCDE-EC9E-22E8-8B62-ACAEFD990A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3245"/>
              </p:ext>
            </p:extLst>
          </p:nvPr>
        </p:nvGraphicFramePr>
        <p:xfrm>
          <a:off x="6895421" y="1570024"/>
          <a:ext cx="2501498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B5C942C-D6ED-8621-4A47-3067444F35CC}"/>
              </a:ext>
            </a:extLst>
          </p:cNvPr>
          <p:cNvSpPr txBox="1"/>
          <p:nvPr/>
        </p:nvSpPr>
        <p:spPr>
          <a:xfrm>
            <a:off x="9799417" y="239691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Shrinking phase starts for T1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BFB5D1C-ADC3-EA08-E816-5ABFDEFC3909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92864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8023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33160-A508-BABE-EE61-272FA99BD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3816-2433-CFF7-37D3-5E1B83E12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3DBACC-27D7-AA33-7640-414D8EBD3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61A7CE-F9BB-743A-D347-CD8B8FB692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9614821"/>
              </p:ext>
            </p:extLst>
          </p:nvPr>
        </p:nvGraphicFramePr>
        <p:xfrm>
          <a:off x="1351723" y="1570024"/>
          <a:ext cx="385638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A69EF4AA-C65A-3BCD-6A92-721D8EAE6A6F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EF2E01F-0AA3-1FBE-FE60-01B70132B918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43DB4B8-1F8A-A009-E854-BE4033B95E5B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2C0E3A-E7BF-51C1-9135-FDDF90689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160814"/>
              </p:ext>
            </p:extLst>
          </p:nvPr>
        </p:nvGraphicFramePr>
        <p:xfrm>
          <a:off x="6895421" y="1570024"/>
          <a:ext cx="2501498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 T2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7DCCA71-C5E3-5FD6-D096-FDBE4972CC83}"/>
              </a:ext>
            </a:extLst>
          </p:cNvPr>
          <p:cNvSpPr txBox="1"/>
          <p:nvPr/>
        </p:nvSpPr>
        <p:spPr>
          <a:xfrm>
            <a:off x="9757475" y="418680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Growing phase starts for T2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45C91BD-04B2-CA8E-3E51-8748363A96D2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80907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98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D9010-1736-9D0E-2579-865C557A0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4A120-35AB-84CF-C08B-1ED1DF376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 Example II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D45F7-DC8E-8FAF-D4C4-3492ECAB7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39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787D58-A615-5757-848B-4562C4EA73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375407"/>
              </p:ext>
            </p:extLst>
          </p:nvPr>
        </p:nvGraphicFramePr>
        <p:xfrm>
          <a:off x="1351723" y="1570024"/>
          <a:ext cx="385638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15" name="Group 14">
            <a:extLst>
              <a:ext uri="{FF2B5EF4-FFF2-40B4-BE49-F238E27FC236}">
                <a16:creationId xmlns:a16="http://schemas.microsoft.com/office/drawing/2014/main" id="{90EDC067-13D1-9E2E-E6C4-0482907F576A}"/>
              </a:ext>
            </a:extLst>
          </p:cNvPr>
          <p:cNvGrpSpPr/>
          <p:nvPr/>
        </p:nvGrpSpPr>
        <p:grpSpPr>
          <a:xfrm>
            <a:off x="272373" y="1701579"/>
            <a:ext cx="817645" cy="4531885"/>
            <a:chOff x="272373" y="1701579"/>
            <a:chExt cx="817645" cy="4531885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2C885CE-560C-1341-90DA-6DAD1EF00AF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734C4D-F682-9696-F216-DE4EEF1CF40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ABF2C31-F3F9-B03F-83DB-203BD1F42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9111333"/>
              </p:ext>
            </p:extLst>
          </p:nvPr>
        </p:nvGraphicFramePr>
        <p:xfrm>
          <a:off x="6895421" y="1570024"/>
          <a:ext cx="250149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1498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pPr algn="ctr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Lock Manager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Request denied T2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T1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Granted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Released T2 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DF4F06C-84E5-E288-96B4-C005E4832B66}"/>
              </a:ext>
            </a:extLst>
          </p:cNvPr>
          <p:cNvSpPr txBox="1"/>
          <p:nvPr/>
        </p:nvSpPr>
        <p:spPr>
          <a:xfrm>
            <a:off x="9757475" y="4186808"/>
            <a:ext cx="21656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Palatino Linotype" panose="02040502050505030304" pitchFamily="18" charset="0"/>
              </a:rPr>
              <a:t>Shrinking phase starts for T2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5631E8-F9E1-1B31-7834-C6AA84ECD979}"/>
              </a:ext>
            </a:extLst>
          </p:cNvPr>
          <p:cNvCxnSpPr>
            <a:cxnSpLocks/>
          </p:cNvCxnSpPr>
          <p:nvPr/>
        </p:nvCxnSpPr>
        <p:spPr>
          <a:xfrm>
            <a:off x="3772697" y="4085616"/>
            <a:ext cx="0" cy="809078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816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32B60-03CA-BA48-AD28-B5703C190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CC5-84E9-0489-F006-B86F2736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43A35-019F-C402-DF08-05828979B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</a:t>
            </a:r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to restrict access to database records.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Lock Manager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Stores and grants access to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B9BADA-B485-B821-4F2F-5F338E110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13493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00504-2589-B3BA-6E0F-6BD43B104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815BA-C456-2C12-2814-2494433DA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1FF79-15D1-29BF-449A-3E021C93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E7DF4-862F-CEEE-494E-E63BACC40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2PL can guarantee conflict serializability</a:t>
            </a:r>
            <a:r>
              <a:rPr lang="en-US" sz="2400" dirty="0">
                <a:latin typeface="Palatino Linotype" panose="02040502050505030304" pitchFamily="18" charset="0"/>
              </a:rPr>
              <a:t> because it produces schedules whose dependency graphs are acyclic.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what are the major challenges with 2PL?</a:t>
            </a:r>
          </a:p>
        </p:txBody>
      </p:sp>
    </p:spTree>
    <p:extLst>
      <p:ext uri="{BB962C8B-B14F-4D97-AF65-F5344CB8AC3E}">
        <p14:creationId xmlns:p14="http://schemas.microsoft.com/office/powerpoint/2010/main" val="33694857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906F0-00FD-A6A9-E163-C6A51FA4A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82164-A024-3EF9-5527-636625620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18306-EC2E-97FE-34BA-FE23B01B3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4CF69-1210-3CB2-B373-372AF9BD3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2PL can guarantee conflict serializability</a:t>
            </a:r>
            <a:r>
              <a:rPr lang="en-US" sz="2400" dirty="0">
                <a:latin typeface="Palatino Linotype" panose="02040502050505030304" pitchFamily="18" charset="0"/>
              </a:rPr>
              <a:t> because it produces schedules whose dependency graphs are acyclic.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But, what are the major challenges with 2PL?</a:t>
            </a: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Cascade aborts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Aborting one transaction causes aborting all dependent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Deadlocks</a:t>
            </a:r>
            <a:r>
              <a:rPr lang="en-US" sz="2400" dirty="0">
                <a:latin typeface="Palatino Linotype" panose="02040502050505030304" pitchFamily="18" charset="0"/>
              </a:rPr>
              <a:t>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Two transactions waiting on resources held by each other.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253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5C0BD-AA4D-1223-2638-57D43329F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B299C-B2D6-405C-ADB5-862A4C04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928" y="982494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5A634-643F-F2E0-F223-ABCFBEF8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F82A6-EBC6-FE67-53F1-981D9942B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7796" y="2986392"/>
            <a:ext cx="7182254" cy="30249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Prevents Cascade Aborts</a:t>
            </a:r>
          </a:p>
        </p:txBody>
      </p:sp>
    </p:spTree>
    <p:extLst>
      <p:ext uri="{BB962C8B-B14F-4D97-AF65-F5344CB8AC3E}">
        <p14:creationId xmlns:p14="http://schemas.microsoft.com/office/powerpoint/2010/main" val="336162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A1505-703C-D3CF-A794-732404D72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BEF5-CF4F-5CFE-1AF8-B0425D85B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Two-Phase Locking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FD60C0-E09F-69C3-C5C7-351F6036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87C49-954C-FD6A-2F17-D335167AC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177047"/>
            <a:ext cx="11816785" cy="5544428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 transaction is only allowed to release locks after it has ended (i.e., committed or aborted).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Stricter than standard 2PL.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  <a:sym typeface="Wingdings" pitchFamily="2" charset="2"/>
              </a:rPr>
              <a:t>Smaller subset of schedules than standard 2PL allowed.</a:t>
            </a:r>
            <a:endParaRPr lang="en-US" dirty="0">
              <a:latin typeface="Palatino Linotype" panose="02040502050505030304" pitchFamily="18" charset="0"/>
            </a:endParaRPr>
          </a:p>
          <a:p>
            <a:pPr marL="0" indent="0">
              <a:buNone/>
            </a:pPr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Advantages: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No cascade aborts.</a:t>
            </a:r>
          </a:p>
          <a:p>
            <a:pPr lvl="1"/>
            <a:r>
              <a:rPr lang="en-US" dirty="0">
                <a:latin typeface="Palatino Linotype" panose="02040502050505030304" pitchFamily="18" charset="0"/>
              </a:rPr>
              <a:t>Aborted transactions can simply be undone!</a:t>
            </a:r>
          </a:p>
        </p:txBody>
      </p:sp>
    </p:spTree>
    <p:extLst>
      <p:ext uri="{BB962C8B-B14F-4D97-AF65-F5344CB8AC3E}">
        <p14:creationId xmlns:p14="http://schemas.microsoft.com/office/powerpoint/2010/main" val="20362250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D0D50-B686-1D41-AFAC-FB5359144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ABA21-90D2-C342-F4E1-6D26ACDA4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28975-9FB8-4423-9982-DE02A82F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9C9DC3-6900-4D4F-70F8-39FD202C44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497162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− 100;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+ 100;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 + B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C1FEE76-E95C-E4F0-48B2-7D81D450DB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Assume, the following two transactions, and initially </a:t>
            </a:r>
            <a:r>
              <a:rPr lang="en-US" sz="2400" b="1" dirty="0">
                <a:latin typeface="Palatino Linotype" panose="02040502050505030304" pitchFamily="18" charset="0"/>
              </a:rPr>
              <a:t>A = B = 1000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727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DCA1D-2034-26BF-5BB5-9E36C6C0D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7DB2B-CF97-D3F4-7E89-2C29FA6F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Non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D88023-38D4-7E6E-8A98-CD228395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50A241B-9129-76EC-C3B3-6718161534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031305"/>
              </p:ext>
            </p:extLst>
          </p:nvPr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 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0DF3A99-D866-8E89-7A0E-E5A11C32763B}"/>
              </a:ext>
            </a:extLst>
          </p:cNvPr>
          <p:cNvSpPr txBox="1"/>
          <p:nvPr/>
        </p:nvSpPr>
        <p:spPr>
          <a:xfrm>
            <a:off x="8584327" y="319426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is a serializable schedule but non-2PL!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5BEF8C-E27F-C389-5A96-F1D519747D31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5F6943A0-D1D1-80BF-EAE2-E1FCE4D4D9B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A449C83-3BCA-3626-62B2-A243C0BFF52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F3C351C-9079-1C65-D416-8ACD95CC6E2A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0C8B27B-78B0-DEBF-91ED-05B7D58C17CD}"/>
              </a:ext>
            </a:extLst>
          </p:cNvPr>
          <p:cNvCxnSpPr>
            <a:cxnSpLocks/>
          </p:cNvCxnSpPr>
          <p:nvPr/>
        </p:nvCxnSpPr>
        <p:spPr>
          <a:xfrm>
            <a:off x="4907590" y="4946864"/>
            <a:ext cx="0" cy="354709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8017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6B98F-CF70-1F18-BB11-CBC3AE776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7D170-0B64-82B5-53A8-1D469931F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F90E67-CA2F-A627-2CAC-2691C7199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70D20E4-4AF6-FDF6-FB46-B06C72363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416362"/>
              </p:ext>
            </p:extLst>
          </p:nvPr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E50C356-210A-E528-4F46-5E9582F80BC5}"/>
              </a:ext>
            </a:extLst>
          </p:cNvPr>
          <p:cNvSpPr txBox="1"/>
          <p:nvPr/>
        </p:nvSpPr>
        <p:spPr>
          <a:xfrm>
            <a:off x="8584327" y="3194262"/>
            <a:ext cx="33126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is a 2PL schedule and it is conflict serializable!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C07A92-B1BA-FA51-73E2-417FF260AE5D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FA9AE40-37F5-3638-A85D-6E1D2C16F549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62FB6A7-9F25-9BE2-8C7D-62BDFF2C956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398432F-7C93-67EA-CCEA-B15BAD2C52AF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4295A3D-A54B-6BCE-BC48-A07705629E56}"/>
              </a:ext>
            </a:extLst>
          </p:cNvPr>
          <p:cNvCxnSpPr>
            <a:cxnSpLocks/>
          </p:cNvCxnSpPr>
          <p:nvPr/>
        </p:nvCxnSpPr>
        <p:spPr>
          <a:xfrm>
            <a:off x="6856365" y="4382661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5544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74E83-688D-CEAE-ECBB-CF408444F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48285-8F49-D0E4-9FBE-47C23D3B2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8D596-B93D-8500-A315-BF2DDA6C3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B708BE9-4559-75EF-2FF7-E36E498FC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37801"/>
              </p:ext>
            </p:extLst>
          </p:nvPr>
        </p:nvGraphicFramePr>
        <p:xfrm>
          <a:off x="4405024" y="1236075"/>
          <a:ext cx="3856382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 = B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End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Print </a:t>
                      </a:r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A+B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kern="1200" dirty="0">
                          <a:solidFill>
                            <a:srgbClr val="FF0000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Unlock(B)</a:t>
                      </a:r>
                      <a:endParaRPr lang="en-US" sz="2000" b="0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Commit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A310499-CD1D-C4C6-BF59-B8BABD52050E}"/>
              </a:ext>
            </a:extLst>
          </p:cNvPr>
          <p:cNvSpPr txBox="1"/>
          <p:nvPr/>
        </p:nvSpPr>
        <p:spPr>
          <a:xfrm>
            <a:off x="8584327" y="3194262"/>
            <a:ext cx="33126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This is a Strong Strict 2PL schedule and it will not suffer cascade aborts!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F8C6351-754A-BAF1-CD91-769016511E0C}"/>
              </a:ext>
            </a:extLst>
          </p:cNvPr>
          <p:cNvGrpSpPr/>
          <p:nvPr/>
        </p:nvGrpSpPr>
        <p:grpSpPr>
          <a:xfrm>
            <a:off x="3273097" y="2007027"/>
            <a:ext cx="817645" cy="4714448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84897A2-F43A-C3B6-155B-514C95461A45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A475046-5D07-FE41-145E-388008772AED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8B49926-DE96-E51A-CA21-835C182EEF00}"/>
              </a:ext>
            </a:extLst>
          </p:cNvPr>
          <p:cNvCxnSpPr>
            <a:cxnSpLocks/>
          </p:cNvCxnSpPr>
          <p:nvPr/>
        </p:nvCxnSpPr>
        <p:spPr>
          <a:xfrm>
            <a:off x="6856365" y="2858661"/>
            <a:ext cx="0" cy="174252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87872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0824A-3C45-9D97-EB73-DBD8AAE1B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FB560E0-27F5-B1B3-3B86-1386C87FBADB}"/>
              </a:ext>
            </a:extLst>
          </p:cNvPr>
          <p:cNvSpPr/>
          <p:nvPr/>
        </p:nvSpPr>
        <p:spPr>
          <a:xfrm>
            <a:off x="2110902" y="1653702"/>
            <a:ext cx="7509753" cy="483464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558776B6-4471-88B9-6D5B-B9FF22D416F3}"/>
              </a:ext>
            </a:extLst>
          </p:cNvPr>
          <p:cNvSpPr/>
          <p:nvPr/>
        </p:nvSpPr>
        <p:spPr>
          <a:xfrm>
            <a:off x="2320878" y="4660934"/>
            <a:ext cx="7104309" cy="991506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34932-7A38-F525-20A4-E8CED9E16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Strong Strict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DCDFF3-BC0D-24F8-7F0B-8B47E7748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9C05B-E7E2-B69D-45C6-A895DA196F17}"/>
              </a:ext>
            </a:extLst>
          </p:cNvPr>
          <p:cNvSpPr txBox="1"/>
          <p:nvPr/>
        </p:nvSpPr>
        <p:spPr>
          <a:xfrm>
            <a:off x="2320878" y="1877305"/>
            <a:ext cx="2223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All Schedules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00E32CC-A379-BC80-B23E-F22792BDA75F}"/>
              </a:ext>
            </a:extLst>
          </p:cNvPr>
          <p:cNvSpPr/>
          <p:nvPr/>
        </p:nvSpPr>
        <p:spPr>
          <a:xfrm>
            <a:off x="4514797" y="2315183"/>
            <a:ext cx="4636851" cy="3966121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74327867-792B-25FA-56C6-A59A43F13EF9}"/>
              </a:ext>
            </a:extLst>
          </p:cNvPr>
          <p:cNvSpPr/>
          <p:nvPr/>
        </p:nvSpPr>
        <p:spPr>
          <a:xfrm>
            <a:off x="4930759" y="3054486"/>
            <a:ext cx="3914925" cy="310312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DFCF240-6D61-542E-027D-F11D3A088938}"/>
              </a:ext>
            </a:extLst>
          </p:cNvPr>
          <p:cNvSpPr/>
          <p:nvPr/>
        </p:nvSpPr>
        <p:spPr>
          <a:xfrm>
            <a:off x="5204298" y="3774332"/>
            <a:ext cx="3312601" cy="224047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1EB59A-AC0D-0C46-9A46-1C0C50E7CF2B}"/>
              </a:ext>
            </a:extLst>
          </p:cNvPr>
          <p:cNvSpPr txBox="1"/>
          <p:nvPr/>
        </p:nvSpPr>
        <p:spPr>
          <a:xfrm>
            <a:off x="5448652" y="2391171"/>
            <a:ext cx="276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View Serializable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B6916F-BDA1-BD9F-9CC4-87E29A048E2A}"/>
              </a:ext>
            </a:extLst>
          </p:cNvPr>
          <p:cNvSpPr txBox="1"/>
          <p:nvPr/>
        </p:nvSpPr>
        <p:spPr>
          <a:xfrm>
            <a:off x="5322027" y="3183577"/>
            <a:ext cx="31847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Conflict Serializable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1347CF-111C-BBC2-FE42-47267996C407}"/>
              </a:ext>
            </a:extLst>
          </p:cNvPr>
          <p:cNvSpPr txBox="1"/>
          <p:nvPr/>
        </p:nvSpPr>
        <p:spPr>
          <a:xfrm>
            <a:off x="5529841" y="3903423"/>
            <a:ext cx="27691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Strong Strict 2PL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1D9345-0B85-F765-61CD-E2F4DF43F891}"/>
              </a:ext>
            </a:extLst>
          </p:cNvPr>
          <p:cNvSpPr txBox="1"/>
          <p:nvPr/>
        </p:nvSpPr>
        <p:spPr>
          <a:xfrm>
            <a:off x="2365318" y="4757900"/>
            <a:ext cx="213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No Cascading </a:t>
            </a:r>
          </a:p>
          <a:p>
            <a:r>
              <a:rPr lang="en-US" sz="2400" b="1" dirty="0">
                <a:latin typeface="Palatino Linotype" panose="02040502050505030304" pitchFamily="18" charset="0"/>
              </a:rPr>
              <a:t>Aborts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32151B5C-44DD-4D9B-1645-4C02A42D05C2}"/>
              </a:ext>
            </a:extLst>
          </p:cNvPr>
          <p:cNvSpPr/>
          <p:nvPr/>
        </p:nvSpPr>
        <p:spPr>
          <a:xfrm>
            <a:off x="6096312" y="4387201"/>
            <a:ext cx="1636201" cy="1478474"/>
          </a:xfrm>
          <a:prstGeom prst="roundRect">
            <a:avLst/>
          </a:pr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147003-1FB5-37A9-B690-0194E0A98862}"/>
              </a:ext>
            </a:extLst>
          </p:cNvPr>
          <p:cNvSpPr txBox="1"/>
          <p:nvPr/>
        </p:nvSpPr>
        <p:spPr>
          <a:xfrm>
            <a:off x="6329711" y="4882866"/>
            <a:ext cx="1169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Serial</a:t>
            </a:r>
          </a:p>
        </p:txBody>
      </p:sp>
    </p:spTree>
    <p:extLst>
      <p:ext uri="{BB962C8B-B14F-4D97-AF65-F5344CB8AC3E}">
        <p14:creationId xmlns:p14="http://schemas.microsoft.com/office/powerpoint/2010/main" val="316468789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608B8-0485-F55C-1626-5DB9F24D2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69B62-9209-4C16-6DEE-D404C1D75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55" y="2490282"/>
            <a:ext cx="10886872" cy="73930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Deadlocks in 2PL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0D2E84-5641-BD33-4118-5FED79267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49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685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65D4-FC7A-DB95-B46D-EB6736F6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F1039-A227-DC58-F617-4BE48CC0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B18ED-393C-985D-0D01-26E5D21DA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Use </a:t>
            </a:r>
            <a:r>
              <a:rPr lang="en-US" sz="2400" b="1" dirty="0">
                <a:latin typeface="Palatino Linotype" panose="02040502050505030304" pitchFamily="18" charset="0"/>
              </a:rPr>
              <a:t>Locks</a:t>
            </a:r>
            <a:r>
              <a:rPr lang="en-US" sz="2400" dirty="0">
                <a:latin typeface="Palatino Linotype" panose="02040502050505030304" pitchFamily="18" charset="0"/>
              </a:rPr>
              <a:t> to restrict access to database records.</a:t>
            </a:r>
          </a:p>
          <a:p>
            <a:endParaRPr lang="en-US" sz="10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Lock Manager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Stores and grants access to Locks.</a:t>
            </a:r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756524-EF5F-36E1-0AF7-83A55032D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B5B507-4297-82DF-1499-289DAF618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447405"/>
              </p:ext>
            </p:extLst>
          </p:nvPr>
        </p:nvGraphicFramePr>
        <p:xfrm>
          <a:off x="592373" y="2827562"/>
          <a:ext cx="10872746" cy="3800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970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9071776">
                  <a:extLst>
                    <a:ext uri="{9D8B030D-6E8A-4147-A177-3AD203B41FA5}">
                      <a16:colId xmlns:a16="http://schemas.microsoft.com/office/drawing/2014/main" val="2364559227"/>
                    </a:ext>
                  </a:extLst>
                </a:gridCol>
              </a:tblGrid>
              <a:tr h="1445000">
                <a:tc>
                  <a:txBody>
                    <a:bodyPr/>
                    <a:lstStyle/>
                    <a:p>
                      <a:pPr algn="l"/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Type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Shared Lock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 shared lock on a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permits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concurrent access to the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by multiple transactions.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Good for Reads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!</a:t>
                      </a:r>
                    </a:p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Exclusive Lock 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 An exclusive lock on a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disallows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concurrent access to the data-item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D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 by multiple transactions (only one transaction at a time).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Good for Writes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  <a:sym typeface="Wingdings" pitchFamily="2" charset="2"/>
                        </a:rPr>
                        <a:t>!</a:t>
                      </a:r>
                    </a:p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22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  <a:tr h="1362121">
                <a:tc>
                  <a:txBody>
                    <a:bodyPr/>
                    <a:lstStyle/>
                    <a:p>
                      <a:pPr marL="0" indent="0" algn="l">
                        <a:buFont typeface="Arial" panose="020B0604020202020204" pitchFamily="34" charset="0"/>
                        <a:buNone/>
                      </a:pP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Granularity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buFont typeface="Arial" panose="020B0604020202020204" pitchFamily="34" charset="0"/>
                        <a:buChar char="•"/>
                      </a:pP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Granularity defines the </a:t>
                      </a:r>
                      <a:r>
                        <a:rPr lang="en-US" sz="22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level</a:t>
                      </a:r>
                      <a:r>
                        <a:rPr lang="en-US" sz="22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at which a transaction acquires a lock. For example: a lock can be acquired for a full transaction or before access to a specific data-item.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5364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0963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06FC3-307F-80DB-5B2C-8B02A33A6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4EBA7-988D-45EB-3508-B9A977643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Example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824DE-ED13-A0EB-DA08-3825E27DC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FAAD4BD-9E4A-A9B4-AE32-443341A973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328537"/>
              </p:ext>
            </p:extLst>
          </p:nvPr>
        </p:nvGraphicFramePr>
        <p:xfrm>
          <a:off x="2671639" y="3564720"/>
          <a:ext cx="9128098" cy="30695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4049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4564049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3069561"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− 100;</a:t>
                      </a:r>
                    </a:p>
                    <a:p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+ 100;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endParaRPr lang="en-US" sz="24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Begin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Print</a:t>
                      </a:r>
                      <a:r>
                        <a:rPr lang="en-US" sz="24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 B+A</a:t>
                      </a:r>
                    </a:p>
                    <a:p>
                      <a:r>
                        <a:rPr lang="en-US" sz="24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52FD9B-3091-7221-06BC-6A44891E0F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15902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Assume, the following two concurrent transactions.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333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BCF73-C678-0749-C3B6-167EC222F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384B8-C197-E99E-710C-0113FC15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58218-4215-4BD0-FB74-5DE363D20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656205-ECA7-2095-98B6-A81C94B8F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470011"/>
              </p:ext>
            </p:extLst>
          </p:nvPr>
        </p:nvGraphicFramePr>
        <p:xfrm>
          <a:off x="4405024" y="1236075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4B278FB-ED8C-A313-6FFD-38D636162069}"/>
              </a:ext>
            </a:extLst>
          </p:cNvPr>
          <p:cNvGrpSpPr/>
          <p:nvPr/>
        </p:nvGrpSpPr>
        <p:grpSpPr>
          <a:xfrm>
            <a:off x="3273097" y="1948659"/>
            <a:ext cx="817645" cy="3362641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56FEE05-1435-127B-765F-DFF0D5D8C681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E06F8D3-2854-31D2-9DB7-F7CE36E735E8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38672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BC059-89EF-8033-CF58-28C229DBA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F60B5-B77A-CFFE-1B6A-E1C070065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DBA33-B5B2-8199-0527-2BB58AD00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89AD7BF-E469-F780-D918-F601573476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516215"/>
              </p:ext>
            </p:extLst>
          </p:nvPr>
        </p:nvGraphicFramePr>
        <p:xfrm>
          <a:off x="4405024" y="1236075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6D9C3DA5-411A-A37C-FF6A-483B225123E5}"/>
              </a:ext>
            </a:extLst>
          </p:cNvPr>
          <p:cNvGrpSpPr/>
          <p:nvPr/>
        </p:nvGrpSpPr>
        <p:grpSpPr>
          <a:xfrm>
            <a:off x="3273097" y="1948659"/>
            <a:ext cx="817645" cy="3362641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66310E1-4A69-2A42-5AFE-E42FC837751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EE3E75A-B5B7-58A7-881B-9C4DC7260205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162876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37C52-B8A1-28C4-DF28-24640CBF5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F681-3C08-BC36-27EB-DD9591FC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9837A-99E5-7A5B-3BBF-4569F5D29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53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AEC3375-7EC2-FB78-19B7-2EC9EFA29A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559452"/>
              </p:ext>
            </p:extLst>
          </p:nvPr>
        </p:nvGraphicFramePr>
        <p:xfrm>
          <a:off x="4405024" y="1236075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F2BACE9-25FF-3917-4783-1DA05CF49A22}"/>
              </a:ext>
            </a:extLst>
          </p:cNvPr>
          <p:cNvGrpSpPr/>
          <p:nvPr/>
        </p:nvGrpSpPr>
        <p:grpSpPr>
          <a:xfrm>
            <a:off x="3273097" y="1948659"/>
            <a:ext cx="817645" cy="3362641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B359890-2333-558C-E1F6-EAB861ED88DC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73F164-E7FD-EC61-92B6-C924FF6EF582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B130DF3-42E3-E9ED-1961-AB0D70EFA894}"/>
              </a:ext>
            </a:extLst>
          </p:cNvPr>
          <p:cNvCxnSpPr>
            <a:cxnSpLocks/>
          </p:cNvCxnSpPr>
          <p:nvPr/>
        </p:nvCxnSpPr>
        <p:spPr>
          <a:xfrm>
            <a:off x="6905004" y="3741406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EFBB641-27B8-866A-4BD6-40EAD0D8FBF4}"/>
              </a:ext>
            </a:extLst>
          </p:cNvPr>
          <p:cNvSpPr txBox="1"/>
          <p:nvPr/>
        </p:nvSpPr>
        <p:spPr>
          <a:xfrm>
            <a:off x="8408237" y="2665102"/>
            <a:ext cx="33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T2 needs a lock on A.</a:t>
            </a:r>
          </a:p>
        </p:txBody>
      </p:sp>
    </p:spTree>
    <p:extLst>
      <p:ext uri="{BB962C8B-B14F-4D97-AF65-F5344CB8AC3E}">
        <p14:creationId xmlns:p14="http://schemas.microsoft.com/office/powerpoint/2010/main" val="382447417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AE0F4D-E2CC-7C01-99A2-8DB633FD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0C0DF-8D3E-5912-944D-B57C1B14C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Example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42500-9097-F41D-2840-75B688C79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54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5F14B56-33E1-A805-9D29-84E25DA853E6}"/>
              </a:ext>
            </a:extLst>
          </p:cNvPr>
          <p:cNvGraphicFramePr>
            <a:graphicFrameLocks noGrp="1"/>
          </p:cNvGraphicFramePr>
          <p:nvPr/>
        </p:nvGraphicFramePr>
        <p:xfrm>
          <a:off x="4405024" y="1236075"/>
          <a:ext cx="3856382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987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76508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X-Lock(A)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 = A – 100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write(A)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X-Lock(B)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1" i="0" dirty="0">
                        <a:solidFill>
                          <a:srgbClr val="FF0000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S-Lock(B)</a:t>
                      </a:r>
                    </a:p>
                    <a:p>
                      <a:pPr algn="l"/>
                      <a:endParaRPr lang="en-US" sz="2000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read(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i="0" dirty="0">
                          <a:solidFill>
                            <a:srgbClr val="FF0000"/>
                          </a:solidFill>
                          <a:latin typeface="Palatino Linotype" panose="02040502050505030304" pitchFamily="18" charset="0"/>
                        </a:rPr>
                        <a:t>S-Lock(A)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629F0FF-CA0A-0E6C-D599-2395B49D3092}"/>
              </a:ext>
            </a:extLst>
          </p:cNvPr>
          <p:cNvSpPr txBox="1"/>
          <p:nvPr/>
        </p:nvSpPr>
        <p:spPr>
          <a:xfrm>
            <a:off x="3273097" y="5777450"/>
            <a:ext cx="6690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Both T2 and T1 are waiting for each other to release lock on  other items.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210E7F0-4918-5447-1DC7-81203A628819}"/>
              </a:ext>
            </a:extLst>
          </p:cNvPr>
          <p:cNvGrpSpPr/>
          <p:nvPr/>
        </p:nvGrpSpPr>
        <p:grpSpPr>
          <a:xfrm>
            <a:off x="3273097" y="1948659"/>
            <a:ext cx="817645" cy="3362641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E7E8DD3F-996A-214B-43B3-DB6DAD0AB864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B4B25C4-C493-2D6D-06CF-6F5E5CBD6A01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048125-4701-06D0-573F-8B049A94F126}"/>
              </a:ext>
            </a:extLst>
          </p:cNvPr>
          <p:cNvCxnSpPr>
            <a:cxnSpLocks/>
          </p:cNvCxnSpPr>
          <p:nvPr/>
        </p:nvCxnSpPr>
        <p:spPr>
          <a:xfrm>
            <a:off x="6905004" y="3741406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8DCA6D7-08AB-A3E0-BDB9-284522A91FA7}"/>
              </a:ext>
            </a:extLst>
          </p:cNvPr>
          <p:cNvCxnSpPr>
            <a:cxnSpLocks/>
          </p:cNvCxnSpPr>
          <p:nvPr/>
        </p:nvCxnSpPr>
        <p:spPr>
          <a:xfrm>
            <a:off x="4969199" y="4028664"/>
            <a:ext cx="0" cy="912005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FB0114D-E068-2221-D9AA-729920C59F82}"/>
              </a:ext>
            </a:extLst>
          </p:cNvPr>
          <p:cNvSpPr txBox="1"/>
          <p:nvPr/>
        </p:nvSpPr>
        <p:spPr>
          <a:xfrm>
            <a:off x="8408237" y="2665102"/>
            <a:ext cx="33126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T1 needs a lock on B.</a:t>
            </a:r>
          </a:p>
        </p:txBody>
      </p:sp>
    </p:spTree>
    <p:extLst>
      <p:ext uri="{BB962C8B-B14F-4D97-AF65-F5344CB8AC3E}">
        <p14:creationId xmlns:p14="http://schemas.microsoft.com/office/powerpoint/2010/main" val="105840175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7CE87-AA5E-7106-050B-709CAA76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5A2A4-0256-2684-F0B3-998CA2C7C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Management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F63804-E486-0466-8082-30EC9956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55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F9BC4D4-2688-89BA-74D9-7756081A9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19642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There are two ways to manage deadlocks: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Deadlock Detection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When deadlock occurs, detect and solve.</a:t>
            </a:r>
          </a:p>
          <a:p>
            <a:endParaRPr lang="en-US" sz="2400" dirty="0">
              <a:latin typeface="Palatino Linotype" panose="02040502050505030304" pitchFamily="18" charset="0"/>
              <a:sym typeface="Wingdings" pitchFamily="2" charset="2"/>
            </a:endParaRPr>
          </a:p>
          <a:p>
            <a:r>
              <a:rPr lang="en-US" sz="2400" b="1" dirty="0">
                <a:latin typeface="Palatino Linotype" panose="02040502050505030304" pitchFamily="18" charset="0"/>
                <a:sym typeface="Wingdings" pitchFamily="2" charset="2"/>
              </a:rPr>
              <a:t>Deadlock Prevention </a:t>
            </a:r>
            <a:r>
              <a:rPr lang="en-US" sz="2400" dirty="0">
                <a:latin typeface="Palatino Linotype" panose="02040502050505030304" pitchFamily="18" charset="0"/>
                <a:sym typeface="Wingdings" pitchFamily="2" charset="2"/>
              </a:rPr>
              <a:t> Prevent deadlock from occurring in the first place.</a:t>
            </a:r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04783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E60A01-8F90-4506-E600-38B2A8C28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5E611-0DF5-B1EB-AC97-42B876BCC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087401-2838-6BC8-3180-EE6162E21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56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606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443CF-FF89-9317-1086-775931BF6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8B78B-1571-A2D3-A8EF-A413FE4B9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68A355-1699-8A76-2B47-68BBF49AA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57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7FD8B37-74DA-6384-E239-6441400F4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319642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</a:rPr>
              <a:t>waits-for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Waits-for graph keep track of what locks each transaction is waiting to acquire.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67616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0AAA-4170-E2B6-71FA-58753D119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82A2D-9431-EAF1-C68C-4F824B5EF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466EB-3073-D996-211A-3A5993D5D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58</a:t>
            </a:fld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C9E5D2E-C376-9E47-30CA-54CECA130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1963"/>
            <a:ext cx="10595776" cy="4309609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Create a </a:t>
            </a:r>
            <a:r>
              <a:rPr lang="en-US" sz="2400" b="1" dirty="0">
                <a:latin typeface="Palatino Linotype" panose="02040502050505030304" pitchFamily="18" charset="0"/>
              </a:rPr>
              <a:t>waits-for graph</a:t>
            </a:r>
            <a:r>
              <a:rPr lang="en-US" sz="2400" dirty="0">
                <a:latin typeface="Palatino Linotype" panose="02040502050505030304" pitchFamily="18" charset="0"/>
              </a:rPr>
              <a:t>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Waits-for graph keep track of what locks each transaction is waiting to acquire. 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In the wait-for graph:</a:t>
            </a:r>
          </a:p>
          <a:p>
            <a:pPr lvl="1"/>
            <a:r>
              <a:rPr lang="en-US" sz="2000" b="1" dirty="0">
                <a:latin typeface="Palatino Linotype" panose="02040502050505030304" pitchFamily="18" charset="0"/>
              </a:rPr>
              <a:t>Nodes</a:t>
            </a:r>
            <a:r>
              <a:rPr lang="en-US" sz="2000" dirty="0">
                <a:latin typeface="Palatino Linotype" panose="02040502050505030304" pitchFamily="18" charset="0"/>
              </a:rPr>
              <a:t> are transactions </a:t>
            </a:r>
          </a:p>
          <a:p>
            <a:pPr lvl="1"/>
            <a:r>
              <a:rPr lang="en-US" sz="2000" b="1" dirty="0">
                <a:latin typeface="Palatino Linotype" panose="02040502050505030304" pitchFamily="18" charset="0"/>
              </a:rPr>
              <a:t>Add an Edge</a:t>
            </a:r>
            <a:r>
              <a:rPr lang="en-US" sz="2000" dirty="0">
                <a:latin typeface="Palatino Linotype" panose="02040502050505030304" pitchFamily="18" charset="0"/>
              </a:rPr>
              <a:t> from transaction </a:t>
            </a:r>
            <a:r>
              <a:rPr lang="en-US" sz="2000" b="1" dirty="0">
                <a:latin typeface="Palatino Linotype" panose="02040502050505030304" pitchFamily="18" charset="0"/>
              </a:rPr>
              <a:t>Ti</a:t>
            </a:r>
            <a:r>
              <a:rPr lang="en-US" sz="2000" dirty="0">
                <a:latin typeface="Palatino Linotype" panose="02040502050505030304" pitchFamily="18" charset="0"/>
              </a:rPr>
              <a:t> to </a:t>
            </a:r>
            <a:r>
              <a:rPr lang="en-US" sz="2000" b="1" dirty="0" err="1">
                <a:latin typeface="Palatino Linotype" panose="02040502050505030304" pitchFamily="18" charset="0"/>
              </a:rPr>
              <a:t>Tj</a:t>
            </a:r>
            <a:r>
              <a:rPr lang="en-US" sz="2000" dirty="0">
                <a:latin typeface="Palatino Linotype" panose="02040502050505030304" pitchFamily="18" charset="0"/>
              </a:rPr>
              <a:t> if </a:t>
            </a:r>
            <a:r>
              <a:rPr lang="en-US" sz="2000" b="1" dirty="0">
                <a:latin typeface="Palatino Linotype" panose="02040502050505030304" pitchFamily="18" charset="0"/>
              </a:rPr>
              <a:t>Ti</a:t>
            </a:r>
            <a:r>
              <a:rPr lang="en-US" sz="2000" dirty="0">
                <a:latin typeface="Palatino Linotype" panose="02040502050505030304" pitchFamily="18" charset="0"/>
              </a:rPr>
              <a:t> is waiting for </a:t>
            </a:r>
            <a:r>
              <a:rPr lang="en-US" sz="2000" dirty="0" err="1">
                <a:latin typeface="Palatino Linotype" panose="02040502050505030304" pitchFamily="18" charset="0"/>
              </a:rPr>
              <a:t>Tj</a:t>
            </a:r>
            <a:r>
              <a:rPr lang="en-US" sz="2000" dirty="0">
                <a:latin typeface="Palatino Linotype" panose="02040502050505030304" pitchFamily="18" charset="0"/>
              </a:rPr>
              <a:t> to release a lock. </a:t>
            </a:r>
          </a:p>
          <a:p>
            <a:pPr lvl="1"/>
            <a:r>
              <a:rPr lang="en-US" sz="2000" dirty="0">
                <a:latin typeface="Palatino Linotype" panose="02040502050505030304" pitchFamily="18" charset="0"/>
              </a:rPr>
              <a:t>The system periodically </a:t>
            </a:r>
            <a:r>
              <a:rPr lang="en-US" sz="2000" b="1" dirty="0">
                <a:latin typeface="Palatino Linotype" panose="02040502050505030304" pitchFamily="18" charset="0"/>
              </a:rPr>
              <a:t>checks for cycles </a:t>
            </a:r>
            <a:r>
              <a:rPr lang="en-US" sz="2000" dirty="0">
                <a:latin typeface="Palatino Linotype" panose="02040502050505030304" pitchFamily="18" charset="0"/>
              </a:rPr>
              <a:t>in waits- for graph and then decides </a:t>
            </a:r>
            <a:r>
              <a:rPr lang="en-US" sz="2000" b="1" dirty="0">
                <a:latin typeface="Palatino Linotype" panose="02040502050505030304" pitchFamily="18" charset="0"/>
              </a:rPr>
              <a:t>how to break it.</a:t>
            </a:r>
          </a:p>
        </p:txBody>
      </p:sp>
    </p:spTree>
    <p:extLst>
      <p:ext uri="{BB962C8B-B14F-4D97-AF65-F5344CB8AC3E}">
        <p14:creationId xmlns:p14="http://schemas.microsoft.com/office/powerpoint/2010/main" val="27976010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72173-157A-8CFD-1660-99A2651DB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0AC7A-C17B-E6A6-E59F-AF121AE4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69949-EF8A-8BF7-FB2F-48CC6D92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59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7B6BE1-45E1-9957-EF5D-E9AF629F56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224117"/>
              </p:ext>
            </p:extLst>
          </p:nvPr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30C0FBCC-E7DE-76AD-AF86-EF719AA9CB26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9796B993-9D75-88E9-ABD9-250449D3176F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04658A0-0B72-31C2-F49D-19EDCA68A4CF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904B595A-59C0-FA3E-E90B-4B1FF4FD1BFB}"/>
              </a:ext>
            </a:extLst>
          </p:cNvPr>
          <p:cNvSpPr txBox="1"/>
          <p:nvPr/>
        </p:nvSpPr>
        <p:spPr>
          <a:xfrm>
            <a:off x="8408237" y="2665102"/>
            <a:ext cx="33126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Palatino Linotype" panose="02040502050505030304" pitchFamily="18" charset="0"/>
              </a:rPr>
              <a:t>Three transactions and three data-items</a:t>
            </a:r>
          </a:p>
        </p:txBody>
      </p:sp>
    </p:spTree>
    <p:extLst>
      <p:ext uri="{BB962C8B-B14F-4D97-AF65-F5344CB8AC3E}">
        <p14:creationId xmlns:p14="http://schemas.microsoft.com/office/powerpoint/2010/main" val="384948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1035-A7D4-5AC8-5259-C02584073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991E-7936-F087-E52A-0DAF75373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Lock Compatibility Matrix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1C01C1-EC37-8B6A-6208-41FD242D5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0EC19A0-E33A-310C-9517-442498ED19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3401764"/>
              </p:ext>
            </p:extLst>
          </p:nvPr>
        </p:nvGraphicFramePr>
        <p:xfrm>
          <a:off x="1960438" y="3047960"/>
          <a:ext cx="8127999" cy="14589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03851194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6105611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071947443"/>
                    </a:ext>
                  </a:extLst>
                </a:gridCol>
              </a:tblGrid>
              <a:tr h="486330">
                <a:tc>
                  <a:txBody>
                    <a:bodyPr/>
                    <a:lstStyle/>
                    <a:p>
                      <a:pPr algn="ctr"/>
                      <a:endParaRPr lang="en-US" b="1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Shared Lock (S-Lock)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Exclusive Lock (X-Lock)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255021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Shared Lock (S-Lock)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296423"/>
                  </a:ext>
                </a:extLst>
              </a:tr>
              <a:tr h="48633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Exclusive Lock (X-Lock)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3991830"/>
                  </a:ext>
                </a:extLst>
              </a:tr>
            </a:tbl>
          </a:graphicData>
        </a:graphic>
      </p:graphicFrame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749873F6-200A-EBD9-7D40-7573CF826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61912" y="3543367"/>
            <a:ext cx="468176" cy="468176"/>
          </a:xfrm>
          <a:prstGeom prst="rect">
            <a:avLst/>
          </a:prstGeom>
        </p:spPr>
      </p:pic>
      <p:pic>
        <p:nvPicPr>
          <p:cNvPr id="8" name="Graphic 7" descr="Close with solid fill">
            <a:extLst>
              <a:ext uri="{FF2B5EF4-FFF2-40B4-BE49-F238E27FC236}">
                <a16:creationId xmlns:a16="http://schemas.microsoft.com/office/drawing/2014/main" id="{75C2CD13-F45A-3F17-D913-F95B7C970E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7663" y="3543367"/>
            <a:ext cx="468176" cy="468176"/>
          </a:xfrm>
          <a:prstGeom prst="rect">
            <a:avLst/>
          </a:prstGeom>
        </p:spPr>
      </p:pic>
      <p:pic>
        <p:nvPicPr>
          <p:cNvPr id="9" name="Graphic 8" descr="Close with solid fill">
            <a:extLst>
              <a:ext uri="{FF2B5EF4-FFF2-40B4-BE49-F238E27FC236}">
                <a16:creationId xmlns:a16="http://schemas.microsoft.com/office/drawing/2014/main" id="{BD4A6C3C-823D-670E-4ACC-32F89C1992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1912" y="4011543"/>
            <a:ext cx="468176" cy="468176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C06A23CC-BEC3-B36F-282B-A9C5E66B31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7663" y="4011543"/>
            <a:ext cx="468176" cy="468176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E0D7278-C072-3866-93B0-4674CC42B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6814" y="1678792"/>
            <a:ext cx="8932076" cy="4665502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b="1" dirty="0">
                <a:latin typeface="Palatino Linotype" panose="02040502050505030304" pitchFamily="18" charset="0"/>
              </a:rPr>
              <a:t>If a transaction Ti holds a S-Lock/X-Lock can another transaction acquire a S-Lock/X-Lock.</a:t>
            </a:r>
          </a:p>
        </p:txBody>
      </p:sp>
    </p:spTree>
    <p:extLst>
      <p:ext uri="{BB962C8B-B14F-4D97-AF65-F5344CB8AC3E}">
        <p14:creationId xmlns:p14="http://schemas.microsoft.com/office/powerpoint/2010/main" val="593255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B395-63EE-1378-CE59-29BEDA770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06742-473A-197A-A60F-B7DA90ECE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E738-E065-2C37-95AE-FCB31C60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60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A70AAF9-2C75-FF37-55CF-0AE5D96FAC57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0DB3BEEC-1536-2232-4F20-A4640D857FDD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AB54AE5-C71C-9E5D-D159-E53A5825F44A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E265C18-396E-8177-6D98-FF3B295F0ED9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003BEB-4106-5A08-E5CD-B695F968B280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EBFF54F-8783-5665-31E8-AEE4B2006302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28422CD-DBD5-E15F-9BB0-9513E700F63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BC010A8-316E-27C3-E6B6-6B774DCC6CFA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091A447-E72E-463C-30FE-2A272F8E2421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89210BC-E04E-D232-F3A1-6A62C28449E1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1072CCC-EF3B-CB68-A5C6-B1E814E315C0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DBF7242-7030-39ED-E417-FDDFFAA7C474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E87C4CD-8CF3-1838-438C-3F8AC8D20C4B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CD58F19-AF58-2C41-FB0B-971180AEC56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6A8F798-4FD8-32D8-FFED-76F568FDBD81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4F8D6C4-E64A-7AB9-9E40-6911DFAB3819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4F8D6C4-E64A-7AB9-9E40-6911DFAB381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6550CC8-E98D-ADE2-8E5F-ABBE57670FDC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6550CC8-E98D-ADE2-8E5F-ABBE57670FD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12" y="1842120"/>
                  <a:ext cx="177120" cy="238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3858031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0CDF3-A3DC-BD13-B68C-411FF6AB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08969-1E18-1887-478C-3F55B4C1C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4FEE5C-AC40-B002-C2C5-4FC6ADFEB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61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CB5339-C7F6-6C5C-4086-3B9C9A2736E8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5AAEADA-76A4-EFCC-C4A5-CA413987501A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712671F4-6234-7B18-DC96-408A5D5B0B87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C785B9F-ECA2-9441-CC4F-4EB3F52F2DFE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45F652-B6D0-1023-3BE1-EB71595A3256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F6D8906-BD97-7D6C-61E1-E9F66D45C53B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B18A881-2580-7A8B-952B-B3E63E1FAA9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7A7282B-5744-68E8-9678-6F1876F721E4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F12EE6-904E-1773-0E8F-37260C78BD52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CF8DAC-086C-2691-596E-9A781714DADD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E4CDE20-B6B5-C421-4CC0-163ECC98B566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62101E5-F776-0A10-E368-870ED3AECB0B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6D42B228-00CF-1E38-E787-76B30976F47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832F1AE-17CB-8A12-FDD6-EB4AD2714E6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48D27A1-1A3A-A3AC-4A77-2AB5462F5F17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FA3840A-0369-FEC5-C0B5-D9861CC8AFEA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FA3840A-0369-FEC5-C0B5-D9861CC8AFE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3D7CC0B-CDAC-DFA4-10D0-C1EDDC53D995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3D7CC0B-CDAC-DFA4-10D0-C1EDDC53D99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25" y="1842120"/>
                  <a:ext cx="177093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38D2BCC-552C-6CC3-6AA0-9E3178660063}"/>
              </a:ext>
            </a:extLst>
          </p:cNvPr>
          <p:cNvGrpSpPr/>
          <p:nvPr/>
        </p:nvGrpSpPr>
        <p:grpSpPr>
          <a:xfrm>
            <a:off x="10306972" y="2587320"/>
            <a:ext cx="509400" cy="661680"/>
            <a:chOff x="10306972" y="2587320"/>
            <a:chExt cx="5094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5FD45D-A265-B3C5-8334-C392D132A146}"/>
                    </a:ext>
                  </a:extLst>
                </p14:cNvPr>
                <p14:cNvContentPartPr/>
                <p14:nvPr/>
              </p14:nvContentPartPr>
              <p14:xfrm>
                <a:off x="10308772" y="2587320"/>
                <a:ext cx="507600" cy="61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5FD45D-A265-B3C5-8334-C392D132A1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02652" y="2581200"/>
                  <a:ext cx="5198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97DFD51-5522-7F1A-E577-63DE8DB4C874}"/>
                    </a:ext>
                  </a:extLst>
                </p14:cNvPr>
                <p14:cNvContentPartPr/>
                <p14:nvPr/>
              </p14:nvContentPartPr>
              <p14:xfrm>
                <a:off x="10306972" y="3021480"/>
                <a:ext cx="213840" cy="22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97DFD51-5522-7F1A-E577-63DE8DB4C87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0852" y="3015360"/>
                  <a:ext cx="226080" cy="23976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4F39AA6-C100-9919-8AAC-E13772926106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8715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496C0-A213-5CE0-CED4-9A82BC5F6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4C3FE-6F14-8E46-DD95-BD037E729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Detection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E77717-C333-A771-87A9-466D9FB2E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62</a:t>
            </a:fld>
            <a:endParaRPr lang="en-US" dirty="0">
              <a:latin typeface="Palatino Linotype" panose="0204050205050503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240BA9-3FA1-9E05-09AF-00C61BCE2EE2}"/>
              </a:ext>
            </a:extLst>
          </p:cNvPr>
          <p:cNvGraphicFramePr>
            <a:graphicFrameLocks noGrp="1"/>
          </p:cNvGraphicFramePr>
          <p:nvPr/>
        </p:nvGraphicFramePr>
        <p:xfrm>
          <a:off x="2007040" y="1468264"/>
          <a:ext cx="5638900" cy="42350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7414">
                  <a:extLst>
                    <a:ext uri="{9D8B030D-6E8A-4147-A177-3AD203B41FA5}">
                      <a16:colId xmlns:a16="http://schemas.microsoft.com/office/drawing/2014/main" val="282134077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4206062769"/>
                    </a:ext>
                  </a:extLst>
                </a:gridCol>
                <a:gridCol w="1845743">
                  <a:extLst>
                    <a:ext uri="{9D8B030D-6E8A-4147-A177-3AD203B41FA5}">
                      <a16:colId xmlns:a16="http://schemas.microsoft.com/office/drawing/2014/main" val="213786926"/>
                    </a:ext>
                  </a:extLst>
                </a:gridCol>
              </a:tblGrid>
              <a:tr h="4235036"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T1: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T2:</a:t>
                      </a:r>
                    </a:p>
                    <a:p>
                      <a:pPr algn="l"/>
                      <a:endParaRPr lang="en-US" sz="2000" b="0" i="0" dirty="0">
                        <a:solidFill>
                          <a:schemeClr val="tx1"/>
                        </a:solidFill>
                        <a:latin typeface="Palatino Linotype" panose="02040502050505030304" pitchFamily="18" charset="0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B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T3: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1" i="0" dirty="0">
                          <a:solidFill>
                            <a:schemeClr val="tx1"/>
                          </a:solidFill>
                          <a:latin typeface="Palatino Linotype" panose="02040502050505030304" pitchFamily="18" charset="0"/>
                        </a:rPr>
                        <a:t>Begin</a:t>
                      </a: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0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S-Lock(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C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  <a:p>
                      <a:pPr algn="l"/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X-Lock(</a:t>
                      </a:r>
                      <a:r>
                        <a:rPr lang="en-US" sz="2000" b="1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A</a:t>
                      </a:r>
                      <a:r>
                        <a:rPr lang="en-US" sz="2000" b="0" i="0" kern="1200" dirty="0">
                          <a:solidFill>
                            <a:schemeClr val="tx1"/>
                          </a:solidFill>
                          <a:effectLst/>
                          <a:latin typeface="Palatino Linotype" panose="02040502050505030304" pitchFamily="18" charset="0"/>
                          <a:ea typeface="+mn-ea"/>
                          <a:cs typeface="+mn-cs"/>
                        </a:rPr>
                        <a:t>)</a:t>
                      </a:r>
                      <a:endParaRPr lang="en-US" sz="2000" b="1" i="0" kern="1200" dirty="0">
                        <a:solidFill>
                          <a:schemeClr val="tx1"/>
                        </a:solidFill>
                        <a:effectLst/>
                        <a:latin typeface="Palatino Linotype" panose="02040502050505030304" pitchFamily="18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499455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10E13F64-1F13-CD4E-677F-9F13C37D1810}"/>
              </a:ext>
            </a:extLst>
          </p:cNvPr>
          <p:cNvGrpSpPr/>
          <p:nvPr/>
        </p:nvGrpSpPr>
        <p:grpSpPr>
          <a:xfrm>
            <a:off x="838200" y="1468264"/>
            <a:ext cx="817645" cy="4531885"/>
            <a:chOff x="272373" y="1701579"/>
            <a:chExt cx="817645" cy="4531885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44A9B7E-7401-903E-222B-912E15B64CCE}"/>
                </a:ext>
              </a:extLst>
            </p:cNvPr>
            <p:cNvCxnSpPr>
              <a:cxnSpLocks/>
            </p:cNvCxnSpPr>
            <p:nvPr/>
          </p:nvCxnSpPr>
          <p:spPr>
            <a:xfrm>
              <a:off x="1081378" y="1701579"/>
              <a:ext cx="0" cy="4531885"/>
            </a:xfrm>
            <a:prstGeom prst="straightConnector1">
              <a:avLst/>
            </a:prstGeom>
            <a:ln w="31750">
              <a:solidFill>
                <a:schemeClr val="accent2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E3E2E7E-5F2C-52C7-EFA3-7456DC4A7844}"/>
                </a:ext>
              </a:extLst>
            </p:cNvPr>
            <p:cNvSpPr txBox="1"/>
            <p:nvPr/>
          </p:nvSpPr>
          <p:spPr>
            <a:xfrm>
              <a:off x="272373" y="3501634"/>
              <a:ext cx="81764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2">
                      <a:lumMod val="50000"/>
                    </a:schemeClr>
                  </a:solidFill>
                  <a:latin typeface="Palatino Linotype" panose="02040502050505030304" pitchFamily="18" charset="0"/>
                </a:rPr>
                <a:t>Time</a:t>
              </a:r>
            </a:p>
          </p:txBody>
        </p:sp>
      </p:grp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2A497B9-183B-FC32-7BF6-C150313CE873}"/>
              </a:ext>
            </a:extLst>
          </p:cNvPr>
          <p:cNvCxnSpPr>
            <a:cxnSpLocks/>
          </p:cNvCxnSpPr>
          <p:nvPr/>
        </p:nvCxnSpPr>
        <p:spPr>
          <a:xfrm flipV="1">
            <a:off x="3294181" y="3080600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842B851-8212-B12F-D06D-61FE11587376}"/>
              </a:ext>
            </a:extLst>
          </p:cNvPr>
          <p:cNvGrpSpPr/>
          <p:nvPr/>
        </p:nvGrpSpPr>
        <p:grpSpPr>
          <a:xfrm>
            <a:off x="8636081" y="1993996"/>
            <a:ext cx="544749" cy="505838"/>
            <a:chOff x="7694579" y="1916350"/>
            <a:chExt cx="544749" cy="505838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1A94D54-73F0-E25D-0028-E1FE01B52803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F07FBF-41C8-F30F-576D-778B71C71923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T1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A9318B7-4E50-9EF9-C9BE-04DE1A05E9DF}"/>
              </a:ext>
            </a:extLst>
          </p:cNvPr>
          <p:cNvGrpSpPr/>
          <p:nvPr/>
        </p:nvGrpSpPr>
        <p:grpSpPr>
          <a:xfrm>
            <a:off x="10570350" y="1993996"/>
            <a:ext cx="544749" cy="505838"/>
            <a:chOff x="7694579" y="1916350"/>
            <a:chExt cx="544749" cy="50583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D1C203B-C5A8-E6E2-E765-78E9D1CDB720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20ACD23-18FA-CAC8-449A-4EA393A0115E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T2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E6D229F-D688-0456-A106-ACE8733EAB90}"/>
              </a:ext>
            </a:extLst>
          </p:cNvPr>
          <p:cNvGrpSpPr/>
          <p:nvPr/>
        </p:nvGrpSpPr>
        <p:grpSpPr>
          <a:xfrm>
            <a:off x="9711074" y="3015400"/>
            <a:ext cx="544749" cy="505838"/>
            <a:chOff x="7694579" y="1916350"/>
            <a:chExt cx="544749" cy="505838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D5F75BA-BF36-4107-711A-C76BDD8FC58F}"/>
                </a:ext>
              </a:extLst>
            </p:cNvPr>
            <p:cNvSpPr/>
            <p:nvPr/>
          </p:nvSpPr>
          <p:spPr>
            <a:xfrm>
              <a:off x="7694579" y="1916350"/>
              <a:ext cx="544749" cy="505838"/>
            </a:xfrm>
            <a:prstGeom prst="ellipse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4CC91BF-2FBF-D651-89F5-8D817CF645CB}"/>
                </a:ext>
              </a:extLst>
            </p:cNvPr>
            <p:cNvSpPr txBox="1"/>
            <p:nvPr/>
          </p:nvSpPr>
          <p:spPr>
            <a:xfrm>
              <a:off x="7751409" y="1969214"/>
              <a:ext cx="4700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Palatino Linotype" panose="02040502050505030304" pitchFamily="18" charset="0"/>
                </a:rPr>
                <a:t>T3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529F3B4-FBFC-37EB-E9B5-865FBE6C16B8}"/>
              </a:ext>
            </a:extLst>
          </p:cNvPr>
          <p:cNvGrpSpPr/>
          <p:nvPr/>
        </p:nvGrpSpPr>
        <p:grpSpPr>
          <a:xfrm>
            <a:off x="8959852" y="1626120"/>
            <a:ext cx="1560960" cy="448560"/>
            <a:chOff x="8959852" y="1626120"/>
            <a:chExt cx="1560960" cy="44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78E423A-A7C5-49B3-4579-838C4D7F9D35}"/>
                    </a:ext>
                  </a:extLst>
                </p14:cNvPr>
                <p14:cNvContentPartPr/>
                <p14:nvPr/>
              </p14:nvContentPartPr>
              <p14:xfrm>
                <a:off x="8959852" y="1626120"/>
                <a:ext cx="1560960" cy="41472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78E423A-A7C5-49B3-4579-838C4D7F9D3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53732" y="1620000"/>
                  <a:ext cx="157320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72C1C0C-3ECC-E1D4-1DF0-2FCB1002A913}"/>
                    </a:ext>
                  </a:extLst>
                </p14:cNvPr>
                <p14:cNvContentPartPr/>
                <p14:nvPr/>
              </p14:nvContentPartPr>
              <p14:xfrm>
                <a:off x="10328932" y="1848240"/>
                <a:ext cx="16488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72C1C0C-3ECC-E1D4-1DF0-2FCB1002A91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322825" y="1842120"/>
                  <a:ext cx="177093" cy="238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E1D155-007D-E96E-0047-BB85AAA80A24}"/>
              </a:ext>
            </a:extLst>
          </p:cNvPr>
          <p:cNvGrpSpPr/>
          <p:nvPr/>
        </p:nvGrpSpPr>
        <p:grpSpPr>
          <a:xfrm>
            <a:off x="10306972" y="2587320"/>
            <a:ext cx="509400" cy="661680"/>
            <a:chOff x="10306972" y="2587320"/>
            <a:chExt cx="509400" cy="661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C47FDF8-0F40-A42B-EABD-58A0CDE36927}"/>
                    </a:ext>
                  </a:extLst>
                </p14:cNvPr>
                <p14:cNvContentPartPr/>
                <p14:nvPr/>
              </p14:nvContentPartPr>
              <p14:xfrm>
                <a:off x="10308772" y="2587320"/>
                <a:ext cx="507600" cy="6181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C47FDF8-0F40-A42B-EABD-58A0CDE3692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302652" y="2581200"/>
                  <a:ext cx="5198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DBD0279-38BA-950B-E844-A6C3C27484AC}"/>
                    </a:ext>
                  </a:extLst>
                </p14:cNvPr>
                <p14:cNvContentPartPr/>
                <p14:nvPr/>
              </p14:nvContentPartPr>
              <p14:xfrm>
                <a:off x="10306972" y="3021480"/>
                <a:ext cx="213840" cy="227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DBD0279-38BA-950B-E844-A6C3C27484A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300862" y="3015350"/>
                  <a:ext cx="226059" cy="239779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8A0E4E3-6CF2-32BD-2FA1-512C731889B2}"/>
              </a:ext>
            </a:extLst>
          </p:cNvPr>
          <p:cNvCxnSpPr>
            <a:cxnSpLocks/>
          </p:cNvCxnSpPr>
          <p:nvPr/>
        </p:nvCxnSpPr>
        <p:spPr>
          <a:xfrm flipV="1">
            <a:off x="5299235" y="3343536"/>
            <a:ext cx="991572" cy="781340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0E86B8-7F3B-654E-0602-503EFD9D2266}"/>
              </a:ext>
            </a:extLst>
          </p:cNvPr>
          <p:cNvCxnSpPr>
            <a:cxnSpLocks/>
          </p:cNvCxnSpPr>
          <p:nvPr/>
        </p:nvCxnSpPr>
        <p:spPr>
          <a:xfrm flipH="1" flipV="1">
            <a:off x="3013544" y="2775005"/>
            <a:ext cx="3277263" cy="1470992"/>
          </a:xfrm>
          <a:prstGeom prst="straightConnector1">
            <a:avLst/>
          </a:prstGeom>
          <a:ln w="317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61C1F9A-14B0-8A64-0D8C-E5CBDB0245BF}"/>
              </a:ext>
            </a:extLst>
          </p:cNvPr>
          <p:cNvGrpSpPr/>
          <p:nvPr/>
        </p:nvGrpSpPr>
        <p:grpSpPr>
          <a:xfrm>
            <a:off x="8948692" y="2583720"/>
            <a:ext cx="676440" cy="635040"/>
            <a:chOff x="8948692" y="2583720"/>
            <a:chExt cx="676440" cy="63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1154FDE-FB2E-6BBC-2782-C21A70A8D0C7}"/>
                    </a:ext>
                  </a:extLst>
                </p14:cNvPr>
                <p14:cNvContentPartPr/>
                <p14:nvPr/>
              </p14:nvContentPartPr>
              <p14:xfrm>
                <a:off x="9004492" y="2611440"/>
                <a:ext cx="620640" cy="6073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1154FDE-FB2E-6BBC-2782-C21A70A8D0C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998372" y="2605320"/>
                  <a:ext cx="632880" cy="61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50F37DD-1063-74FB-1CE6-228C8F3BDC37}"/>
                    </a:ext>
                  </a:extLst>
                </p14:cNvPr>
                <p14:cNvContentPartPr/>
                <p14:nvPr/>
              </p14:nvContentPartPr>
              <p14:xfrm>
                <a:off x="8948692" y="2583720"/>
                <a:ext cx="207360" cy="1281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50F37DD-1063-74FB-1CE6-228C8F3BDC37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942572" y="2577600"/>
                  <a:ext cx="219600" cy="140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604215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41068-0396-A113-FB24-E39BB12A7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8C52C-ADE6-2FAC-4409-AD4CEE92D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Deadlock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67FBF-6223-0A42-98F2-895F3548C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63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05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9C1B8-C129-871F-9063-3842AE1BBE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FED05-9ECF-FA01-AD33-422FA8AEA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CB27F-E62C-76B6-93DD-6183D186E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2651E-8851-41C5-182D-61D0263F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7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507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25628-714F-2687-6D80-1C1D6743B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0442-EFCF-1D7E-4CCD-08A4A477A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454D0-8BCD-C581-863B-09A5B10603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47064-92AB-431C-DC82-538E2A5B9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8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4040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9D8CB-4DC7-5038-B5A1-5522D05D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90EFF-984B-E44F-E13E-4222D9BB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905091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Palatino Linotype" panose="02040502050505030304" pitchFamily="18" charset="0"/>
              </a:rPr>
              <a:t>Transaction Lock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4F049-FA61-E269-8F04-F7CDE6CCA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214" y="1311965"/>
            <a:ext cx="11816785" cy="4665502"/>
          </a:xfrm>
        </p:spPr>
        <p:txBody>
          <a:bodyPr>
            <a:noAutofit/>
          </a:bodyPr>
          <a:lstStyle/>
          <a:p>
            <a:r>
              <a:rPr lang="en-US" sz="2400" dirty="0">
                <a:latin typeface="Palatino Linotype" panose="02040502050505030304" pitchFamily="18" charset="0"/>
              </a:rPr>
              <a:t>First, each transaction </a:t>
            </a:r>
            <a:r>
              <a:rPr lang="en-US" sz="2400" b="1" dirty="0">
                <a:latin typeface="Palatino Linotype" panose="02040502050505030304" pitchFamily="18" charset="0"/>
              </a:rPr>
              <a:t>determines the type of lock </a:t>
            </a:r>
            <a:r>
              <a:rPr lang="en-US" sz="2400" dirty="0">
                <a:latin typeface="Palatino Linotype" panose="02040502050505030304" pitchFamily="18" charset="0"/>
              </a:rPr>
              <a:t>(S-Lock or X-Lock) it wants.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dirty="0">
                <a:latin typeface="Palatino Linotype" panose="02040502050505030304" pitchFamily="18" charset="0"/>
              </a:rPr>
              <a:t>Next, it </a:t>
            </a:r>
            <a:r>
              <a:rPr lang="en-US" sz="2400" b="1" dirty="0">
                <a:latin typeface="Palatino Linotype" panose="02040502050505030304" pitchFamily="18" charset="0"/>
              </a:rPr>
              <a:t>requests the specific type lock for a data-item </a:t>
            </a:r>
            <a:r>
              <a:rPr lang="en-US" sz="2400" dirty="0">
                <a:latin typeface="Palatino Linotype" panose="02040502050505030304" pitchFamily="18" charset="0"/>
              </a:rPr>
              <a:t>from Lock Manager.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  <a:p>
            <a:r>
              <a:rPr lang="en-US" sz="2400" b="1" dirty="0">
                <a:latin typeface="Palatino Linotype" panose="02040502050505030304" pitchFamily="18" charset="0"/>
              </a:rPr>
              <a:t>Two Possible Cases</a:t>
            </a:r>
            <a:r>
              <a:rPr lang="en-US" sz="2400" dirty="0">
                <a:latin typeface="Palatino Linotype" panose="02040502050505030304" pitchFamily="18" charset="0"/>
              </a:rPr>
              <a:t>:</a:t>
            </a:r>
          </a:p>
          <a:p>
            <a:pPr lvl="1"/>
            <a:r>
              <a:rPr lang="en-US" b="1" dirty="0">
                <a:solidFill>
                  <a:srgbClr val="00B050"/>
                </a:solidFill>
                <a:latin typeface="Palatino Linotype" panose="02040502050505030304" pitchFamily="18" charset="0"/>
              </a:rPr>
              <a:t>Transaction gets the requested lock for the data-item</a:t>
            </a:r>
          </a:p>
          <a:p>
            <a:pPr lvl="1"/>
            <a:endParaRPr lang="en-US" dirty="0">
              <a:latin typeface="Palatino Linotype" panose="02040502050505030304" pitchFamily="18" charset="0"/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  <a:latin typeface="Palatino Linotype" panose="02040502050505030304" pitchFamily="18" charset="0"/>
              </a:rPr>
              <a:t>Request Denied</a:t>
            </a:r>
          </a:p>
          <a:p>
            <a:endParaRPr lang="en-US" sz="2400" dirty="0">
              <a:latin typeface="Palatino Linotype" panose="02040502050505030304" pitchFamily="18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D4355E-2603-D725-8267-ABF85E44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07290" y="6356350"/>
            <a:ext cx="2743200" cy="365125"/>
          </a:xfrm>
        </p:spPr>
        <p:txBody>
          <a:bodyPr/>
          <a:lstStyle/>
          <a:p>
            <a:fld id="{D0FE24AB-0A3D-3945-A314-A55A03C76B7E}" type="slidenum">
              <a:rPr lang="en-US" smtClean="0">
                <a:latin typeface="Palatino Linotype" panose="02040502050505030304" pitchFamily="18" charset="0"/>
              </a:rPr>
              <a:t>9</a:t>
            </a:fld>
            <a:endParaRPr lang="en-US" dirty="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44974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65188</TotalTime>
  <Words>3160</Words>
  <Application>Microsoft Macintosh PowerPoint</Application>
  <PresentationFormat>Widescreen</PresentationFormat>
  <Paragraphs>1487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68" baseType="lpstr">
      <vt:lpstr>Arial</vt:lpstr>
      <vt:lpstr>Calibri</vt:lpstr>
      <vt:lpstr>Calibri Light</vt:lpstr>
      <vt:lpstr>Palatino Linotype</vt:lpstr>
      <vt:lpstr>Office Theme</vt:lpstr>
      <vt:lpstr>Database Processing CS 451 / 551</vt:lpstr>
      <vt:lpstr>Assignment 2 is Out! Deadline: Nov 15, 2024 at 11:59pm   Assignment 2 Presentations:  Nov 19, 2024 from 8-11am during class and office hours.  Presentation Slots releasing today.   Assignment 3 will be released on Nov 16, 2024!   Final Exam: Dec 13, 2024 at 8-10am</vt:lpstr>
      <vt:lpstr>How to Guarantee Serializability?</vt:lpstr>
      <vt:lpstr>Locks</vt:lpstr>
      <vt:lpstr>Locks</vt:lpstr>
      <vt:lpstr>Lock Compatibility Matrix</vt:lpstr>
      <vt:lpstr>Transaction Lock Phases</vt:lpstr>
      <vt:lpstr>Transaction Lock Phases</vt:lpstr>
      <vt:lpstr>Transaction Lock Phases</vt:lpstr>
      <vt:lpstr>Transaction Lock Phases</vt:lpstr>
      <vt:lpstr>Locking Example I</vt:lpstr>
      <vt:lpstr>Locking Example I</vt:lpstr>
      <vt:lpstr>Locking Example I</vt:lpstr>
      <vt:lpstr>Locking Example I</vt:lpstr>
      <vt:lpstr>Locking Example 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Locking Example II</vt:lpstr>
      <vt:lpstr>Concurrency Control protocol: Two-Phase Locking</vt:lpstr>
      <vt:lpstr>Two-Phase Locking</vt:lpstr>
      <vt:lpstr>Two-Phase Locking</vt:lpstr>
      <vt:lpstr>2PL Example I</vt:lpstr>
      <vt:lpstr>2PL Example I</vt:lpstr>
      <vt:lpstr>2PL Example I</vt:lpstr>
      <vt:lpstr>2PL Example I</vt:lpstr>
      <vt:lpstr>2PL Example I</vt:lpstr>
      <vt:lpstr>2PL Example I</vt:lpstr>
      <vt:lpstr>2PL Example II</vt:lpstr>
      <vt:lpstr>2PL Example II</vt:lpstr>
      <vt:lpstr>2PL Example II</vt:lpstr>
      <vt:lpstr>2PL Example II</vt:lpstr>
      <vt:lpstr>2PL Example II</vt:lpstr>
      <vt:lpstr>2PL Example II</vt:lpstr>
      <vt:lpstr>Two-Phase Locking</vt:lpstr>
      <vt:lpstr>Two-Phase Locking</vt:lpstr>
      <vt:lpstr>Strong Strict Two-Phase Locking</vt:lpstr>
      <vt:lpstr>Strong Strict Two-Phase Locking</vt:lpstr>
      <vt:lpstr>Example </vt:lpstr>
      <vt:lpstr>Non 2PL</vt:lpstr>
      <vt:lpstr>2PL</vt:lpstr>
      <vt:lpstr>Strong Strict 2PL</vt:lpstr>
      <vt:lpstr>Strong Strict 2PL</vt:lpstr>
      <vt:lpstr>Deadlocks in 2PL</vt:lpstr>
      <vt:lpstr>Example </vt:lpstr>
      <vt:lpstr>Deadlock Example</vt:lpstr>
      <vt:lpstr>Deadlock Example</vt:lpstr>
      <vt:lpstr>Deadlock Example</vt:lpstr>
      <vt:lpstr>Deadlock Example</vt:lpstr>
      <vt:lpstr>Deadlock Management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Detection</vt:lpstr>
      <vt:lpstr>Deadlock Handling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Databases</dc:title>
  <dc:creator>Suyash Gupta</dc:creator>
  <cp:lastModifiedBy>Suyash Gupta</cp:lastModifiedBy>
  <cp:revision>2091</cp:revision>
  <dcterms:created xsi:type="dcterms:W3CDTF">2023-07-25T15:37:00Z</dcterms:created>
  <dcterms:modified xsi:type="dcterms:W3CDTF">2024-11-14T16:25:19Z</dcterms:modified>
</cp:coreProperties>
</file>