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256" r:id="rId2"/>
    <p:sldId id="257" r:id="rId3"/>
    <p:sldId id="294" r:id="rId4"/>
    <p:sldId id="268" r:id="rId5"/>
    <p:sldId id="270" r:id="rId6"/>
    <p:sldId id="271" r:id="rId7"/>
    <p:sldId id="272" r:id="rId8"/>
    <p:sldId id="273" r:id="rId9"/>
    <p:sldId id="274" r:id="rId10"/>
    <p:sldId id="276" r:id="rId11"/>
    <p:sldId id="277" r:id="rId12"/>
    <p:sldId id="278" r:id="rId13"/>
    <p:sldId id="279" r:id="rId14"/>
    <p:sldId id="280" r:id="rId15"/>
    <p:sldId id="281" r:id="rId16"/>
    <p:sldId id="282" r:id="rId17"/>
    <p:sldId id="283" r:id="rId18"/>
    <p:sldId id="275" r:id="rId19"/>
    <p:sldId id="269" r:id="rId20"/>
    <p:sldId id="258" r:id="rId21"/>
    <p:sldId id="284" r:id="rId22"/>
    <p:sldId id="259" r:id="rId23"/>
    <p:sldId id="260" r:id="rId24"/>
    <p:sldId id="261" r:id="rId25"/>
    <p:sldId id="285" r:id="rId26"/>
    <p:sldId id="286" r:id="rId27"/>
    <p:sldId id="262" r:id="rId28"/>
    <p:sldId id="263" r:id="rId29"/>
    <p:sldId id="264" r:id="rId30"/>
    <p:sldId id="265" r:id="rId31"/>
    <p:sldId id="266" r:id="rId32"/>
    <p:sldId id="288" r:id="rId33"/>
    <p:sldId id="287" r:id="rId34"/>
    <p:sldId id="289" r:id="rId35"/>
    <p:sldId id="290" r:id="rId36"/>
    <p:sldId id="267"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24"/>
    <p:restoredTop sz="96327"/>
  </p:normalViewPr>
  <p:slideViewPr>
    <p:cSldViewPr snapToGrid="0">
      <p:cViewPr varScale="1">
        <p:scale>
          <a:sx n="154" d="100"/>
          <a:sy n="154" d="100"/>
        </p:scale>
        <p:origin x="21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F68BC-8D48-6B48-9EB7-582DB70943E4}" type="datetimeFigureOut">
              <a:rPr lang="en-US" smtClean="0"/>
              <a:t>10/10/24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9935A-7AC3-6544-8C8D-6EE077520D16}" type="slidenum">
              <a:rPr lang="en-US" smtClean="0"/>
              <a:t>‹#›</a:t>
            </a:fld>
            <a:endParaRPr lang="en-US"/>
          </a:p>
        </p:txBody>
      </p:sp>
    </p:spTree>
    <p:extLst>
      <p:ext uri="{BB962C8B-B14F-4D97-AF65-F5344CB8AC3E}">
        <p14:creationId xmlns:p14="http://schemas.microsoft.com/office/powerpoint/2010/main" val="63633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7CB7-34E7-3345-04EF-F2858638D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CCF74F-B724-BC2A-357E-FF93D0172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E5F8F3-6667-3E15-FB2E-C080E93EE401}"/>
              </a:ext>
            </a:extLst>
          </p:cNvPr>
          <p:cNvSpPr>
            <a:spLocks noGrp="1"/>
          </p:cNvSpPr>
          <p:nvPr>
            <p:ph type="dt" sz="half" idx="10"/>
          </p:nvPr>
        </p:nvSpPr>
        <p:spPr/>
        <p:txBody>
          <a:bodyPr/>
          <a:lstStyle/>
          <a:p>
            <a:fld id="{24842C55-F572-2A40-91C8-3303246C5B71}" type="datetime1">
              <a:rPr lang="en-US" smtClean="0"/>
              <a:t>10/10/24</a:t>
            </a:fld>
            <a:endParaRPr lang="en-US"/>
          </a:p>
        </p:txBody>
      </p:sp>
      <p:sp>
        <p:nvSpPr>
          <p:cNvPr id="5" name="Footer Placeholder 4">
            <a:extLst>
              <a:ext uri="{FF2B5EF4-FFF2-40B4-BE49-F238E27FC236}">
                <a16:creationId xmlns:a16="http://schemas.microsoft.com/office/drawing/2014/main" id="{A502CE02-0943-6E52-7743-909A0F501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7B340-BD8F-4B29-4518-4E2A9CC092AF}"/>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401942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4844-C4F8-648E-1BD7-79A27D6875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040B67-0A02-5CE1-0970-F03919BAD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66808-6C04-F08B-0BBD-447C1C1435EB}"/>
              </a:ext>
            </a:extLst>
          </p:cNvPr>
          <p:cNvSpPr>
            <a:spLocks noGrp="1"/>
          </p:cNvSpPr>
          <p:nvPr>
            <p:ph type="dt" sz="half" idx="10"/>
          </p:nvPr>
        </p:nvSpPr>
        <p:spPr/>
        <p:txBody>
          <a:bodyPr/>
          <a:lstStyle/>
          <a:p>
            <a:fld id="{FE3A26F4-07E2-F143-94CC-4F0B4B3E27FB}" type="datetime1">
              <a:rPr lang="en-US" smtClean="0"/>
              <a:t>10/10/24</a:t>
            </a:fld>
            <a:endParaRPr lang="en-US"/>
          </a:p>
        </p:txBody>
      </p:sp>
      <p:sp>
        <p:nvSpPr>
          <p:cNvPr id="5" name="Footer Placeholder 4">
            <a:extLst>
              <a:ext uri="{FF2B5EF4-FFF2-40B4-BE49-F238E27FC236}">
                <a16:creationId xmlns:a16="http://schemas.microsoft.com/office/drawing/2014/main" id="{F5B002D1-4675-DB5B-A269-75DB1BD95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DB0B2-5608-CBEF-F72B-1F319E5FF8C5}"/>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365009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FACB30-590A-ABF3-99C0-360EBEF10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3A0920-D7ED-DAC2-AC16-A724B8BE87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BCC1D-5959-F403-23B0-81C3EBA5BFFE}"/>
              </a:ext>
            </a:extLst>
          </p:cNvPr>
          <p:cNvSpPr>
            <a:spLocks noGrp="1"/>
          </p:cNvSpPr>
          <p:nvPr>
            <p:ph type="dt" sz="half" idx="10"/>
          </p:nvPr>
        </p:nvSpPr>
        <p:spPr/>
        <p:txBody>
          <a:bodyPr/>
          <a:lstStyle/>
          <a:p>
            <a:fld id="{139FEFAE-CC88-654E-ADEC-BF636415C960}" type="datetime1">
              <a:rPr lang="en-US" smtClean="0"/>
              <a:t>10/10/24</a:t>
            </a:fld>
            <a:endParaRPr lang="en-US"/>
          </a:p>
        </p:txBody>
      </p:sp>
      <p:sp>
        <p:nvSpPr>
          <p:cNvPr id="5" name="Footer Placeholder 4">
            <a:extLst>
              <a:ext uri="{FF2B5EF4-FFF2-40B4-BE49-F238E27FC236}">
                <a16:creationId xmlns:a16="http://schemas.microsoft.com/office/drawing/2014/main" id="{B9779F42-9C30-6FE2-470A-3F6D458B6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05F3F-EE98-5F3F-0636-19B204ABE9A3}"/>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92651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6A0E-1504-A1EF-1398-1BF670236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8532E-4C7F-35EB-BC36-6C8763E43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BA99F-126B-11D0-0EBB-CEC3E5D60D4B}"/>
              </a:ext>
            </a:extLst>
          </p:cNvPr>
          <p:cNvSpPr>
            <a:spLocks noGrp="1"/>
          </p:cNvSpPr>
          <p:nvPr>
            <p:ph type="dt" sz="half" idx="10"/>
          </p:nvPr>
        </p:nvSpPr>
        <p:spPr/>
        <p:txBody>
          <a:bodyPr/>
          <a:lstStyle/>
          <a:p>
            <a:fld id="{112EF263-0D9E-954E-BF7B-BF74DD8F1FBF}" type="datetime1">
              <a:rPr lang="en-US" smtClean="0"/>
              <a:t>10/10/24</a:t>
            </a:fld>
            <a:endParaRPr lang="en-US"/>
          </a:p>
        </p:txBody>
      </p:sp>
      <p:sp>
        <p:nvSpPr>
          <p:cNvPr id="5" name="Footer Placeholder 4">
            <a:extLst>
              <a:ext uri="{FF2B5EF4-FFF2-40B4-BE49-F238E27FC236}">
                <a16:creationId xmlns:a16="http://schemas.microsoft.com/office/drawing/2014/main" id="{AD8D5801-6C88-3D96-305E-63623465F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FC6DF-4B18-A145-5E8C-FEA7E3FA6113}"/>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936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A778-79DA-3081-6C48-921476BD2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3089E7-9816-CD38-09E1-AB66C42DF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8D19F-9E64-131D-E19A-47C5CFB33FAF}"/>
              </a:ext>
            </a:extLst>
          </p:cNvPr>
          <p:cNvSpPr>
            <a:spLocks noGrp="1"/>
          </p:cNvSpPr>
          <p:nvPr>
            <p:ph type="dt" sz="half" idx="10"/>
          </p:nvPr>
        </p:nvSpPr>
        <p:spPr/>
        <p:txBody>
          <a:bodyPr/>
          <a:lstStyle/>
          <a:p>
            <a:fld id="{C1ABAEB6-2EDB-2B4F-99F1-294D79999BD2}" type="datetime1">
              <a:rPr lang="en-US" smtClean="0"/>
              <a:t>10/10/24</a:t>
            </a:fld>
            <a:endParaRPr lang="en-US"/>
          </a:p>
        </p:txBody>
      </p:sp>
      <p:sp>
        <p:nvSpPr>
          <p:cNvPr id="5" name="Footer Placeholder 4">
            <a:extLst>
              <a:ext uri="{FF2B5EF4-FFF2-40B4-BE49-F238E27FC236}">
                <a16:creationId xmlns:a16="http://schemas.microsoft.com/office/drawing/2014/main" id="{36707EB8-D40F-D1C5-D08C-2DF71ED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0055F-50C4-20E6-3200-AA2CB8369898}"/>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389352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C0BE-F3E3-321B-E1C9-3CAC95B02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AD83AB-5F8F-6D60-941B-494C429363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483C0A-DA10-8949-D5BC-5A27E180C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C0FB1-0A30-955F-14BE-08D9EAB6DD00}"/>
              </a:ext>
            </a:extLst>
          </p:cNvPr>
          <p:cNvSpPr>
            <a:spLocks noGrp="1"/>
          </p:cNvSpPr>
          <p:nvPr>
            <p:ph type="dt" sz="half" idx="10"/>
          </p:nvPr>
        </p:nvSpPr>
        <p:spPr/>
        <p:txBody>
          <a:bodyPr/>
          <a:lstStyle/>
          <a:p>
            <a:fld id="{BD8DF868-E27C-1D47-A2D2-736F1B51C70D}" type="datetime1">
              <a:rPr lang="en-US" smtClean="0"/>
              <a:t>10/10/24</a:t>
            </a:fld>
            <a:endParaRPr lang="en-US"/>
          </a:p>
        </p:txBody>
      </p:sp>
      <p:sp>
        <p:nvSpPr>
          <p:cNvPr id="6" name="Footer Placeholder 5">
            <a:extLst>
              <a:ext uri="{FF2B5EF4-FFF2-40B4-BE49-F238E27FC236}">
                <a16:creationId xmlns:a16="http://schemas.microsoft.com/office/drawing/2014/main" id="{9B386A5C-3236-5674-C33E-871687F57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C1B92-A433-0125-667E-570077A54A43}"/>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67068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DBB4-3EB4-112E-68CD-F2C5F6130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8AB171-21D1-7F60-41FC-86AA70E795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B3F87-73D3-A390-3AD5-90F0162CBB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09D6B0-C960-DE48-BCCA-C97618505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980040-916B-4164-FCBE-5DAFF7D1A1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C18ED3-FF66-22A1-8641-9D0DCE806443}"/>
              </a:ext>
            </a:extLst>
          </p:cNvPr>
          <p:cNvSpPr>
            <a:spLocks noGrp="1"/>
          </p:cNvSpPr>
          <p:nvPr>
            <p:ph type="dt" sz="half" idx="10"/>
          </p:nvPr>
        </p:nvSpPr>
        <p:spPr/>
        <p:txBody>
          <a:bodyPr/>
          <a:lstStyle/>
          <a:p>
            <a:fld id="{EC45964E-7013-D242-9185-8A8EC1D8AC67}" type="datetime1">
              <a:rPr lang="en-US" smtClean="0"/>
              <a:t>10/10/24</a:t>
            </a:fld>
            <a:endParaRPr lang="en-US"/>
          </a:p>
        </p:txBody>
      </p:sp>
      <p:sp>
        <p:nvSpPr>
          <p:cNvPr id="8" name="Footer Placeholder 7">
            <a:extLst>
              <a:ext uri="{FF2B5EF4-FFF2-40B4-BE49-F238E27FC236}">
                <a16:creationId xmlns:a16="http://schemas.microsoft.com/office/drawing/2014/main" id="{31B6BEF8-ED26-499E-179E-38A6970C0D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E92767-6921-371F-D2D5-7342D6C274EE}"/>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408777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4173-C761-68CC-022B-1CC19FABED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91EEC-396A-7A4B-A3A8-A6FDFC19A60E}"/>
              </a:ext>
            </a:extLst>
          </p:cNvPr>
          <p:cNvSpPr>
            <a:spLocks noGrp="1"/>
          </p:cNvSpPr>
          <p:nvPr>
            <p:ph type="dt" sz="half" idx="10"/>
          </p:nvPr>
        </p:nvSpPr>
        <p:spPr/>
        <p:txBody>
          <a:bodyPr/>
          <a:lstStyle/>
          <a:p>
            <a:fld id="{CB60A3A4-2AA2-4A44-8AA1-2BBEDE96C1F2}" type="datetime1">
              <a:rPr lang="en-US" smtClean="0"/>
              <a:t>10/10/24</a:t>
            </a:fld>
            <a:endParaRPr lang="en-US"/>
          </a:p>
        </p:txBody>
      </p:sp>
      <p:sp>
        <p:nvSpPr>
          <p:cNvPr id="4" name="Footer Placeholder 3">
            <a:extLst>
              <a:ext uri="{FF2B5EF4-FFF2-40B4-BE49-F238E27FC236}">
                <a16:creationId xmlns:a16="http://schemas.microsoft.com/office/drawing/2014/main" id="{0E3350B1-106E-46AE-8B82-B746E3489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652E30-F1B7-3723-9CD8-115E59B9AF72}"/>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20878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D4EEE-5BC2-00C7-1C8E-D8FB8F54C336}"/>
              </a:ext>
            </a:extLst>
          </p:cNvPr>
          <p:cNvSpPr>
            <a:spLocks noGrp="1"/>
          </p:cNvSpPr>
          <p:nvPr>
            <p:ph type="dt" sz="half" idx="10"/>
          </p:nvPr>
        </p:nvSpPr>
        <p:spPr/>
        <p:txBody>
          <a:bodyPr/>
          <a:lstStyle/>
          <a:p>
            <a:fld id="{307E59D3-E3C8-E74F-8444-6575A66CABD3}" type="datetime1">
              <a:rPr lang="en-US" smtClean="0"/>
              <a:t>10/10/24</a:t>
            </a:fld>
            <a:endParaRPr lang="en-US"/>
          </a:p>
        </p:txBody>
      </p:sp>
      <p:sp>
        <p:nvSpPr>
          <p:cNvPr id="3" name="Footer Placeholder 2">
            <a:extLst>
              <a:ext uri="{FF2B5EF4-FFF2-40B4-BE49-F238E27FC236}">
                <a16:creationId xmlns:a16="http://schemas.microsoft.com/office/drawing/2014/main" id="{E614FEA0-D32C-4798-F023-EB5825C27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151679-90C9-12FF-D4F3-795F98864B51}"/>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270287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8F7A-72C8-FFCB-B2CD-D91F8E46C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762C0B-5294-2846-7BB5-7D960199A4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EB2EDD-D35E-476F-17CC-4D29D5B1A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39B7C-BAAD-0092-B4B6-94C2A51F9C26}"/>
              </a:ext>
            </a:extLst>
          </p:cNvPr>
          <p:cNvSpPr>
            <a:spLocks noGrp="1"/>
          </p:cNvSpPr>
          <p:nvPr>
            <p:ph type="dt" sz="half" idx="10"/>
          </p:nvPr>
        </p:nvSpPr>
        <p:spPr/>
        <p:txBody>
          <a:bodyPr/>
          <a:lstStyle/>
          <a:p>
            <a:fld id="{A621CD2F-C279-5549-9AC3-0114133C3ACD}" type="datetime1">
              <a:rPr lang="en-US" smtClean="0"/>
              <a:t>10/10/24</a:t>
            </a:fld>
            <a:endParaRPr lang="en-US"/>
          </a:p>
        </p:txBody>
      </p:sp>
      <p:sp>
        <p:nvSpPr>
          <p:cNvPr id="6" name="Footer Placeholder 5">
            <a:extLst>
              <a:ext uri="{FF2B5EF4-FFF2-40B4-BE49-F238E27FC236}">
                <a16:creationId xmlns:a16="http://schemas.microsoft.com/office/drawing/2014/main" id="{C9FCF2F9-24F9-EE55-797C-E41FD3249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ED2D8-F456-9778-CC77-4C83A6B31BCF}"/>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246794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C2C2-1728-3D8D-B5A0-D7AFEF677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769C7-A843-B967-7183-3E8CA2546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925C1B-7F7D-4654-83A0-4DF3031E7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FE1A3-4C04-6826-6723-F7D503A42363}"/>
              </a:ext>
            </a:extLst>
          </p:cNvPr>
          <p:cNvSpPr>
            <a:spLocks noGrp="1"/>
          </p:cNvSpPr>
          <p:nvPr>
            <p:ph type="dt" sz="half" idx="10"/>
          </p:nvPr>
        </p:nvSpPr>
        <p:spPr/>
        <p:txBody>
          <a:bodyPr/>
          <a:lstStyle/>
          <a:p>
            <a:fld id="{A358D58D-F38C-3F4A-844F-46C3AFEF469E}" type="datetime1">
              <a:rPr lang="en-US" smtClean="0"/>
              <a:t>10/10/24</a:t>
            </a:fld>
            <a:endParaRPr lang="en-US"/>
          </a:p>
        </p:txBody>
      </p:sp>
      <p:sp>
        <p:nvSpPr>
          <p:cNvPr id="6" name="Footer Placeholder 5">
            <a:extLst>
              <a:ext uri="{FF2B5EF4-FFF2-40B4-BE49-F238E27FC236}">
                <a16:creationId xmlns:a16="http://schemas.microsoft.com/office/drawing/2014/main" id="{8F443551-50CE-9A8A-6FCC-201B8CCC3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BAA6E-3261-6A12-33CE-F8A9AD1C8BF0}"/>
              </a:ext>
            </a:extLst>
          </p:cNvPr>
          <p:cNvSpPr>
            <a:spLocks noGrp="1"/>
          </p:cNvSpPr>
          <p:nvPr>
            <p:ph type="sldNum" sz="quarter" idx="12"/>
          </p:nvPr>
        </p:nvSpPr>
        <p:spPr/>
        <p:txBody>
          <a:bodyPr/>
          <a:lstStyle/>
          <a:p>
            <a:fld id="{D0FE24AB-0A3D-3945-A314-A55A03C76B7E}" type="slidenum">
              <a:rPr lang="en-US" smtClean="0"/>
              <a:t>‹#›</a:t>
            </a:fld>
            <a:endParaRPr lang="en-US"/>
          </a:p>
        </p:txBody>
      </p:sp>
    </p:spTree>
    <p:extLst>
      <p:ext uri="{BB962C8B-B14F-4D97-AF65-F5344CB8AC3E}">
        <p14:creationId xmlns:p14="http://schemas.microsoft.com/office/powerpoint/2010/main" val="333124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B4872E-88CE-697E-E651-3A8445DF1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6EA1CA-89A3-8667-B30F-4C8270384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971ED-5F6C-088B-68B9-C9773AC78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332DE-2C74-1144-AD1B-CF9335C11B6B}" type="datetime1">
              <a:rPr lang="en-US" smtClean="0"/>
              <a:t>10/10/24</a:t>
            </a:fld>
            <a:endParaRPr lang="en-US"/>
          </a:p>
        </p:txBody>
      </p:sp>
      <p:sp>
        <p:nvSpPr>
          <p:cNvPr id="5" name="Footer Placeholder 4">
            <a:extLst>
              <a:ext uri="{FF2B5EF4-FFF2-40B4-BE49-F238E27FC236}">
                <a16:creationId xmlns:a16="http://schemas.microsoft.com/office/drawing/2014/main" id="{32D19DC7-A52E-4967-DEEF-981A02E11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DBD8E1-6BAC-50A3-D4B9-5281DDF3EA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FE24AB-0A3D-3945-A314-A55A03C76B7E}" type="slidenum">
              <a:rPr lang="en-US" smtClean="0"/>
              <a:t>‹#›</a:t>
            </a:fld>
            <a:endParaRPr lang="en-US"/>
          </a:p>
        </p:txBody>
      </p:sp>
    </p:spTree>
    <p:extLst>
      <p:ext uri="{BB962C8B-B14F-4D97-AF65-F5344CB8AC3E}">
        <p14:creationId xmlns:p14="http://schemas.microsoft.com/office/powerpoint/2010/main" val="3259995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9" name="Freeform: Shape 18">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reeform: Shape 19">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solidFill>
                  <a:schemeClr val="tx1"/>
                </a:solidFill>
              </a:endParaRPr>
            </a:p>
          </p:txBody>
        </p:sp>
        <p:sp>
          <p:nvSpPr>
            <p:cNvPr id="22" name="Freeform: Shape 21">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4" name="Group 23">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5" name="Freeform: Shape 24">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eeform: Shape 27">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7" name="Picture 6" descr="A person standing in front of a canyon&#10;&#10;Description automatically generated">
            <a:extLst>
              <a:ext uri="{FF2B5EF4-FFF2-40B4-BE49-F238E27FC236}">
                <a16:creationId xmlns:a16="http://schemas.microsoft.com/office/drawing/2014/main" id="{E19F4CC5-86E2-6120-6BA6-A4BA99972991}"/>
              </a:ext>
            </a:extLst>
          </p:cNvPr>
          <p:cNvPicPr>
            <a:picLocks noChangeAspect="1"/>
          </p:cNvPicPr>
          <p:nvPr/>
        </p:nvPicPr>
        <p:blipFill>
          <a:blip r:embed="rId2"/>
          <a:stretch>
            <a:fillRect/>
          </a:stretch>
        </p:blipFill>
        <p:spPr>
          <a:xfrm>
            <a:off x="9087477" y="2174333"/>
            <a:ext cx="1841500" cy="1811338"/>
          </a:xfrm>
          <a:prstGeom prst="rect">
            <a:avLst/>
          </a:prstGeom>
        </p:spPr>
      </p:pic>
      <p:sp>
        <p:nvSpPr>
          <p:cNvPr id="2" name="Title 1">
            <a:extLst>
              <a:ext uri="{FF2B5EF4-FFF2-40B4-BE49-F238E27FC236}">
                <a16:creationId xmlns:a16="http://schemas.microsoft.com/office/drawing/2014/main" id="{DD2B48C8-AF44-B5F0-987F-4D42086658CC}"/>
              </a:ext>
            </a:extLst>
          </p:cNvPr>
          <p:cNvSpPr>
            <a:spLocks noGrp="1"/>
          </p:cNvSpPr>
          <p:nvPr>
            <p:ph type="ctrTitle"/>
          </p:nvPr>
        </p:nvSpPr>
        <p:spPr>
          <a:xfrm>
            <a:off x="0" y="1345"/>
            <a:ext cx="10022049" cy="2082800"/>
          </a:xfrm>
        </p:spPr>
        <p:txBody>
          <a:bodyPr anchor="b">
            <a:noAutofit/>
          </a:bodyPr>
          <a:lstStyle/>
          <a:p>
            <a:r>
              <a:rPr lang="en-US" b="1" dirty="0">
                <a:latin typeface="Palatino Linotype" panose="02040502050505030304" pitchFamily="18" charset="0"/>
              </a:rPr>
              <a:t>Introduction to Databases</a:t>
            </a:r>
            <a:br>
              <a:rPr lang="en-US" b="1" dirty="0">
                <a:latin typeface="Palatino Linotype" panose="02040502050505030304" pitchFamily="18" charset="0"/>
              </a:rPr>
            </a:br>
            <a:r>
              <a:rPr lang="en-US" b="1" dirty="0">
                <a:latin typeface="Palatino Linotype" panose="02040502050505030304" pitchFamily="18" charset="0"/>
              </a:rPr>
              <a:t>CS 451 / 551</a:t>
            </a:r>
          </a:p>
        </p:txBody>
      </p:sp>
      <p:sp>
        <p:nvSpPr>
          <p:cNvPr id="3" name="Subtitle 2">
            <a:extLst>
              <a:ext uri="{FF2B5EF4-FFF2-40B4-BE49-F238E27FC236}">
                <a16:creationId xmlns:a16="http://schemas.microsoft.com/office/drawing/2014/main" id="{D5F41A32-71B2-3583-AD42-E6D267DC8F7C}"/>
              </a:ext>
            </a:extLst>
          </p:cNvPr>
          <p:cNvSpPr>
            <a:spLocks noGrp="1"/>
          </p:cNvSpPr>
          <p:nvPr>
            <p:ph type="subTitle" idx="1"/>
          </p:nvPr>
        </p:nvSpPr>
        <p:spPr>
          <a:xfrm>
            <a:off x="8060266" y="4046467"/>
            <a:ext cx="4032351" cy="2701466"/>
          </a:xfrm>
        </p:spPr>
        <p:txBody>
          <a:bodyPr anchor="ctr">
            <a:noAutofit/>
          </a:bodyPr>
          <a:lstStyle/>
          <a:p>
            <a:r>
              <a:rPr lang="en-US" b="1" dirty="0">
                <a:latin typeface="Palatino Linotype" panose="02040502050505030304" pitchFamily="18" charset="0"/>
              </a:rPr>
              <a:t>Suyash Gupta</a:t>
            </a:r>
          </a:p>
          <a:p>
            <a:r>
              <a:rPr lang="en-US" dirty="0">
                <a:latin typeface="Palatino Linotype" panose="02040502050505030304" pitchFamily="18" charset="0"/>
              </a:rPr>
              <a:t>Assistant Professor</a:t>
            </a:r>
          </a:p>
          <a:p>
            <a:r>
              <a:rPr lang="en-US" dirty="0" err="1">
                <a:latin typeface="Palatino Linotype" panose="02040502050505030304" pitchFamily="18" charset="0"/>
              </a:rPr>
              <a:t>Distopia</a:t>
            </a:r>
            <a:r>
              <a:rPr lang="en-US" dirty="0">
                <a:latin typeface="Palatino Linotype" panose="02040502050505030304" pitchFamily="18" charset="0"/>
              </a:rPr>
              <a:t> Labs and ORNG</a:t>
            </a:r>
          </a:p>
          <a:p>
            <a:r>
              <a:rPr lang="en-US" dirty="0">
                <a:latin typeface="Palatino Linotype" panose="02040502050505030304" pitchFamily="18" charset="0"/>
              </a:rPr>
              <a:t>Dept. of  Computer Science</a:t>
            </a:r>
          </a:p>
          <a:p>
            <a:r>
              <a:rPr lang="en-US" dirty="0">
                <a:latin typeface="Palatino Linotype" panose="02040502050505030304" pitchFamily="18" charset="0"/>
              </a:rPr>
              <a:t>(E) </a:t>
            </a:r>
            <a:r>
              <a:rPr lang="en-US" u="sng" dirty="0" err="1">
                <a:solidFill>
                  <a:schemeClr val="accent5">
                    <a:lumMod val="75000"/>
                  </a:schemeClr>
                </a:solidFill>
                <a:latin typeface="Palatino Linotype" panose="02040502050505030304" pitchFamily="18" charset="0"/>
              </a:rPr>
              <a:t>suyash@uoregon.edu</a:t>
            </a:r>
            <a:endParaRPr lang="en-US" u="sng" dirty="0">
              <a:solidFill>
                <a:schemeClr val="accent5">
                  <a:lumMod val="75000"/>
                </a:schemeClr>
              </a:solidFill>
              <a:latin typeface="Palatino Linotype" panose="02040502050505030304" pitchFamily="18" charset="0"/>
            </a:endParaRPr>
          </a:p>
          <a:p>
            <a:r>
              <a:rPr lang="en-US" dirty="0">
                <a:latin typeface="Palatino Linotype" panose="02040502050505030304" pitchFamily="18" charset="0"/>
              </a:rPr>
              <a:t>(W) </a:t>
            </a:r>
            <a:r>
              <a:rPr lang="en-US" dirty="0" err="1">
                <a:solidFill>
                  <a:schemeClr val="accent5">
                    <a:lumMod val="75000"/>
                  </a:schemeClr>
                </a:solidFill>
                <a:latin typeface="Palatino Linotype" panose="02040502050505030304" pitchFamily="18" charset="0"/>
              </a:rPr>
              <a:t>gupta-suyash.github.io</a:t>
            </a:r>
            <a:endParaRPr lang="en-US" dirty="0">
              <a:solidFill>
                <a:schemeClr val="accent5">
                  <a:lumMod val="75000"/>
                </a:schemeClr>
              </a:solidFill>
              <a:latin typeface="Palatino Linotype" panose="02040502050505030304" pitchFamily="18" charset="0"/>
            </a:endParaRPr>
          </a:p>
        </p:txBody>
      </p:sp>
      <p:sp>
        <p:nvSpPr>
          <p:cNvPr id="4" name="Subtitle 2">
            <a:extLst>
              <a:ext uri="{FF2B5EF4-FFF2-40B4-BE49-F238E27FC236}">
                <a16:creationId xmlns:a16="http://schemas.microsoft.com/office/drawing/2014/main" id="{EB9FC66A-592F-FBDF-B36C-0806F15396D3}"/>
              </a:ext>
            </a:extLst>
          </p:cNvPr>
          <p:cNvSpPr txBox="1">
            <a:spLocks/>
          </p:cNvSpPr>
          <p:nvPr/>
        </p:nvSpPr>
        <p:spPr>
          <a:xfrm>
            <a:off x="440266" y="2992675"/>
            <a:ext cx="6451600" cy="81197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latin typeface="Palatino Linotype" panose="02040502050505030304" pitchFamily="18" charset="0"/>
              </a:rPr>
              <a:t>Lecture 4: </a:t>
            </a:r>
          </a:p>
          <a:p>
            <a:pPr algn="l"/>
            <a:r>
              <a:rPr lang="en-US" sz="2800" b="1" dirty="0">
                <a:latin typeface="Palatino Linotype" panose="02040502050505030304" pitchFamily="18" charset="0"/>
              </a:rPr>
              <a:t>Searching and Indexing: Part 1</a:t>
            </a:r>
            <a:endParaRPr lang="en-US" sz="2800" dirty="0">
              <a:latin typeface="Palatino Linotype" panose="02040502050505030304" pitchFamily="18" charset="0"/>
            </a:endParaRPr>
          </a:p>
        </p:txBody>
      </p:sp>
      <p:pic>
        <p:nvPicPr>
          <p:cNvPr id="10" name="Picture 9" descr="A green text on a white background&#10;&#10;Description automatically generated">
            <a:extLst>
              <a:ext uri="{FF2B5EF4-FFF2-40B4-BE49-F238E27FC236}">
                <a16:creationId xmlns:a16="http://schemas.microsoft.com/office/drawing/2014/main" id="{26DF3547-56D5-7219-73C4-095E9D8B2B45}"/>
              </a:ext>
            </a:extLst>
          </p:cNvPr>
          <p:cNvPicPr>
            <a:picLocks noChangeAspect="1"/>
          </p:cNvPicPr>
          <p:nvPr/>
        </p:nvPicPr>
        <p:blipFill>
          <a:blip r:embed="rId3"/>
          <a:stretch>
            <a:fillRect/>
          </a:stretch>
        </p:blipFill>
        <p:spPr>
          <a:xfrm>
            <a:off x="3276197" y="5231519"/>
            <a:ext cx="3469653" cy="811865"/>
          </a:xfrm>
          <a:prstGeom prst="rect">
            <a:avLst/>
          </a:prstGeom>
        </p:spPr>
      </p:pic>
    </p:spTree>
    <p:extLst>
      <p:ext uri="{BB962C8B-B14F-4D97-AF65-F5344CB8AC3E}">
        <p14:creationId xmlns:p14="http://schemas.microsoft.com/office/powerpoint/2010/main" val="920962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180CE-705F-907A-AC06-AB93F070AD26}"/>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86782F0-8D9B-AA00-E330-0F4A902D74F5}"/>
              </a:ext>
            </a:extLst>
          </p:cNvPr>
          <p:cNvGraphicFramePr>
            <a:graphicFrameLocks noGrp="1"/>
          </p:cNvGraphicFramePr>
          <p:nvPr/>
        </p:nvGraphicFramePr>
        <p:xfrm>
          <a:off x="1671147" y="2679959"/>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rgbClr val="00B050"/>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B4A9F8FA-571E-D17A-6C6F-4AA8163AE8FA}"/>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Sorted Linear Scan</a:t>
            </a:r>
          </a:p>
        </p:txBody>
      </p:sp>
      <p:sp>
        <p:nvSpPr>
          <p:cNvPr id="4" name="Footer Placeholder 3">
            <a:extLst>
              <a:ext uri="{FF2B5EF4-FFF2-40B4-BE49-F238E27FC236}">
                <a16:creationId xmlns:a16="http://schemas.microsoft.com/office/drawing/2014/main" id="{FDC3EB3D-5938-65CB-F266-19870EFDA03B}"/>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30E5DB45-E0A7-67D8-83F2-701299EB6644}"/>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10</a:t>
            </a:fld>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id="{A3BB01FE-F889-EE78-0B3B-3998EF9BA74C}"/>
              </a:ext>
            </a:extLst>
          </p:cNvPr>
          <p:cNvSpPr txBox="1"/>
          <p:nvPr/>
        </p:nvSpPr>
        <p:spPr>
          <a:xfrm>
            <a:off x="1871217" y="4232537"/>
            <a:ext cx="8670659" cy="1200329"/>
          </a:xfrm>
          <a:prstGeom prst="rect">
            <a:avLst/>
          </a:prstGeom>
          <a:noFill/>
        </p:spPr>
        <p:txBody>
          <a:bodyPr wrap="square" rtlCol="0">
            <a:spAutoFit/>
          </a:bodyPr>
          <a:lstStyle/>
          <a:p>
            <a:pPr algn="ctr"/>
            <a:r>
              <a:rPr lang="en-US" sz="2400" dirty="0">
                <a:latin typeface="Palatino Linotype" panose="02040502050505030304" pitchFamily="18" charset="0"/>
              </a:rPr>
              <a:t>What is the average time complexity?</a:t>
            </a:r>
          </a:p>
          <a:p>
            <a:pPr algn="ctr"/>
            <a:endParaRPr lang="en-US" sz="2400" dirty="0">
              <a:latin typeface="Palatino Linotype" panose="02040502050505030304" pitchFamily="18" charset="0"/>
            </a:endParaRPr>
          </a:p>
          <a:p>
            <a:pPr algn="ctr"/>
            <a:r>
              <a:rPr lang="en-US" sz="2400" dirty="0">
                <a:solidFill>
                  <a:srgbClr val="FF0000"/>
                </a:solidFill>
                <a:latin typeface="Palatino Linotype" panose="02040502050505030304" pitchFamily="18" charset="0"/>
              </a:rPr>
              <a:t>O(n)</a:t>
            </a:r>
          </a:p>
        </p:txBody>
      </p:sp>
    </p:spTree>
    <p:extLst>
      <p:ext uri="{BB962C8B-B14F-4D97-AF65-F5344CB8AC3E}">
        <p14:creationId xmlns:p14="http://schemas.microsoft.com/office/powerpoint/2010/main" val="14182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81318-5268-C3FD-75B2-F5646E984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259DE4-773D-F6B2-E33A-7002FDEB57E3}"/>
              </a:ext>
            </a:extLst>
          </p:cNvPr>
          <p:cNvSpPr>
            <a:spLocks noGrp="1"/>
          </p:cNvSpPr>
          <p:nvPr>
            <p:ph type="title"/>
          </p:nvPr>
        </p:nvSpPr>
        <p:spPr>
          <a:xfrm>
            <a:off x="964324" y="2837793"/>
            <a:ext cx="10515600" cy="905091"/>
          </a:xfrm>
        </p:spPr>
        <p:txBody>
          <a:bodyPr>
            <a:normAutofit/>
          </a:bodyPr>
          <a:lstStyle/>
          <a:p>
            <a:pPr algn="ctr"/>
            <a:r>
              <a:rPr lang="en-US" sz="4000" b="1" dirty="0">
                <a:latin typeface="Palatino Linotype" panose="02040502050505030304" pitchFamily="18" charset="0"/>
              </a:rPr>
              <a:t>Can we do better than Linear Scan</a:t>
            </a:r>
          </a:p>
        </p:txBody>
      </p:sp>
      <p:sp>
        <p:nvSpPr>
          <p:cNvPr id="4" name="Footer Placeholder 3">
            <a:extLst>
              <a:ext uri="{FF2B5EF4-FFF2-40B4-BE49-F238E27FC236}">
                <a16:creationId xmlns:a16="http://schemas.microsoft.com/office/drawing/2014/main" id="{227DF356-6728-D768-500E-0685E8B24659}"/>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EB431B10-AFCD-019B-C886-F40E00C4A12E}"/>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11</a:t>
            </a:fld>
            <a:endParaRPr lang="en-US" dirty="0">
              <a:latin typeface="Palatino Linotype" panose="02040502050505030304" pitchFamily="18" charset="0"/>
            </a:endParaRPr>
          </a:p>
        </p:txBody>
      </p:sp>
    </p:spTree>
    <p:extLst>
      <p:ext uri="{BB962C8B-B14F-4D97-AF65-F5344CB8AC3E}">
        <p14:creationId xmlns:p14="http://schemas.microsoft.com/office/powerpoint/2010/main" val="331874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8127B-7B6B-FE9B-0C12-BDFE45B1F659}"/>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8CB63DB-3764-8FEE-7307-9F30DFF600B0}"/>
              </a:ext>
            </a:extLst>
          </p:cNvPr>
          <p:cNvGraphicFramePr>
            <a:graphicFrameLocks noGrp="1"/>
          </p:cNvGraphicFramePr>
          <p:nvPr>
            <p:extLst>
              <p:ext uri="{D42A27DB-BD31-4B8C-83A1-F6EECF244321}">
                <p14:modId xmlns:p14="http://schemas.microsoft.com/office/powerpoint/2010/main" val="2177339929"/>
              </p:ext>
            </p:extLst>
          </p:nvPr>
        </p:nvGraphicFramePr>
        <p:xfrm>
          <a:off x="1671147" y="5149883"/>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6E0E04EA-8224-538F-6A67-6D824497BB8A}"/>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Binary Search</a:t>
            </a:r>
          </a:p>
        </p:txBody>
      </p:sp>
      <p:sp>
        <p:nvSpPr>
          <p:cNvPr id="5" name="Slide Number Placeholder 4">
            <a:extLst>
              <a:ext uri="{FF2B5EF4-FFF2-40B4-BE49-F238E27FC236}">
                <a16:creationId xmlns:a16="http://schemas.microsoft.com/office/drawing/2014/main" id="{0E33ED0D-AE24-0C70-851B-71A1BE7A8F69}"/>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12</a:t>
            </a:fld>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id="{5DA14F2A-6513-E594-22FC-0156BF29E860}"/>
              </a:ext>
            </a:extLst>
          </p:cNvPr>
          <p:cNvSpPr txBox="1"/>
          <p:nvPr/>
        </p:nvSpPr>
        <p:spPr>
          <a:xfrm>
            <a:off x="1671147" y="1489336"/>
            <a:ext cx="9595943"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alatino Linotype" panose="02040502050505030304" pitchFamily="18" charset="0"/>
              </a:rPr>
              <a:t>Lets split the numbers in a manner that eases searching.</a:t>
            </a:r>
          </a:p>
          <a:p>
            <a:endParaRPr lang="en-US" sz="2400" dirty="0">
              <a:latin typeface="Palatino Linotype" panose="02040502050505030304" pitchFamily="18" charset="0"/>
            </a:endParaRPr>
          </a:p>
          <a:p>
            <a:pPr marL="342900" indent="-342900">
              <a:buFont typeface="Arial" panose="020B0604020202020204" pitchFamily="34" charset="0"/>
              <a:buChar char="•"/>
            </a:pPr>
            <a:r>
              <a:rPr lang="en-US" sz="2400" dirty="0">
                <a:latin typeface="Palatino Linotype" panose="02040502050505030304" pitchFamily="18" charset="0"/>
              </a:rPr>
              <a:t>Simply said, we are going to group numbers.</a:t>
            </a:r>
          </a:p>
        </p:txBody>
      </p:sp>
      <p:sp>
        <p:nvSpPr>
          <p:cNvPr id="6" name="Left Brace 5">
            <a:extLst>
              <a:ext uri="{FF2B5EF4-FFF2-40B4-BE49-F238E27FC236}">
                <a16:creationId xmlns:a16="http://schemas.microsoft.com/office/drawing/2014/main" id="{22FCB1BB-A665-37F6-2DA0-B1A096732D2E}"/>
              </a:ext>
            </a:extLst>
          </p:cNvPr>
          <p:cNvSpPr/>
          <p:nvPr/>
        </p:nvSpPr>
        <p:spPr>
          <a:xfrm rot="5400000">
            <a:off x="3841774" y="3126886"/>
            <a:ext cx="241549" cy="3804443"/>
          </a:xfrm>
          <a:prstGeom prst="leftBrace">
            <a:avLst>
              <a:gd name="adj1" fmla="val 0"/>
              <a:gd name="adj2" fmla="val 5221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a:extLst>
              <a:ext uri="{FF2B5EF4-FFF2-40B4-BE49-F238E27FC236}">
                <a16:creationId xmlns:a16="http://schemas.microsoft.com/office/drawing/2014/main" id="{29BE6150-666F-27A3-04FA-32F4FA0C746C}"/>
              </a:ext>
            </a:extLst>
          </p:cNvPr>
          <p:cNvSpPr/>
          <p:nvPr/>
        </p:nvSpPr>
        <p:spPr>
          <a:xfrm rot="5400000">
            <a:off x="8339830" y="3126886"/>
            <a:ext cx="241549" cy="3804443"/>
          </a:xfrm>
          <a:prstGeom prst="leftBrace">
            <a:avLst>
              <a:gd name="adj1" fmla="val 0"/>
              <a:gd name="adj2" fmla="val 5221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74FBF02-0BF7-07FF-DE08-6E313146F5D4}"/>
              </a:ext>
            </a:extLst>
          </p:cNvPr>
          <p:cNvGraphicFramePr>
            <a:graphicFrameLocks noGrp="1"/>
          </p:cNvGraphicFramePr>
          <p:nvPr>
            <p:extLst>
              <p:ext uri="{D42A27DB-BD31-4B8C-83A1-F6EECF244321}">
                <p14:modId xmlns:p14="http://schemas.microsoft.com/office/powerpoint/2010/main" val="2334173702"/>
              </p:ext>
            </p:extLst>
          </p:nvPr>
        </p:nvGraphicFramePr>
        <p:xfrm>
          <a:off x="1671147" y="3922394"/>
          <a:ext cx="9122976" cy="457200"/>
        </p:xfrm>
        <a:graphic>
          <a:graphicData uri="http://schemas.openxmlformats.org/drawingml/2006/table">
            <a:tbl>
              <a:tblPr firstRow="1" bandRow="1">
                <a:tableStyleId>{5C22544A-7EE6-4342-B048-85BDC9FD1C3A}</a:tableStyleId>
              </a:tblPr>
              <a:tblGrid>
                <a:gridCol w="9122976">
                  <a:extLst>
                    <a:ext uri="{9D8B030D-6E8A-4147-A177-3AD203B41FA5}">
                      <a16:colId xmlns:a16="http://schemas.microsoft.com/office/drawing/2014/main" val="2629216790"/>
                    </a:ext>
                  </a:extLst>
                </a:gridCol>
              </a:tblGrid>
              <a:tr h="421519">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11" name="Straight Arrow Connector 10">
            <a:extLst>
              <a:ext uri="{FF2B5EF4-FFF2-40B4-BE49-F238E27FC236}">
                <a16:creationId xmlns:a16="http://schemas.microsoft.com/office/drawing/2014/main" id="{530E201C-410E-4A77-F4B7-6B2F314C2B55}"/>
              </a:ext>
            </a:extLst>
          </p:cNvPr>
          <p:cNvCxnSpPr>
            <a:endCxn id="6" idx="1"/>
          </p:cNvCxnSpPr>
          <p:nvPr/>
        </p:nvCxnSpPr>
        <p:spPr>
          <a:xfrm flipH="1">
            <a:off x="3878470" y="4379594"/>
            <a:ext cx="2354165" cy="52873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574CB5-1334-FC83-2055-C9BF1C52C1F5}"/>
              </a:ext>
            </a:extLst>
          </p:cNvPr>
          <p:cNvCxnSpPr>
            <a:cxnSpLocks/>
            <a:stCxn id="9" idx="2"/>
            <a:endCxn id="8" idx="1"/>
          </p:cNvCxnSpPr>
          <p:nvPr/>
        </p:nvCxnSpPr>
        <p:spPr>
          <a:xfrm>
            <a:off x="6232635" y="4379594"/>
            <a:ext cx="2143891" cy="52873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10B41C7-5180-2A6E-7A95-B2D8CAB7F616}"/>
              </a:ext>
            </a:extLst>
          </p:cNvPr>
          <p:cNvSpPr/>
          <p:nvPr/>
        </p:nvSpPr>
        <p:spPr>
          <a:xfrm>
            <a:off x="1671148" y="4824248"/>
            <a:ext cx="4561488" cy="1082566"/>
          </a:xfrm>
          <a:prstGeom prst="ellipse">
            <a:avLst/>
          </a:prstGeom>
          <a:noFill/>
          <a:ln w="25400">
            <a:solidFill>
              <a:schemeClr val="accent2">
                <a:lumMod val="7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F9ED0C9-D8EC-67D9-A8BE-FBA445282F56}"/>
              </a:ext>
            </a:extLst>
          </p:cNvPr>
          <p:cNvSpPr/>
          <p:nvPr/>
        </p:nvSpPr>
        <p:spPr>
          <a:xfrm>
            <a:off x="6306056" y="4821028"/>
            <a:ext cx="4561488" cy="1082566"/>
          </a:xfrm>
          <a:prstGeom prst="ellipse">
            <a:avLst/>
          </a:prstGeom>
          <a:noFill/>
          <a:ln w="25400">
            <a:solidFill>
              <a:schemeClr val="accent5">
                <a:lumMod val="7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44BB192-11C5-3C71-3DF0-62261F3678B6}"/>
              </a:ext>
            </a:extLst>
          </p:cNvPr>
          <p:cNvSpPr txBox="1"/>
          <p:nvPr/>
        </p:nvSpPr>
        <p:spPr>
          <a:xfrm>
            <a:off x="2060327" y="6001616"/>
            <a:ext cx="3384109" cy="461665"/>
          </a:xfrm>
          <a:prstGeom prst="rect">
            <a:avLst/>
          </a:prstGeom>
          <a:noFill/>
        </p:spPr>
        <p:txBody>
          <a:bodyPr wrap="square" rtlCol="0">
            <a:spAutoFit/>
          </a:bodyPr>
          <a:lstStyle/>
          <a:p>
            <a:r>
              <a:rPr lang="en-US" sz="2400" dirty="0">
                <a:solidFill>
                  <a:schemeClr val="accent2">
                    <a:lumMod val="75000"/>
                  </a:schemeClr>
                </a:solidFill>
                <a:latin typeface="Palatino Linotype" panose="02040502050505030304" pitchFamily="18" charset="0"/>
              </a:rPr>
              <a:t>Less than or equal to 34</a:t>
            </a:r>
          </a:p>
        </p:txBody>
      </p:sp>
      <p:sp>
        <p:nvSpPr>
          <p:cNvPr id="18" name="TextBox 17">
            <a:extLst>
              <a:ext uri="{FF2B5EF4-FFF2-40B4-BE49-F238E27FC236}">
                <a16:creationId xmlns:a16="http://schemas.microsoft.com/office/drawing/2014/main" id="{4D974643-1912-4DA8-2C5A-95BC743AB2C2}"/>
              </a:ext>
            </a:extLst>
          </p:cNvPr>
          <p:cNvSpPr txBox="1"/>
          <p:nvPr/>
        </p:nvSpPr>
        <p:spPr>
          <a:xfrm>
            <a:off x="7499580" y="6001616"/>
            <a:ext cx="3384109" cy="461665"/>
          </a:xfrm>
          <a:prstGeom prst="rect">
            <a:avLst/>
          </a:prstGeom>
          <a:noFill/>
        </p:spPr>
        <p:txBody>
          <a:bodyPr wrap="square" rtlCol="0">
            <a:spAutoFit/>
          </a:bodyPr>
          <a:lstStyle/>
          <a:p>
            <a:r>
              <a:rPr lang="en-US" sz="2400" dirty="0">
                <a:solidFill>
                  <a:schemeClr val="accent5">
                    <a:lumMod val="75000"/>
                  </a:schemeClr>
                </a:solidFill>
                <a:latin typeface="Palatino Linotype" panose="02040502050505030304" pitchFamily="18" charset="0"/>
              </a:rPr>
              <a:t>Greater than 34</a:t>
            </a:r>
          </a:p>
        </p:txBody>
      </p:sp>
    </p:spTree>
    <p:extLst>
      <p:ext uri="{BB962C8B-B14F-4D97-AF65-F5344CB8AC3E}">
        <p14:creationId xmlns:p14="http://schemas.microsoft.com/office/powerpoint/2010/main" val="196842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D85D3-172B-DFC0-1EB9-397F9FE4B6A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DA34B04-1A8E-6EE6-2A56-72AB4627691F}"/>
              </a:ext>
            </a:extLst>
          </p:cNvPr>
          <p:cNvGraphicFramePr>
            <a:graphicFrameLocks noGrp="1"/>
          </p:cNvGraphicFramePr>
          <p:nvPr/>
        </p:nvGraphicFramePr>
        <p:xfrm>
          <a:off x="1671147" y="5149883"/>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E5973310-3CF7-6413-2F65-619102E814B5}"/>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Binary Search Split Further</a:t>
            </a:r>
          </a:p>
        </p:txBody>
      </p:sp>
      <p:sp>
        <p:nvSpPr>
          <p:cNvPr id="5" name="Slide Number Placeholder 4">
            <a:extLst>
              <a:ext uri="{FF2B5EF4-FFF2-40B4-BE49-F238E27FC236}">
                <a16:creationId xmlns:a16="http://schemas.microsoft.com/office/drawing/2014/main" id="{617854BB-19F9-1F70-A289-5E95A60A86B3}"/>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13</a:t>
            </a:fld>
            <a:endParaRPr lang="en-US" dirty="0">
              <a:latin typeface="Palatino Linotype" panose="02040502050505030304" pitchFamily="18" charset="0"/>
            </a:endParaRPr>
          </a:p>
        </p:txBody>
      </p:sp>
      <p:sp>
        <p:nvSpPr>
          <p:cNvPr id="6" name="Left Brace 5">
            <a:extLst>
              <a:ext uri="{FF2B5EF4-FFF2-40B4-BE49-F238E27FC236}">
                <a16:creationId xmlns:a16="http://schemas.microsoft.com/office/drawing/2014/main" id="{4725E60F-7278-55CD-67FC-926F7415E239}"/>
              </a:ext>
            </a:extLst>
          </p:cNvPr>
          <p:cNvSpPr/>
          <p:nvPr/>
        </p:nvSpPr>
        <p:spPr>
          <a:xfrm rot="5400000">
            <a:off x="2680380" y="4288278"/>
            <a:ext cx="241549" cy="1481659"/>
          </a:xfrm>
          <a:prstGeom prst="leftBrace">
            <a:avLst>
              <a:gd name="adj1" fmla="val 0"/>
              <a:gd name="adj2" fmla="val 5221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68AEBC02-2D61-DA25-9B12-F8CB6C2751C4}"/>
              </a:ext>
            </a:extLst>
          </p:cNvPr>
          <p:cNvGraphicFramePr>
            <a:graphicFrameLocks noGrp="1"/>
          </p:cNvGraphicFramePr>
          <p:nvPr>
            <p:extLst>
              <p:ext uri="{D42A27DB-BD31-4B8C-83A1-F6EECF244321}">
                <p14:modId xmlns:p14="http://schemas.microsoft.com/office/powerpoint/2010/main" val="3564580441"/>
              </p:ext>
            </p:extLst>
          </p:nvPr>
        </p:nvGraphicFramePr>
        <p:xfrm>
          <a:off x="1671147" y="2944936"/>
          <a:ext cx="9122976" cy="457200"/>
        </p:xfrm>
        <a:graphic>
          <a:graphicData uri="http://schemas.openxmlformats.org/drawingml/2006/table">
            <a:tbl>
              <a:tblPr firstRow="1" bandRow="1">
                <a:tableStyleId>{5C22544A-7EE6-4342-B048-85BDC9FD1C3A}</a:tableStyleId>
              </a:tblPr>
              <a:tblGrid>
                <a:gridCol w="9122976">
                  <a:extLst>
                    <a:ext uri="{9D8B030D-6E8A-4147-A177-3AD203B41FA5}">
                      <a16:colId xmlns:a16="http://schemas.microsoft.com/office/drawing/2014/main" val="2629216790"/>
                    </a:ext>
                  </a:extLst>
                </a:gridCol>
              </a:tblGrid>
              <a:tr h="421519">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11" name="Straight Arrow Connector 10">
            <a:extLst>
              <a:ext uri="{FF2B5EF4-FFF2-40B4-BE49-F238E27FC236}">
                <a16:creationId xmlns:a16="http://schemas.microsoft.com/office/drawing/2014/main" id="{839145B1-D63B-1207-B40D-C9780F045FA1}"/>
              </a:ext>
            </a:extLst>
          </p:cNvPr>
          <p:cNvCxnSpPr>
            <a:cxnSpLocks/>
            <a:endCxn id="6" idx="1"/>
          </p:cNvCxnSpPr>
          <p:nvPr/>
        </p:nvCxnSpPr>
        <p:spPr>
          <a:xfrm flipH="1">
            <a:off x="2768410" y="4401748"/>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4893E16-A0E0-A6D8-AB05-5B67BD001303}"/>
              </a:ext>
            </a:extLst>
          </p:cNvPr>
          <p:cNvCxnSpPr>
            <a:cxnSpLocks/>
            <a:endCxn id="19" idx="1"/>
          </p:cNvCxnSpPr>
          <p:nvPr/>
        </p:nvCxnSpPr>
        <p:spPr>
          <a:xfrm>
            <a:off x="3947265" y="4390425"/>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DF82A474-4C0E-AE0E-ED3E-54D1A53A0909}"/>
              </a:ext>
            </a:extLst>
          </p:cNvPr>
          <p:cNvGraphicFramePr>
            <a:graphicFrameLocks noGrp="1"/>
          </p:cNvGraphicFramePr>
          <p:nvPr>
            <p:extLst>
              <p:ext uri="{D42A27DB-BD31-4B8C-83A1-F6EECF244321}">
                <p14:modId xmlns:p14="http://schemas.microsoft.com/office/powerpoint/2010/main" val="1751663060"/>
              </p:ext>
            </p:extLst>
          </p:nvPr>
        </p:nvGraphicFramePr>
        <p:xfrm>
          <a:off x="1671147" y="3995164"/>
          <a:ext cx="9122976" cy="457200"/>
        </p:xfrm>
        <a:graphic>
          <a:graphicData uri="http://schemas.openxmlformats.org/drawingml/2006/table">
            <a:tbl>
              <a:tblPr firstRow="1" bandRow="1">
                <a:tableStyleId>{5C22544A-7EE6-4342-B048-85BDC9FD1C3A}</a:tableStyleId>
              </a:tblPr>
              <a:tblGrid>
                <a:gridCol w="4561488">
                  <a:extLst>
                    <a:ext uri="{9D8B030D-6E8A-4147-A177-3AD203B41FA5}">
                      <a16:colId xmlns:a16="http://schemas.microsoft.com/office/drawing/2014/main" val="2629216790"/>
                    </a:ext>
                  </a:extLst>
                </a:gridCol>
                <a:gridCol w="4561488">
                  <a:extLst>
                    <a:ext uri="{9D8B030D-6E8A-4147-A177-3AD203B41FA5}">
                      <a16:colId xmlns:a16="http://schemas.microsoft.com/office/drawing/2014/main" val="1542903037"/>
                    </a:ext>
                  </a:extLst>
                </a:gridCol>
              </a:tblGrid>
              <a:tr h="421519">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19" name="Left Brace 18">
            <a:extLst>
              <a:ext uri="{FF2B5EF4-FFF2-40B4-BE49-F238E27FC236}">
                <a16:creationId xmlns:a16="http://schemas.microsoft.com/office/drawing/2014/main" id="{8AF3D08B-9101-6DAC-EA0D-D50E7FA0D63D}"/>
              </a:ext>
            </a:extLst>
          </p:cNvPr>
          <p:cNvSpPr/>
          <p:nvPr/>
        </p:nvSpPr>
        <p:spPr>
          <a:xfrm rot="5400000">
            <a:off x="4929409" y="4288277"/>
            <a:ext cx="241549" cy="1481659"/>
          </a:xfrm>
          <a:prstGeom prst="leftBrace">
            <a:avLst>
              <a:gd name="adj1" fmla="val 0"/>
              <a:gd name="adj2" fmla="val 5221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a:extLst>
              <a:ext uri="{FF2B5EF4-FFF2-40B4-BE49-F238E27FC236}">
                <a16:creationId xmlns:a16="http://schemas.microsoft.com/office/drawing/2014/main" id="{874ABE8B-90BA-F636-8E15-580725DFC015}"/>
              </a:ext>
            </a:extLst>
          </p:cNvPr>
          <p:cNvSpPr/>
          <p:nvPr/>
        </p:nvSpPr>
        <p:spPr>
          <a:xfrm rot="5400000">
            <a:off x="7178438" y="4290560"/>
            <a:ext cx="241549" cy="1481659"/>
          </a:xfrm>
          <a:prstGeom prst="leftBrace">
            <a:avLst>
              <a:gd name="adj1" fmla="val 0"/>
              <a:gd name="adj2" fmla="val 5221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7D58B1BA-33B0-E2A8-1811-3FD4093A6CF3}"/>
              </a:ext>
            </a:extLst>
          </p:cNvPr>
          <p:cNvSpPr/>
          <p:nvPr/>
        </p:nvSpPr>
        <p:spPr>
          <a:xfrm rot="5400000">
            <a:off x="9427467" y="4295354"/>
            <a:ext cx="241549" cy="1481659"/>
          </a:xfrm>
          <a:prstGeom prst="leftBrace">
            <a:avLst>
              <a:gd name="adj1" fmla="val 0"/>
              <a:gd name="adj2" fmla="val 5221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F08BF819-37B6-9592-D5DB-55BEEB483C2C}"/>
              </a:ext>
            </a:extLst>
          </p:cNvPr>
          <p:cNvCxnSpPr>
            <a:cxnSpLocks/>
          </p:cNvCxnSpPr>
          <p:nvPr/>
        </p:nvCxnSpPr>
        <p:spPr>
          <a:xfrm flipH="1">
            <a:off x="7283047" y="4384343"/>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AF4300F-F056-2B99-C494-70FAC20C1158}"/>
              </a:ext>
            </a:extLst>
          </p:cNvPr>
          <p:cNvCxnSpPr>
            <a:cxnSpLocks/>
          </p:cNvCxnSpPr>
          <p:nvPr/>
        </p:nvCxnSpPr>
        <p:spPr>
          <a:xfrm>
            <a:off x="8461902" y="4373020"/>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3CE6E0E-BA0A-2EBB-62C0-33543BE49A68}"/>
              </a:ext>
            </a:extLst>
          </p:cNvPr>
          <p:cNvCxnSpPr>
            <a:cxnSpLocks/>
          </p:cNvCxnSpPr>
          <p:nvPr/>
        </p:nvCxnSpPr>
        <p:spPr>
          <a:xfrm flipH="1">
            <a:off x="3947265" y="3373232"/>
            <a:ext cx="2285370" cy="643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E3CC99-7F5D-BF1F-BB61-153E65D6B84A}"/>
              </a:ext>
            </a:extLst>
          </p:cNvPr>
          <p:cNvCxnSpPr>
            <a:cxnSpLocks/>
            <a:stCxn id="9" idx="2"/>
          </p:cNvCxnSpPr>
          <p:nvPr/>
        </p:nvCxnSpPr>
        <p:spPr>
          <a:xfrm>
            <a:off x="6232635" y="3402136"/>
            <a:ext cx="2276118" cy="62536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18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DB47F-F299-48EA-80C5-A13888667D2C}"/>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744A22C-0163-57D4-9DCA-8048F7AD4B68}"/>
              </a:ext>
            </a:extLst>
          </p:cNvPr>
          <p:cNvGraphicFramePr>
            <a:graphicFrameLocks noGrp="1"/>
          </p:cNvGraphicFramePr>
          <p:nvPr/>
        </p:nvGraphicFramePr>
        <p:xfrm>
          <a:off x="1671147" y="5149883"/>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5FDABBE8-1A7F-79A9-08BA-66652F12CA09}"/>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Binary Search Split Further</a:t>
            </a:r>
          </a:p>
        </p:txBody>
      </p:sp>
      <p:sp>
        <p:nvSpPr>
          <p:cNvPr id="5" name="Slide Number Placeholder 4">
            <a:extLst>
              <a:ext uri="{FF2B5EF4-FFF2-40B4-BE49-F238E27FC236}">
                <a16:creationId xmlns:a16="http://schemas.microsoft.com/office/drawing/2014/main" id="{7B7EF4DE-EADA-1229-CE5C-24FA68BB8B57}"/>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14</a:t>
            </a:fld>
            <a:endParaRPr lang="en-US" dirty="0">
              <a:latin typeface="Palatino Linotype" panose="02040502050505030304" pitchFamily="18" charset="0"/>
            </a:endParaRPr>
          </a:p>
        </p:txBody>
      </p:sp>
      <p:graphicFrame>
        <p:nvGraphicFramePr>
          <p:cNvPr id="9" name="Table 8">
            <a:extLst>
              <a:ext uri="{FF2B5EF4-FFF2-40B4-BE49-F238E27FC236}">
                <a16:creationId xmlns:a16="http://schemas.microsoft.com/office/drawing/2014/main" id="{C5ABA129-58C8-98C2-05EF-92EC2A7F5855}"/>
              </a:ext>
            </a:extLst>
          </p:cNvPr>
          <p:cNvGraphicFramePr>
            <a:graphicFrameLocks noGrp="1"/>
          </p:cNvGraphicFramePr>
          <p:nvPr>
            <p:extLst>
              <p:ext uri="{D42A27DB-BD31-4B8C-83A1-F6EECF244321}">
                <p14:modId xmlns:p14="http://schemas.microsoft.com/office/powerpoint/2010/main" val="1923384044"/>
              </p:ext>
            </p:extLst>
          </p:nvPr>
        </p:nvGraphicFramePr>
        <p:xfrm>
          <a:off x="1671147" y="2230233"/>
          <a:ext cx="9122976" cy="457200"/>
        </p:xfrm>
        <a:graphic>
          <a:graphicData uri="http://schemas.openxmlformats.org/drawingml/2006/table">
            <a:tbl>
              <a:tblPr firstRow="1" bandRow="1">
                <a:tableStyleId>{5C22544A-7EE6-4342-B048-85BDC9FD1C3A}</a:tableStyleId>
              </a:tblPr>
              <a:tblGrid>
                <a:gridCol w="9122976">
                  <a:extLst>
                    <a:ext uri="{9D8B030D-6E8A-4147-A177-3AD203B41FA5}">
                      <a16:colId xmlns:a16="http://schemas.microsoft.com/office/drawing/2014/main" val="2629216790"/>
                    </a:ext>
                  </a:extLst>
                </a:gridCol>
              </a:tblGrid>
              <a:tr h="421519">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11" name="Straight Arrow Connector 10">
            <a:extLst>
              <a:ext uri="{FF2B5EF4-FFF2-40B4-BE49-F238E27FC236}">
                <a16:creationId xmlns:a16="http://schemas.microsoft.com/office/drawing/2014/main" id="{50FEF7D7-DA7E-78B3-9257-73FAE4DE074E}"/>
              </a:ext>
            </a:extLst>
          </p:cNvPr>
          <p:cNvCxnSpPr>
            <a:cxnSpLocks/>
          </p:cNvCxnSpPr>
          <p:nvPr/>
        </p:nvCxnSpPr>
        <p:spPr>
          <a:xfrm flipH="1">
            <a:off x="2768410" y="3687045"/>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F8A1E5-FAB4-9626-E005-156269B997A1}"/>
              </a:ext>
            </a:extLst>
          </p:cNvPr>
          <p:cNvCxnSpPr>
            <a:cxnSpLocks/>
          </p:cNvCxnSpPr>
          <p:nvPr/>
        </p:nvCxnSpPr>
        <p:spPr>
          <a:xfrm>
            <a:off x="3947265" y="3675722"/>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B9BADCA-C89D-DDFD-5BC9-BFCA5AF521E6}"/>
              </a:ext>
            </a:extLst>
          </p:cNvPr>
          <p:cNvGraphicFramePr>
            <a:graphicFrameLocks noGrp="1"/>
          </p:cNvGraphicFramePr>
          <p:nvPr>
            <p:extLst>
              <p:ext uri="{D42A27DB-BD31-4B8C-83A1-F6EECF244321}">
                <p14:modId xmlns:p14="http://schemas.microsoft.com/office/powerpoint/2010/main" val="3161700227"/>
              </p:ext>
            </p:extLst>
          </p:nvPr>
        </p:nvGraphicFramePr>
        <p:xfrm>
          <a:off x="1671147" y="3280461"/>
          <a:ext cx="9122976" cy="457200"/>
        </p:xfrm>
        <a:graphic>
          <a:graphicData uri="http://schemas.openxmlformats.org/drawingml/2006/table">
            <a:tbl>
              <a:tblPr firstRow="1" bandRow="1">
                <a:tableStyleId>{5C22544A-7EE6-4342-B048-85BDC9FD1C3A}</a:tableStyleId>
              </a:tblPr>
              <a:tblGrid>
                <a:gridCol w="4561488">
                  <a:extLst>
                    <a:ext uri="{9D8B030D-6E8A-4147-A177-3AD203B41FA5}">
                      <a16:colId xmlns:a16="http://schemas.microsoft.com/office/drawing/2014/main" val="2629216790"/>
                    </a:ext>
                  </a:extLst>
                </a:gridCol>
                <a:gridCol w="4561488">
                  <a:extLst>
                    <a:ext uri="{9D8B030D-6E8A-4147-A177-3AD203B41FA5}">
                      <a16:colId xmlns:a16="http://schemas.microsoft.com/office/drawing/2014/main" val="1542903037"/>
                    </a:ext>
                  </a:extLst>
                </a:gridCol>
              </a:tblGrid>
              <a:tr h="421519">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26" name="Straight Arrow Connector 25">
            <a:extLst>
              <a:ext uri="{FF2B5EF4-FFF2-40B4-BE49-F238E27FC236}">
                <a16:creationId xmlns:a16="http://schemas.microsoft.com/office/drawing/2014/main" id="{396577FC-46F4-68FD-23A6-80712F421C91}"/>
              </a:ext>
            </a:extLst>
          </p:cNvPr>
          <p:cNvCxnSpPr>
            <a:cxnSpLocks/>
          </p:cNvCxnSpPr>
          <p:nvPr/>
        </p:nvCxnSpPr>
        <p:spPr>
          <a:xfrm flipH="1">
            <a:off x="7283047" y="3669640"/>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6059CEF-EBEB-DD8C-EED0-72B18DA21EA4}"/>
              </a:ext>
            </a:extLst>
          </p:cNvPr>
          <p:cNvCxnSpPr>
            <a:cxnSpLocks/>
          </p:cNvCxnSpPr>
          <p:nvPr/>
        </p:nvCxnSpPr>
        <p:spPr>
          <a:xfrm>
            <a:off x="8461902" y="3658317"/>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6E73F78-8A03-6F70-746D-B4EE47D0F88D}"/>
              </a:ext>
            </a:extLst>
          </p:cNvPr>
          <p:cNvCxnSpPr>
            <a:cxnSpLocks/>
          </p:cNvCxnSpPr>
          <p:nvPr/>
        </p:nvCxnSpPr>
        <p:spPr>
          <a:xfrm flipH="1">
            <a:off x="3947265" y="2658529"/>
            <a:ext cx="2285370" cy="643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B3C9D8B-FC4F-FF8D-3275-67F35CECC1C8}"/>
              </a:ext>
            </a:extLst>
          </p:cNvPr>
          <p:cNvCxnSpPr>
            <a:cxnSpLocks/>
            <a:stCxn id="9" idx="2"/>
          </p:cNvCxnSpPr>
          <p:nvPr/>
        </p:nvCxnSpPr>
        <p:spPr>
          <a:xfrm>
            <a:off x="6232635" y="2687433"/>
            <a:ext cx="2276118" cy="62536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27CAEE3-3A8A-76F7-A281-33B3BFF4AE2E}"/>
              </a:ext>
            </a:extLst>
          </p:cNvPr>
          <p:cNvGraphicFramePr>
            <a:graphicFrameLocks noGrp="1"/>
          </p:cNvGraphicFramePr>
          <p:nvPr>
            <p:extLst>
              <p:ext uri="{D42A27DB-BD31-4B8C-83A1-F6EECF244321}">
                <p14:modId xmlns:p14="http://schemas.microsoft.com/office/powerpoint/2010/main" val="2947669105"/>
              </p:ext>
            </p:extLst>
          </p:nvPr>
        </p:nvGraphicFramePr>
        <p:xfrm>
          <a:off x="1671147" y="4239099"/>
          <a:ext cx="9122976" cy="457200"/>
        </p:xfrm>
        <a:graphic>
          <a:graphicData uri="http://schemas.openxmlformats.org/drawingml/2006/table">
            <a:tbl>
              <a:tblPr firstRow="1" bandRow="1">
                <a:tableStyleId>{5C22544A-7EE6-4342-B048-85BDC9FD1C3A}</a:tableStyleId>
              </a:tblPr>
              <a:tblGrid>
                <a:gridCol w="2280744">
                  <a:extLst>
                    <a:ext uri="{9D8B030D-6E8A-4147-A177-3AD203B41FA5}">
                      <a16:colId xmlns:a16="http://schemas.microsoft.com/office/drawing/2014/main" val="2629216790"/>
                    </a:ext>
                  </a:extLst>
                </a:gridCol>
                <a:gridCol w="2280744">
                  <a:extLst>
                    <a:ext uri="{9D8B030D-6E8A-4147-A177-3AD203B41FA5}">
                      <a16:colId xmlns:a16="http://schemas.microsoft.com/office/drawing/2014/main" val="844789719"/>
                    </a:ext>
                  </a:extLst>
                </a:gridCol>
                <a:gridCol w="2280744">
                  <a:extLst>
                    <a:ext uri="{9D8B030D-6E8A-4147-A177-3AD203B41FA5}">
                      <a16:colId xmlns:a16="http://schemas.microsoft.com/office/drawing/2014/main" val="1542903037"/>
                    </a:ext>
                  </a:extLst>
                </a:gridCol>
                <a:gridCol w="2280744">
                  <a:extLst>
                    <a:ext uri="{9D8B030D-6E8A-4147-A177-3AD203B41FA5}">
                      <a16:colId xmlns:a16="http://schemas.microsoft.com/office/drawing/2014/main" val="3978219029"/>
                    </a:ext>
                  </a:extLst>
                </a:gridCol>
              </a:tblGrid>
              <a:tr h="421519">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8" name="Straight Arrow Connector 7">
            <a:extLst>
              <a:ext uri="{FF2B5EF4-FFF2-40B4-BE49-F238E27FC236}">
                <a16:creationId xmlns:a16="http://schemas.microsoft.com/office/drawing/2014/main" id="{980F5E75-9681-C752-9ECE-65E5E590B72C}"/>
              </a:ext>
            </a:extLst>
          </p:cNvPr>
          <p:cNvCxnSpPr>
            <a:cxnSpLocks/>
          </p:cNvCxnSpPr>
          <p:nvPr/>
        </p:nvCxnSpPr>
        <p:spPr>
          <a:xfrm flipH="1">
            <a:off x="2070538" y="4647214"/>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9DE1BA-5C4D-7C05-FC83-2988CDD724AA}"/>
              </a:ext>
            </a:extLst>
          </p:cNvPr>
          <p:cNvCxnSpPr>
            <a:cxnSpLocks/>
          </p:cNvCxnSpPr>
          <p:nvPr/>
        </p:nvCxnSpPr>
        <p:spPr>
          <a:xfrm>
            <a:off x="2768410" y="4647214"/>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3563BD-79B8-B109-B379-618B57148745}"/>
              </a:ext>
            </a:extLst>
          </p:cNvPr>
          <p:cNvCxnSpPr>
            <a:cxnSpLocks/>
          </p:cNvCxnSpPr>
          <p:nvPr/>
        </p:nvCxnSpPr>
        <p:spPr>
          <a:xfrm flipH="1">
            <a:off x="4409090" y="4647213"/>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8ED2A2A-BE84-F87B-FF58-C1E72C1540DB}"/>
              </a:ext>
            </a:extLst>
          </p:cNvPr>
          <p:cNvCxnSpPr>
            <a:cxnSpLocks/>
          </p:cNvCxnSpPr>
          <p:nvPr/>
        </p:nvCxnSpPr>
        <p:spPr>
          <a:xfrm>
            <a:off x="5106962" y="4647213"/>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9E097E-B5D0-C4AE-43D1-E0112F530470}"/>
              </a:ext>
            </a:extLst>
          </p:cNvPr>
          <p:cNvCxnSpPr>
            <a:cxnSpLocks/>
          </p:cNvCxnSpPr>
          <p:nvPr/>
        </p:nvCxnSpPr>
        <p:spPr>
          <a:xfrm flipH="1">
            <a:off x="6588921" y="4647213"/>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F2C509-8F62-3654-1EB9-ABAAD26528C5}"/>
              </a:ext>
            </a:extLst>
          </p:cNvPr>
          <p:cNvCxnSpPr>
            <a:cxnSpLocks/>
          </p:cNvCxnSpPr>
          <p:nvPr/>
        </p:nvCxnSpPr>
        <p:spPr>
          <a:xfrm>
            <a:off x="7286793" y="4647213"/>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4B4A1B6-C06F-0F25-CF3F-542CD7112921}"/>
              </a:ext>
            </a:extLst>
          </p:cNvPr>
          <p:cNvCxnSpPr>
            <a:cxnSpLocks/>
          </p:cNvCxnSpPr>
          <p:nvPr/>
        </p:nvCxnSpPr>
        <p:spPr>
          <a:xfrm flipH="1">
            <a:off x="8891750" y="4645314"/>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2547AB-B1AD-DE06-2B4F-38C2E42F0EDD}"/>
              </a:ext>
            </a:extLst>
          </p:cNvPr>
          <p:cNvCxnSpPr>
            <a:cxnSpLocks/>
          </p:cNvCxnSpPr>
          <p:nvPr/>
        </p:nvCxnSpPr>
        <p:spPr>
          <a:xfrm>
            <a:off x="9589622" y="4645314"/>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34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70149-F8D0-177C-B5E7-A47A495105F8}"/>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0CD698D-CC9E-4BF3-7D87-DA7BDBE45310}"/>
              </a:ext>
            </a:extLst>
          </p:cNvPr>
          <p:cNvGraphicFramePr>
            <a:graphicFrameLocks noGrp="1"/>
          </p:cNvGraphicFramePr>
          <p:nvPr>
            <p:extLst>
              <p:ext uri="{D42A27DB-BD31-4B8C-83A1-F6EECF244321}">
                <p14:modId xmlns:p14="http://schemas.microsoft.com/office/powerpoint/2010/main" val="671973873"/>
              </p:ext>
            </p:extLst>
          </p:nvPr>
        </p:nvGraphicFramePr>
        <p:xfrm>
          <a:off x="1671147" y="4193444"/>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29D423F5-AA5F-34B4-7313-036C99525C26}"/>
              </a:ext>
            </a:extLst>
          </p:cNvPr>
          <p:cNvSpPr>
            <a:spLocks noGrp="1"/>
          </p:cNvSpPr>
          <p:nvPr>
            <p:ph type="title"/>
          </p:nvPr>
        </p:nvSpPr>
        <p:spPr>
          <a:xfrm>
            <a:off x="838200" y="0"/>
            <a:ext cx="10515600" cy="905091"/>
          </a:xfrm>
        </p:spPr>
        <p:txBody>
          <a:bodyPr>
            <a:normAutofit fontScale="90000"/>
          </a:bodyPr>
          <a:lstStyle/>
          <a:p>
            <a:pPr algn="ctr"/>
            <a:r>
              <a:rPr lang="en-US" sz="4000" b="1" dirty="0">
                <a:latin typeface="Palatino Linotype" panose="02040502050505030304" pitchFamily="18" charset="0"/>
              </a:rPr>
              <a:t>Binary Tree Challenges: Insertion and Deletion</a:t>
            </a:r>
          </a:p>
        </p:txBody>
      </p:sp>
      <p:sp>
        <p:nvSpPr>
          <p:cNvPr id="5" name="Slide Number Placeholder 4">
            <a:extLst>
              <a:ext uri="{FF2B5EF4-FFF2-40B4-BE49-F238E27FC236}">
                <a16:creationId xmlns:a16="http://schemas.microsoft.com/office/drawing/2014/main" id="{2621A7EA-EEC4-7291-A9C7-49002ADB361D}"/>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15</a:t>
            </a:fld>
            <a:endParaRPr lang="en-US" dirty="0">
              <a:latin typeface="Palatino Linotype" panose="02040502050505030304" pitchFamily="18" charset="0"/>
            </a:endParaRPr>
          </a:p>
        </p:txBody>
      </p:sp>
      <p:graphicFrame>
        <p:nvGraphicFramePr>
          <p:cNvPr id="9" name="Table 8">
            <a:extLst>
              <a:ext uri="{FF2B5EF4-FFF2-40B4-BE49-F238E27FC236}">
                <a16:creationId xmlns:a16="http://schemas.microsoft.com/office/drawing/2014/main" id="{0B0956B3-AE64-277D-3C56-F78D93773B3D}"/>
              </a:ext>
            </a:extLst>
          </p:cNvPr>
          <p:cNvGraphicFramePr>
            <a:graphicFrameLocks noGrp="1"/>
          </p:cNvGraphicFramePr>
          <p:nvPr>
            <p:extLst>
              <p:ext uri="{D42A27DB-BD31-4B8C-83A1-F6EECF244321}">
                <p14:modId xmlns:p14="http://schemas.microsoft.com/office/powerpoint/2010/main" val="2016582796"/>
              </p:ext>
            </p:extLst>
          </p:nvPr>
        </p:nvGraphicFramePr>
        <p:xfrm>
          <a:off x="1671147" y="1273794"/>
          <a:ext cx="9122976" cy="457200"/>
        </p:xfrm>
        <a:graphic>
          <a:graphicData uri="http://schemas.openxmlformats.org/drawingml/2006/table">
            <a:tbl>
              <a:tblPr firstRow="1" bandRow="1">
                <a:tableStyleId>{5C22544A-7EE6-4342-B048-85BDC9FD1C3A}</a:tableStyleId>
              </a:tblPr>
              <a:tblGrid>
                <a:gridCol w="9122976">
                  <a:extLst>
                    <a:ext uri="{9D8B030D-6E8A-4147-A177-3AD203B41FA5}">
                      <a16:colId xmlns:a16="http://schemas.microsoft.com/office/drawing/2014/main" val="2629216790"/>
                    </a:ext>
                  </a:extLst>
                </a:gridCol>
              </a:tblGrid>
              <a:tr h="421519">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11" name="Straight Arrow Connector 10">
            <a:extLst>
              <a:ext uri="{FF2B5EF4-FFF2-40B4-BE49-F238E27FC236}">
                <a16:creationId xmlns:a16="http://schemas.microsoft.com/office/drawing/2014/main" id="{44589F7B-98A6-733D-63D2-D8153EFD02EC}"/>
              </a:ext>
            </a:extLst>
          </p:cNvPr>
          <p:cNvCxnSpPr>
            <a:cxnSpLocks/>
          </p:cNvCxnSpPr>
          <p:nvPr/>
        </p:nvCxnSpPr>
        <p:spPr>
          <a:xfrm flipH="1">
            <a:off x="2768410" y="2730606"/>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792882-6758-D27F-A151-C4F3DE3F3913}"/>
              </a:ext>
            </a:extLst>
          </p:cNvPr>
          <p:cNvCxnSpPr>
            <a:cxnSpLocks/>
          </p:cNvCxnSpPr>
          <p:nvPr/>
        </p:nvCxnSpPr>
        <p:spPr>
          <a:xfrm>
            <a:off x="3947265" y="2719283"/>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80F75855-9929-22EF-444A-A7092A3CEA78}"/>
              </a:ext>
            </a:extLst>
          </p:cNvPr>
          <p:cNvGraphicFramePr>
            <a:graphicFrameLocks noGrp="1"/>
          </p:cNvGraphicFramePr>
          <p:nvPr>
            <p:extLst>
              <p:ext uri="{D42A27DB-BD31-4B8C-83A1-F6EECF244321}">
                <p14:modId xmlns:p14="http://schemas.microsoft.com/office/powerpoint/2010/main" val="3290171730"/>
              </p:ext>
            </p:extLst>
          </p:nvPr>
        </p:nvGraphicFramePr>
        <p:xfrm>
          <a:off x="1671147" y="2324022"/>
          <a:ext cx="9122976" cy="457200"/>
        </p:xfrm>
        <a:graphic>
          <a:graphicData uri="http://schemas.openxmlformats.org/drawingml/2006/table">
            <a:tbl>
              <a:tblPr firstRow="1" bandRow="1">
                <a:tableStyleId>{5C22544A-7EE6-4342-B048-85BDC9FD1C3A}</a:tableStyleId>
              </a:tblPr>
              <a:tblGrid>
                <a:gridCol w="4561488">
                  <a:extLst>
                    <a:ext uri="{9D8B030D-6E8A-4147-A177-3AD203B41FA5}">
                      <a16:colId xmlns:a16="http://schemas.microsoft.com/office/drawing/2014/main" val="2629216790"/>
                    </a:ext>
                  </a:extLst>
                </a:gridCol>
                <a:gridCol w="4561488">
                  <a:extLst>
                    <a:ext uri="{9D8B030D-6E8A-4147-A177-3AD203B41FA5}">
                      <a16:colId xmlns:a16="http://schemas.microsoft.com/office/drawing/2014/main" val="1542903037"/>
                    </a:ext>
                  </a:extLst>
                </a:gridCol>
              </a:tblGrid>
              <a:tr h="421519">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26" name="Straight Arrow Connector 25">
            <a:extLst>
              <a:ext uri="{FF2B5EF4-FFF2-40B4-BE49-F238E27FC236}">
                <a16:creationId xmlns:a16="http://schemas.microsoft.com/office/drawing/2014/main" id="{1F654428-69C9-21D1-80DB-692727CE2431}"/>
              </a:ext>
            </a:extLst>
          </p:cNvPr>
          <p:cNvCxnSpPr>
            <a:cxnSpLocks/>
          </p:cNvCxnSpPr>
          <p:nvPr/>
        </p:nvCxnSpPr>
        <p:spPr>
          <a:xfrm flipH="1">
            <a:off x="7283047" y="2713201"/>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D5FDBF5-8A7F-90F3-E629-C24679C5A126}"/>
              </a:ext>
            </a:extLst>
          </p:cNvPr>
          <p:cNvCxnSpPr>
            <a:cxnSpLocks/>
          </p:cNvCxnSpPr>
          <p:nvPr/>
        </p:nvCxnSpPr>
        <p:spPr>
          <a:xfrm>
            <a:off x="8461902" y="2701878"/>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AD2204E-6426-9BF4-743F-0832B8E1B9D5}"/>
              </a:ext>
            </a:extLst>
          </p:cNvPr>
          <p:cNvCxnSpPr>
            <a:cxnSpLocks/>
          </p:cNvCxnSpPr>
          <p:nvPr/>
        </p:nvCxnSpPr>
        <p:spPr>
          <a:xfrm flipH="1">
            <a:off x="3947265" y="1702090"/>
            <a:ext cx="2285370" cy="643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CCFEB4-B8F0-0AFC-C910-BC1427454A77}"/>
              </a:ext>
            </a:extLst>
          </p:cNvPr>
          <p:cNvCxnSpPr>
            <a:cxnSpLocks/>
            <a:stCxn id="9" idx="2"/>
          </p:cNvCxnSpPr>
          <p:nvPr/>
        </p:nvCxnSpPr>
        <p:spPr>
          <a:xfrm>
            <a:off x="6232635" y="1730994"/>
            <a:ext cx="2276118" cy="62536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D0C68497-BA42-E189-7369-719769CC3E66}"/>
              </a:ext>
            </a:extLst>
          </p:cNvPr>
          <p:cNvGraphicFramePr>
            <a:graphicFrameLocks noGrp="1"/>
          </p:cNvGraphicFramePr>
          <p:nvPr>
            <p:extLst>
              <p:ext uri="{D42A27DB-BD31-4B8C-83A1-F6EECF244321}">
                <p14:modId xmlns:p14="http://schemas.microsoft.com/office/powerpoint/2010/main" val="1979495852"/>
              </p:ext>
            </p:extLst>
          </p:nvPr>
        </p:nvGraphicFramePr>
        <p:xfrm>
          <a:off x="1671147" y="3282660"/>
          <a:ext cx="9122976" cy="457200"/>
        </p:xfrm>
        <a:graphic>
          <a:graphicData uri="http://schemas.openxmlformats.org/drawingml/2006/table">
            <a:tbl>
              <a:tblPr firstRow="1" bandRow="1">
                <a:tableStyleId>{5C22544A-7EE6-4342-B048-85BDC9FD1C3A}</a:tableStyleId>
              </a:tblPr>
              <a:tblGrid>
                <a:gridCol w="2280744">
                  <a:extLst>
                    <a:ext uri="{9D8B030D-6E8A-4147-A177-3AD203B41FA5}">
                      <a16:colId xmlns:a16="http://schemas.microsoft.com/office/drawing/2014/main" val="2629216790"/>
                    </a:ext>
                  </a:extLst>
                </a:gridCol>
                <a:gridCol w="2280744">
                  <a:extLst>
                    <a:ext uri="{9D8B030D-6E8A-4147-A177-3AD203B41FA5}">
                      <a16:colId xmlns:a16="http://schemas.microsoft.com/office/drawing/2014/main" val="844789719"/>
                    </a:ext>
                  </a:extLst>
                </a:gridCol>
                <a:gridCol w="2280744">
                  <a:extLst>
                    <a:ext uri="{9D8B030D-6E8A-4147-A177-3AD203B41FA5}">
                      <a16:colId xmlns:a16="http://schemas.microsoft.com/office/drawing/2014/main" val="1542903037"/>
                    </a:ext>
                  </a:extLst>
                </a:gridCol>
                <a:gridCol w="2280744">
                  <a:extLst>
                    <a:ext uri="{9D8B030D-6E8A-4147-A177-3AD203B41FA5}">
                      <a16:colId xmlns:a16="http://schemas.microsoft.com/office/drawing/2014/main" val="3978219029"/>
                    </a:ext>
                  </a:extLst>
                </a:gridCol>
              </a:tblGrid>
              <a:tr h="421519">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8" name="Straight Arrow Connector 7">
            <a:extLst>
              <a:ext uri="{FF2B5EF4-FFF2-40B4-BE49-F238E27FC236}">
                <a16:creationId xmlns:a16="http://schemas.microsoft.com/office/drawing/2014/main" id="{F17D70A8-DDEE-7916-6B85-8DCC70A55594}"/>
              </a:ext>
            </a:extLst>
          </p:cNvPr>
          <p:cNvCxnSpPr>
            <a:cxnSpLocks/>
          </p:cNvCxnSpPr>
          <p:nvPr/>
        </p:nvCxnSpPr>
        <p:spPr>
          <a:xfrm flipH="1">
            <a:off x="2070538" y="3690775"/>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A36A6AB-D9FB-E0D7-3A12-8EA28C8AC1F5}"/>
              </a:ext>
            </a:extLst>
          </p:cNvPr>
          <p:cNvCxnSpPr>
            <a:cxnSpLocks/>
          </p:cNvCxnSpPr>
          <p:nvPr/>
        </p:nvCxnSpPr>
        <p:spPr>
          <a:xfrm>
            <a:off x="2768410" y="3690775"/>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4648A43-7484-1BE4-D3A8-C4FF71300E0B}"/>
              </a:ext>
            </a:extLst>
          </p:cNvPr>
          <p:cNvCxnSpPr>
            <a:cxnSpLocks/>
          </p:cNvCxnSpPr>
          <p:nvPr/>
        </p:nvCxnSpPr>
        <p:spPr>
          <a:xfrm flipH="1">
            <a:off x="4409090" y="3690774"/>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45D7325-EDF5-B3B0-C1A3-E81513CBFEEE}"/>
              </a:ext>
            </a:extLst>
          </p:cNvPr>
          <p:cNvCxnSpPr>
            <a:cxnSpLocks/>
          </p:cNvCxnSpPr>
          <p:nvPr/>
        </p:nvCxnSpPr>
        <p:spPr>
          <a:xfrm>
            <a:off x="5106962" y="3690774"/>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9945F3-2102-000E-6F8E-411DD977A26C}"/>
              </a:ext>
            </a:extLst>
          </p:cNvPr>
          <p:cNvCxnSpPr>
            <a:cxnSpLocks/>
          </p:cNvCxnSpPr>
          <p:nvPr/>
        </p:nvCxnSpPr>
        <p:spPr>
          <a:xfrm flipH="1">
            <a:off x="6588921" y="3690774"/>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B70DDF8-128C-1762-04AF-D6FA4BAB9504}"/>
              </a:ext>
            </a:extLst>
          </p:cNvPr>
          <p:cNvCxnSpPr>
            <a:cxnSpLocks/>
          </p:cNvCxnSpPr>
          <p:nvPr/>
        </p:nvCxnSpPr>
        <p:spPr>
          <a:xfrm>
            <a:off x="7286793" y="3690774"/>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852AB09-404E-480D-8614-F3CF6B8700A7}"/>
              </a:ext>
            </a:extLst>
          </p:cNvPr>
          <p:cNvCxnSpPr>
            <a:cxnSpLocks/>
          </p:cNvCxnSpPr>
          <p:nvPr/>
        </p:nvCxnSpPr>
        <p:spPr>
          <a:xfrm flipH="1">
            <a:off x="8891750" y="3688875"/>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FE8238A-82DC-723E-A5BB-E0A1E3A86359}"/>
              </a:ext>
            </a:extLst>
          </p:cNvPr>
          <p:cNvCxnSpPr>
            <a:cxnSpLocks/>
          </p:cNvCxnSpPr>
          <p:nvPr/>
        </p:nvCxnSpPr>
        <p:spPr>
          <a:xfrm>
            <a:off x="9589622" y="3688875"/>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D417834-B64D-C41A-C8B8-C5C20E7EED6E}"/>
              </a:ext>
            </a:extLst>
          </p:cNvPr>
          <p:cNvSpPr txBox="1"/>
          <p:nvPr/>
        </p:nvSpPr>
        <p:spPr>
          <a:xfrm>
            <a:off x="838199" y="5156021"/>
            <a:ext cx="1051559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alatino Linotype" panose="02040502050505030304" pitchFamily="18" charset="0"/>
              </a:rPr>
              <a:t>So, we have a binary tree.</a:t>
            </a:r>
          </a:p>
          <a:p>
            <a:endParaRPr lang="en-US" sz="2400" dirty="0">
              <a:latin typeface="Palatino Linotype" panose="02040502050505030304" pitchFamily="18" charset="0"/>
            </a:endParaRPr>
          </a:p>
          <a:p>
            <a:pPr marL="342900" indent="-342900">
              <a:buFont typeface="Arial" panose="020B0604020202020204" pitchFamily="34" charset="0"/>
              <a:buChar char="•"/>
            </a:pPr>
            <a:r>
              <a:rPr lang="en-US" sz="2400" dirty="0">
                <a:latin typeface="Palatino Linotype" panose="02040502050505030304" pitchFamily="18" charset="0"/>
              </a:rPr>
              <a:t>Inserting a new key or deleting an existing key is going to require updating the tree structure. </a:t>
            </a:r>
          </a:p>
        </p:txBody>
      </p:sp>
    </p:spTree>
    <p:extLst>
      <p:ext uri="{BB962C8B-B14F-4D97-AF65-F5344CB8AC3E}">
        <p14:creationId xmlns:p14="http://schemas.microsoft.com/office/powerpoint/2010/main" val="1371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418B8-B2ED-0DF7-2423-888454BF1DDC}"/>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9C9F735-C4E5-D552-7A99-046A35223D75}"/>
              </a:ext>
            </a:extLst>
          </p:cNvPr>
          <p:cNvGraphicFramePr>
            <a:graphicFrameLocks noGrp="1"/>
          </p:cNvGraphicFramePr>
          <p:nvPr/>
        </p:nvGraphicFramePr>
        <p:xfrm>
          <a:off x="1671147" y="4193444"/>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9D5CA10A-9FA2-94C7-21DF-11DD3E42E730}"/>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Binary Tree Challenges: Concurrency</a:t>
            </a:r>
          </a:p>
        </p:txBody>
      </p:sp>
      <p:sp>
        <p:nvSpPr>
          <p:cNvPr id="5" name="Slide Number Placeholder 4">
            <a:extLst>
              <a:ext uri="{FF2B5EF4-FFF2-40B4-BE49-F238E27FC236}">
                <a16:creationId xmlns:a16="http://schemas.microsoft.com/office/drawing/2014/main" id="{E63FD888-FC51-B5BF-EDAE-2C4437D4C66E}"/>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16</a:t>
            </a:fld>
            <a:endParaRPr lang="en-US" dirty="0">
              <a:latin typeface="Palatino Linotype" panose="02040502050505030304" pitchFamily="18" charset="0"/>
            </a:endParaRPr>
          </a:p>
        </p:txBody>
      </p:sp>
      <p:graphicFrame>
        <p:nvGraphicFramePr>
          <p:cNvPr id="9" name="Table 8">
            <a:extLst>
              <a:ext uri="{FF2B5EF4-FFF2-40B4-BE49-F238E27FC236}">
                <a16:creationId xmlns:a16="http://schemas.microsoft.com/office/drawing/2014/main" id="{B2E5CAC9-07E6-61BB-DB5D-4CBECE851703}"/>
              </a:ext>
            </a:extLst>
          </p:cNvPr>
          <p:cNvGraphicFramePr>
            <a:graphicFrameLocks noGrp="1"/>
          </p:cNvGraphicFramePr>
          <p:nvPr/>
        </p:nvGraphicFramePr>
        <p:xfrm>
          <a:off x="1671147" y="1273794"/>
          <a:ext cx="9122976" cy="457200"/>
        </p:xfrm>
        <a:graphic>
          <a:graphicData uri="http://schemas.openxmlformats.org/drawingml/2006/table">
            <a:tbl>
              <a:tblPr firstRow="1" bandRow="1">
                <a:tableStyleId>{5C22544A-7EE6-4342-B048-85BDC9FD1C3A}</a:tableStyleId>
              </a:tblPr>
              <a:tblGrid>
                <a:gridCol w="9122976">
                  <a:extLst>
                    <a:ext uri="{9D8B030D-6E8A-4147-A177-3AD203B41FA5}">
                      <a16:colId xmlns:a16="http://schemas.microsoft.com/office/drawing/2014/main" val="2629216790"/>
                    </a:ext>
                  </a:extLst>
                </a:gridCol>
              </a:tblGrid>
              <a:tr h="421519">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11" name="Straight Arrow Connector 10">
            <a:extLst>
              <a:ext uri="{FF2B5EF4-FFF2-40B4-BE49-F238E27FC236}">
                <a16:creationId xmlns:a16="http://schemas.microsoft.com/office/drawing/2014/main" id="{01BAD429-64E5-6827-B20D-32B32430D0CA}"/>
              </a:ext>
            </a:extLst>
          </p:cNvPr>
          <p:cNvCxnSpPr>
            <a:cxnSpLocks/>
          </p:cNvCxnSpPr>
          <p:nvPr/>
        </p:nvCxnSpPr>
        <p:spPr>
          <a:xfrm flipH="1">
            <a:off x="2768410" y="2730606"/>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C7EF57-C596-BC8F-7552-425D766AABBD}"/>
              </a:ext>
            </a:extLst>
          </p:cNvPr>
          <p:cNvCxnSpPr>
            <a:cxnSpLocks/>
          </p:cNvCxnSpPr>
          <p:nvPr/>
        </p:nvCxnSpPr>
        <p:spPr>
          <a:xfrm>
            <a:off x="3947265" y="2719283"/>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B08B1A9B-7AA3-A3A7-BE4E-82BE4873BEC3}"/>
              </a:ext>
            </a:extLst>
          </p:cNvPr>
          <p:cNvGraphicFramePr>
            <a:graphicFrameLocks noGrp="1"/>
          </p:cNvGraphicFramePr>
          <p:nvPr/>
        </p:nvGraphicFramePr>
        <p:xfrm>
          <a:off x="1671147" y="2324022"/>
          <a:ext cx="9122976" cy="457200"/>
        </p:xfrm>
        <a:graphic>
          <a:graphicData uri="http://schemas.openxmlformats.org/drawingml/2006/table">
            <a:tbl>
              <a:tblPr firstRow="1" bandRow="1">
                <a:tableStyleId>{5C22544A-7EE6-4342-B048-85BDC9FD1C3A}</a:tableStyleId>
              </a:tblPr>
              <a:tblGrid>
                <a:gridCol w="4561488">
                  <a:extLst>
                    <a:ext uri="{9D8B030D-6E8A-4147-A177-3AD203B41FA5}">
                      <a16:colId xmlns:a16="http://schemas.microsoft.com/office/drawing/2014/main" val="2629216790"/>
                    </a:ext>
                  </a:extLst>
                </a:gridCol>
                <a:gridCol w="4561488">
                  <a:extLst>
                    <a:ext uri="{9D8B030D-6E8A-4147-A177-3AD203B41FA5}">
                      <a16:colId xmlns:a16="http://schemas.microsoft.com/office/drawing/2014/main" val="1542903037"/>
                    </a:ext>
                  </a:extLst>
                </a:gridCol>
              </a:tblGrid>
              <a:tr h="421519">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26" name="Straight Arrow Connector 25">
            <a:extLst>
              <a:ext uri="{FF2B5EF4-FFF2-40B4-BE49-F238E27FC236}">
                <a16:creationId xmlns:a16="http://schemas.microsoft.com/office/drawing/2014/main" id="{E00528DF-B098-9582-D6E6-51454BB564CB}"/>
              </a:ext>
            </a:extLst>
          </p:cNvPr>
          <p:cNvCxnSpPr>
            <a:cxnSpLocks/>
          </p:cNvCxnSpPr>
          <p:nvPr/>
        </p:nvCxnSpPr>
        <p:spPr>
          <a:xfrm flipH="1">
            <a:off x="7283047" y="2713201"/>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CEB659-A81E-535C-CBA8-DE2C4BF89FA2}"/>
              </a:ext>
            </a:extLst>
          </p:cNvPr>
          <p:cNvCxnSpPr>
            <a:cxnSpLocks/>
          </p:cNvCxnSpPr>
          <p:nvPr/>
        </p:nvCxnSpPr>
        <p:spPr>
          <a:xfrm>
            <a:off x="8461902" y="2701878"/>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48A06C8-7CE9-7A20-176F-757439C240A4}"/>
              </a:ext>
            </a:extLst>
          </p:cNvPr>
          <p:cNvCxnSpPr>
            <a:cxnSpLocks/>
          </p:cNvCxnSpPr>
          <p:nvPr/>
        </p:nvCxnSpPr>
        <p:spPr>
          <a:xfrm flipH="1">
            <a:off x="3947265" y="1702090"/>
            <a:ext cx="2285370" cy="643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34265A-7A48-7D39-EB99-E4094725DD70}"/>
              </a:ext>
            </a:extLst>
          </p:cNvPr>
          <p:cNvCxnSpPr>
            <a:cxnSpLocks/>
            <a:stCxn id="9" idx="2"/>
          </p:cNvCxnSpPr>
          <p:nvPr/>
        </p:nvCxnSpPr>
        <p:spPr>
          <a:xfrm>
            <a:off x="6232635" y="1730994"/>
            <a:ext cx="2276118" cy="62536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EF817B92-68A1-8F71-5E97-7ADE5D966DF8}"/>
              </a:ext>
            </a:extLst>
          </p:cNvPr>
          <p:cNvGraphicFramePr>
            <a:graphicFrameLocks noGrp="1"/>
          </p:cNvGraphicFramePr>
          <p:nvPr/>
        </p:nvGraphicFramePr>
        <p:xfrm>
          <a:off x="1671147" y="3282660"/>
          <a:ext cx="9122976" cy="457200"/>
        </p:xfrm>
        <a:graphic>
          <a:graphicData uri="http://schemas.openxmlformats.org/drawingml/2006/table">
            <a:tbl>
              <a:tblPr firstRow="1" bandRow="1">
                <a:tableStyleId>{5C22544A-7EE6-4342-B048-85BDC9FD1C3A}</a:tableStyleId>
              </a:tblPr>
              <a:tblGrid>
                <a:gridCol w="2280744">
                  <a:extLst>
                    <a:ext uri="{9D8B030D-6E8A-4147-A177-3AD203B41FA5}">
                      <a16:colId xmlns:a16="http://schemas.microsoft.com/office/drawing/2014/main" val="2629216790"/>
                    </a:ext>
                  </a:extLst>
                </a:gridCol>
                <a:gridCol w="2280744">
                  <a:extLst>
                    <a:ext uri="{9D8B030D-6E8A-4147-A177-3AD203B41FA5}">
                      <a16:colId xmlns:a16="http://schemas.microsoft.com/office/drawing/2014/main" val="844789719"/>
                    </a:ext>
                  </a:extLst>
                </a:gridCol>
                <a:gridCol w="2280744">
                  <a:extLst>
                    <a:ext uri="{9D8B030D-6E8A-4147-A177-3AD203B41FA5}">
                      <a16:colId xmlns:a16="http://schemas.microsoft.com/office/drawing/2014/main" val="1542903037"/>
                    </a:ext>
                  </a:extLst>
                </a:gridCol>
                <a:gridCol w="2280744">
                  <a:extLst>
                    <a:ext uri="{9D8B030D-6E8A-4147-A177-3AD203B41FA5}">
                      <a16:colId xmlns:a16="http://schemas.microsoft.com/office/drawing/2014/main" val="3978219029"/>
                    </a:ext>
                  </a:extLst>
                </a:gridCol>
              </a:tblGrid>
              <a:tr h="421519">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8" name="Straight Arrow Connector 7">
            <a:extLst>
              <a:ext uri="{FF2B5EF4-FFF2-40B4-BE49-F238E27FC236}">
                <a16:creationId xmlns:a16="http://schemas.microsoft.com/office/drawing/2014/main" id="{468B7C14-BA50-E6A5-FE46-7E031D7B76F0}"/>
              </a:ext>
            </a:extLst>
          </p:cNvPr>
          <p:cNvCxnSpPr>
            <a:cxnSpLocks/>
          </p:cNvCxnSpPr>
          <p:nvPr/>
        </p:nvCxnSpPr>
        <p:spPr>
          <a:xfrm flipH="1">
            <a:off x="2070538" y="3690775"/>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3660B1-C773-8655-53B3-85D30C9DF5DB}"/>
              </a:ext>
            </a:extLst>
          </p:cNvPr>
          <p:cNvCxnSpPr>
            <a:cxnSpLocks/>
          </p:cNvCxnSpPr>
          <p:nvPr/>
        </p:nvCxnSpPr>
        <p:spPr>
          <a:xfrm>
            <a:off x="2768410" y="3690775"/>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DB2AD71-C529-3966-D527-800563E98956}"/>
              </a:ext>
            </a:extLst>
          </p:cNvPr>
          <p:cNvCxnSpPr>
            <a:cxnSpLocks/>
          </p:cNvCxnSpPr>
          <p:nvPr/>
        </p:nvCxnSpPr>
        <p:spPr>
          <a:xfrm flipH="1">
            <a:off x="4409090" y="3690774"/>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D4BC012-291C-0DAF-2713-55EFF0BAC8A8}"/>
              </a:ext>
            </a:extLst>
          </p:cNvPr>
          <p:cNvCxnSpPr>
            <a:cxnSpLocks/>
          </p:cNvCxnSpPr>
          <p:nvPr/>
        </p:nvCxnSpPr>
        <p:spPr>
          <a:xfrm>
            <a:off x="5106962" y="3690774"/>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40D40A-82D4-EE3B-A146-91C3619ABD4B}"/>
              </a:ext>
            </a:extLst>
          </p:cNvPr>
          <p:cNvCxnSpPr>
            <a:cxnSpLocks/>
          </p:cNvCxnSpPr>
          <p:nvPr/>
        </p:nvCxnSpPr>
        <p:spPr>
          <a:xfrm flipH="1">
            <a:off x="6588921" y="3690774"/>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FC32927-6B79-DE5C-436A-28EA11106241}"/>
              </a:ext>
            </a:extLst>
          </p:cNvPr>
          <p:cNvCxnSpPr>
            <a:cxnSpLocks/>
          </p:cNvCxnSpPr>
          <p:nvPr/>
        </p:nvCxnSpPr>
        <p:spPr>
          <a:xfrm>
            <a:off x="7286793" y="3690774"/>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ACC6549-822E-A15F-25C8-EC549FF0DBD7}"/>
              </a:ext>
            </a:extLst>
          </p:cNvPr>
          <p:cNvCxnSpPr>
            <a:cxnSpLocks/>
          </p:cNvCxnSpPr>
          <p:nvPr/>
        </p:nvCxnSpPr>
        <p:spPr>
          <a:xfrm flipH="1">
            <a:off x="8891750" y="3688875"/>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892D46-0EF4-DAD5-40B3-B89E3AA8E178}"/>
              </a:ext>
            </a:extLst>
          </p:cNvPr>
          <p:cNvCxnSpPr>
            <a:cxnSpLocks/>
          </p:cNvCxnSpPr>
          <p:nvPr/>
        </p:nvCxnSpPr>
        <p:spPr>
          <a:xfrm>
            <a:off x="9589622" y="3688875"/>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26310BD-D69D-25F3-73E3-0CA10068C426}"/>
              </a:ext>
            </a:extLst>
          </p:cNvPr>
          <p:cNvSpPr txBox="1"/>
          <p:nvPr/>
        </p:nvSpPr>
        <p:spPr>
          <a:xfrm>
            <a:off x="838199" y="5156021"/>
            <a:ext cx="1051559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alatino Linotype" panose="02040502050505030304" pitchFamily="18" charset="0"/>
              </a:rPr>
              <a:t>Something that we will talk later is </a:t>
            </a:r>
            <a:r>
              <a:rPr lang="en-US" sz="2400" i="1" dirty="0">
                <a:latin typeface="Palatino Linotype" panose="02040502050505030304" pitchFamily="18" charset="0"/>
              </a:rPr>
              <a:t>concurrency</a:t>
            </a:r>
            <a:r>
              <a:rPr lang="en-US" sz="2400" dirty="0">
                <a:latin typeface="Palatino Linotype" panose="02040502050505030304" pitchFamily="18" charset="0"/>
              </a:rPr>
              <a:t>.</a:t>
            </a:r>
          </a:p>
          <a:p>
            <a:endParaRPr lang="en-US" sz="2400" dirty="0">
              <a:latin typeface="Palatino Linotype" panose="02040502050505030304" pitchFamily="18" charset="0"/>
            </a:endParaRPr>
          </a:p>
          <a:p>
            <a:pPr marL="342900" indent="-342900">
              <a:buFont typeface="Arial" panose="020B0604020202020204" pitchFamily="34" charset="0"/>
              <a:buChar char="•"/>
            </a:pPr>
            <a:r>
              <a:rPr lang="en-US" sz="2400" dirty="0">
                <a:latin typeface="Palatino Linotype" panose="02040502050505030304" pitchFamily="18" charset="0"/>
              </a:rPr>
              <a:t>Searching/Updating multiple numbers at the same time would be hard as we need to lock a large part of the tree.</a:t>
            </a:r>
          </a:p>
        </p:txBody>
      </p:sp>
    </p:spTree>
    <p:extLst>
      <p:ext uri="{BB962C8B-B14F-4D97-AF65-F5344CB8AC3E}">
        <p14:creationId xmlns:p14="http://schemas.microsoft.com/office/powerpoint/2010/main" val="3743539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5D843-0FF0-8495-C9A4-1B7E2A023A9E}"/>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4E98E04-EAEF-0FA7-CC6D-9C1CE6A970E1}"/>
              </a:ext>
            </a:extLst>
          </p:cNvPr>
          <p:cNvGraphicFramePr>
            <a:graphicFrameLocks noGrp="1"/>
          </p:cNvGraphicFramePr>
          <p:nvPr>
            <p:extLst>
              <p:ext uri="{D42A27DB-BD31-4B8C-83A1-F6EECF244321}">
                <p14:modId xmlns:p14="http://schemas.microsoft.com/office/powerpoint/2010/main" val="3450417399"/>
              </p:ext>
            </p:extLst>
          </p:nvPr>
        </p:nvGraphicFramePr>
        <p:xfrm>
          <a:off x="1671147" y="4193444"/>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rgbClr val="00B050"/>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94E55E48-0100-E0F5-2E44-2881F4619F36}"/>
              </a:ext>
            </a:extLst>
          </p:cNvPr>
          <p:cNvSpPr>
            <a:spLocks noGrp="1"/>
          </p:cNvSpPr>
          <p:nvPr>
            <p:ph type="title"/>
          </p:nvPr>
        </p:nvSpPr>
        <p:spPr>
          <a:xfrm>
            <a:off x="838200" y="0"/>
            <a:ext cx="10515600" cy="905091"/>
          </a:xfrm>
        </p:spPr>
        <p:txBody>
          <a:bodyPr>
            <a:normAutofit fontScale="90000"/>
          </a:bodyPr>
          <a:lstStyle/>
          <a:p>
            <a:pPr algn="ctr"/>
            <a:r>
              <a:rPr lang="en-US" sz="4000" b="1" dirty="0">
                <a:latin typeface="Palatino Linotype" panose="02040502050505030304" pitchFamily="18" charset="0"/>
              </a:rPr>
              <a:t>Binary Tree Challenges: Point or Range Query</a:t>
            </a:r>
          </a:p>
        </p:txBody>
      </p:sp>
      <p:sp>
        <p:nvSpPr>
          <p:cNvPr id="5" name="Slide Number Placeholder 4">
            <a:extLst>
              <a:ext uri="{FF2B5EF4-FFF2-40B4-BE49-F238E27FC236}">
                <a16:creationId xmlns:a16="http://schemas.microsoft.com/office/drawing/2014/main" id="{4673CEBA-8AB9-C9FE-3627-55E530683FDF}"/>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17</a:t>
            </a:fld>
            <a:endParaRPr lang="en-US" dirty="0">
              <a:latin typeface="Palatino Linotype" panose="02040502050505030304" pitchFamily="18" charset="0"/>
            </a:endParaRPr>
          </a:p>
        </p:txBody>
      </p:sp>
      <p:graphicFrame>
        <p:nvGraphicFramePr>
          <p:cNvPr id="9" name="Table 8">
            <a:extLst>
              <a:ext uri="{FF2B5EF4-FFF2-40B4-BE49-F238E27FC236}">
                <a16:creationId xmlns:a16="http://schemas.microsoft.com/office/drawing/2014/main" id="{26E0364C-C451-441F-0163-0B1027DBFB97}"/>
              </a:ext>
            </a:extLst>
          </p:cNvPr>
          <p:cNvGraphicFramePr>
            <a:graphicFrameLocks noGrp="1"/>
          </p:cNvGraphicFramePr>
          <p:nvPr>
            <p:extLst>
              <p:ext uri="{D42A27DB-BD31-4B8C-83A1-F6EECF244321}">
                <p14:modId xmlns:p14="http://schemas.microsoft.com/office/powerpoint/2010/main" val="3636253966"/>
              </p:ext>
            </p:extLst>
          </p:nvPr>
        </p:nvGraphicFramePr>
        <p:xfrm>
          <a:off x="1671147" y="1273794"/>
          <a:ext cx="9122976" cy="457200"/>
        </p:xfrm>
        <a:graphic>
          <a:graphicData uri="http://schemas.openxmlformats.org/drawingml/2006/table">
            <a:tbl>
              <a:tblPr firstRow="1" bandRow="1">
                <a:tableStyleId>{5C22544A-7EE6-4342-B048-85BDC9FD1C3A}</a:tableStyleId>
              </a:tblPr>
              <a:tblGrid>
                <a:gridCol w="9122976">
                  <a:extLst>
                    <a:ext uri="{9D8B030D-6E8A-4147-A177-3AD203B41FA5}">
                      <a16:colId xmlns:a16="http://schemas.microsoft.com/office/drawing/2014/main" val="2629216790"/>
                    </a:ext>
                  </a:extLst>
                </a:gridCol>
              </a:tblGrid>
              <a:tr h="421519">
                <a:tc>
                  <a:txBody>
                    <a:bodyPr/>
                    <a:lstStyle/>
                    <a:p>
                      <a:pPr algn="ctr"/>
                      <a:r>
                        <a:rPr lang="en-US" sz="2400" b="0" i="0" dirty="0">
                          <a:solidFill>
                            <a:srgbClr val="FF0000"/>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11" name="Straight Arrow Connector 10">
            <a:extLst>
              <a:ext uri="{FF2B5EF4-FFF2-40B4-BE49-F238E27FC236}">
                <a16:creationId xmlns:a16="http://schemas.microsoft.com/office/drawing/2014/main" id="{960CEABD-5E21-1AAF-4070-6C9730582388}"/>
              </a:ext>
            </a:extLst>
          </p:cNvPr>
          <p:cNvCxnSpPr>
            <a:cxnSpLocks/>
          </p:cNvCxnSpPr>
          <p:nvPr/>
        </p:nvCxnSpPr>
        <p:spPr>
          <a:xfrm flipH="1">
            <a:off x="2768410" y="2730606"/>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69FE6B8-1CCF-147E-9002-E12985CDF24F}"/>
              </a:ext>
            </a:extLst>
          </p:cNvPr>
          <p:cNvCxnSpPr>
            <a:cxnSpLocks/>
          </p:cNvCxnSpPr>
          <p:nvPr/>
        </p:nvCxnSpPr>
        <p:spPr>
          <a:xfrm>
            <a:off x="3947265" y="2719283"/>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7FA36FA-161D-0029-E22F-48C48FC3FB61}"/>
              </a:ext>
            </a:extLst>
          </p:cNvPr>
          <p:cNvGraphicFramePr>
            <a:graphicFrameLocks noGrp="1"/>
          </p:cNvGraphicFramePr>
          <p:nvPr>
            <p:extLst>
              <p:ext uri="{D42A27DB-BD31-4B8C-83A1-F6EECF244321}">
                <p14:modId xmlns:p14="http://schemas.microsoft.com/office/powerpoint/2010/main" val="90664678"/>
              </p:ext>
            </p:extLst>
          </p:nvPr>
        </p:nvGraphicFramePr>
        <p:xfrm>
          <a:off x="1671147" y="2324022"/>
          <a:ext cx="9122976" cy="457200"/>
        </p:xfrm>
        <a:graphic>
          <a:graphicData uri="http://schemas.openxmlformats.org/drawingml/2006/table">
            <a:tbl>
              <a:tblPr firstRow="1" bandRow="1">
                <a:tableStyleId>{5C22544A-7EE6-4342-B048-85BDC9FD1C3A}</a:tableStyleId>
              </a:tblPr>
              <a:tblGrid>
                <a:gridCol w="4561488">
                  <a:extLst>
                    <a:ext uri="{9D8B030D-6E8A-4147-A177-3AD203B41FA5}">
                      <a16:colId xmlns:a16="http://schemas.microsoft.com/office/drawing/2014/main" val="2629216790"/>
                    </a:ext>
                  </a:extLst>
                </a:gridCol>
                <a:gridCol w="4561488">
                  <a:extLst>
                    <a:ext uri="{9D8B030D-6E8A-4147-A177-3AD203B41FA5}">
                      <a16:colId xmlns:a16="http://schemas.microsoft.com/office/drawing/2014/main" val="1542903037"/>
                    </a:ext>
                  </a:extLst>
                </a:gridCol>
              </a:tblGrid>
              <a:tr h="421519">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rgbClr val="FF0000"/>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26" name="Straight Arrow Connector 25">
            <a:extLst>
              <a:ext uri="{FF2B5EF4-FFF2-40B4-BE49-F238E27FC236}">
                <a16:creationId xmlns:a16="http://schemas.microsoft.com/office/drawing/2014/main" id="{78CB03BB-9FF0-8A98-491E-D5D77030C061}"/>
              </a:ext>
            </a:extLst>
          </p:cNvPr>
          <p:cNvCxnSpPr>
            <a:cxnSpLocks/>
          </p:cNvCxnSpPr>
          <p:nvPr/>
        </p:nvCxnSpPr>
        <p:spPr>
          <a:xfrm flipH="1">
            <a:off x="7283047" y="2713201"/>
            <a:ext cx="1178855" cy="50658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A71549D-F73F-1141-C770-A0D96FD46F2C}"/>
              </a:ext>
            </a:extLst>
          </p:cNvPr>
          <p:cNvCxnSpPr>
            <a:cxnSpLocks/>
          </p:cNvCxnSpPr>
          <p:nvPr/>
        </p:nvCxnSpPr>
        <p:spPr>
          <a:xfrm>
            <a:off x="8461902" y="2701878"/>
            <a:ext cx="1070174" cy="51790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2502C43-3043-9770-4569-F2B377FFD9F9}"/>
              </a:ext>
            </a:extLst>
          </p:cNvPr>
          <p:cNvCxnSpPr>
            <a:cxnSpLocks/>
          </p:cNvCxnSpPr>
          <p:nvPr/>
        </p:nvCxnSpPr>
        <p:spPr>
          <a:xfrm flipH="1">
            <a:off x="3947265" y="1702090"/>
            <a:ext cx="2285370" cy="643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FB87571-639E-ABA8-D448-8965BA929E29}"/>
              </a:ext>
            </a:extLst>
          </p:cNvPr>
          <p:cNvCxnSpPr>
            <a:cxnSpLocks/>
            <a:stCxn id="9" idx="2"/>
          </p:cNvCxnSpPr>
          <p:nvPr/>
        </p:nvCxnSpPr>
        <p:spPr>
          <a:xfrm>
            <a:off x="6232635" y="1730994"/>
            <a:ext cx="2276118" cy="62536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0376FB74-FC3D-8A87-5C0E-0C1E1363B1ED}"/>
              </a:ext>
            </a:extLst>
          </p:cNvPr>
          <p:cNvGraphicFramePr>
            <a:graphicFrameLocks noGrp="1"/>
          </p:cNvGraphicFramePr>
          <p:nvPr>
            <p:extLst>
              <p:ext uri="{D42A27DB-BD31-4B8C-83A1-F6EECF244321}">
                <p14:modId xmlns:p14="http://schemas.microsoft.com/office/powerpoint/2010/main" val="2568243415"/>
              </p:ext>
            </p:extLst>
          </p:nvPr>
        </p:nvGraphicFramePr>
        <p:xfrm>
          <a:off x="1671147" y="3282660"/>
          <a:ext cx="9122976" cy="457200"/>
        </p:xfrm>
        <a:graphic>
          <a:graphicData uri="http://schemas.openxmlformats.org/drawingml/2006/table">
            <a:tbl>
              <a:tblPr firstRow="1" bandRow="1">
                <a:tableStyleId>{5C22544A-7EE6-4342-B048-85BDC9FD1C3A}</a:tableStyleId>
              </a:tblPr>
              <a:tblGrid>
                <a:gridCol w="2280744">
                  <a:extLst>
                    <a:ext uri="{9D8B030D-6E8A-4147-A177-3AD203B41FA5}">
                      <a16:colId xmlns:a16="http://schemas.microsoft.com/office/drawing/2014/main" val="2629216790"/>
                    </a:ext>
                  </a:extLst>
                </a:gridCol>
                <a:gridCol w="2280744">
                  <a:extLst>
                    <a:ext uri="{9D8B030D-6E8A-4147-A177-3AD203B41FA5}">
                      <a16:colId xmlns:a16="http://schemas.microsoft.com/office/drawing/2014/main" val="844789719"/>
                    </a:ext>
                  </a:extLst>
                </a:gridCol>
                <a:gridCol w="2280744">
                  <a:extLst>
                    <a:ext uri="{9D8B030D-6E8A-4147-A177-3AD203B41FA5}">
                      <a16:colId xmlns:a16="http://schemas.microsoft.com/office/drawing/2014/main" val="1542903037"/>
                    </a:ext>
                  </a:extLst>
                </a:gridCol>
                <a:gridCol w="2280744">
                  <a:extLst>
                    <a:ext uri="{9D8B030D-6E8A-4147-A177-3AD203B41FA5}">
                      <a16:colId xmlns:a16="http://schemas.microsoft.com/office/drawing/2014/main" val="3978219029"/>
                    </a:ext>
                  </a:extLst>
                </a:gridCol>
              </a:tblGrid>
              <a:tr h="421519">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rgbClr val="FF0000"/>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cxnSp>
        <p:nvCxnSpPr>
          <p:cNvPr id="8" name="Straight Arrow Connector 7">
            <a:extLst>
              <a:ext uri="{FF2B5EF4-FFF2-40B4-BE49-F238E27FC236}">
                <a16:creationId xmlns:a16="http://schemas.microsoft.com/office/drawing/2014/main" id="{BFC03997-076D-046C-7262-0CFF15C0B5F9}"/>
              </a:ext>
            </a:extLst>
          </p:cNvPr>
          <p:cNvCxnSpPr>
            <a:cxnSpLocks/>
          </p:cNvCxnSpPr>
          <p:nvPr/>
        </p:nvCxnSpPr>
        <p:spPr>
          <a:xfrm flipH="1">
            <a:off x="2070538" y="3690775"/>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119DD6-879A-5126-9B9F-9BC5D30F15A8}"/>
              </a:ext>
            </a:extLst>
          </p:cNvPr>
          <p:cNvCxnSpPr>
            <a:cxnSpLocks/>
          </p:cNvCxnSpPr>
          <p:nvPr/>
        </p:nvCxnSpPr>
        <p:spPr>
          <a:xfrm>
            <a:off x="2768410" y="3690775"/>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DEF1E5E-A7DC-F776-672D-7F0E650DAEBA}"/>
              </a:ext>
            </a:extLst>
          </p:cNvPr>
          <p:cNvCxnSpPr>
            <a:cxnSpLocks/>
          </p:cNvCxnSpPr>
          <p:nvPr/>
        </p:nvCxnSpPr>
        <p:spPr>
          <a:xfrm flipH="1">
            <a:off x="4409090" y="3690774"/>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6AB0F8-4ACE-1D65-50AE-35B2D524E26A}"/>
              </a:ext>
            </a:extLst>
          </p:cNvPr>
          <p:cNvCxnSpPr>
            <a:cxnSpLocks/>
          </p:cNvCxnSpPr>
          <p:nvPr/>
        </p:nvCxnSpPr>
        <p:spPr>
          <a:xfrm>
            <a:off x="5106962" y="3690774"/>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024DAD-B128-6B7A-FDF4-E44C3FFA36D8}"/>
              </a:ext>
            </a:extLst>
          </p:cNvPr>
          <p:cNvCxnSpPr>
            <a:cxnSpLocks/>
          </p:cNvCxnSpPr>
          <p:nvPr/>
        </p:nvCxnSpPr>
        <p:spPr>
          <a:xfrm flipH="1">
            <a:off x="6588921" y="3690774"/>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6A991DC-A2D5-018E-C1B5-997FC297A689}"/>
              </a:ext>
            </a:extLst>
          </p:cNvPr>
          <p:cNvCxnSpPr>
            <a:cxnSpLocks/>
          </p:cNvCxnSpPr>
          <p:nvPr/>
        </p:nvCxnSpPr>
        <p:spPr>
          <a:xfrm>
            <a:off x="7286793" y="3690774"/>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1E77BC5-BE17-6AC8-4C85-65E8C8F6C1D3}"/>
              </a:ext>
            </a:extLst>
          </p:cNvPr>
          <p:cNvCxnSpPr>
            <a:cxnSpLocks/>
          </p:cNvCxnSpPr>
          <p:nvPr/>
        </p:nvCxnSpPr>
        <p:spPr>
          <a:xfrm flipH="1">
            <a:off x="8891750" y="3688875"/>
            <a:ext cx="697872"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02C5B68-18C5-9328-CFDA-79E9CBEB61F6}"/>
              </a:ext>
            </a:extLst>
          </p:cNvPr>
          <p:cNvCxnSpPr>
            <a:cxnSpLocks/>
          </p:cNvCxnSpPr>
          <p:nvPr/>
        </p:nvCxnSpPr>
        <p:spPr>
          <a:xfrm>
            <a:off x="9589622" y="3688875"/>
            <a:ext cx="784087" cy="5505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E993D9-13D7-8D09-E63B-7B4D52768A93}"/>
              </a:ext>
            </a:extLst>
          </p:cNvPr>
          <p:cNvSpPr txBox="1"/>
          <p:nvPr/>
        </p:nvSpPr>
        <p:spPr>
          <a:xfrm>
            <a:off x="838199" y="4914284"/>
            <a:ext cx="10515599" cy="18774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alatino Linotype" panose="02040502050505030304" pitchFamily="18" charset="0"/>
              </a:rPr>
              <a:t>To read 45, we need 4 Disk read operations. Remember, all of these are stored on disk!</a:t>
            </a:r>
          </a:p>
          <a:p>
            <a:endParaRPr lang="en-US" sz="1000" dirty="0">
              <a:latin typeface="Palatino Linotype" panose="02040502050505030304" pitchFamily="18" charset="0"/>
            </a:endParaRPr>
          </a:p>
          <a:p>
            <a:pPr marL="342900" indent="-342900">
              <a:buFont typeface="Arial" panose="020B0604020202020204" pitchFamily="34" charset="0"/>
              <a:buChar char="•"/>
            </a:pPr>
            <a:r>
              <a:rPr lang="en-US" sz="2400" dirty="0">
                <a:latin typeface="Palatino Linotype" panose="02040502050505030304" pitchFamily="18" charset="0"/>
              </a:rPr>
              <a:t>But, say we want to read all numbers greater than 4?</a:t>
            </a:r>
          </a:p>
          <a:p>
            <a:endParaRPr lang="en-US" sz="1000" dirty="0">
              <a:latin typeface="Palatino Linotype" panose="02040502050505030304" pitchFamily="18" charset="0"/>
            </a:endParaRPr>
          </a:p>
          <a:p>
            <a:pPr marL="342900" indent="-342900">
              <a:buFont typeface="Arial" panose="020B0604020202020204" pitchFamily="34" charset="0"/>
              <a:buChar char="•"/>
            </a:pPr>
            <a:r>
              <a:rPr lang="en-US" sz="2400" dirty="0">
                <a:latin typeface="Palatino Linotype" panose="02040502050505030304" pitchFamily="18" charset="0"/>
              </a:rPr>
              <a:t>Is sorted list better now? Supports sequential access.</a:t>
            </a:r>
          </a:p>
        </p:txBody>
      </p:sp>
    </p:spTree>
    <p:extLst>
      <p:ext uri="{BB962C8B-B14F-4D97-AF65-F5344CB8AC3E}">
        <p14:creationId xmlns:p14="http://schemas.microsoft.com/office/powerpoint/2010/main" val="456817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86CBE-28EB-9340-2068-12887E2778C1}"/>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2A9DC4E-3A62-DDF1-351B-33AF3D290A05}"/>
              </a:ext>
            </a:extLst>
          </p:cNvPr>
          <p:cNvSpPr>
            <a:spLocks noGrp="1"/>
          </p:cNvSpPr>
          <p:nvPr>
            <p:ph type="title"/>
          </p:nvPr>
        </p:nvSpPr>
        <p:spPr>
          <a:xfrm>
            <a:off x="838200" y="2523909"/>
            <a:ext cx="10515600" cy="905091"/>
          </a:xfrm>
        </p:spPr>
        <p:txBody>
          <a:bodyPr>
            <a:normAutofit/>
          </a:bodyPr>
          <a:lstStyle/>
          <a:p>
            <a:pPr algn="ctr"/>
            <a:r>
              <a:rPr lang="en-US" sz="4000" b="1" dirty="0">
                <a:latin typeface="Palatino Linotype" panose="02040502050505030304" pitchFamily="18" charset="0"/>
              </a:rPr>
              <a:t>Indexes</a:t>
            </a:r>
          </a:p>
        </p:txBody>
      </p:sp>
    </p:spTree>
    <p:extLst>
      <p:ext uri="{BB962C8B-B14F-4D97-AF65-F5344CB8AC3E}">
        <p14:creationId xmlns:p14="http://schemas.microsoft.com/office/powerpoint/2010/main" val="310001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66564-B2C4-4C99-4619-F91ADBE261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29481-1959-7BDD-6D89-FF5D2DBFF503}"/>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Indexes</a:t>
            </a:r>
          </a:p>
        </p:txBody>
      </p:sp>
      <p:sp>
        <p:nvSpPr>
          <p:cNvPr id="3" name="Content Placeholder 2">
            <a:extLst>
              <a:ext uri="{FF2B5EF4-FFF2-40B4-BE49-F238E27FC236}">
                <a16:creationId xmlns:a16="http://schemas.microsoft.com/office/drawing/2014/main" id="{BA548135-8F93-B031-6C56-7922811D3CCF}"/>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rPr>
              <a:t>Databases can be large </a:t>
            </a:r>
            <a:r>
              <a:rPr lang="en-US" sz="2400" dirty="0">
                <a:latin typeface="Palatino Linotype" panose="02040502050505030304" pitchFamily="18" charset="0"/>
                <a:sym typeface="Wingdings" pitchFamily="2" charset="2"/>
              </a:rPr>
              <a:t> Extremely large with thousands of records.</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How can you search a record quickly in such large databases? </a:t>
            </a:r>
          </a:p>
          <a:p>
            <a:pPr lvl="1" algn="just"/>
            <a:r>
              <a:rPr lang="en-US" dirty="0">
                <a:latin typeface="Palatino Linotype" panose="02040502050505030304" pitchFamily="18" charset="0"/>
                <a:sym typeface="Wingdings" pitchFamily="2" charset="2"/>
              </a:rPr>
              <a:t>Remember, we saw that in a file, each record is identified through a search key.</a:t>
            </a:r>
          </a:p>
          <a:p>
            <a:pPr lvl="1" algn="just"/>
            <a:r>
              <a:rPr lang="en-US" dirty="0">
                <a:latin typeface="Palatino Linotype" panose="02040502050505030304" pitchFamily="18" charset="0"/>
                <a:sym typeface="Wingdings" pitchFamily="2" charset="2"/>
              </a:rPr>
              <a:t>To search a record, File system manager needs to bring a record from the disk, and then check its search key.</a:t>
            </a:r>
          </a:p>
          <a:p>
            <a:pPr lvl="1" algn="just"/>
            <a:r>
              <a:rPr lang="en-US" dirty="0">
                <a:solidFill>
                  <a:srgbClr val="FF0000"/>
                </a:solidFill>
                <a:latin typeface="Palatino Linotype" panose="02040502050505030304" pitchFamily="18" charset="0"/>
                <a:sym typeface="Wingdings" pitchFamily="2" charset="2"/>
              </a:rPr>
              <a:t>Imagine a query that wants to access multiple such records!</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Can we do better?  </a:t>
            </a:r>
            <a:r>
              <a:rPr lang="en-US" sz="2400" dirty="0">
                <a:solidFill>
                  <a:srgbClr val="00B050"/>
                </a:solidFill>
                <a:latin typeface="Palatino Linotype" panose="02040502050505030304" pitchFamily="18" charset="0"/>
                <a:sym typeface="Wingdings" pitchFamily="2" charset="2"/>
              </a:rPr>
              <a:t>Yes, with the help of Indexes! </a:t>
            </a:r>
          </a:p>
          <a:p>
            <a:pPr lvl="1" algn="just"/>
            <a:r>
              <a:rPr lang="en-US" dirty="0">
                <a:latin typeface="Palatino Linotype" panose="02040502050505030304" pitchFamily="18" charset="0"/>
                <a:sym typeface="Wingdings" pitchFamily="2" charset="2"/>
              </a:rPr>
              <a:t>Like books have </a:t>
            </a:r>
            <a:r>
              <a:rPr lang="en-US" i="1" dirty="0">
                <a:latin typeface="Palatino Linotype" panose="02040502050505030304" pitchFamily="18" charset="0"/>
                <a:sym typeface="Wingdings" pitchFamily="2" charset="2"/>
              </a:rPr>
              <a:t>table of contents</a:t>
            </a:r>
            <a:r>
              <a:rPr lang="en-US" dirty="0">
                <a:latin typeface="Palatino Linotype" panose="02040502050505030304" pitchFamily="18" charset="0"/>
                <a:sym typeface="Wingdings" pitchFamily="2" charset="2"/>
              </a:rPr>
              <a:t> that tell about the chapters in the book.</a:t>
            </a:r>
          </a:p>
          <a:p>
            <a:pPr lvl="1" algn="just"/>
            <a:r>
              <a:rPr lang="en-US" dirty="0">
                <a:latin typeface="Palatino Linotype" panose="02040502050505030304" pitchFamily="18" charset="0"/>
                <a:sym typeface="Wingdings" pitchFamily="2" charset="2"/>
              </a:rPr>
              <a:t>Indexes inform about records.</a:t>
            </a:r>
          </a:p>
          <a:p>
            <a:pPr marL="457200" lvl="1" indent="0" algn="just">
              <a:buNone/>
            </a:pPr>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E4AF57F3-79C6-BB8C-1DB7-5AE44680850D}"/>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19</a:t>
            </a:fld>
            <a:endParaRPr lang="en-US" dirty="0">
              <a:latin typeface="Palatino Linotype" panose="02040502050505030304" pitchFamily="18" charset="0"/>
            </a:endParaRPr>
          </a:p>
        </p:txBody>
      </p:sp>
    </p:spTree>
    <p:extLst>
      <p:ext uri="{BB962C8B-B14F-4D97-AF65-F5344CB8AC3E}">
        <p14:creationId xmlns:p14="http://schemas.microsoft.com/office/powerpoint/2010/main" val="404615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2FCC-27CF-F2D7-2EE5-A4EB10F7D391}"/>
              </a:ext>
            </a:extLst>
          </p:cNvPr>
          <p:cNvSpPr>
            <a:spLocks noGrp="1"/>
          </p:cNvSpPr>
          <p:nvPr>
            <p:ph type="title"/>
          </p:nvPr>
        </p:nvSpPr>
        <p:spPr>
          <a:xfrm>
            <a:off x="655320" y="1014153"/>
            <a:ext cx="10515600" cy="4838007"/>
          </a:xfrm>
        </p:spPr>
        <p:txBody>
          <a:bodyPr>
            <a:normAutofit/>
          </a:bodyPr>
          <a:lstStyle/>
          <a:p>
            <a:pPr algn="ctr"/>
            <a:r>
              <a:rPr lang="en-US" sz="3600" b="1" dirty="0">
                <a:solidFill>
                  <a:srgbClr val="FF0000"/>
                </a:solidFill>
                <a:latin typeface="Palatino Linotype" panose="02040502050505030304" pitchFamily="18" charset="0"/>
              </a:rPr>
              <a:t>Assignment 1 is Out!</a:t>
            </a:r>
            <a:br>
              <a:rPr lang="en-US" sz="3600" b="1" dirty="0">
                <a:solidFill>
                  <a:srgbClr val="FF0000"/>
                </a:solidFill>
                <a:latin typeface="Palatino Linotype" panose="02040502050505030304" pitchFamily="18" charset="0"/>
              </a:rPr>
            </a:br>
            <a:r>
              <a:rPr lang="en-US" sz="3600" b="1" dirty="0">
                <a:solidFill>
                  <a:srgbClr val="FF0000"/>
                </a:solidFill>
                <a:latin typeface="Palatino Linotype" panose="02040502050505030304" pitchFamily="18" charset="0"/>
              </a:rPr>
              <a:t>Deadline: </a:t>
            </a:r>
            <a:r>
              <a:rPr lang="en-US" sz="3600" b="1" dirty="0">
                <a:latin typeface="Palatino Linotype" panose="02040502050505030304" pitchFamily="18" charset="0"/>
              </a:rPr>
              <a:t>Oct 29, 2024 at 11:59pm</a:t>
            </a:r>
            <a:br>
              <a:rPr lang="en-US" sz="3600" b="1" dirty="0">
                <a:solidFill>
                  <a:srgbClr val="FF0000"/>
                </a:solidFill>
                <a:latin typeface="Palatino Linotype" panose="02040502050505030304" pitchFamily="18" charset="0"/>
              </a:rPr>
            </a:br>
            <a:br>
              <a:rPr lang="en-US" sz="3600" b="1" dirty="0">
                <a:solidFill>
                  <a:srgbClr val="FF0000"/>
                </a:solidFill>
                <a:latin typeface="Palatino Linotype" panose="02040502050505030304" pitchFamily="18" charset="0"/>
              </a:rPr>
            </a:br>
            <a:br>
              <a:rPr lang="en-US" sz="3600" b="1" dirty="0">
                <a:solidFill>
                  <a:srgbClr val="FF0000"/>
                </a:solidFill>
                <a:latin typeface="Palatino Linotype" panose="02040502050505030304" pitchFamily="18" charset="0"/>
              </a:rPr>
            </a:br>
            <a:r>
              <a:rPr lang="en-US" sz="3600" b="1" dirty="0">
                <a:latin typeface="Palatino Linotype" panose="02040502050505030304" pitchFamily="18" charset="0"/>
              </a:rPr>
              <a:t>Start collaborating with your groups!</a:t>
            </a:r>
            <a:br>
              <a:rPr lang="en-US" sz="3600" b="1" dirty="0">
                <a:latin typeface="Palatino Linotype" panose="02040502050505030304" pitchFamily="18" charset="0"/>
              </a:rPr>
            </a:br>
            <a:br>
              <a:rPr lang="en-US" sz="3600" b="1" dirty="0">
                <a:latin typeface="Palatino Linotype" panose="02040502050505030304" pitchFamily="18" charset="0"/>
              </a:rPr>
            </a:br>
            <a:br>
              <a:rPr lang="en-US" sz="3600" b="1" dirty="0">
                <a:latin typeface="Palatino Linotype" panose="02040502050505030304" pitchFamily="18" charset="0"/>
              </a:rPr>
            </a:br>
            <a:r>
              <a:rPr lang="en-US" sz="3600" b="1" dirty="0">
                <a:solidFill>
                  <a:srgbClr val="FF0000"/>
                </a:solidFill>
                <a:latin typeface="Palatino Linotype" panose="02040502050505030304" pitchFamily="18" charset="0"/>
              </a:rPr>
              <a:t>Midterm: </a:t>
            </a:r>
            <a:r>
              <a:rPr lang="en-US" sz="3600" b="1" dirty="0">
                <a:latin typeface="Palatino Linotype" panose="02040502050505030304" pitchFamily="18" charset="0"/>
              </a:rPr>
              <a:t>Oct 31, 2024 (in class)</a:t>
            </a:r>
          </a:p>
        </p:txBody>
      </p:sp>
      <p:sp>
        <p:nvSpPr>
          <p:cNvPr id="4" name="Footer Placeholder 3">
            <a:extLst>
              <a:ext uri="{FF2B5EF4-FFF2-40B4-BE49-F238E27FC236}">
                <a16:creationId xmlns:a16="http://schemas.microsoft.com/office/drawing/2014/main" id="{2D18778C-3E2C-8860-054C-C171C703CB03}"/>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9BC9E170-001F-6BBC-3F11-BD36E9FE8C89}"/>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a:t>
            </a:fld>
            <a:endParaRPr lang="en-US" dirty="0">
              <a:latin typeface="Palatino Linotype" panose="02040502050505030304" pitchFamily="18" charset="0"/>
            </a:endParaRPr>
          </a:p>
        </p:txBody>
      </p:sp>
    </p:spTree>
    <p:extLst>
      <p:ext uri="{BB962C8B-B14F-4D97-AF65-F5344CB8AC3E}">
        <p14:creationId xmlns:p14="http://schemas.microsoft.com/office/powerpoint/2010/main" val="2952985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25EB3-35B9-34F1-39F8-B053BADC2B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29FEC-036F-710A-C488-B71BD08FC0D9}"/>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How to determine a Good Index?</a:t>
            </a:r>
          </a:p>
        </p:txBody>
      </p:sp>
      <p:sp>
        <p:nvSpPr>
          <p:cNvPr id="3" name="Content Placeholder 2">
            <a:extLst>
              <a:ext uri="{FF2B5EF4-FFF2-40B4-BE49-F238E27FC236}">
                <a16:creationId xmlns:a16="http://schemas.microsoft.com/office/drawing/2014/main" id="{35B2F9C2-224F-1EAD-9ED0-21852D54D536}"/>
              </a:ext>
            </a:extLst>
          </p:cNvPr>
          <p:cNvSpPr>
            <a:spLocks noGrp="1"/>
          </p:cNvSpPr>
          <p:nvPr>
            <p:ph idx="1"/>
          </p:nvPr>
        </p:nvSpPr>
        <p:spPr>
          <a:xfrm>
            <a:off x="375214" y="1590293"/>
            <a:ext cx="11816785" cy="5131182"/>
          </a:xfrm>
        </p:spPr>
        <p:txBody>
          <a:bodyPr>
            <a:noAutofit/>
          </a:bodyPr>
          <a:lstStyle/>
          <a:p>
            <a:pPr algn="just"/>
            <a:r>
              <a:rPr lang="en-US" sz="2400" dirty="0">
                <a:latin typeface="Palatino Linotype" panose="02040502050505030304" pitchFamily="18" charset="0"/>
              </a:rPr>
              <a:t>A good index should help to search a record fast!</a:t>
            </a:r>
          </a:p>
          <a:p>
            <a:pPr algn="just"/>
            <a:endParaRPr lang="en-US" sz="10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Characteristics of a good index:</a:t>
            </a:r>
          </a:p>
          <a:p>
            <a:pPr lvl="1" algn="just"/>
            <a:r>
              <a:rPr lang="en-US" b="1" dirty="0">
                <a:latin typeface="Palatino Linotype" panose="02040502050505030304" pitchFamily="18" charset="0"/>
                <a:sym typeface="Wingdings" pitchFamily="2" charset="2"/>
              </a:rPr>
              <a:t>Access Types: </a:t>
            </a:r>
            <a:r>
              <a:rPr lang="en-US" dirty="0">
                <a:latin typeface="Palatino Linotype" panose="02040502050505030304" pitchFamily="18" charset="0"/>
                <a:sym typeface="Wingdings" pitchFamily="2" charset="2"/>
              </a:rPr>
              <a:t>Supports accessing a particular record (point query) and/or records within a specified range (range query).</a:t>
            </a:r>
          </a:p>
          <a:p>
            <a:pPr lvl="1" algn="just"/>
            <a:endParaRPr lang="en-US" sz="1000" dirty="0">
              <a:latin typeface="Palatino Linotype" panose="02040502050505030304" pitchFamily="18" charset="0"/>
              <a:sym typeface="Wingdings" pitchFamily="2" charset="2"/>
            </a:endParaRPr>
          </a:p>
          <a:p>
            <a:pPr lvl="1" algn="just"/>
            <a:r>
              <a:rPr lang="en-US" b="1" dirty="0">
                <a:latin typeface="Palatino Linotype" panose="02040502050505030304" pitchFamily="18" charset="0"/>
                <a:sym typeface="Wingdings" pitchFamily="2" charset="2"/>
              </a:rPr>
              <a:t>Access Time: </a:t>
            </a:r>
            <a:r>
              <a:rPr lang="en-US" dirty="0">
                <a:latin typeface="Palatino Linotype" panose="02040502050505030304" pitchFamily="18" charset="0"/>
                <a:sym typeface="Wingdings" pitchFamily="2" charset="2"/>
              </a:rPr>
              <a:t>Time to find a particular record.</a:t>
            </a:r>
          </a:p>
          <a:p>
            <a:pPr marL="457200" lvl="1" indent="0" algn="just">
              <a:buNone/>
            </a:pPr>
            <a:endParaRPr lang="en-US" sz="1000" dirty="0">
              <a:latin typeface="Palatino Linotype" panose="02040502050505030304" pitchFamily="18" charset="0"/>
              <a:sym typeface="Wingdings" pitchFamily="2" charset="2"/>
            </a:endParaRPr>
          </a:p>
          <a:p>
            <a:pPr lvl="1" algn="just"/>
            <a:r>
              <a:rPr lang="en-US" b="1" dirty="0">
                <a:latin typeface="Palatino Linotype" panose="02040502050505030304" pitchFamily="18" charset="0"/>
                <a:sym typeface="Wingdings" pitchFamily="2" charset="2"/>
              </a:rPr>
              <a:t>Insertion Time: </a:t>
            </a:r>
            <a:r>
              <a:rPr lang="en-US" dirty="0">
                <a:latin typeface="Palatino Linotype" panose="02040502050505030304" pitchFamily="18" charset="0"/>
                <a:sym typeface="Wingdings" pitchFamily="2" charset="2"/>
              </a:rPr>
              <a:t>Time to insert a new record in the index (includes time to find the right place to insert).</a:t>
            </a:r>
          </a:p>
          <a:p>
            <a:pPr marL="457200" lvl="1" indent="0" algn="just">
              <a:buNone/>
            </a:pPr>
            <a:endParaRPr lang="en-US" sz="1000" dirty="0">
              <a:latin typeface="Palatino Linotype" panose="02040502050505030304" pitchFamily="18" charset="0"/>
              <a:sym typeface="Wingdings" pitchFamily="2" charset="2"/>
            </a:endParaRPr>
          </a:p>
          <a:p>
            <a:pPr lvl="1" algn="just"/>
            <a:r>
              <a:rPr lang="en-US" b="1" dirty="0">
                <a:latin typeface="Palatino Linotype" panose="02040502050505030304" pitchFamily="18" charset="0"/>
                <a:sym typeface="Wingdings" pitchFamily="2" charset="2"/>
              </a:rPr>
              <a:t>Deletion Time: </a:t>
            </a:r>
            <a:r>
              <a:rPr lang="en-US" dirty="0">
                <a:latin typeface="Palatino Linotype" panose="02040502050505030304" pitchFamily="18" charset="0"/>
                <a:sym typeface="Wingdings" pitchFamily="2" charset="2"/>
              </a:rPr>
              <a:t>Time to delete a new record in the index (includes time to find the item to be deleted).</a:t>
            </a:r>
          </a:p>
          <a:p>
            <a:pPr marL="457200" lvl="1" indent="0" algn="just">
              <a:buNone/>
            </a:pPr>
            <a:endParaRPr lang="en-US" sz="1000" dirty="0">
              <a:latin typeface="Palatino Linotype" panose="02040502050505030304" pitchFamily="18" charset="0"/>
              <a:sym typeface="Wingdings" pitchFamily="2" charset="2"/>
            </a:endParaRPr>
          </a:p>
          <a:p>
            <a:pPr lvl="1" algn="just"/>
            <a:r>
              <a:rPr lang="en-US" b="1" dirty="0">
                <a:latin typeface="Palatino Linotype" panose="02040502050505030304" pitchFamily="18" charset="0"/>
                <a:sym typeface="Wingdings" pitchFamily="2" charset="2"/>
              </a:rPr>
              <a:t>Space Overhead: </a:t>
            </a:r>
            <a:r>
              <a:rPr lang="en-US" dirty="0">
                <a:latin typeface="Palatino Linotype" panose="02040502050505030304" pitchFamily="18" charset="0"/>
                <a:sym typeface="Wingdings" pitchFamily="2" charset="2"/>
              </a:rPr>
              <a:t>The space consumed by the index.</a:t>
            </a:r>
          </a:p>
          <a:p>
            <a:pPr marL="457200" lvl="1" indent="0" algn="just">
              <a:buNone/>
            </a:pPr>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48662A91-FDE2-3970-0417-620AEEF2D4BE}"/>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20</a:t>
            </a:fld>
            <a:endParaRPr lang="en-US" dirty="0">
              <a:latin typeface="Palatino Linotype" panose="02040502050505030304" pitchFamily="18" charset="0"/>
            </a:endParaRPr>
          </a:p>
        </p:txBody>
      </p:sp>
    </p:spTree>
    <p:extLst>
      <p:ext uri="{BB962C8B-B14F-4D97-AF65-F5344CB8AC3E}">
        <p14:creationId xmlns:p14="http://schemas.microsoft.com/office/powerpoint/2010/main" val="304889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F3605-1F1B-4D02-88CA-C0D94067E0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A344F-BC8D-2491-27CC-FB3666B371D6}"/>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Types of Indexes</a:t>
            </a:r>
          </a:p>
        </p:txBody>
      </p:sp>
      <p:sp>
        <p:nvSpPr>
          <p:cNvPr id="3" name="Content Placeholder 2">
            <a:extLst>
              <a:ext uri="{FF2B5EF4-FFF2-40B4-BE49-F238E27FC236}">
                <a16:creationId xmlns:a16="http://schemas.microsoft.com/office/drawing/2014/main" id="{99DA7FE3-1927-FE26-B259-5C0E7C24D5B1}"/>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Broadly, we can divide indexes into two groups:</a:t>
            </a:r>
          </a:p>
          <a:p>
            <a:pPr lvl="1" algn="just"/>
            <a:r>
              <a:rPr lang="en-US" dirty="0">
                <a:latin typeface="Palatino Linotype" panose="02040502050505030304" pitchFamily="18" charset="0"/>
                <a:sym typeface="Wingdings" pitchFamily="2" charset="2"/>
              </a:rPr>
              <a:t>Ordered Indexes</a:t>
            </a:r>
          </a:p>
          <a:p>
            <a:pPr lvl="1" algn="just"/>
            <a:r>
              <a:rPr lang="en-US" dirty="0">
                <a:latin typeface="Palatino Linotype" panose="02040502050505030304" pitchFamily="18" charset="0"/>
                <a:sym typeface="Wingdings" pitchFamily="2" charset="2"/>
              </a:rPr>
              <a:t>Hashed Indexes</a:t>
            </a:r>
          </a:p>
          <a:p>
            <a:pPr lvl="1" algn="just"/>
            <a:endParaRPr lang="en-US" dirty="0">
              <a:latin typeface="Palatino Linotype" panose="02040502050505030304" pitchFamily="18" charset="0"/>
              <a:sym typeface="Wingdings" pitchFamily="2" charset="2"/>
            </a:endParaRPr>
          </a:p>
          <a:p>
            <a:pPr marL="457200" lvl="1" indent="0" algn="just">
              <a:buNone/>
            </a:pPr>
            <a:endParaRPr lang="en-US" dirty="0">
              <a:latin typeface="Palatino Linotype" panose="02040502050505030304" pitchFamily="18" charset="0"/>
            </a:endParaRPr>
          </a:p>
        </p:txBody>
      </p:sp>
      <p:sp>
        <p:nvSpPr>
          <p:cNvPr id="4" name="Footer Placeholder 3">
            <a:extLst>
              <a:ext uri="{FF2B5EF4-FFF2-40B4-BE49-F238E27FC236}">
                <a16:creationId xmlns:a16="http://schemas.microsoft.com/office/drawing/2014/main" id="{E0D5688A-704A-8200-7A67-26EE087A873D}"/>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EA6091D9-DB3E-39BE-C40C-B0FD85E96452}"/>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21</a:t>
            </a:fld>
            <a:endParaRPr lang="en-US" dirty="0">
              <a:latin typeface="Palatino Linotype" panose="02040502050505030304" pitchFamily="18" charset="0"/>
            </a:endParaRPr>
          </a:p>
        </p:txBody>
      </p:sp>
    </p:spTree>
    <p:extLst>
      <p:ext uri="{BB962C8B-B14F-4D97-AF65-F5344CB8AC3E}">
        <p14:creationId xmlns:p14="http://schemas.microsoft.com/office/powerpoint/2010/main" val="116542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561E1-6374-CB4A-745A-71939AB29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A1CE95-FE1B-1506-2B62-A3613054C849}"/>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Clustering Indexes</a:t>
            </a:r>
          </a:p>
        </p:txBody>
      </p:sp>
      <p:sp>
        <p:nvSpPr>
          <p:cNvPr id="3" name="Content Placeholder 2">
            <a:extLst>
              <a:ext uri="{FF2B5EF4-FFF2-40B4-BE49-F238E27FC236}">
                <a16:creationId xmlns:a16="http://schemas.microsoft.com/office/drawing/2014/main" id="{4CA73E5A-C924-E563-B158-0F30CA8431BF}"/>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Index built on some search key.</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Search key could be the primary key or any other field of the table.</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Index entries are stored in a sorted manner.</a:t>
            </a:r>
          </a:p>
          <a:p>
            <a:pPr lvl="1" algn="just"/>
            <a:r>
              <a:rPr lang="en-US" dirty="0">
                <a:latin typeface="Palatino Linotype" panose="02040502050505030304" pitchFamily="18" charset="0"/>
                <a:sym typeface="Wingdings" pitchFamily="2" charset="2"/>
              </a:rPr>
              <a:t>Hence, also called as sequential indexes.</a:t>
            </a:r>
          </a:p>
          <a:p>
            <a:pPr lvl="1" algn="just"/>
            <a:endParaRPr lang="en-US"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Types: Dense and Spare Indexes.</a:t>
            </a:r>
          </a:p>
          <a:p>
            <a:pPr lvl="1" algn="just"/>
            <a:endParaRPr lang="en-US" dirty="0">
              <a:latin typeface="Palatino Linotype" panose="02040502050505030304" pitchFamily="18" charset="0"/>
              <a:sym typeface="Wingdings" pitchFamily="2" charset="2"/>
            </a:endParaRPr>
          </a:p>
          <a:p>
            <a:pPr marL="457200" lvl="1" indent="0" algn="just">
              <a:buNone/>
            </a:pPr>
            <a:endParaRPr lang="en-US" dirty="0">
              <a:latin typeface="Palatino Linotype" panose="02040502050505030304" pitchFamily="18" charset="0"/>
            </a:endParaRPr>
          </a:p>
        </p:txBody>
      </p:sp>
      <p:sp>
        <p:nvSpPr>
          <p:cNvPr id="4" name="Footer Placeholder 3">
            <a:extLst>
              <a:ext uri="{FF2B5EF4-FFF2-40B4-BE49-F238E27FC236}">
                <a16:creationId xmlns:a16="http://schemas.microsoft.com/office/drawing/2014/main" id="{EFD9B0F9-9354-B604-25FB-42B64E255F3B}"/>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ECA2779B-530C-1177-D390-7CDB8150E17D}"/>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22</a:t>
            </a:fld>
            <a:endParaRPr lang="en-US" dirty="0">
              <a:latin typeface="Palatino Linotype" panose="02040502050505030304" pitchFamily="18" charset="0"/>
            </a:endParaRPr>
          </a:p>
        </p:txBody>
      </p:sp>
    </p:spTree>
    <p:extLst>
      <p:ext uri="{BB962C8B-B14F-4D97-AF65-F5344CB8AC3E}">
        <p14:creationId xmlns:p14="http://schemas.microsoft.com/office/powerpoint/2010/main" val="1100920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03D9F-CBF9-C4E1-389B-D83F088F4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BE96F-6B4C-2D33-4E83-CF18FBC1B8A3}"/>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Dense Indexes</a:t>
            </a:r>
          </a:p>
        </p:txBody>
      </p:sp>
      <p:sp>
        <p:nvSpPr>
          <p:cNvPr id="3" name="Content Placeholder 2">
            <a:extLst>
              <a:ext uri="{FF2B5EF4-FFF2-40B4-BE49-F238E27FC236}">
                <a16:creationId xmlns:a16="http://schemas.microsoft.com/office/drawing/2014/main" id="{F8CCC841-0BAE-CF4B-619A-6487DD358D5F}"/>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Dense index includes an entry for every search-key.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1CC2236D-FBAC-C89F-B337-E2B8E004242E}"/>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23</a:t>
            </a:fld>
            <a:endParaRPr lang="en-US" dirty="0">
              <a:latin typeface="Palatino Linotype" panose="02040502050505030304" pitchFamily="18" charset="0"/>
            </a:endParaRPr>
          </a:p>
        </p:txBody>
      </p:sp>
      <p:grpSp>
        <p:nvGrpSpPr>
          <p:cNvPr id="12" name="Group 11">
            <a:extLst>
              <a:ext uri="{FF2B5EF4-FFF2-40B4-BE49-F238E27FC236}">
                <a16:creationId xmlns:a16="http://schemas.microsoft.com/office/drawing/2014/main" id="{9285C111-E065-C983-B3B4-F97DFFECA6B7}"/>
              </a:ext>
            </a:extLst>
          </p:cNvPr>
          <p:cNvGrpSpPr/>
          <p:nvPr/>
        </p:nvGrpSpPr>
        <p:grpSpPr>
          <a:xfrm>
            <a:off x="4740348" y="3248146"/>
            <a:ext cx="4237345" cy="1854200"/>
            <a:chOff x="5707911" y="2961067"/>
            <a:chExt cx="4237345" cy="1854200"/>
          </a:xfrm>
        </p:grpSpPr>
        <p:graphicFrame>
          <p:nvGraphicFramePr>
            <p:cNvPr id="7" name="Content Placeholder 2">
              <a:extLst>
                <a:ext uri="{FF2B5EF4-FFF2-40B4-BE49-F238E27FC236}">
                  <a16:creationId xmlns:a16="http://schemas.microsoft.com/office/drawing/2014/main" id="{E4A1DBE8-38D1-721D-B458-6EB39DCC8ACA}"/>
                </a:ext>
              </a:extLst>
            </p:cNvPr>
            <p:cNvGraphicFramePr>
              <a:graphicFrameLocks/>
            </p:cNvGraphicFramePr>
            <p:nvPr>
              <p:extLst>
                <p:ext uri="{D42A27DB-BD31-4B8C-83A1-F6EECF244321}">
                  <p14:modId xmlns:p14="http://schemas.microsoft.com/office/powerpoint/2010/main" val="2989106744"/>
                </p:ext>
              </p:extLst>
            </p:nvPr>
          </p:nvGraphicFramePr>
          <p:xfrm>
            <a:off x="5707911" y="2961067"/>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8" name="Freeform 7">
              <a:extLst>
                <a:ext uri="{FF2B5EF4-FFF2-40B4-BE49-F238E27FC236}">
                  <a16:creationId xmlns:a16="http://schemas.microsoft.com/office/drawing/2014/main" id="{1E93F9B8-B17B-01B2-267C-8691A6C39E0C}"/>
                </a:ext>
              </a:extLst>
            </p:cNvPr>
            <p:cNvSpPr/>
            <p:nvPr/>
          </p:nvSpPr>
          <p:spPr>
            <a:xfrm>
              <a:off x="9615883" y="305971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906EA082-E017-191B-D43D-12CCAC101581}"/>
                </a:ext>
              </a:extLst>
            </p:cNvPr>
            <p:cNvSpPr/>
            <p:nvPr/>
          </p:nvSpPr>
          <p:spPr>
            <a:xfrm>
              <a:off x="9615882" y="347814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31C71BD1-EFC2-1DFF-51E6-F003D5169101}"/>
                </a:ext>
              </a:extLst>
            </p:cNvPr>
            <p:cNvSpPr/>
            <p:nvPr/>
          </p:nvSpPr>
          <p:spPr>
            <a:xfrm>
              <a:off x="9615881" y="394079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DE213307-01F8-895B-45D1-CF8C231328D6}"/>
                </a:ext>
              </a:extLst>
            </p:cNvPr>
            <p:cNvSpPr/>
            <p:nvPr/>
          </p:nvSpPr>
          <p:spPr>
            <a:xfrm>
              <a:off x="9615880" y="435923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Content Placeholder 2">
            <a:extLst>
              <a:ext uri="{FF2B5EF4-FFF2-40B4-BE49-F238E27FC236}">
                <a16:creationId xmlns:a16="http://schemas.microsoft.com/office/drawing/2014/main" id="{7937F9D5-E97C-C0AD-1D2A-3451E04D6FBC}"/>
              </a:ext>
            </a:extLst>
          </p:cNvPr>
          <p:cNvGraphicFramePr>
            <a:graphicFrameLocks/>
          </p:cNvGraphicFramePr>
          <p:nvPr>
            <p:extLst>
              <p:ext uri="{D42A27DB-BD31-4B8C-83A1-F6EECF244321}">
                <p14:modId xmlns:p14="http://schemas.microsoft.com/office/powerpoint/2010/main" val="2828789097"/>
              </p:ext>
            </p:extLst>
          </p:nvPr>
        </p:nvGraphicFramePr>
        <p:xfrm>
          <a:off x="2639655" y="3248146"/>
          <a:ext cx="71845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cxnSp>
        <p:nvCxnSpPr>
          <p:cNvPr id="14" name="Straight Arrow Connector 13">
            <a:extLst>
              <a:ext uri="{FF2B5EF4-FFF2-40B4-BE49-F238E27FC236}">
                <a16:creationId xmlns:a16="http://schemas.microsoft.com/office/drawing/2014/main" id="{DB672466-CFE5-E397-83DD-3A9A1DA4200A}"/>
              </a:ext>
            </a:extLst>
          </p:cNvPr>
          <p:cNvCxnSpPr>
            <a:cxnSpLocks/>
          </p:cNvCxnSpPr>
          <p:nvPr/>
        </p:nvCxnSpPr>
        <p:spPr>
          <a:xfrm>
            <a:off x="3206982" y="3415121"/>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80CD48-4810-657E-E884-F469AB03C5DA}"/>
              </a:ext>
            </a:extLst>
          </p:cNvPr>
          <p:cNvCxnSpPr>
            <a:cxnSpLocks/>
          </p:cNvCxnSpPr>
          <p:nvPr/>
        </p:nvCxnSpPr>
        <p:spPr>
          <a:xfrm>
            <a:off x="3206982" y="3818390"/>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353123-240E-F47F-9EC9-71719C6E39B6}"/>
              </a:ext>
            </a:extLst>
          </p:cNvPr>
          <p:cNvCxnSpPr>
            <a:cxnSpLocks/>
          </p:cNvCxnSpPr>
          <p:nvPr/>
        </p:nvCxnSpPr>
        <p:spPr>
          <a:xfrm>
            <a:off x="3206982" y="4893691"/>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937153E-2181-E74E-3D9D-977C740FB2B5}"/>
              </a:ext>
            </a:extLst>
          </p:cNvPr>
          <p:cNvCxnSpPr>
            <a:cxnSpLocks/>
          </p:cNvCxnSpPr>
          <p:nvPr/>
        </p:nvCxnSpPr>
        <p:spPr>
          <a:xfrm>
            <a:off x="3206982" y="4206609"/>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924C482-C897-4090-D26D-DD09B91444E4}"/>
              </a:ext>
            </a:extLst>
          </p:cNvPr>
          <p:cNvCxnSpPr>
            <a:cxnSpLocks/>
          </p:cNvCxnSpPr>
          <p:nvPr/>
        </p:nvCxnSpPr>
        <p:spPr>
          <a:xfrm>
            <a:off x="3206982" y="4550439"/>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895654-26B0-2A95-0410-98FB2E127BD2}"/>
              </a:ext>
            </a:extLst>
          </p:cNvPr>
          <p:cNvSpPr txBox="1"/>
          <p:nvPr/>
        </p:nvSpPr>
        <p:spPr>
          <a:xfrm>
            <a:off x="3465388" y="5439776"/>
            <a:ext cx="4798108" cy="461665"/>
          </a:xfrm>
          <a:prstGeom prst="rect">
            <a:avLst/>
          </a:prstGeom>
          <a:noFill/>
        </p:spPr>
        <p:txBody>
          <a:bodyPr wrap="none" rtlCol="0">
            <a:spAutoFit/>
          </a:bodyPr>
          <a:lstStyle/>
          <a:p>
            <a:r>
              <a:rPr lang="en-US" sz="2400" dirty="0">
                <a:latin typeface="Palatino Linotype" panose="02040502050505030304" pitchFamily="18" charset="0"/>
              </a:rPr>
              <a:t>Dense index with search-key “ID”</a:t>
            </a:r>
          </a:p>
        </p:txBody>
      </p:sp>
    </p:spTree>
    <p:extLst>
      <p:ext uri="{BB962C8B-B14F-4D97-AF65-F5344CB8AC3E}">
        <p14:creationId xmlns:p14="http://schemas.microsoft.com/office/powerpoint/2010/main" val="4091344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7BA64-C3B9-2A6D-579B-E7F9671905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50892-5648-3EB0-7604-31847901A177}"/>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Dense Indexes</a:t>
            </a:r>
          </a:p>
        </p:txBody>
      </p:sp>
      <p:sp>
        <p:nvSpPr>
          <p:cNvPr id="3" name="Content Placeholder 2">
            <a:extLst>
              <a:ext uri="{FF2B5EF4-FFF2-40B4-BE49-F238E27FC236}">
                <a16:creationId xmlns:a16="http://schemas.microsoft.com/office/drawing/2014/main" id="{78D782DD-BDEC-1F93-8643-5276D95C4BF6}"/>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Any attribute can act as the Search-key.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A4C1501E-3410-48AE-58D0-AD35FE4CFDB6}"/>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24</a:t>
            </a:fld>
            <a:endParaRPr lang="en-US" dirty="0">
              <a:latin typeface="Palatino Linotype" panose="02040502050505030304" pitchFamily="18" charset="0"/>
            </a:endParaRPr>
          </a:p>
        </p:txBody>
      </p:sp>
      <p:grpSp>
        <p:nvGrpSpPr>
          <p:cNvPr id="6" name="Group 5">
            <a:extLst>
              <a:ext uri="{FF2B5EF4-FFF2-40B4-BE49-F238E27FC236}">
                <a16:creationId xmlns:a16="http://schemas.microsoft.com/office/drawing/2014/main" id="{E69FB7EF-F8F9-122E-3565-2C2C91019755}"/>
              </a:ext>
            </a:extLst>
          </p:cNvPr>
          <p:cNvGrpSpPr/>
          <p:nvPr/>
        </p:nvGrpSpPr>
        <p:grpSpPr>
          <a:xfrm>
            <a:off x="4740348" y="3248146"/>
            <a:ext cx="4237345" cy="1854200"/>
            <a:chOff x="4740348" y="3248146"/>
            <a:chExt cx="4237345" cy="1854200"/>
          </a:xfrm>
        </p:grpSpPr>
        <p:graphicFrame>
          <p:nvGraphicFramePr>
            <p:cNvPr id="7" name="Content Placeholder 2">
              <a:extLst>
                <a:ext uri="{FF2B5EF4-FFF2-40B4-BE49-F238E27FC236}">
                  <a16:creationId xmlns:a16="http://schemas.microsoft.com/office/drawing/2014/main" id="{E6FCC9BE-8341-9270-F0EC-F62602742468}"/>
                </a:ext>
              </a:extLst>
            </p:cNvPr>
            <p:cNvGraphicFramePr>
              <a:graphicFrameLocks/>
            </p:cNvGraphicFramePr>
            <p:nvPr>
              <p:extLst>
                <p:ext uri="{D42A27DB-BD31-4B8C-83A1-F6EECF244321}">
                  <p14:modId xmlns:p14="http://schemas.microsoft.com/office/powerpoint/2010/main" val="2127324552"/>
                </p:ext>
              </p:extLst>
            </p:nvPr>
          </p:nvGraphicFramePr>
          <p:xfrm>
            <a:off x="4740348" y="3248146"/>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8" name="Freeform 7">
              <a:extLst>
                <a:ext uri="{FF2B5EF4-FFF2-40B4-BE49-F238E27FC236}">
                  <a16:creationId xmlns:a16="http://schemas.microsoft.com/office/drawing/2014/main" id="{DCCEE0E0-8EF7-B770-90F0-E9E10B199D44}"/>
                </a:ext>
              </a:extLst>
            </p:cNvPr>
            <p:cNvSpPr/>
            <p:nvPr/>
          </p:nvSpPr>
          <p:spPr>
            <a:xfrm>
              <a:off x="8648320" y="334679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C9C5FA77-562B-5485-FEFA-2C774AFBCA08}"/>
                </a:ext>
              </a:extLst>
            </p:cNvPr>
            <p:cNvSpPr/>
            <p:nvPr/>
          </p:nvSpPr>
          <p:spPr>
            <a:xfrm>
              <a:off x="8648319" y="376522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57106C78-C5C5-1884-885D-E876226EE6E2}"/>
                </a:ext>
              </a:extLst>
            </p:cNvPr>
            <p:cNvSpPr/>
            <p:nvPr/>
          </p:nvSpPr>
          <p:spPr>
            <a:xfrm>
              <a:off x="8648318" y="422787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A3ADDFA-B04C-47D9-1151-6FB34590935E}"/>
                </a:ext>
              </a:extLst>
            </p:cNvPr>
            <p:cNvSpPr/>
            <p:nvPr/>
          </p:nvSpPr>
          <p:spPr>
            <a:xfrm>
              <a:off x="8648317" y="464631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Content Placeholder 2">
            <a:extLst>
              <a:ext uri="{FF2B5EF4-FFF2-40B4-BE49-F238E27FC236}">
                <a16:creationId xmlns:a16="http://schemas.microsoft.com/office/drawing/2014/main" id="{4E18948F-94A0-EA29-A01A-F09294D99B79}"/>
              </a:ext>
            </a:extLst>
          </p:cNvPr>
          <p:cNvGraphicFramePr>
            <a:graphicFrameLocks/>
          </p:cNvGraphicFramePr>
          <p:nvPr>
            <p:extLst>
              <p:ext uri="{D42A27DB-BD31-4B8C-83A1-F6EECF244321}">
                <p14:modId xmlns:p14="http://schemas.microsoft.com/office/powerpoint/2010/main" val="2876446496"/>
              </p:ext>
            </p:extLst>
          </p:nvPr>
        </p:nvGraphicFramePr>
        <p:xfrm>
          <a:off x="2639655" y="3248146"/>
          <a:ext cx="718457" cy="148336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bl>
          </a:graphicData>
        </a:graphic>
      </p:graphicFrame>
      <p:cxnSp>
        <p:nvCxnSpPr>
          <p:cNvPr id="14" name="Straight Arrow Connector 13">
            <a:extLst>
              <a:ext uri="{FF2B5EF4-FFF2-40B4-BE49-F238E27FC236}">
                <a16:creationId xmlns:a16="http://schemas.microsoft.com/office/drawing/2014/main" id="{D505D7F3-5B7C-60E9-543F-47EE6D9E957F}"/>
              </a:ext>
            </a:extLst>
          </p:cNvPr>
          <p:cNvCxnSpPr>
            <a:cxnSpLocks/>
          </p:cNvCxnSpPr>
          <p:nvPr/>
        </p:nvCxnSpPr>
        <p:spPr>
          <a:xfrm>
            <a:off x="3206982" y="3415121"/>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B97D93C-B3E0-39E1-0EC6-4176B1492CEC}"/>
              </a:ext>
            </a:extLst>
          </p:cNvPr>
          <p:cNvCxnSpPr>
            <a:cxnSpLocks/>
            <a:endCxn id="7" idx="1"/>
          </p:cNvCxnSpPr>
          <p:nvPr/>
        </p:nvCxnSpPr>
        <p:spPr>
          <a:xfrm>
            <a:off x="3206982" y="3818390"/>
            <a:ext cx="1533366" cy="3568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94303BA-EC12-D233-3915-9C5F2533E649}"/>
              </a:ext>
            </a:extLst>
          </p:cNvPr>
          <p:cNvCxnSpPr>
            <a:cxnSpLocks/>
          </p:cNvCxnSpPr>
          <p:nvPr/>
        </p:nvCxnSpPr>
        <p:spPr>
          <a:xfrm>
            <a:off x="3206982" y="4518837"/>
            <a:ext cx="1533366" cy="374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1FAF40-BBD3-04B5-FA09-FABCBBD23D6B}"/>
              </a:ext>
            </a:extLst>
          </p:cNvPr>
          <p:cNvCxnSpPr>
            <a:cxnSpLocks/>
          </p:cNvCxnSpPr>
          <p:nvPr/>
        </p:nvCxnSpPr>
        <p:spPr>
          <a:xfrm>
            <a:off x="3206982" y="4206609"/>
            <a:ext cx="1533366" cy="3913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EE44DEF-201A-539C-8243-026D13D71681}"/>
              </a:ext>
            </a:extLst>
          </p:cNvPr>
          <p:cNvSpPr txBox="1"/>
          <p:nvPr/>
        </p:nvSpPr>
        <p:spPr>
          <a:xfrm>
            <a:off x="3465388" y="5439776"/>
            <a:ext cx="5007909" cy="461665"/>
          </a:xfrm>
          <a:prstGeom prst="rect">
            <a:avLst/>
          </a:prstGeom>
          <a:noFill/>
        </p:spPr>
        <p:txBody>
          <a:bodyPr wrap="none" rtlCol="0">
            <a:spAutoFit/>
          </a:bodyPr>
          <a:lstStyle/>
          <a:p>
            <a:r>
              <a:rPr lang="en-US" sz="2400" dirty="0">
                <a:latin typeface="Palatino Linotype" panose="02040502050505030304" pitchFamily="18" charset="0"/>
              </a:rPr>
              <a:t>Dense index with search-key “Age”</a:t>
            </a:r>
          </a:p>
        </p:txBody>
      </p:sp>
    </p:spTree>
    <p:extLst>
      <p:ext uri="{BB962C8B-B14F-4D97-AF65-F5344CB8AC3E}">
        <p14:creationId xmlns:p14="http://schemas.microsoft.com/office/powerpoint/2010/main" val="3151370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7B78F-4560-D7A7-8205-E5C81920C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2D9E1-E710-2571-3632-120B91835090}"/>
              </a:ext>
            </a:extLst>
          </p:cNvPr>
          <p:cNvSpPr>
            <a:spLocks noGrp="1"/>
          </p:cNvSpPr>
          <p:nvPr>
            <p:ph type="title"/>
          </p:nvPr>
        </p:nvSpPr>
        <p:spPr>
          <a:xfrm>
            <a:off x="520709" y="0"/>
            <a:ext cx="10833091" cy="905091"/>
          </a:xfrm>
        </p:spPr>
        <p:txBody>
          <a:bodyPr>
            <a:noAutofit/>
          </a:bodyPr>
          <a:lstStyle/>
          <a:p>
            <a:pPr algn="ctr"/>
            <a:r>
              <a:rPr lang="en-US" sz="4000" b="1" dirty="0">
                <a:latin typeface="Palatino Linotype" panose="02040502050505030304" pitchFamily="18" charset="0"/>
              </a:rPr>
              <a:t>Inserting a new key/record in Dense Indexes</a:t>
            </a:r>
          </a:p>
        </p:txBody>
      </p:sp>
      <p:sp>
        <p:nvSpPr>
          <p:cNvPr id="3" name="Content Placeholder 2">
            <a:extLst>
              <a:ext uri="{FF2B5EF4-FFF2-40B4-BE49-F238E27FC236}">
                <a16:creationId xmlns:a16="http://schemas.microsoft.com/office/drawing/2014/main" id="{DDC6756F-C46F-B2A0-F29A-7A06C11AC5F0}"/>
              </a:ext>
            </a:extLst>
          </p:cNvPr>
          <p:cNvSpPr>
            <a:spLocks noGrp="1"/>
          </p:cNvSpPr>
          <p:nvPr>
            <p:ph idx="1"/>
          </p:nvPr>
        </p:nvSpPr>
        <p:spPr>
          <a:xfrm>
            <a:off x="375214" y="1388957"/>
            <a:ext cx="11816785" cy="4387174"/>
          </a:xfrm>
        </p:spPr>
        <p:txBody>
          <a:bodyPr>
            <a:noAutofit/>
          </a:bodyPr>
          <a:lstStyle/>
          <a:p>
            <a:pPr algn="just"/>
            <a:r>
              <a:rPr lang="en-US" sz="2400" dirty="0">
                <a:latin typeface="Palatino Linotype" panose="02040502050505030304" pitchFamily="18" charset="0"/>
                <a:sym typeface="Wingdings" pitchFamily="2" charset="2"/>
              </a:rPr>
              <a:t>Say, I want to insert a record with </a:t>
            </a:r>
            <a:r>
              <a:rPr lang="en-US" sz="2400" b="1" dirty="0">
                <a:latin typeface="Palatino Linotype" panose="02040502050505030304" pitchFamily="18" charset="0"/>
                <a:sym typeface="Wingdings" pitchFamily="2" charset="2"/>
              </a:rPr>
              <a:t>age 30 </a:t>
            </a:r>
            <a:r>
              <a:rPr lang="en-US" sz="2400" dirty="0">
                <a:latin typeface="Palatino Linotype" panose="02040502050505030304" pitchFamily="18" charset="0"/>
                <a:sym typeface="Wingdings" pitchFamily="2" charset="2"/>
              </a:rPr>
              <a:t>(search-key is Age).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BD2AB57F-FC96-1799-203A-3C9D8CB62C2B}"/>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25</a:t>
            </a:fld>
            <a:endParaRPr lang="en-US" dirty="0">
              <a:latin typeface="Palatino Linotype" panose="02040502050505030304" pitchFamily="18" charset="0"/>
            </a:endParaRPr>
          </a:p>
        </p:txBody>
      </p:sp>
      <p:graphicFrame>
        <p:nvGraphicFramePr>
          <p:cNvPr id="6" name="Content Placeholder 2">
            <a:extLst>
              <a:ext uri="{FF2B5EF4-FFF2-40B4-BE49-F238E27FC236}">
                <a16:creationId xmlns:a16="http://schemas.microsoft.com/office/drawing/2014/main" id="{CA17B724-C8E4-35C8-93B5-7BC39E332421}"/>
              </a:ext>
            </a:extLst>
          </p:cNvPr>
          <p:cNvGraphicFramePr>
            <a:graphicFrameLocks/>
          </p:cNvGraphicFramePr>
          <p:nvPr>
            <p:extLst>
              <p:ext uri="{D42A27DB-BD31-4B8C-83A1-F6EECF244321}">
                <p14:modId xmlns:p14="http://schemas.microsoft.com/office/powerpoint/2010/main" val="47200418"/>
              </p:ext>
            </p:extLst>
          </p:nvPr>
        </p:nvGraphicFramePr>
        <p:xfrm>
          <a:off x="7698444" y="2871048"/>
          <a:ext cx="3972847" cy="37084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Scarecrow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bl>
          </a:graphicData>
        </a:graphic>
      </p:graphicFrame>
      <p:grpSp>
        <p:nvGrpSpPr>
          <p:cNvPr id="34" name="Group 33">
            <a:extLst>
              <a:ext uri="{FF2B5EF4-FFF2-40B4-BE49-F238E27FC236}">
                <a16:creationId xmlns:a16="http://schemas.microsoft.com/office/drawing/2014/main" id="{0F750151-030A-1072-564C-5892A55BD95D}"/>
              </a:ext>
            </a:extLst>
          </p:cNvPr>
          <p:cNvGrpSpPr/>
          <p:nvPr/>
        </p:nvGrpSpPr>
        <p:grpSpPr>
          <a:xfrm>
            <a:off x="2621402" y="2262982"/>
            <a:ext cx="4237345" cy="1854200"/>
            <a:chOff x="4740348" y="3248146"/>
            <a:chExt cx="4237345" cy="1854200"/>
          </a:xfrm>
        </p:grpSpPr>
        <p:graphicFrame>
          <p:nvGraphicFramePr>
            <p:cNvPr id="35" name="Content Placeholder 2">
              <a:extLst>
                <a:ext uri="{FF2B5EF4-FFF2-40B4-BE49-F238E27FC236}">
                  <a16:creationId xmlns:a16="http://schemas.microsoft.com/office/drawing/2014/main" id="{FA6D7695-CD6B-CF47-FEBA-4801B0D80A68}"/>
                </a:ext>
              </a:extLst>
            </p:cNvPr>
            <p:cNvGraphicFramePr>
              <a:graphicFrameLocks/>
            </p:cNvGraphicFramePr>
            <p:nvPr>
              <p:extLst>
                <p:ext uri="{D42A27DB-BD31-4B8C-83A1-F6EECF244321}">
                  <p14:modId xmlns:p14="http://schemas.microsoft.com/office/powerpoint/2010/main" val="3036589649"/>
                </p:ext>
              </p:extLst>
            </p:nvPr>
          </p:nvGraphicFramePr>
          <p:xfrm>
            <a:off x="4740348" y="3248146"/>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36" name="Freeform 35">
              <a:extLst>
                <a:ext uri="{FF2B5EF4-FFF2-40B4-BE49-F238E27FC236}">
                  <a16:creationId xmlns:a16="http://schemas.microsoft.com/office/drawing/2014/main" id="{A12BA9B9-3B3B-9A2F-942A-0050FA2A3F4C}"/>
                </a:ext>
              </a:extLst>
            </p:cNvPr>
            <p:cNvSpPr/>
            <p:nvPr/>
          </p:nvSpPr>
          <p:spPr>
            <a:xfrm>
              <a:off x="8648320" y="334679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FED01841-0FEE-3D2A-7C9C-67B67E22CB62}"/>
                </a:ext>
              </a:extLst>
            </p:cNvPr>
            <p:cNvSpPr/>
            <p:nvPr/>
          </p:nvSpPr>
          <p:spPr>
            <a:xfrm>
              <a:off x="8648319" y="376522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A476035D-140E-2351-78AC-FA440F664CFB}"/>
                </a:ext>
              </a:extLst>
            </p:cNvPr>
            <p:cNvSpPr/>
            <p:nvPr/>
          </p:nvSpPr>
          <p:spPr>
            <a:xfrm>
              <a:off x="8648318" y="422787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96B03D0D-21D5-30E7-FC3C-4C4945B9E1F3}"/>
                </a:ext>
              </a:extLst>
            </p:cNvPr>
            <p:cNvSpPr/>
            <p:nvPr/>
          </p:nvSpPr>
          <p:spPr>
            <a:xfrm>
              <a:off x="8648317" y="464631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0" name="Content Placeholder 2">
            <a:extLst>
              <a:ext uri="{FF2B5EF4-FFF2-40B4-BE49-F238E27FC236}">
                <a16:creationId xmlns:a16="http://schemas.microsoft.com/office/drawing/2014/main" id="{B5657CBA-5663-3532-58FF-72F9BB89AF3E}"/>
              </a:ext>
            </a:extLst>
          </p:cNvPr>
          <p:cNvGraphicFramePr>
            <a:graphicFrameLocks/>
          </p:cNvGraphicFramePr>
          <p:nvPr>
            <p:extLst>
              <p:ext uri="{D42A27DB-BD31-4B8C-83A1-F6EECF244321}">
                <p14:modId xmlns:p14="http://schemas.microsoft.com/office/powerpoint/2010/main" val="1580238167"/>
              </p:ext>
            </p:extLst>
          </p:nvPr>
        </p:nvGraphicFramePr>
        <p:xfrm>
          <a:off x="520709" y="2262982"/>
          <a:ext cx="718457" cy="148336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bl>
          </a:graphicData>
        </a:graphic>
      </p:graphicFrame>
      <p:cxnSp>
        <p:nvCxnSpPr>
          <p:cNvPr id="41" name="Straight Arrow Connector 40">
            <a:extLst>
              <a:ext uri="{FF2B5EF4-FFF2-40B4-BE49-F238E27FC236}">
                <a16:creationId xmlns:a16="http://schemas.microsoft.com/office/drawing/2014/main" id="{8E6A3367-42D6-F09F-4854-01DD07442D62}"/>
              </a:ext>
            </a:extLst>
          </p:cNvPr>
          <p:cNvCxnSpPr>
            <a:cxnSpLocks/>
          </p:cNvCxnSpPr>
          <p:nvPr/>
        </p:nvCxnSpPr>
        <p:spPr>
          <a:xfrm>
            <a:off x="1088036" y="2429957"/>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CD981FB-E8A5-E986-1B47-C43FFB1534DF}"/>
              </a:ext>
            </a:extLst>
          </p:cNvPr>
          <p:cNvCxnSpPr>
            <a:cxnSpLocks/>
            <a:endCxn id="35" idx="1"/>
          </p:cNvCxnSpPr>
          <p:nvPr/>
        </p:nvCxnSpPr>
        <p:spPr>
          <a:xfrm>
            <a:off x="1088036" y="2833226"/>
            <a:ext cx="1533366" cy="3568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C02ABB8-378C-596B-DBC2-DEFE2A711223}"/>
              </a:ext>
            </a:extLst>
          </p:cNvPr>
          <p:cNvCxnSpPr>
            <a:cxnSpLocks/>
          </p:cNvCxnSpPr>
          <p:nvPr/>
        </p:nvCxnSpPr>
        <p:spPr>
          <a:xfrm>
            <a:off x="1088036" y="3533673"/>
            <a:ext cx="1533366" cy="374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D19552-39E1-B23A-DCEE-514DC94A6FF0}"/>
              </a:ext>
            </a:extLst>
          </p:cNvPr>
          <p:cNvCxnSpPr>
            <a:cxnSpLocks/>
          </p:cNvCxnSpPr>
          <p:nvPr/>
        </p:nvCxnSpPr>
        <p:spPr>
          <a:xfrm>
            <a:off x="1088036" y="3221445"/>
            <a:ext cx="1533366" cy="3913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2">
            <a:extLst>
              <a:ext uri="{FF2B5EF4-FFF2-40B4-BE49-F238E27FC236}">
                <a16:creationId xmlns:a16="http://schemas.microsoft.com/office/drawing/2014/main" id="{7B7FD956-E6B0-8FA9-50F5-C1C86AB9CAC8}"/>
              </a:ext>
            </a:extLst>
          </p:cNvPr>
          <p:cNvGraphicFramePr>
            <a:graphicFrameLocks/>
          </p:cNvGraphicFramePr>
          <p:nvPr>
            <p:extLst>
              <p:ext uri="{D42A27DB-BD31-4B8C-83A1-F6EECF244321}">
                <p14:modId xmlns:p14="http://schemas.microsoft.com/office/powerpoint/2010/main" val="4080357128"/>
              </p:ext>
            </p:extLst>
          </p:nvPr>
        </p:nvGraphicFramePr>
        <p:xfrm>
          <a:off x="2621402" y="4542231"/>
          <a:ext cx="3972847" cy="222504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rgbClr val="00B050"/>
                          </a:solidFill>
                          <a:latin typeface="Palatino Linotype" panose="0204050205050503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Scarecrow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0737515"/>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47" name="Freeform 46">
            <a:extLst>
              <a:ext uri="{FF2B5EF4-FFF2-40B4-BE49-F238E27FC236}">
                <a16:creationId xmlns:a16="http://schemas.microsoft.com/office/drawing/2014/main" id="{816EED6E-0FC3-FB66-4DE9-525E5554D6C6}"/>
              </a:ext>
            </a:extLst>
          </p:cNvPr>
          <p:cNvSpPr/>
          <p:nvPr/>
        </p:nvSpPr>
        <p:spPr>
          <a:xfrm>
            <a:off x="6529374" y="464087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60D7D9EB-94D9-9EDD-CDB7-EB829A9E2562}"/>
              </a:ext>
            </a:extLst>
          </p:cNvPr>
          <p:cNvSpPr/>
          <p:nvPr/>
        </p:nvSpPr>
        <p:spPr>
          <a:xfrm>
            <a:off x="6529373" y="505931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00B05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9BC765DF-733B-58A1-4F12-AE73B8047E11}"/>
              </a:ext>
            </a:extLst>
          </p:cNvPr>
          <p:cNvSpPr/>
          <p:nvPr/>
        </p:nvSpPr>
        <p:spPr>
          <a:xfrm>
            <a:off x="6529372" y="552196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00B05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01499A46-8782-D610-0F87-9FC1425CBACE}"/>
              </a:ext>
            </a:extLst>
          </p:cNvPr>
          <p:cNvSpPr/>
          <p:nvPr/>
        </p:nvSpPr>
        <p:spPr>
          <a:xfrm>
            <a:off x="6529371" y="594039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Content Placeholder 2">
            <a:extLst>
              <a:ext uri="{FF2B5EF4-FFF2-40B4-BE49-F238E27FC236}">
                <a16:creationId xmlns:a16="http://schemas.microsoft.com/office/drawing/2014/main" id="{808326FC-5E8B-20B4-1FE5-0051A61708D2}"/>
              </a:ext>
            </a:extLst>
          </p:cNvPr>
          <p:cNvGraphicFramePr>
            <a:graphicFrameLocks/>
          </p:cNvGraphicFramePr>
          <p:nvPr>
            <p:extLst>
              <p:ext uri="{D42A27DB-BD31-4B8C-83A1-F6EECF244321}">
                <p14:modId xmlns:p14="http://schemas.microsoft.com/office/powerpoint/2010/main" val="2425368805"/>
              </p:ext>
            </p:extLst>
          </p:nvPr>
        </p:nvGraphicFramePr>
        <p:xfrm>
          <a:off x="520709" y="4542231"/>
          <a:ext cx="71845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rgbClr val="00B050"/>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678551"/>
                  </a:ext>
                </a:extLst>
              </a:tr>
              <a:tr h="370840">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bl>
          </a:graphicData>
        </a:graphic>
      </p:graphicFrame>
      <p:cxnSp>
        <p:nvCxnSpPr>
          <p:cNvPr id="52" name="Straight Arrow Connector 51">
            <a:extLst>
              <a:ext uri="{FF2B5EF4-FFF2-40B4-BE49-F238E27FC236}">
                <a16:creationId xmlns:a16="http://schemas.microsoft.com/office/drawing/2014/main" id="{E8EA0E6D-CA47-E492-1188-A7448F8C1385}"/>
              </a:ext>
            </a:extLst>
          </p:cNvPr>
          <p:cNvCxnSpPr>
            <a:cxnSpLocks/>
          </p:cNvCxnSpPr>
          <p:nvPr/>
        </p:nvCxnSpPr>
        <p:spPr>
          <a:xfrm>
            <a:off x="1088036" y="4709206"/>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AF3CA3B-AB0B-2405-E631-A2AE8DFDC9A4}"/>
              </a:ext>
            </a:extLst>
          </p:cNvPr>
          <p:cNvCxnSpPr>
            <a:cxnSpLocks/>
          </p:cNvCxnSpPr>
          <p:nvPr/>
        </p:nvCxnSpPr>
        <p:spPr>
          <a:xfrm>
            <a:off x="1088036" y="5112475"/>
            <a:ext cx="1533366" cy="316949"/>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6F07D7-211D-A722-F699-106BBA29C226}"/>
              </a:ext>
            </a:extLst>
          </p:cNvPr>
          <p:cNvCxnSpPr>
            <a:cxnSpLocks/>
          </p:cNvCxnSpPr>
          <p:nvPr/>
        </p:nvCxnSpPr>
        <p:spPr>
          <a:xfrm>
            <a:off x="1088036" y="5873431"/>
            <a:ext cx="1533366" cy="374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3A5711D-AC60-21BC-C17F-577F2201797E}"/>
              </a:ext>
            </a:extLst>
          </p:cNvPr>
          <p:cNvCxnSpPr>
            <a:cxnSpLocks/>
          </p:cNvCxnSpPr>
          <p:nvPr/>
        </p:nvCxnSpPr>
        <p:spPr>
          <a:xfrm>
            <a:off x="1088036" y="5467138"/>
            <a:ext cx="1533366" cy="3913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DE7DDFF-AD72-DFD0-0EEF-3C5EC62EDD3F}"/>
              </a:ext>
            </a:extLst>
          </p:cNvPr>
          <p:cNvCxnSpPr>
            <a:cxnSpLocks/>
          </p:cNvCxnSpPr>
          <p:nvPr/>
        </p:nvCxnSpPr>
        <p:spPr>
          <a:xfrm>
            <a:off x="1090186" y="6212544"/>
            <a:ext cx="1531216" cy="3894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Freeform 58">
            <a:extLst>
              <a:ext uri="{FF2B5EF4-FFF2-40B4-BE49-F238E27FC236}">
                <a16:creationId xmlns:a16="http://schemas.microsoft.com/office/drawing/2014/main" id="{38898C79-6074-742A-C075-E8A6197F30AA}"/>
              </a:ext>
            </a:extLst>
          </p:cNvPr>
          <p:cNvSpPr/>
          <p:nvPr/>
        </p:nvSpPr>
        <p:spPr>
          <a:xfrm>
            <a:off x="6529371" y="633567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35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363B4-A64D-64A9-1B5C-ED995C3BB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48DC4-9158-7569-CFAB-D82D6303010F}"/>
              </a:ext>
            </a:extLst>
          </p:cNvPr>
          <p:cNvSpPr>
            <a:spLocks noGrp="1"/>
          </p:cNvSpPr>
          <p:nvPr>
            <p:ph type="title"/>
          </p:nvPr>
        </p:nvSpPr>
        <p:spPr>
          <a:xfrm>
            <a:off x="520709" y="0"/>
            <a:ext cx="10833091" cy="905091"/>
          </a:xfrm>
        </p:spPr>
        <p:txBody>
          <a:bodyPr>
            <a:noAutofit/>
          </a:bodyPr>
          <a:lstStyle/>
          <a:p>
            <a:pPr algn="ctr"/>
            <a:r>
              <a:rPr lang="en-US" sz="4000" b="1" dirty="0">
                <a:latin typeface="Palatino Linotype" panose="02040502050505030304" pitchFamily="18" charset="0"/>
              </a:rPr>
              <a:t>Deleting a key/record in Dense Indexes</a:t>
            </a:r>
          </a:p>
        </p:txBody>
      </p:sp>
      <p:sp>
        <p:nvSpPr>
          <p:cNvPr id="3" name="Content Placeholder 2">
            <a:extLst>
              <a:ext uri="{FF2B5EF4-FFF2-40B4-BE49-F238E27FC236}">
                <a16:creationId xmlns:a16="http://schemas.microsoft.com/office/drawing/2014/main" id="{75DD1651-A801-405E-D2EF-659351AED13C}"/>
              </a:ext>
            </a:extLst>
          </p:cNvPr>
          <p:cNvSpPr>
            <a:spLocks noGrp="1"/>
          </p:cNvSpPr>
          <p:nvPr>
            <p:ph idx="1"/>
          </p:nvPr>
        </p:nvSpPr>
        <p:spPr>
          <a:xfrm>
            <a:off x="375214" y="1388957"/>
            <a:ext cx="11816785" cy="4387174"/>
          </a:xfrm>
        </p:spPr>
        <p:txBody>
          <a:bodyPr>
            <a:noAutofit/>
          </a:bodyPr>
          <a:lstStyle/>
          <a:p>
            <a:pPr algn="just"/>
            <a:r>
              <a:rPr lang="en-US" sz="2400" dirty="0">
                <a:latin typeface="Palatino Linotype" panose="02040502050505030304" pitchFamily="18" charset="0"/>
                <a:sym typeface="Wingdings" pitchFamily="2" charset="2"/>
              </a:rPr>
              <a:t>Say, I want to delete a record with </a:t>
            </a:r>
            <a:r>
              <a:rPr lang="en-US" sz="2400" b="1" dirty="0">
                <a:latin typeface="Palatino Linotype" panose="02040502050505030304" pitchFamily="18" charset="0"/>
                <a:sym typeface="Wingdings" pitchFamily="2" charset="2"/>
              </a:rPr>
              <a:t>name Anakin and age 20 </a:t>
            </a:r>
            <a:r>
              <a:rPr lang="en-US" sz="2400" dirty="0">
                <a:latin typeface="Palatino Linotype" panose="02040502050505030304" pitchFamily="18" charset="0"/>
                <a:sym typeface="Wingdings" pitchFamily="2" charset="2"/>
              </a:rPr>
              <a:t>(search-key is Age).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2B4415ED-CDDD-DFBF-D5B2-4E3C7D281D88}"/>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26</a:t>
            </a:fld>
            <a:endParaRPr lang="en-US" dirty="0">
              <a:latin typeface="Palatino Linotype" panose="02040502050505030304" pitchFamily="18" charset="0"/>
            </a:endParaRPr>
          </a:p>
        </p:txBody>
      </p:sp>
      <p:graphicFrame>
        <p:nvGraphicFramePr>
          <p:cNvPr id="46" name="Content Placeholder 2">
            <a:extLst>
              <a:ext uri="{FF2B5EF4-FFF2-40B4-BE49-F238E27FC236}">
                <a16:creationId xmlns:a16="http://schemas.microsoft.com/office/drawing/2014/main" id="{F5DB2809-E542-1820-9FCE-2353E204A916}"/>
              </a:ext>
            </a:extLst>
          </p:cNvPr>
          <p:cNvGraphicFramePr>
            <a:graphicFrameLocks/>
          </p:cNvGraphicFramePr>
          <p:nvPr>
            <p:extLst>
              <p:ext uri="{D42A27DB-BD31-4B8C-83A1-F6EECF244321}">
                <p14:modId xmlns:p14="http://schemas.microsoft.com/office/powerpoint/2010/main" val="2565764661"/>
              </p:ext>
            </p:extLst>
          </p:nvPr>
        </p:nvGraphicFramePr>
        <p:xfrm>
          <a:off x="2621402" y="2092646"/>
          <a:ext cx="3972847" cy="222504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rgbClr val="FF0000"/>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rgbClr val="FF0000"/>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rgbClr val="FF0000"/>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rgbClr val="FF0000"/>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Scarecrow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0737515"/>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47" name="Freeform 46">
            <a:extLst>
              <a:ext uri="{FF2B5EF4-FFF2-40B4-BE49-F238E27FC236}">
                <a16:creationId xmlns:a16="http://schemas.microsoft.com/office/drawing/2014/main" id="{2FC16DD3-1A28-39E6-59FB-DD22B8C17032}"/>
              </a:ext>
            </a:extLst>
          </p:cNvPr>
          <p:cNvSpPr/>
          <p:nvPr/>
        </p:nvSpPr>
        <p:spPr>
          <a:xfrm>
            <a:off x="6529374" y="219129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79FE1701-11E3-CDAF-245E-AD66FAD75C09}"/>
              </a:ext>
            </a:extLst>
          </p:cNvPr>
          <p:cNvSpPr/>
          <p:nvPr/>
        </p:nvSpPr>
        <p:spPr>
          <a:xfrm>
            <a:off x="6529373" y="260972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594F0416-58E5-7ADB-7E2B-F5498CFB02AA}"/>
              </a:ext>
            </a:extLst>
          </p:cNvPr>
          <p:cNvSpPr/>
          <p:nvPr/>
        </p:nvSpPr>
        <p:spPr>
          <a:xfrm>
            <a:off x="6529372" y="307237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D90A9FA8-E53D-53E0-2F23-B48B84227359}"/>
              </a:ext>
            </a:extLst>
          </p:cNvPr>
          <p:cNvSpPr/>
          <p:nvPr/>
        </p:nvSpPr>
        <p:spPr>
          <a:xfrm>
            <a:off x="6529371" y="349081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Content Placeholder 2">
            <a:extLst>
              <a:ext uri="{FF2B5EF4-FFF2-40B4-BE49-F238E27FC236}">
                <a16:creationId xmlns:a16="http://schemas.microsoft.com/office/drawing/2014/main" id="{01AF5B9C-1D54-3C95-C296-0BB0F64C97A0}"/>
              </a:ext>
            </a:extLst>
          </p:cNvPr>
          <p:cNvGraphicFramePr>
            <a:graphicFrameLocks/>
          </p:cNvGraphicFramePr>
          <p:nvPr>
            <p:extLst>
              <p:ext uri="{D42A27DB-BD31-4B8C-83A1-F6EECF244321}">
                <p14:modId xmlns:p14="http://schemas.microsoft.com/office/powerpoint/2010/main" val="3951183868"/>
              </p:ext>
            </p:extLst>
          </p:nvPr>
        </p:nvGraphicFramePr>
        <p:xfrm>
          <a:off x="520709" y="2092646"/>
          <a:ext cx="71845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rgbClr val="FF0000"/>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678551"/>
                  </a:ext>
                </a:extLst>
              </a:tr>
              <a:tr h="370840">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bl>
          </a:graphicData>
        </a:graphic>
      </p:graphicFrame>
      <p:cxnSp>
        <p:nvCxnSpPr>
          <p:cNvPr id="52" name="Straight Arrow Connector 51">
            <a:extLst>
              <a:ext uri="{FF2B5EF4-FFF2-40B4-BE49-F238E27FC236}">
                <a16:creationId xmlns:a16="http://schemas.microsoft.com/office/drawing/2014/main" id="{4C6DF3EE-20EB-4A32-626F-B66C1A8704EC}"/>
              </a:ext>
            </a:extLst>
          </p:cNvPr>
          <p:cNvCxnSpPr>
            <a:cxnSpLocks/>
          </p:cNvCxnSpPr>
          <p:nvPr/>
        </p:nvCxnSpPr>
        <p:spPr>
          <a:xfrm>
            <a:off x="1088036" y="2259621"/>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C888A51-EC34-F4FE-ED90-9216C710BDC2}"/>
              </a:ext>
            </a:extLst>
          </p:cNvPr>
          <p:cNvCxnSpPr>
            <a:cxnSpLocks/>
          </p:cNvCxnSpPr>
          <p:nvPr/>
        </p:nvCxnSpPr>
        <p:spPr>
          <a:xfrm>
            <a:off x="1088036" y="2662890"/>
            <a:ext cx="1533366" cy="3169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670B5E1-5A2D-11D2-5214-ABA3FAB10D4B}"/>
              </a:ext>
            </a:extLst>
          </p:cNvPr>
          <p:cNvCxnSpPr>
            <a:cxnSpLocks/>
          </p:cNvCxnSpPr>
          <p:nvPr/>
        </p:nvCxnSpPr>
        <p:spPr>
          <a:xfrm>
            <a:off x="1088036" y="3423846"/>
            <a:ext cx="1533366" cy="374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3FF3B4B-11C2-CFDC-3064-D70C419F25FF}"/>
              </a:ext>
            </a:extLst>
          </p:cNvPr>
          <p:cNvCxnSpPr>
            <a:cxnSpLocks/>
          </p:cNvCxnSpPr>
          <p:nvPr/>
        </p:nvCxnSpPr>
        <p:spPr>
          <a:xfrm>
            <a:off x="1088036" y="3017553"/>
            <a:ext cx="1533366" cy="3913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4C8B2C6-EC8C-F288-71A5-7C225CC5FE02}"/>
              </a:ext>
            </a:extLst>
          </p:cNvPr>
          <p:cNvCxnSpPr>
            <a:cxnSpLocks/>
          </p:cNvCxnSpPr>
          <p:nvPr/>
        </p:nvCxnSpPr>
        <p:spPr>
          <a:xfrm>
            <a:off x="1090186" y="3762959"/>
            <a:ext cx="1531216" cy="3894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Freeform 58">
            <a:extLst>
              <a:ext uri="{FF2B5EF4-FFF2-40B4-BE49-F238E27FC236}">
                <a16:creationId xmlns:a16="http://schemas.microsoft.com/office/drawing/2014/main" id="{13494446-990D-E34C-78BC-0CB63577BD27}"/>
              </a:ext>
            </a:extLst>
          </p:cNvPr>
          <p:cNvSpPr/>
          <p:nvPr/>
        </p:nvSpPr>
        <p:spPr>
          <a:xfrm>
            <a:off x="6529371" y="388609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2">
            <a:extLst>
              <a:ext uri="{FF2B5EF4-FFF2-40B4-BE49-F238E27FC236}">
                <a16:creationId xmlns:a16="http://schemas.microsoft.com/office/drawing/2014/main" id="{28584CA8-C3D4-584F-794F-4653957DCB49}"/>
              </a:ext>
            </a:extLst>
          </p:cNvPr>
          <p:cNvGraphicFramePr>
            <a:graphicFrameLocks/>
          </p:cNvGraphicFramePr>
          <p:nvPr>
            <p:extLst>
              <p:ext uri="{D42A27DB-BD31-4B8C-83A1-F6EECF244321}">
                <p14:modId xmlns:p14="http://schemas.microsoft.com/office/powerpoint/2010/main" val="2187309663"/>
              </p:ext>
            </p:extLst>
          </p:nvPr>
        </p:nvGraphicFramePr>
        <p:xfrm>
          <a:off x="2621402" y="4926410"/>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Scarecrow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0737515"/>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8" name="Freeform 7">
            <a:extLst>
              <a:ext uri="{FF2B5EF4-FFF2-40B4-BE49-F238E27FC236}">
                <a16:creationId xmlns:a16="http://schemas.microsoft.com/office/drawing/2014/main" id="{A7405FDD-88AE-EB86-B7A8-C4B7CF1E6584}"/>
              </a:ext>
            </a:extLst>
          </p:cNvPr>
          <p:cNvSpPr/>
          <p:nvPr/>
        </p:nvSpPr>
        <p:spPr>
          <a:xfrm>
            <a:off x="6529373" y="511767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4FD786CE-DFF1-1C82-3071-4CC218F5C832}"/>
              </a:ext>
            </a:extLst>
          </p:cNvPr>
          <p:cNvSpPr/>
          <p:nvPr/>
        </p:nvSpPr>
        <p:spPr>
          <a:xfrm>
            <a:off x="6529372" y="558032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6998B842-9B7E-3476-BCE4-688C4E24C216}"/>
              </a:ext>
            </a:extLst>
          </p:cNvPr>
          <p:cNvSpPr/>
          <p:nvPr/>
        </p:nvSpPr>
        <p:spPr>
          <a:xfrm>
            <a:off x="6529371" y="599875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2">
            <a:extLst>
              <a:ext uri="{FF2B5EF4-FFF2-40B4-BE49-F238E27FC236}">
                <a16:creationId xmlns:a16="http://schemas.microsoft.com/office/drawing/2014/main" id="{3E00418A-90F8-D29B-EB41-69ADF3311B76}"/>
              </a:ext>
            </a:extLst>
          </p:cNvPr>
          <p:cNvGraphicFramePr>
            <a:graphicFrameLocks/>
          </p:cNvGraphicFramePr>
          <p:nvPr>
            <p:extLst>
              <p:ext uri="{D42A27DB-BD31-4B8C-83A1-F6EECF244321}">
                <p14:modId xmlns:p14="http://schemas.microsoft.com/office/powerpoint/2010/main" val="2582732086"/>
              </p:ext>
            </p:extLst>
          </p:nvPr>
        </p:nvGraphicFramePr>
        <p:xfrm>
          <a:off x="520709" y="4600591"/>
          <a:ext cx="71845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4678551"/>
                  </a:ext>
                </a:extLst>
              </a:tr>
              <a:tr h="370840">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bl>
          </a:graphicData>
        </a:graphic>
      </p:graphicFrame>
      <p:cxnSp>
        <p:nvCxnSpPr>
          <p:cNvPr id="12" name="Straight Arrow Connector 11">
            <a:extLst>
              <a:ext uri="{FF2B5EF4-FFF2-40B4-BE49-F238E27FC236}">
                <a16:creationId xmlns:a16="http://schemas.microsoft.com/office/drawing/2014/main" id="{C5312814-3F9C-D73E-8514-9000706C95B0}"/>
              </a:ext>
            </a:extLst>
          </p:cNvPr>
          <p:cNvCxnSpPr>
            <a:cxnSpLocks/>
          </p:cNvCxnSpPr>
          <p:nvPr/>
        </p:nvCxnSpPr>
        <p:spPr>
          <a:xfrm>
            <a:off x="1088036" y="4767566"/>
            <a:ext cx="1533366" cy="3501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9C2AE69-EA8D-5BA8-9125-54C3C45A5247}"/>
              </a:ext>
            </a:extLst>
          </p:cNvPr>
          <p:cNvCxnSpPr>
            <a:cxnSpLocks/>
          </p:cNvCxnSpPr>
          <p:nvPr/>
        </p:nvCxnSpPr>
        <p:spPr>
          <a:xfrm>
            <a:off x="1088036" y="5170835"/>
            <a:ext cx="1533366" cy="3169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0BE1EB-E9A3-0940-BC91-47EF9B4108F2}"/>
              </a:ext>
            </a:extLst>
          </p:cNvPr>
          <p:cNvCxnSpPr>
            <a:cxnSpLocks/>
          </p:cNvCxnSpPr>
          <p:nvPr/>
        </p:nvCxnSpPr>
        <p:spPr>
          <a:xfrm>
            <a:off x="1088036" y="5931791"/>
            <a:ext cx="1533366" cy="3748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7CA3A8-CE84-D766-05DA-C20E3DD03506}"/>
              </a:ext>
            </a:extLst>
          </p:cNvPr>
          <p:cNvCxnSpPr>
            <a:cxnSpLocks/>
          </p:cNvCxnSpPr>
          <p:nvPr/>
        </p:nvCxnSpPr>
        <p:spPr>
          <a:xfrm>
            <a:off x="1088036" y="5525498"/>
            <a:ext cx="1533366" cy="3913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3A3A71-423C-01DC-000D-B01B711762C1}"/>
              </a:ext>
            </a:extLst>
          </p:cNvPr>
          <p:cNvCxnSpPr>
            <a:cxnSpLocks/>
          </p:cNvCxnSpPr>
          <p:nvPr/>
        </p:nvCxnSpPr>
        <p:spPr>
          <a:xfrm>
            <a:off x="1090186" y="6270904"/>
            <a:ext cx="1531216" cy="3894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Freeform 16">
            <a:extLst>
              <a:ext uri="{FF2B5EF4-FFF2-40B4-BE49-F238E27FC236}">
                <a16:creationId xmlns:a16="http://schemas.microsoft.com/office/drawing/2014/main" id="{CE483504-E5C8-9727-F1D3-2AB89BA5BBE1}"/>
              </a:ext>
            </a:extLst>
          </p:cNvPr>
          <p:cNvSpPr/>
          <p:nvPr/>
        </p:nvSpPr>
        <p:spPr>
          <a:xfrm>
            <a:off x="6529371" y="639403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30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B461-B738-A478-CD41-D4F831981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B6DD5-E7A3-6047-456F-8A94634DB47E}"/>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Sparse Indexes</a:t>
            </a:r>
          </a:p>
        </p:txBody>
      </p:sp>
      <p:sp>
        <p:nvSpPr>
          <p:cNvPr id="3" name="Content Placeholder 2">
            <a:extLst>
              <a:ext uri="{FF2B5EF4-FFF2-40B4-BE49-F238E27FC236}">
                <a16:creationId xmlns:a16="http://schemas.microsoft.com/office/drawing/2014/main" id="{585B41A8-7B0D-9FFE-E0A5-E72616A14CD6}"/>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Sparse index includes an entry for only some search-keys.</a:t>
            </a:r>
          </a:p>
          <a:p>
            <a:pPr lvl="1" algn="just"/>
            <a:r>
              <a:rPr lang="en-US" dirty="0">
                <a:latin typeface="Palatino Linotype" panose="02040502050505030304" pitchFamily="18" charset="0"/>
                <a:sym typeface="Wingdings" pitchFamily="2" charset="2"/>
              </a:rPr>
              <a:t>Records are divided in groups and only one representative key per group.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1C2F11CD-8EE6-09A2-77D5-6D978F81A929}"/>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27</a:t>
            </a:fld>
            <a:endParaRPr lang="en-US" dirty="0">
              <a:latin typeface="Palatino Linotype" panose="02040502050505030304" pitchFamily="18" charset="0"/>
            </a:endParaRPr>
          </a:p>
        </p:txBody>
      </p:sp>
      <p:grpSp>
        <p:nvGrpSpPr>
          <p:cNvPr id="4" name="Group 3">
            <a:extLst>
              <a:ext uri="{FF2B5EF4-FFF2-40B4-BE49-F238E27FC236}">
                <a16:creationId xmlns:a16="http://schemas.microsoft.com/office/drawing/2014/main" id="{259473EC-3B14-F5B8-FC4D-9574B9050F54}"/>
              </a:ext>
            </a:extLst>
          </p:cNvPr>
          <p:cNvGrpSpPr/>
          <p:nvPr/>
        </p:nvGrpSpPr>
        <p:grpSpPr>
          <a:xfrm>
            <a:off x="4740348" y="3248146"/>
            <a:ext cx="4237345" cy="1854200"/>
            <a:chOff x="5707911" y="2961067"/>
            <a:chExt cx="4237345" cy="1854200"/>
          </a:xfrm>
        </p:grpSpPr>
        <p:graphicFrame>
          <p:nvGraphicFramePr>
            <p:cNvPr id="6" name="Content Placeholder 2">
              <a:extLst>
                <a:ext uri="{FF2B5EF4-FFF2-40B4-BE49-F238E27FC236}">
                  <a16:creationId xmlns:a16="http://schemas.microsoft.com/office/drawing/2014/main" id="{7CB53FE3-B574-E804-757C-11083B88B577}"/>
                </a:ext>
              </a:extLst>
            </p:cNvPr>
            <p:cNvGraphicFramePr>
              <a:graphicFrameLocks/>
            </p:cNvGraphicFramePr>
            <p:nvPr>
              <p:extLst>
                <p:ext uri="{D42A27DB-BD31-4B8C-83A1-F6EECF244321}">
                  <p14:modId xmlns:p14="http://schemas.microsoft.com/office/powerpoint/2010/main" val="2939656040"/>
                </p:ext>
              </p:extLst>
            </p:nvPr>
          </p:nvGraphicFramePr>
          <p:xfrm>
            <a:off x="5707911" y="2961067"/>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5" name="Freeform 14">
              <a:extLst>
                <a:ext uri="{FF2B5EF4-FFF2-40B4-BE49-F238E27FC236}">
                  <a16:creationId xmlns:a16="http://schemas.microsoft.com/office/drawing/2014/main" id="{E7BBF2CC-B2F8-4C31-D8A0-1C406DEA359A}"/>
                </a:ext>
              </a:extLst>
            </p:cNvPr>
            <p:cNvSpPr/>
            <p:nvPr/>
          </p:nvSpPr>
          <p:spPr>
            <a:xfrm>
              <a:off x="9615883" y="305971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130A014E-ABCD-6C1A-61D0-1E06702869D4}"/>
                </a:ext>
              </a:extLst>
            </p:cNvPr>
            <p:cNvSpPr/>
            <p:nvPr/>
          </p:nvSpPr>
          <p:spPr>
            <a:xfrm>
              <a:off x="9615882" y="347814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FA368C39-D9CB-DB73-2FDF-F194B6D4127B}"/>
                </a:ext>
              </a:extLst>
            </p:cNvPr>
            <p:cNvSpPr/>
            <p:nvPr/>
          </p:nvSpPr>
          <p:spPr>
            <a:xfrm>
              <a:off x="9615881" y="394079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30C6B7D5-2F93-CF44-784A-9758AED07CCE}"/>
                </a:ext>
              </a:extLst>
            </p:cNvPr>
            <p:cNvSpPr/>
            <p:nvPr/>
          </p:nvSpPr>
          <p:spPr>
            <a:xfrm>
              <a:off x="9615880" y="435923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Content Placeholder 2">
            <a:extLst>
              <a:ext uri="{FF2B5EF4-FFF2-40B4-BE49-F238E27FC236}">
                <a16:creationId xmlns:a16="http://schemas.microsoft.com/office/drawing/2014/main" id="{9080951B-C9BF-7502-7B1E-705FF5283E0A}"/>
              </a:ext>
            </a:extLst>
          </p:cNvPr>
          <p:cNvGraphicFramePr>
            <a:graphicFrameLocks/>
          </p:cNvGraphicFramePr>
          <p:nvPr>
            <p:extLst>
              <p:ext uri="{D42A27DB-BD31-4B8C-83A1-F6EECF244321}">
                <p14:modId xmlns:p14="http://schemas.microsoft.com/office/powerpoint/2010/main" val="233600409"/>
              </p:ext>
            </p:extLst>
          </p:nvPr>
        </p:nvGraphicFramePr>
        <p:xfrm>
          <a:off x="2639655" y="3248146"/>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4" name="Straight Arrow Connector 23">
            <a:extLst>
              <a:ext uri="{FF2B5EF4-FFF2-40B4-BE49-F238E27FC236}">
                <a16:creationId xmlns:a16="http://schemas.microsoft.com/office/drawing/2014/main" id="{A59FA71F-BD33-47A7-BB47-85DCC14E0C1F}"/>
              </a:ext>
            </a:extLst>
          </p:cNvPr>
          <p:cNvCxnSpPr>
            <a:cxnSpLocks/>
          </p:cNvCxnSpPr>
          <p:nvPr/>
        </p:nvCxnSpPr>
        <p:spPr>
          <a:xfrm>
            <a:off x="3206982" y="3415121"/>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7E26F5-A0EF-A445-9F86-E0158B4F89F2}"/>
              </a:ext>
            </a:extLst>
          </p:cNvPr>
          <p:cNvCxnSpPr>
            <a:cxnSpLocks/>
          </p:cNvCxnSpPr>
          <p:nvPr/>
        </p:nvCxnSpPr>
        <p:spPr>
          <a:xfrm>
            <a:off x="3206982" y="3848986"/>
            <a:ext cx="1533366" cy="3576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244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30AD0-CF9D-3467-F5C6-C3422E6CE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A32DA0-D0B6-3703-A5AE-949D87180D64}"/>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Sparse Indexes</a:t>
            </a:r>
          </a:p>
        </p:txBody>
      </p:sp>
      <p:sp>
        <p:nvSpPr>
          <p:cNvPr id="3" name="Content Placeholder 2">
            <a:extLst>
              <a:ext uri="{FF2B5EF4-FFF2-40B4-BE49-F238E27FC236}">
                <a16:creationId xmlns:a16="http://schemas.microsoft.com/office/drawing/2014/main" id="{C1194D5F-BD0C-DC0A-02BD-B9DAE7E9F5EF}"/>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To find an entry in a sparse index.</a:t>
            </a:r>
          </a:p>
          <a:p>
            <a:pPr lvl="1" algn="just"/>
            <a:r>
              <a:rPr lang="en-US" dirty="0">
                <a:latin typeface="Palatino Linotype" panose="02040502050505030304" pitchFamily="18" charset="0"/>
                <a:sym typeface="Wingdings" pitchFamily="2" charset="2"/>
              </a:rPr>
              <a:t>Start at the largest value smaller than the required entry.</a:t>
            </a:r>
          </a:p>
          <a:p>
            <a:pPr lvl="1" algn="just"/>
            <a:r>
              <a:rPr lang="en-US" dirty="0">
                <a:latin typeface="Palatino Linotype" panose="02040502050505030304" pitchFamily="18" charset="0"/>
                <a:sym typeface="Wingdings" pitchFamily="2" charset="2"/>
              </a:rPr>
              <a:t>Then follow the pointers.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83855BEC-5C87-109D-7FAE-780FFA283978}"/>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28</a:t>
            </a:fld>
            <a:endParaRPr lang="en-US" dirty="0">
              <a:latin typeface="Palatino Linotype" panose="02040502050505030304" pitchFamily="18" charset="0"/>
            </a:endParaRPr>
          </a:p>
        </p:txBody>
      </p:sp>
      <p:grpSp>
        <p:nvGrpSpPr>
          <p:cNvPr id="4" name="Group 3">
            <a:extLst>
              <a:ext uri="{FF2B5EF4-FFF2-40B4-BE49-F238E27FC236}">
                <a16:creationId xmlns:a16="http://schemas.microsoft.com/office/drawing/2014/main" id="{1C985F0F-F50F-7396-9758-65645DD86265}"/>
              </a:ext>
            </a:extLst>
          </p:cNvPr>
          <p:cNvGrpSpPr/>
          <p:nvPr/>
        </p:nvGrpSpPr>
        <p:grpSpPr>
          <a:xfrm>
            <a:off x="4740348" y="3684083"/>
            <a:ext cx="4237345" cy="1854200"/>
            <a:chOff x="5707911" y="2961067"/>
            <a:chExt cx="4237345" cy="1854200"/>
          </a:xfrm>
        </p:grpSpPr>
        <p:graphicFrame>
          <p:nvGraphicFramePr>
            <p:cNvPr id="6" name="Content Placeholder 2">
              <a:extLst>
                <a:ext uri="{FF2B5EF4-FFF2-40B4-BE49-F238E27FC236}">
                  <a16:creationId xmlns:a16="http://schemas.microsoft.com/office/drawing/2014/main" id="{C0F02AC2-BC5F-2077-9C22-9D3C1C870664}"/>
                </a:ext>
              </a:extLst>
            </p:cNvPr>
            <p:cNvGraphicFramePr>
              <a:graphicFrameLocks/>
            </p:cNvGraphicFramePr>
            <p:nvPr/>
          </p:nvGraphicFramePr>
          <p:xfrm>
            <a:off x="5707911" y="2961067"/>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5" name="Freeform 14">
              <a:extLst>
                <a:ext uri="{FF2B5EF4-FFF2-40B4-BE49-F238E27FC236}">
                  <a16:creationId xmlns:a16="http://schemas.microsoft.com/office/drawing/2014/main" id="{944BF35E-28F5-F9C4-2FB6-8341520D7922}"/>
                </a:ext>
              </a:extLst>
            </p:cNvPr>
            <p:cNvSpPr/>
            <p:nvPr/>
          </p:nvSpPr>
          <p:spPr>
            <a:xfrm>
              <a:off x="9615883" y="305971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9EE6A43B-577C-1C8B-4F89-EBDB1A782D88}"/>
                </a:ext>
              </a:extLst>
            </p:cNvPr>
            <p:cNvSpPr/>
            <p:nvPr/>
          </p:nvSpPr>
          <p:spPr>
            <a:xfrm>
              <a:off x="9615882" y="347814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2EB0976A-926D-A050-61AD-3E98E4C258B2}"/>
                </a:ext>
              </a:extLst>
            </p:cNvPr>
            <p:cNvSpPr/>
            <p:nvPr/>
          </p:nvSpPr>
          <p:spPr>
            <a:xfrm>
              <a:off x="9615881" y="394079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59D9007C-9E75-BE69-484A-E7E4D016DEDE}"/>
                </a:ext>
              </a:extLst>
            </p:cNvPr>
            <p:cNvSpPr/>
            <p:nvPr/>
          </p:nvSpPr>
          <p:spPr>
            <a:xfrm>
              <a:off x="9615880" y="435923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Content Placeholder 2">
            <a:extLst>
              <a:ext uri="{FF2B5EF4-FFF2-40B4-BE49-F238E27FC236}">
                <a16:creationId xmlns:a16="http://schemas.microsoft.com/office/drawing/2014/main" id="{3D7764A7-7657-4418-977E-252C161659C4}"/>
              </a:ext>
            </a:extLst>
          </p:cNvPr>
          <p:cNvGraphicFramePr>
            <a:graphicFrameLocks/>
          </p:cNvGraphicFramePr>
          <p:nvPr>
            <p:extLst>
              <p:ext uri="{D42A27DB-BD31-4B8C-83A1-F6EECF244321}">
                <p14:modId xmlns:p14="http://schemas.microsoft.com/office/powerpoint/2010/main" val="3318771253"/>
              </p:ext>
            </p:extLst>
          </p:nvPr>
        </p:nvGraphicFramePr>
        <p:xfrm>
          <a:off x="2639655" y="3684083"/>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4" name="Straight Arrow Connector 23">
            <a:extLst>
              <a:ext uri="{FF2B5EF4-FFF2-40B4-BE49-F238E27FC236}">
                <a16:creationId xmlns:a16="http://schemas.microsoft.com/office/drawing/2014/main" id="{DBA57542-C7DB-07C5-5186-269558778E3E}"/>
              </a:ext>
            </a:extLst>
          </p:cNvPr>
          <p:cNvCxnSpPr>
            <a:cxnSpLocks/>
          </p:cNvCxnSpPr>
          <p:nvPr/>
        </p:nvCxnSpPr>
        <p:spPr>
          <a:xfrm>
            <a:off x="3206982" y="3851058"/>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CE7277D-CB3D-C2E8-D1D3-BDE7BC76931F}"/>
              </a:ext>
            </a:extLst>
          </p:cNvPr>
          <p:cNvCxnSpPr>
            <a:cxnSpLocks/>
          </p:cNvCxnSpPr>
          <p:nvPr/>
        </p:nvCxnSpPr>
        <p:spPr>
          <a:xfrm>
            <a:off x="3206982" y="4284923"/>
            <a:ext cx="1533366" cy="3576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EA225AB-4DF1-F7ED-03E0-A6965F968176}"/>
              </a:ext>
            </a:extLst>
          </p:cNvPr>
          <p:cNvSpPr txBox="1"/>
          <p:nvPr/>
        </p:nvSpPr>
        <p:spPr>
          <a:xfrm>
            <a:off x="3465388" y="5994166"/>
            <a:ext cx="3089307" cy="461665"/>
          </a:xfrm>
          <a:prstGeom prst="rect">
            <a:avLst/>
          </a:prstGeom>
          <a:noFill/>
        </p:spPr>
        <p:txBody>
          <a:bodyPr wrap="none" rtlCol="0">
            <a:spAutoFit/>
          </a:bodyPr>
          <a:lstStyle/>
          <a:p>
            <a:r>
              <a:rPr lang="en-US" sz="2400" dirty="0">
                <a:latin typeface="Palatino Linotype" panose="02040502050505030304" pitchFamily="18" charset="0"/>
              </a:rPr>
              <a:t>Process to finding </a:t>
            </a:r>
            <a:r>
              <a:rPr lang="en-US" sz="2400" dirty="0">
                <a:solidFill>
                  <a:srgbClr val="FF0000"/>
                </a:solidFill>
                <a:latin typeface="Palatino Linotype" panose="02040502050505030304" pitchFamily="18" charset="0"/>
              </a:rPr>
              <a:t>20</a:t>
            </a:r>
            <a:r>
              <a:rPr lang="en-US" sz="2400" dirty="0">
                <a:latin typeface="Palatino Linotype" panose="02040502050505030304" pitchFamily="18" charset="0"/>
              </a:rPr>
              <a:t>.</a:t>
            </a:r>
          </a:p>
        </p:txBody>
      </p:sp>
    </p:spTree>
    <p:extLst>
      <p:ext uri="{BB962C8B-B14F-4D97-AF65-F5344CB8AC3E}">
        <p14:creationId xmlns:p14="http://schemas.microsoft.com/office/powerpoint/2010/main" val="197199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53A25-E759-85EA-3BC6-C3364E546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06707-718B-D2A5-DD57-753BA9D71375}"/>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Sparse Indexes</a:t>
            </a:r>
          </a:p>
        </p:txBody>
      </p:sp>
      <p:sp>
        <p:nvSpPr>
          <p:cNvPr id="3" name="Content Placeholder 2">
            <a:extLst>
              <a:ext uri="{FF2B5EF4-FFF2-40B4-BE49-F238E27FC236}">
                <a16:creationId xmlns:a16="http://schemas.microsoft.com/office/drawing/2014/main" id="{42A3291D-D389-DFB5-13AE-0661F3761983}"/>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To find an entry in an sparse index.</a:t>
            </a:r>
          </a:p>
          <a:p>
            <a:pPr lvl="1" algn="just"/>
            <a:r>
              <a:rPr lang="en-US" dirty="0">
                <a:latin typeface="Palatino Linotype" panose="02040502050505030304" pitchFamily="18" charset="0"/>
                <a:sym typeface="Wingdings" pitchFamily="2" charset="2"/>
              </a:rPr>
              <a:t>Start at the largest value smaller than the required entry.</a:t>
            </a:r>
          </a:p>
          <a:p>
            <a:pPr lvl="1" algn="just"/>
            <a:r>
              <a:rPr lang="en-US" dirty="0">
                <a:latin typeface="Palatino Linotype" panose="02040502050505030304" pitchFamily="18" charset="0"/>
                <a:sym typeface="Wingdings" pitchFamily="2" charset="2"/>
              </a:rPr>
              <a:t>Then follow the pointers.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594CBF19-7C87-012C-805B-E070E8449AAC}"/>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29</a:t>
            </a:fld>
            <a:endParaRPr lang="en-US" dirty="0">
              <a:latin typeface="Palatino Linotype" panose="02040502050505030304" pitchFamily="18" charset="0"/>
            </a:endParaRPr>
          </a:p>
        </p:txBody>
      </p:sp>
      <p:grpSp>
        <p:nvGrpSpPr>
          <p:cNvPr id="4" name="Group 3">
            <a:extLst>
              <a:ext uri="{FF2B5EF4-FFF2-40B4-BE49-F238E27FC236}">
                <a16:creationId xmlns:a16="http://schemas.microsoft.com/office/drawing/2014/main" id="{956FC5AC-81A7-0602-3D8D-EA5D5A3397BE}"/>
              </a:ext>
            </a:extLst>
          </p:cNvPr>
          <p:cNvGrpSpPr/>
          <p:nvPr/>
        </p:nvGrpSpPr>
        <p:grpSpPr>
          <a:xfrm>
            <a:off x="4740348" y="3684083"/>
            <a:ext cx="4237345" cy="1854200"/>
            <a:chOff x="5707911" y="2961067"/>
            <a:chExt cx="4237345" cy="1854200"/>
          </a:xfrm>
        </p:grpSpPr>
        <p:graphicFrame>
          <p:nvGraphicFramePr>
            <p:cNvPr id="6" name="Content Placeholder 2">
              <a:extLst>
                <a:ext uri="{FF2B5EF4-FFF2-40B4-BE49-F238E27FC236}">
                  <a16:creationId xmlns:a16="http://schemas.microsoft.com/office/drawing/2014/main" id="{C9845651-E1E2-1C98-FC9D-6E110F42811D}"/>
                </a:ext>
              </a:extLst>
            </p:cNvPr>
            <p:cNvGraphicFramePr>
              <a:graphicFrameLocks/>
            </p:cNvGraphicFramePr>
            <p:nvPr>
              <p:extLst>
                <p:ext uri="{D42A27DB-BD31-4B8C-83A1-F6EECF244321}">
                  <p14:modId xmlns:p14="http://schemas.microsoft.com/office/powerpoint/2010/main" val="3332055906"/>
                </p:ext>
              </p:extLst>
            </p:nvPr>
          </p:nvGraphicFramePr>
          <p:xfrm>
            <a:off x="5707911" y="2961067"/>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rgbClr val="FF0000"/>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5" name="Freeform 14">
              <a:extLst>
                <a:ext uri="{FF2B5EF4-FFF2-40B4-BE49-F238E27FC236}">
                  <a16:creationId xmlns:a16="http://schemas.microsoft.com/office/drawing/2014/main" id="{79E1AEC6-0D8F-07DE-ABBD-BBFD47AD72E1}"/>
                </a:ext>
              </a:extLst>
            </p:cNvPr>
            <p:cNvSpPr/>
            <p:nvPr/>
          </p:nvSpPr>
          <p:spPr>
            <a:xfrm>
              <a:off x="9615883" y="305971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4FDA8FFD-8110-5B28-97B5-52286B9E3241}"/>
                </a:ext>
              </a:extLst>
            </p:cNvPr>
            <p:cNvSpPr/>
            <p:nvPr/>
          </p:nvSpPr>
          <p:spPr>
            <a:xfrm>
              <a:off x="9615882" y="347814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E1641DFD-05D1-09B8-738F-2A860183F05A}"/>
                </a:ext>
              </a:extLst>
            </p:cNvPr>
            <p:cNvSpPr/>
            <p:nvPr/>
          </p:nvSpPr>
          <p:spPr>
            <a:xfrm>
              <a:off x="9615881" y="394079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05F5B25A-1717-EC3A-541D-1281C13ADFDE}"/>
                </a:ext>
              </a:extLst>
            </p:cNvPr>
            <p:cNvSpPr/>
            <p:nvPr/>
          </p:nvSpPr>
          <p:spPr>
            <a:xfrm>
              <a:off x="9615880" y="435923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Content Placeholder 2">
            <a:extLst>
              <a:ext uri="{FF2B5EF4-FFF2-40B4-BE49-F238E27FC236}">
                <a16:creationId xmlns:a16="http://schemas.microsoft.com/office/drawing/2014/main" id="{650E15E8-614A-C58E-7D7C-61AABAC65370}"/>
              </a:ext>
            </a:extLst>
          </p:cNvPr>
          <p:cNvGraphicFramePr>
            <a:graphicFrameLocks/>
          </p:cNvGraphicFramePr>
          <p:nvPr>
            <p:extLst>
              <p:ext uri="{D42A27DB-BD31-4B8C-83A1-F6EECF244321}">
                <p14:modId xmlns:p14="http://schemas.microsoft.com/office/powerpoint/2010/main" val="1898470840"/>
              </p:ext>
            </p:extLst>
          </p:nvPr>
        </p:nvGraphicFramePr>
        <p:xfrm>
          <a:off x="2639655" y="3684083"/>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rgbClr val="FF0000"/>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4" name="Straight Arrow Connector 23">
            <a:extLst>
              <a:ext uri="{FF2B5EF4-FFF2-40B4-BE49-F238E27FC236}">
                <a16:creationId xmlns:a16="http://schemas.microsoft.com/office/drawing/2014/main" id="{41EFB0D0-0A13-7F39-451C-CA81BD1DF07A}"/>
              </a:ext>
            </a:extLst>
          </p:cNvPr>
          <p:cNvCxnSpPr>
            <a:cxnSpLocks/>
          </p:cNvCxnSpPr>
          <p:nvPr/>
        </p:nvCxnSpPr>
        <p:spPr>
          <a:xfrm>
            <a:off x="3206982" y="3851058"/>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37B4E0A-30A2-DD60-81E5-EAFE6BD8E019}"/>
              </a:ext>
            </a:extLst>
          </p:cNvPr>
          <p:cNvCxnSpPr>
            <a:cxnSpLocks/>
          </p:cNvCxnSpPr>
          <p:nvPr/>
        </p:nvCxnSpPr>
        <p:spPr>
          <a:xfrm>
            <a:off x="3206982" y="4284923"/>
            <a:ext cx="1533366" cy="3576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EA632BD-5565-D985-1F4C-1D76F0C9790E}"/>
              </a:ext>
            </a:extLst>
          </p:cNvPr>
          <p:cNvSpPr txBox="1"/>
          <p:nvPr/>
        </p:nvSpPr>
        <p:spPr>
          <a:xfrm>
            <a:off x="3465388" y="5994166"/>
            <a:ext cx="3089307" cy="461665"/>
          </a:xfrm>
          <a:prstGeom prst="rect">
            <a:avLst/>
          </a:prstGeom>
          <a:noFill/>
        </p:spPr>
        <p:txBody>
          <a:bodyPr wrap="none" rtlCol="0">
            <a:spAutoFit/>
          </a:bodyPr>
          <a:lstStyle/>
          <a:p>
            <a:r>
              <a:rPr lang="en-US" sz="2400" dirty="0">
                <a:latin typeface="Palatino Linotype" panose="02040502050505030304" pitchFamily="18" charset="0"/>
              </a:rPr>
              <a:t>Process to finding </a:t>
            </a:r>
            <a:r>
              <a:rPr lang="en-US" sz="2400" dirty="0">
                <a:solidFill>
                  <a:srgbClr val="FF0000"/>
                </a:solidFill>
                <a:latin typeface="Palatino Linotype" panose="02040502050505030304" pitchFamily="18" charset="0"/>
              </a:rPr>
              <a:t>20</a:t>
            </a:r>
            <a:r>
              <a:rPr lang="en-US" sz="2400" dirty="0">
                <a:latin typeface="Palatino Linotype" panose="02040502050505030304" pitchFamily="18" charset="0"/>
              </a:rPr>
              <a:t>.</a:t>
            </a:r>
          </a:p>
        </p:txBody>
      </p:sp>
    </p:spTree>
    <p:extLst>
      <p:ext uri="{BB962C8B-B14F-4D97-AF65-F5344CB8AC3E}">
        <p14:creationId xmlns:p14="http://schemas.microsoft.com/office/powerpoint/2010/main" val="116596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FC308-7EC6-5596-63C7-FE6363BEE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5C586-9CCA-0FB7-9CD3-BA13E3EDE1CF}"/>
              </a:ext>
            </a:extLst>
          </p:cNvPr>
          <p:cNvSpPr>
            <a:spLocks noGrp="1"/>
          </p:cNvSpPr>
          <p:nvPr>
            <p:ph type="title"/>
          </p:nvPr>
        </p:nvSpPr>
        <p:spPr>
          <a:xfrm>
            <a:off x="655320" y="1833952"/>
            <a:ext cx="10515600" cy="2912615"/>
          </a:xfrm>
        </p:spPr>
        <p:txBody>
          <a:bodyPr>
            <a:normAutofit/>
          </a:bodyPr>
          <a:lstStyle/>
          <a:p>
            <a:pPr algn="ctr"/>
            <a:r>
              <a:rPr lang="en-US" sz="4000" b="1" dirty="0">
                <a:latin typeface="Palatino Linotype" panose="02040502050505030304" pitchFamily="18" charset="0"/>
              </a:rPr>
              <a:t>Given a pile of numbers, how can we search or access any number or a range of numbers.</a:t>
            </a:r>
          </a:p>
        </p:txBody>
      </p:sp>
      <p:sp>
        <p:nvSpPr>
          <p:cNvPr id="4" name="Footer Placeholder 3">
            <a:extLst>
              <a:ext uri="{FF2B5EF4-FFF2-40B4-BE49-F238E27FC236}">
                <a16:creationId xmlns:a16="http://schemas.microsoft.com/office/drawing/2014/main" id="{630A764C-2DB4-B4CF-375A-8A24C8540577}"/>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777D8BFA-0DF7-BCAC-52A9-930D31859ED6}"/>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a:t>
            </a:fld>
            <a:endParaRPr lang="en-US" dirty="0">
              <a:latin typeface="Palatino Linotype" panose="02040502050505030304" pitchFamily="18" charset="0"/>
            </a:endParaRPr>
          </a:p>
        </p:txBody>
      </p:sp>
    </p:spTree>
    <p:extLst>
      <p:ext uri="{BB962C8B-B14F-4D97-AF65-F5344CB8AC3E}">
        <p14:creationId xmlns:p14="http://schemas.microsoft.com/office/powerpoint/2010/main" val="526366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0B7D2-B41B-D99D-3D9B-40A9389F7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76BF0-ACAC-3D3E-D2F8-5540E33F437A}"/>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Sparse Indexes</a:t>
            </a:r>
          </a:p>
        </p:txBody>
      </p:sp>
      <p:sp>
        <p:nvSpPr>
          <p:cNvPr id="3" name="Content Placeholder 2">
            <a:extLst>
              <a:ext uri="{FF2B5EF4-FFF2-40B4-BE49-F238E27FC236}">
                <a16:creationId xmlns:a16="http://schemas.microsoft.com/office/drawing/2014/main" id="{FBC99F62-D17D-E4A2-48B0-5293FCC9D6FE}"/>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To find an entry in an sparse index.</a:t>
            </a:r>
          </a:p>
          <a:p>
            <a:pPr lvl="1" algn="just"/>
            <a:r>
              <a:rPr lang="en-US" dirty="0">
                <a:latin typeface="Palatino Linotype" panose="02040502050505030304" pitchFamily="18" charset="0"/>
                <a:sym typeface="Wingdings" pitchFamily="2" charset="2"/>
              </a:rPr>
              <a:t>Start at the largest value smaller than the required entry.</a:t>
            </a:r>
          </a:p>
          <a:p>
            <a:pPr lvl="1" algn="just"/>
            <a:r>
              <a:rPr lang="en-US" dirty="0">
                <a:latin typeface="Palatino Linotype" panose="02040502050505030304" pitchFamily="18" charset="0"/>
                <a:sym typeface="Wingdings" pitchFamily="2" charset="2"/>
              </a:rPr>
              <a:t>Then follow the pointers.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4F23A537-850B-FCAB-BB3D-D2EAE2FF2331}"/>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30</a:t>
            </a:fld>
            <a:endParaRPr lang="en-US" dirty="0">
              <a:latin typeface="Palatino Linotype" panose="02040502050505030304" pitchFamily="18" charset="0"/>
            </a:endParaRPr>
          </a:p>
        </p:txBody>
      </p:sp>
      <p:grpSp>
        <p:nvGrpSpPr>
          <p:cNvPr id="4" name="Group 3">
            <a:extLst>
              <a:ext uri="{FF2B5EF4-FFF2-40B4-BE49-F238E27FC236}">
                <a16:creationId xmlns:a16="http://schemas.microsoft.com/office/drawing/2014/main" id="{E9179E2E-5398-BE96-250B-04C7DCE194F5}"/>
              </a:ext>
            </a:extLst>
          </p:cNvPr>
          <p:cNvGrpSpPr/>
          <p:nvPr/>
        </p:nvGrpSpPr>
        <p:grpSpPr>
          <a:xfrm>
            <a:off x="4740348" y="3684083"/>
            <a:ext cx="4237345" cy="1854200"/>
            <a:chOff x="5707911" y="2961067"/>
            <a:chExt cx="4237345" cy="1854200"/>
          </a:xfrm>
        </p:grpSpPr>
        <p:graphicFrame>
          <p:nvGraphicFramePr>
            <p:cNvPr id="6" name="Content Placeholder 2">
              <a:extLst>
                <a:ext uri="{FF2B5EF4-FFF2-40B4-BE49-F238E27FC236}">
                  <a16:creationId xmlns:a16="http://schemas.microsoft.com/office/drawing/2014/main" id="{850BECE6-BFC0-EF9D-7BBD-7673C05F8F95}"/>
                </a:ext>
              </a:extLst>
            </p:cNvPr>
            <p:cNvGraphicFramePr>
              <a:graphicFrameLocks/>
            </p:cNvGraphicFramePr>
            <p:nvPr>
              <p:extLst>
                <p:ext uri="{D42A27DB-BD31-4B8C-83A1-F6EECF244321}">
                  <p14:modId xmlns:p14="http://schemas.microsoft.com/office/powerpoint/2010/main" val="3473179851"/>
                </p:ext>
              </p:extLst>
            </p:nvPr>
          </p:nvGraphicFramePr>
          <p:xfrm>
            <a:off x="5707911" y="2961067"/>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rgbClr val="FF0000"/>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rgbClr val="FF0000"/>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5" name="Freeform 14">
              <a:extLst>
                <a:ext uri="{FF2B5EF4-FFF2-40B4-BE49-F238E27FC236}">
                  <a16:creationId xmlns:a16="http://schemas.microsoft.com/office/drawing/2014/main" id="{5396141B-4799-B3AF-7D60-055AB213749C}"/>
                </a:ext>
              </a:extLst>
            </p:cNvPr>
            <p:cNvSpPr/>
            <p:nvPr/>
          </p:nvSpPr>
          <p:spPr>
            <a:xfrm>
              <a:off x="9615883" y="305971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F34CA0F6-6DFA-2CB5-A53D-53D3860CBDEE}"/>
                </a:ext>
              </a:extLst>
            </p:cNvPr>
            <p:cNvSpPr/>
            <p:nvPr/>
          </p:nvSpPr>
          <p:spPr>
            <a:xfrm>
              <a:off x="9615882" y="347814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9F19FCA6-D63D-E206-AA1D-511CB5291EED}"/>
                </a:ext>
              </a:extLst>
            </p:cNvPr>
            <p:cNvSpPr/>
            <p:nvPr/>
          </p:nvSpPr>
          <p:spPr>
            <a:xfrm>
              <a:off x="9615881" y="394079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FF000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49D7ABCA-B4AD-1655-2ED6-076E948F55DA}"/>
                </a:ext>
              </a:extLst>
            </p:cNvPr>
            <p:cNvSpPr/>
            <p:nvPr/>
          </p:nvSpPr>
          <p:spPr>
            <a:xfrm>
              <a:off x="9615880" y="435923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Content Placeholder 2">
            <a:extLst>
              <a:ext uri="{FF2B5EF4-FFF2-40B4-BE49-F238E27FC236}">
                <a16:creationId xmlns:a16="http://schemas.microsoft.com/office/drawing/2014/main" id="{A3121BC6-3C36-CAD1-C4E1-1138704C0BA9}"/>
              </a:ext>
            </a:extLst>
          </p:cNvPr>
          <p:cNvGraphicFramePr>
            <a:graphicFrameLocks/>
          </p:cNvGraphicFramePr>
          <p:nvPr/>
        </p:nvGraphicFramePr>
        <p:xfrm>
          <a:off x="2639655" y="3684083"/>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rgbClr val="FF0000"/>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4" name="Straight Arrow Connector 23">
            <a:extLst>
              <a:ext uri="{FF2B5EF4-FFF2-40B4-BE49-F238E27FC236}">
                <a16:creationId xmlns:a16="http://schemas.microsoft.com/office/drawing/2014/main" id="{A01191ED-85F8-5328-1520-6C7045FB5074}"/>
              </a:ext>
            </a:extLst>
          </p:cNvPr>
          <p:cNvCxnSpPr>
            <a:cxnSpLocks/>
          </p:cNvCxnSpPr>
          <p:nvPr/>
        </p:nvCxnSpPr>
        <p:spPr>
          <a:xfrm>
            <a:off x="3206982" y="3851058"/>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49F630B-7EF6-C7EA-88C7-92F890921BBF}"/>
              </a:ext>
            </a:extLst>
          </p:cNvPr>
          <p:cNvCxnSpPr>
            <a:cxnSpLocks/>
          </p:cNvCxnSpPr>
          <p:nvPr/>
        </p:nvCxnSpPr>
        <p:spPr>
          <a:xfrm>
            <a:off x="3206982" y="4284923"/>
            <a:ext cx="1533366" cy="3576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D33B0E-04AD-0B62-C11E-B9F30C6C2C35}"/>
              </a:ext>
            </a:extLst>
          </p:cNvPr>
          <p:cNvSpPr txBox="1"/>
          <p:nvPr/>
        </p:nvSpPr>
        <p:spPr>
          <a:xfrm>
            <a:off x="3465388" y="5994166"/>
            <a:ext cx="3089307" cy="461665"/>
          </a:xfrm>
          <a:prstGeom prst="rect">
            <a:avLst/>
          </a:prstGeom>
          <a:noFill/>
        </p:spPr>
        <p:txBody>
          <a:bodyPr wrap="none" rtlCol="0">
            <a:spAutoFit/>
          </a:bodyPr>
          <a:lstStyle/>
          <a:p>
            <a:r>
              <a:rPr lang="en-US" sz="2400" dirty="0">
                <a:latin typeface="Palatino Linotype" panose="02040502050505030304" pitchFamily="18" charset="0"/>
              </a:rPr>
              <a:t>Process to finding </a:t>
            </a:r>
            <a:r>
              <a:rPr lang="en-US" sz="2400" dirty="0">
                <a:solidFill>
                  <a:srgbClr val="FF0000"/>
                </a:solidFill>
                <a:latin typeface="Palatino Linotype" panose="02040502050505030304" pitchFamily="18" charset="0"/>
              </a:rPr>
              <a:t>20</a:t>
            </a:r>
            <a:r>
              <a:rPr lang="en-US" sz="2400" dirty="0">
                <a:latin typeface="Palatino Linotype" panose="02040502050505030304" pitchFamily="18" charset="0"/>
              </a:rPr>
              <a:t>.</a:t>
            </a:r>
          </a:p>
        </p:txBody>
      </p:sp>
    </p:spTree>
    <p:extLst>
      <p:ext uri="{BB962C8B-B14F-4D97-AF65-F5344CB8AC3E}">
        <p14:creationId xmlns:p14="http://schemas.microsoft.com/office/powerpoint/2010/main" val="96078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1CF2B-0111-7A52-D464-400630F76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A86412-E07B-E5DA-51A4-A42C06236965}"/>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Sparse Indexes</a:t>
            </a:r>
          </a:p>
        </p:txBody>
      </p:sp>
      <p:sp>
        <p:nvSpPr>
          <p:cNvPr id="3" name="Content Placeholder 2">
            <a:extLst>
              <a:ext uri="{FF2B5EF4-FFF2-40B4-BE49-F238E27FC236}">
                <a16:creationId xmlns:a16="http://schemas.microsoft.com/office/drawing/2014/main" id="{EDDA1BF6-92F2-59E3-90AB-DE60406D3D08}"/>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To find an entry in an sparse index.</a:t>
            </a:r>
          </a:p>
          <a:p>
            <a:pPr lvl="1" algn="just"/>
            <a:r>
              <a:rPr lang="en-US" dirty="0">
                <a:latin typeface="Palatino Linotype" panose="02040502050505030304" pitchFamily="18" charset="0"/>
                <a:sym typeface="Wingdings" pitchFamily="2" charset="2"/>
              </a:rPr>
              <a:t>Start at the largest value smaller than the required entry.</a:t>
            </a:r>
          </a:p>
          <a:p>
            <a:pPr lvl="1" algn="just"/>
            <a:r>
              <a:rPr lang="en-US" dirty="0">
                <a:latin typeface="Palatino Linotype" panose="02040502050505030304" pitchFamily="18" charset="0"/>
                <a:sym typeface="Wingdings" pitchFamily="2" charset="2"/>
              </a:rPr>
              <a:t>Then follow the pointers. </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22521B95-3F5E-EDA7-40F9-8BB96E95DBF7}"/>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31</a:t>
            </a:fld>
            <a:endParaRPr lang="en-US" dirty="0">
              <a:latin typeface="Palatino Linotype" panose="02040502050505030304" pitchFamily="18" charset="0"/>
            </a:endParaRPr>
          </a:p>
        </p:txBody>
      </p:sp>
      <p:grpSp>
        <p:nvGrpSpPr>
          <p:cNvPr id="4" name="Group 3">
            <a:extLst>
              <a:ext uri="{FF2B5EF4-FFF2-40B4-BE49-F238E27FC236}">
                <a16:creationId xmlns:a16="http://schemas.microsoft.com/office/drawing/2014/main" id="{2CB1E508-BA4A-B78E-BD33-1F3F7AAFA213}"/>
              </a:ext>
            </a:extLst>
          </p:cNvPr>
          <p:cNvGrpSpPr/>
          <p:nvPr/>
        </p:nvGrpSpPr>
        <p:grpSpPr>
          <a:xfrm>
            <a:off x="4740348" y="3684083"/>
            <a:ext cx="4237345" cy="1854200"/>
            <a:chOff x="5707911" y="2961067"/>
            <a:chExt cx="4237345" cy="1854200"/>
          </a:xfrm>
        </p:grpSpPr>
        <p:graphicFrame>
          <p:nvGraphicFramePr>
            <p:cNvPr id="6" name="Content Placeholder 2">
              <a:extLst>
                <a:ext uri="{FF2B5EF4-FFF2-40B4-BE49-F238E27FC236}">
                  <a16:creationId xmlns:a16="http://schemas.microsoft.com/office/drawing/2014/main" id="{DF4E5D72-EC97-33D2-DDB8-3CEF56CD24D1}"/>
                </a:ext>
              </a:extLst>
            </p:cNvPr>
            <p:cNvGraphicFramePr>
              <a:graphicFrameLocks/>
            </p:cNvGraphicFramePr>
            <p:nvPr>
              <p:extLst>
                <p:ext uri="{D42A27DB-BD31-4B8C-83A1-F6EECF244321}">
                  <p14:modId xmlns:p14="http://schemas.microsoft.com/office/powerpoint/2010/main" val="1361971621"/>
                </p:ext>
              </p:extLst>
            </p:nvPr>
          </p:nvGraphicFramePr>
          <p:xfrm>
            <a:off x="5707911" y="2961067"/>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rgbClr val="FF0000"/>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rgbClr val="FF0000"/>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rgbClr val="FF0000"/>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5" name="Freeform 14">
              <a:extLst>
                <a:ext uri="{FF2B5EF4-FFF2-40B4-BE49-F238E27FC236}">
                  <a16:creationId xmlns:a16="http://schemas.microsoft.com/office/drawing/2014/main" id="{C756FA4C-B0BD-49BE-7CA7-274EFA5640FB}"/>
                </a:ext>
              </a:extLst>
            </p:cNvPr>
            <p:cNvSpPr/>
            <p:nvPr/>
          </p:nvSpPr>
          <p:spPr>
            <a:xfrm>
              <a:off x="9615883" y="305971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44576DAB-BB2A-C412-29E8-0CCBD349DDA1}"/>
                </a:ext>
              </a:extLst>
            </p:cNvPr>
            <p:cNvSpPr/>
            <p:nvPr/>
          </p:nvSpPr>
          <p:spPr>
            <a:xfrm>
              <a:off x="9615882" y="347814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D90D20A7-9A0C-DE55-6483-59311E41F1DA}"/>
                </a:ext>
              </a:extLst>
            </p:cNvPr>
            <p:cNvSpPr/>
            <p:nvPr/>
          </p:nvSpPr>
          <p:spPr>
            <a:xfrm>
              <a:off x="9615881" y="394079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FF000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07DCA53B-B573-F9C9-6EC5-CD68CC7725E4}"/>
                </a:ext>
              </a:extLst>
            </p:cNvPr>
            <p:cNvSpPr/>
            <p:nvPr/>
          </p:nvSpPr>
          <p:spPr>
            <a:xfrm>
              <a:off x="9615880" y="435923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FF000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Content Placeholder 2">
            <a:extLst>
              <a:ext uri="{FF2B5EF4-FFF2-40B4-BE49-F238E27FC236}">
                <a16:creationId xmlns:a16="http://schemas.microsoft.com/office/drawing/2014/main" id="{890088D9-D981-9BD1-7FC4-651D88370935}"/>
              </a:ext>
            </a:extLst>
          </p:cNvPr>
          <p:cNvGraphicFramePr>
            <a:graphicFrameLocks/>
          </p:cNvGraphicFramePr>
          <p:nvPr/>
        </p:nvGraphicFramePr>
        <p:xfrm>
          <a:off x="2639655" y="3684083"/>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rgbClr val="FF0000"/>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4" name="Straight Arrow Connector 23">
            <a:extLst>
              <a:ext uri="{FF2B5EF4-FFF2-40B4-BE49-F238E27FC236}">
                <a16:creationId xmlns:a16="http://schemas.microsoft.com/office/drawing/2014/main" id="{6B3F7DD2-2386-B2A1-FA24-3AEDF74E7ADD}"/>
              </a:ext>
            </a:extLst>
          </p:cNvPr>
          <p:cNvCxnSpPr>
            <a:cxnSpLocks/>
          </p:cNvCxnSpPr>
          <p:nvPr/>
        </p:nvCxnSpPr>
        <p:spPr>
          <a:xfrm>
            <a:off x="3206982" y="3851058"/>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E6E18E-179E-5B23-7FA1-B87678FB1E7F}"/>
              </a:ext>
            </a:extLst>
          </p:cNvPr>
          <p:cNvCxnSpPr>
            <a:cxnSpLocks/>
          </p:cNvCxnSpPr>
          <p:nvPr/>
        </p:nvCxnSpPr>
        <p:spPr>
          <a:xfrm>
            <a:off x="3206982" y="4284923"/>
            <a:ext cx="1533366" cy="3576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ED53CAE-A826-E111-21A7-6764CC825227}"/>
              </a:ext>
            </a:extLst>
          </p:cNvPr>
          <p:cNvSpPr txBox="1"/>
          <p:nvPr/>
        </p:nvSpPr>
        <p:spPr>
          <a:xfrm>
            <a:off x="3465388" y="5994166"/>
            <a:ext cx="3089307" cy="461665"/>
          </a:xfrm>
          <a:prstGeom prst="rect">
            <a:avLst/>
          </a:prstGeom>
          <a:noFill/>
        </p:spPr>
        <p:txBody>
          <a:bodyPr wrap="none" rtlCol="0">
            <a:spAutoFit/>
          </a:bodyPr>
          <a:lstStyle/>
          <a:p>
            <a:r>
              <a:rPr lang="en-US" sz="2400" dirty="0">
                <a:latin typeface="Palatino Linotype" panose="02040502050505030304" pitchFamily="18" charset="0"/>
              </a:rPr>
              <a:t>Process to finding </a:t>
            </a:r>
            <a:r>
              <a:rPr lang="en-US" sz="2400" dirty="0">
                <a:solidFill>
                  <a:srgbClr val="FF0000"/>
                </a:solidFill>
                <a:latin typeface="Palatino Linotype" panose="02040502050505030304" pitchFamily="18" charset="0"/>
              </a:rPr>
              <a:t>20</a:t>
            </a:r>
            <a:r>
              <a:rPr lang="en-US" sz="2400" dirty="0">
                <a:latin typeface="Palatino Linotype" panose="02040502050505030304" pitchFamily="18" charset="0"/>
              </a:rPr>
              <a:t>.</a:t>
            </a:r>
          </a:p>
        </p:txBody>
      </p:sp>
    </p:spTree>
    <p:extLst>
      <p:ext uri="{BB962C8B-B14F-4D97-AF65-F5344CB8AC3E}">
        <p14:creationId xmlns:p14="http://schemas.microsoft.com/office/powerpoint/2010/main" val="1854796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0A0A1-D4A0-C20A-5E6B-5AA1FA543A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BB5B99-E282-2D51-B312-6A8652271B23}"/>
              </a:ext>
            </a:extLst>
          </p:cNvPr>
          <p:cNvSpPr>
            <a:spLocks noGrp="1"/>
          </p:cNvSpPr>
          <p:nvPr>
            <p:ph type="title"/>
          </p:nvPr>
        </p:nvSpPr>
        <p:spPr>
          <a:xfrm>
            <a:off x="493985" y="0"/>
            <a:ext cx="10941269" cy="905091"/>
          </a:xfrm>
        </p:spPr>
        <p:txBody>
          <a:bodyPr>
            <a:noAutofit/>
          </a:bodyPr>
          <a:lstStyle/>
          <a:p>
            <a:pPr algn="ctr"/>
            <a:r>
              <a:rPr lang="en-US" sz="4000" b="1" dirty="0">
                <a:latin typeface="Palatino Linotype" panose="02040502050505030304" pitchFamily="18" charset="0"/>
              </a:rPr>
              <a:t>Inserting a new key/record in Sparse Indexes</a:t>
            </a:r>
          </a:p>
        </p:txBody>
      </p:sp>
      <p:sp>
        <p:nvSpPr>
          <p:cNvPr id="5" name="Slide Number Placeholder 4">
            <a:extLst>
              <a:ext uri="{FF2B5EF4-FFF2-40B4-BE49-F238E27FC236}">
                <a16:creationId xmlns:a16="http://schemas.microsoft.com/office/drawing/2014/main" id="{85A9AA8C-DF31-6C2C-DAC3-5DA09D9731BC}"/>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32</a:t>
            </a:fld>
            <a:endParaRPr lang="en-US" dirty="0">
              <a:latin typeface="Palatino Linotype" panose="02040502050505030304" pitchFamily="18" charset="0"/>
            </a:endParaRPr>
          </a:p>
        </p:txBody>
      </p:sp>
      <p:sp>
        <p:nvSpPr>
          <p:cNvPr id="10" name="Content Placeholder 2">
            <a:extLst>
              <a:ext uri="{FF2B5EF4-FFF2-40B4-BE49-F238E27FC236}">
                <a16:creationId xmlns:a16="http://schemas.microsoft.com/office/drawing/2014/main" id="{98A2E410-43AE-B8F5-BCC2-5691A91F6730}"/>
              </a:ext>
            </a:extLst>
          </p:cNvPr>
          <p:cNvSpPr>
            <a:spLocks noGrp="1"/>
          </p:cNvSpPr>
          <p:nvPr>
            <p:ph idx="1"/>
          </p:nvPr>
        </p:nvSpPr>
        <p:spPr>
          <a:xfrm>
            <a:off x="375214" y="1388957"/>
            <a:ext cx="11816785" cy="734125"/>
          </a:xfrm>
        </p:spPr>
        <p:txBody>
          <a:bodyPr>
            <a:noAutofit/>
          </a:bodyPr>
          <a:lstStyle/>
          <a:p>
            <a:pPr algn="just"/>
            <a:r>
              <a:rPr lang="en-US" sz="2400" dirty="0">
                <a:latin typeface="Palatino Linotype" panose="02040502050505030304" pitchFamily="18" charset="0"/>
                <a:sym typeface="Wingdings" pitchFamily="2" charset="2"/>
              </a:rPr>
              <a:t>Say, I want to insert a record with </a:t>
            </a:r>
            <a:r>
              <a:rPr lang="en-US" sz="2400" b="1" dirty="0">
                <a:latin typeface="Palatino Linotype" panose="02040502050505030304" pitchFamily="18" charset="0"/>
                <a:sym typeface="Wingdings" pitchFamily="2" charset="2"/>
              </a:rPr>
              <a:t>age 30 </a:t>
            </a:r>
            <a:r>
              <a:rPr lang="en-US" sz="2400" dirty="0">
                <a:latin typeface="Palatino Linotype" panose="02040502050505030304" pitchFamily="18" charset="0"/>
                <a:sym typeface="Wingdings" pitchFamily="2" charset="2"/>
              </a:rPr>
              <a:t>(search-key is Age). </a:t>
            </a:r>
          </a:p>
          <a:p>
            <a:pPr algn="just"/>
            <a:endParaRPr lang="en-US" sz="2400" dirty="0">
              <a:latin typeface="Palatino Linotype" panose="02040502050505030304" pitchFamily="18" charset="0"/>
              <a:sym typeface="Wingdings" pitchFamily="2" charset="2"/>
            </a:endParaRPr>
          </a:p>
        </p:txBody>
      </p:sp>
      <p:graphicFrame>
        <p:nvGraphicFramePr>
          <p:cNvPr id="11" name="Content Placeholder 2">
            <a:extLst>
              <a:ext uri="{FF2B5EF4-FFF2-40B4-BE49-F238E27FC236}">
                <a16:creationId xmlns:a16="http://schemas.microsoft.com/office/drawing/2014/main" id="{66200AF7-5BEB-7A13-2ACB-00A007B366E0}"/>
              </a:ext>
            </a:extLst>
          </p:cNvPr>
          <p:cNvGraphicFramePr>
            <a:graphicFrameLocks/>
          </p:cNvGraphicFramePr>
          <p:nvPr>
            <p:extLst>
              <p:ext uri="{D42A27DB-BD31-4B8C-83A1-F6EECF244321}">
                <p14:modId xmlns:p14="http://schemas.microsoft.com/office/powerpoint/2010/main" val="830429842"/>
              </p:ext>
            </p:extLst>
          </p:nvPr>
        </p:nvGraphicFramePr>
        <p:xfrm>
          <a:off x="7725168" y="2691651"/>
          <a:ext cx="3972847" cy="37084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rgbClr val="00B050"/>
                          </a:solidFill>
                          <a:latin typeface="Palatino Linotype" panose="0204050205050503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Scarecrow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bl>
          </a:graphicData>
        </a:graphic>
      </p:graphicFrame>
      <p:grpSp>
        <p:nvGrpSpPr>
          <p:cNvPr id="12" name="Group 11">
            <a:extLst>
              <a:ext uri="{FF2B5EF4-FFF2-40B4-BE49-F238E27FC236}">
                <a16:creationId xmlns:a16="http://schemas.microsoft.com/office/drawing/2014/main" id="{E42224C4-7BF5-DB5F-0ACC-98ADDA456DD3}"/>
              </a:ext>
            </a:extLst>
          </p:cNvPr>
          <p:cNvGrpSpPr/>
          <p:nvPr/>
        </p:nvGrpSpPr>
        <p:grpSpPr>
          <a:xfrm>
            <a:off x="2594678" y="2123082"/>
            <a:ext cx="4237345" cy="1854200"/>
            <a:chOff x="4740348" y="3248146"/>
            <a:chExt cx="4237345" cy="1854200"/>
          </a:xfrm>
        </p:grpSpPr>
        <p:graphicFrame>
          <p:nvGraphicFramePr>
            <p:cNvPr id="13" name="Content Placeholder 2">
              <a:extLst>
                <a:ext uri="{FF2B5EF4-FFF2-40B4-BE49-F238E27FC236}">
                  <a16:creationId xmlns:a16="http://schemas.microsoft.com/office/drawing/2014/main" id="{8BAA1FBB-484F-C140-DECF-428624453090}"/>
                </a:ext>
              </a:extLst>
            </p:cNvPr>
            <p:cNvGraphicFramePr>
              <a:graphicFrameLocks/>
            </p:cNvGraphicFramePr>
            <p:nvPr/>
          </p:nvGraphicFramePr>
          <p:xfrm>
            <a:off x="4740348" y="3248146"/>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4" name="Freeform 13">
              <a:extLst>
                <a:ext uri="{FF2B5EF4-FFF2-40B4-BE49-F238E27FC236}">
                  <a16:creationId xmlns:a16="http://schemas.microsoft.com/office/drawing/2014/main" id="{F16CD28E-135B-49B1-B21A-957F3BC4B3E6}"/>
                </a:ext>
              </a:extLst>
            </p:cNvPr>
            <p:cNvSpPr/>
            <p:nvPr/>
          </p:nvSpPr>
          <p:spPr>
            <a:xfrm>
              <a:off x="8648320" y="334679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B5378555-FA82-63CB-2603-8EE81AB13604}"/>
                </a:ext>
              </a:extLst>
            </p:cNvPr>
            <p:cNvSpPr/>
            <p:nvPr/>
          </p:nvSpPr>
          <p:spPr>
            <a:xfrm>
              <a:off x="8648319" y="376522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CC71667-F99D-C8FA-BB54-C28A68C2CBDA}"/>
                </a:ext>
              </a:extLst>
            </p:cNvPr>
            <p:cNvSpPr/>
            <p:nvPr/>
          </p:nvSpPr>
          <p:spPr>
            <a:xfrm>
              <a:off x="8648318" y="422787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4AB6D33D-CFA3-E6EC-5912-27E83C306727}"/>
                </a:ext>
              </a:extLst>
            </p:cNvPr>
            <p:cNvSpPr/>
            <p:nvPr/>
          </p:nvSpPr>
          <p:spPr>
            <a:xfrm>
              <a:off x="8648317" y="464631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1" name="Content Placeholder 2">
            <a:extLst>
              <a:ext uri="{FF2B5EF4-FFF2-40B4-BE49-F238E27FC236}">
                <a16:creationId xmlns:a16="http://schemas.microsoft.com/office/drawing/2014/main" id="{B41CEFEB-8FE1-9D83-4656-8B889FB23F03}"/>
              </a:ext>
            </a:extLst>
          </p:cNvPr>
          <p:cNvGraphicFramePr>
            <a:graphicFrameLocks/>
          </p:cNvGraphicFramePr>
          <p:nvPr/>
        </p:nvGraphicFramePr>
        <p:xfrm>
          <a:off x="493985" y="2123082"/>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5" name="Straight Arrow Connector 24">
            <a:extLst>
              <a:ext uri="{FF2B5EF4-FFF2-40B4-BE49-F238E27FC236}">
                <a16:creationId xmlns:a16="http://schemas.microsoft.com/office/drawing/2014/main" id="{0111D46D-CAD4-796A-82B4-C1E4E03714E7}"/>
              </a:ext>
            </a:extLst>
          </p:cNvPr>
          <p:cNvCxnSpPr>
            <a:cxnSpLocks/>
          </p:cNvCxnSpPr>
          <p:nvPr/>
        </p:nvCxnSpPr>
        <p:spPr>
          <a:xfrm>
            <a:off x="1061312" y="2290057"/>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FF35F2-BA56-C83F-6677-51A9F6CCD1EE}"/>
              </a:ext>
            </a:extLst>
          </p:cNvPr>
          <p:cNvCxnSpPr>
            <a:cxnSpLocks/>
          </p:cNvCxnSpPr>
          <p:nvPr/>
        </p:nvCxnSpPr>
        <p:spPr>
          <a:xfrm>
            <a:off x="1061312" y="2640161"/>
            <a:ext cx="1533366" cy="8327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Content Placeholder 2">
            <a:extLst>
              <a:ext uri="{FF2B5EF4-FFF2-40B4-BE49-F238E27FC236}">
                <a16:creationId xmlns:a16="http://schemas.microsoft.com/office/drawing/2014/main" id="{33C22583-D85B-CDEE-30AA-8AF6645F7E7B}"/>
              </a:ext>
            </a:extLst>
          </p:cNvPr>
          <p:cNvGraphicFramePr>
            <a:graphicFrameLocks/>
          </p:cNvGraphicFramePr>
          <p:nvPr/>
        </p:nvGraphicFramePr>
        <p:xfrm>
          <a:off x="493985" y="4452654"/>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38" name="Straight Arrow Connector 37">
            <a:extLst>
              <a:ext uri="{FF2B5EF4-FFF2-40B4-BE49-F238E27FC236}">
                <a16:creationId xmlns:a16="http://schemas.microsoft.com/office/drawing/2014/main" id="{AA4A13CB-508C-1669-8D75-D71DC97F0BCB}"/>
              </a:ext>
            </a:extLst>
          </p:cNvPr>
          <p:cNvCxnSpPr>
            <a:cxnSpLocks/>
          </p:cNvCxnSpPr>
          <p:nvPr/>
        </p:nvCxnSpPr>
        <p:spPr>
          <a:xfrm>
            <a:off x="1061312" y="4619629"/>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C64E75E-D232-8E1A-A103-B03E9477978C}"/>
              </a:ext>
            </a:extLst>
          </p:cNvPr>
          <p:cNvCxnSpPr>
            <a:cxnSpLocks/>
          </p:cNvCxnSpPr>
          <p:nvPr/>
        </p:nvCxnSpPr>
        <p:spPr>
          <a:xfrm>
            <a:off x="1061312" y="4969733"/>
            <a:ext cx="1533366" cy="12043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CD88BFFD-42CF-DACD-1318-9AC0F043615A}"/>
              </a:ext>
            </a:extLst>
          </p:cNvPr>
          <p:cNvGraphicFramePr>
            <a:graphicFrameLocks/>
          </p:cNvGraphicFramePr>
          <p:nvPr/>
        </p:nvGraphicFramePr>
        <p:xfrm>
          <a:off x="2594678" y="4452654"/>
          <a:ext cx="3972847" cy="222504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rgbClr val="00B050"/>
                          </a:solidFill>
                          <a:latin typeface="Palatino Linotype" panose="0204050205050503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Scarecrow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0737515"/>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41" name="Freeform 40">
            <a:extLst>
              <a:ext uri="{FF2B5EF4-FFF2-40B4-BE49-F238E27FC236}">
                <a16:creationId xmlns:a16="http://schemas.microsoft.com/office/drawing/2014/main" id="{2EEAD4B6-0985-C82D-B54F-7A2E13489E70}"/>
              </a:ext>
            </a:extLst>
          </p:cNvPr>
          <p:cNvSpPr/>
          <p:nvPr/>
        </p:nvSpPr>
        <p:spPr>
          <a:xfrm>
            <a:off x="6502650" y="4551298"/>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946B42D9-E978-88B7-D2D5-780ACD3F8FDB}"/>
              </a:ext>
            </a:extLst>
          </p:cNvPr>
          <p:cNvSpPr/>
          <p:nvPr/>
        </p:nvSpPr>
        <p:spPr>
          <a:xfrm>
            <a:off x="6502649" y="4969733"/>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00B05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D6417CB6-F894-2ECC-CAEE-EFA9B9C8E1DD}"/>
              </a:ext>
            </a:extLst>
          </p:cNvPr>
          <p:cNvSpPr/>
          <p:nvPr/>
        </p:nvSpPr>
        <p:spPr>
          <a:xfrm>
            <a:off x="6502648" y="5432383"/>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00B05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2C4A2D95-A5C9-BB6D-59C7-D985952F8236}"/>
              </a:ext>
            </a:extLst>
          </p:cNvPr>
          <p:cNvSpPr/>
          <p:nvPr/>
        </p:nvSpPr>
        <p:spPr>
          <a:xfrm>
            <a:off x="6502647" y="5850818"/>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15536F4D-01B2-1452-7CB7-FFC85447997A}"/>
              </a:ext>
            </a:extLst>
          </p:cNvPr>
          <p:cNvSpPr/>
          <p:nvPr/>
        </p:nvSpPr>
        <p:spPr>
          <a:xfrm>
            <a:off x="6502647" y="6246099"/>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307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7E89B-FE53-7913-D45F-59D9E9119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53D1D-ADC2-5BE4-FCB1-1930D7F3EF78}"/>
              </a:ext>
            </a:extLst>
          </p:cNvPr>
          <p:cNvSpPr>
            <a:spLocks noGrp="1"/>
          </p:cNvSpPr>
          <p:nvPr>
            <p:ph type="title"/>
          </p:nvPr>
        </p:nvSpPr>
        <p:spPr>
          <a:xfrm>
            <a:off x="493985" y="0"/>
            <a:ext cx="10941269" cy="905091"/>
          </a:xfrm>
        </p:spPr>
        <p:txBody>
          <a:bodyPr>
            <a:noAutofit/>
          </a:bodyPr>
          <a:lstStyle/>
          <a:p>
            <a:pPr algn="ctr"/>
            <a:r>
              <a:rPr lang="en-US" sz="4000" b="1" dirty="0">
                <a:latin typeface="Palatino Linotype" panose="02040502050505030304" pitchFamily="18" charset="0"/>
              </a:rPr>
              <a:t>Inserting a new key/record in Sparse Indexes</a:t>
            </a:r>
          </a:p>
        </p:txBody>
      </p:sp>
      <p:sp>
        <p:nvSpPr>
          <p:cNvPr id="5" name="Slide Number Placeholder 4">
            <a:extLst>
              <a:ext uri="{FF2B5EF4-FFF2-40B4-BE49-F238E27FC236}">
                <a16:creationId xmlns:a16="http://schemas.microsoft.com/office/drawing/2014/main" id="{24DD826E-5EAF-82CE-F59D-DD101922D84C}"/>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33</a:t>
            </a:fld>
            <a:endParaRPr lang="en-US" dirty="0">
              <a:latin typeface="Palatino Linotype" panose="02040502050505030304" pitchFamily="18" charset="0"/>
            </a:endParaRPr>
          </a:p>
        </p:txBody>
      </p:sp>
      <p:sp>
        <p:nvSpPr>
          <p:cNvPr id="10" name="Content Placeholder 2">
            <a:extLst>
              <a:ext uri="{FF2B5EF4-FFF2-40B4-BE49-F238E27FC236}">
                <a16:creationId xmlns:a16="http://schemas.microsoft.com/office/drawing/2014/main" id="{189E5E51-8EC3-F9D6-F4F0-2A6DC781F4DA}"/>
              </a:ext>
            </a:extLst>
          </p:cNvPr>
          <p:cNvSpPr>
            <a:spLocks noGrp="1"/>
          </p:cNvSpPr>
          <p:nvPr>
            <p:ph idx="1"/>
          </p:nvPr>
        </p:nvSpPr>
        <p:spPr>
          <a:xfrm>
            <a:off x="375214" y="1388957"/>
            <a:ext cx="11816785" cy="734125"/>
          </a:xfrm>
        </p:spPr>
        <p:txBody>
          <a:bodyPr>
            <a:noAutofit/>
          </a:bodyPr>
          <a:lstStyle/>
          <a:p>
            <a:pPr algn="just"/>
            <a:r>
              <a:rPr lang="en-US" sz="2400" dirty="0">
                <a:latin typeface="Palatino Linotype" panose="02040502050505030304" pitchFamily="18" charset="0"/>
                <a:sym typeface="Wingdings" pitchFamily="2" charset="2"/>
              </a:rPr>
              <a:t>Say, I want to insert a record with </a:t>
            </a:r>
            <a:r>
              <a:rPr lang="en-US" sz="2400" b="1" dirty="0">
                <a:latin typeface="Palatino Linotype" panose="02040502050505030304" pitchFamily="18" charset="0"/>
                <a:sym typeface="Wingdings" pitchFamily="2" charset="2"/>
              </a:rPr>
              <a:t>age 18 </a:t>
            </a:r>
            <a:r>
              <a:rPr lang="en-US" sz="2400" dirty="0">
                <a:latin typeface="Palatino Linotype" panose="02040502050505030304" pitchFamily="18" charset="0"/>
                <a:sym typeface="Wingdings" pitchFamily="2" charset="2"/>
              </a:rPr>
              <a:t>(search-key is Age). </a:t>
            </a:r>
          </a:p>
          <a:p>
            <a:pPr algn="just"/>
            <a:endParaRPr lang="en-US" sz="2400" dirty="0">
              <a:latin typeface="Palatino Linotype" panose="02040502050505030304" pitchFamily="18" charset="0"/>
              <a:sym typeface="Wingdings" pitchFamily="2" charset="2"/>
            </a:endParaRPr>
          </a:p>
        </p:txBody>
      </p:sp>
      <p:graphicFrame>
        <p:nvGraphicFramePr>
          <p:cNvPr id="11" name="Content Placeholder 2">
            <a:extLst>
              <a:ext uri="{FF2B5EF4-FFF2-40B4-BE49-F238E27FC236}">
                <a16:creationId xmlns:a16="http://schemas.microsoft.com/office/drawing/2014/main" id="{B0A7302D-A250-BDD3-0D81-C6F47901CF0C}"/>
              </a:ext>
            </a:extLst>
          </p:cNvPr>
          <p:cNvGraphicFramePr>
            <a:graphicFrameLocks/>
          </p:cNvGraphicFramePr>
          <p:nvPr>
            <p:extLst>
              <p:ext uri="{D42A27DB-BD31-4B8C-83A1-F6EECF244321}">
                <p14:modId xmlns:p14="http://schemas.microsoft.com/office/powerpoint/2010/main" val="610412597"/>
              </p:ext>
            </p:extLst>
          </p:nvPr>
        </p:nvGraphicFramePr>
        <p:xfrm>
          <a:off x="7725168" y="2691651"/>
          <a:ext cx="3972847" cy="37084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rgbClr val="00B050"/>
                          </a:solidFill>
                          <a:latin typeface="Palatino Linotype" panose="0204050205050503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Joffrey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00B050"/>
                          </a:solidFill>
                          <a:latin typeface="Palatino Linotype" panose="02040502050505030304" pitchFamily="18" charset="0"/>
                        </a:rPr>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bl>
          </a:graphicData>
        </a:graphic>
      </p:graphicFrame>
      <p:grpSp>
        <p:nvGrpSpPr>
          <p:cNvPr id="12" name="Group 11">
            <a:extLst>
              <a:ext uri="{FF2B5EF4-FFF2-40B4-BE49-F238E27FC236}">
                <a16:creationId xmlns:a16="http://schemas.microsoft.com/office/drawing/2014/main" id="{FE17D46B-C264-4ED0-71EB-5FA4C7744CE6}"/>
              </a:ext>
            </a:extLst>
          </p:cNvPr>
          <p:cNvGrpSpPr/>
          <p:nvPr/>
        </p:nvGrpSpPr>
        <p:grpSpPr>
          <a:xfrm>
            <a:off x="2594678" y="2123082"/>
            <a:ext cx="4237345" cy="1854200"/>
            <a:chOff x="4740348" y="3248146"/>
            <a:chExt cx="4237345" cy="1854200"/>
          </a:xfrm>
        </p:grpSpPr>
        <p:graphicFrame>
          <p:nvGraphicFramePr>
            <p:cNvPr id="13" name="Content Placeholder 2">
              <a:extLst>
                <a:ext uri="{FF2B5EF4-FFF2-40B4-BE49-F238E27FC236}">
                  <a16:creationId xmlns:a16="http://schemas.microsoft.com/office/drawing/2014/main" id="{A15CA176-D990-42B5-DFF4-797014E80847}"/>
                </a:ext>
              </a:extLst>
            </p:cNvPr>
            <p:cNvGraphicFramePr>
              <a:graphicFrameLocks/>
            </p:cNvGraphicFramePr>
            <p:nvPr>
              <p:extLst>
                <p:ext uri="{D42A27DB-BD31-4B8C-83A1-F6EECF244321}">
                  <p14:modId xmlns:p14="http://schemas.microsoft.com/office/powerpoint/2010/main" val="1684000198"/>
                </p:ext>
              </p:extLst>
            </p:nvPr>
          </p:nvGraphicFramePr>
          <p:xfrm>
            <a:off x="4740348" y="3248146"/>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4" name="Freeform 13">
              <a:extLst>
                <a:ext uri="{FF2B5EF4-FFF2-40B4-BE49-F238E27FC236}">
                  <a16:creationId xmlns:a16="http://schemas.microsoft.com/office/drawing/2014/main" id="{0DA43BAE-14BA-F359-FA57-4D34FCA958FF}"/>
                </a:ext>
              </a:extLst>
            </p:cNvPr>
            <p:cNvSpPr/>
            <p:nvPr/>
          </p:nvSpPr>
          <p:spPr>
            <a:xfrm>
              <a:off x="8648320" y="334679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0A18F977-EBC6-E23C-C1EE-0D3C590D627E}"/>
                </a:ext>
              </a:extLst>
            </p:cNvPr>
            <p:cNvSpPr/>
            <p:nvPr/>
          </p:nvSpPr>
          <p:spPr>
            <a:xfrm>
              <a:off x="8648319" y="376522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DB2C1DE5-0AAA-B824-7F0F-BDE8CA69163E}"/>
                </a:ext>
              </a:extLst>
            </p:cNvPr>
            <p:cNvSpPr/>
            <p:nvPr/>
          </p:nvSpPr>
          <p:spPr>
            <a:xfrm>
              <a:off x="8648318" y="4227875"/>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C5D1589B-55F8-63AF-BAB5-E8CBFCE59C53}"/>
                </a:ext>
              </a:extLst>
            </p:cNvPr>
            <p:cNvSpPr/>
            <p:nvPr/>
          </p:nvSpPr>
          <p:spPr>
            <a:xfrm>
              <a:off x="8648317" y="4646310"/>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1" name="Content Placeholder 2">
            <a:extLst>
              <a:ext uri="{FF2B5EF4-FFF2-40B4-BE49-F238E27FC236}">
                <a16:creationId xmlns:a16="http://schemas.microsoft.com/office/drawing/2014/main" id="{093F5512-CB80-D31F-8E83-88D865DAF015}"/>
              </a:ext>
            </a:extLst>
          </p:cNvPr>
          <p:cNvGraphicFramePr>
            <a:graphicFrameLocks/>
          </p:cNvGraphicFramePr>
          <p:nvPr>
            <p:extLst>
              <p:ext uri="{D42A27DB-BD31-4B8C-83A1-F6EECF244321}">
                <p14:modId xmlns:p14="http://schemas.microsoft.com/office/powerpoint/2010/main" val="833533966"/>
              </p:ext>
            </p:extLst>
          </p:nvPr>
        </p:nvGraphicFramePr>
        <p:xfrm>
          <a:off x="493985" y="2123082"/>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5" name="Straight Arrow Connector 24">
            <a:extLst>
              <a:ext uri="{FF2B5EF4-FFF2-40B4-BE49-F238E27FC236}">
                <a16:creationId xmlns:a16="http://schemas.microsoft.com/office/drawing/2014/main" id="{F7B910DF-14E9-7791-983E-036362367678}"/>
              </a:ext>
            </a:extLst>
          </p:cNvPr>
          <p:cNvCxnSpPr>
            <a:cxnSpLocks/>
          </p:cNvCxnSpPr>
          <p:nvPr/>
        </p:nvCxnSpPr>
        <p:spPr>
          <a:xfrm>
            <a:off x="1061312" y="2290057"/>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E7212DA-3C6A-22ED-C037-7F249F5EC6E8}"/>
              </a:ext>
            </a:extLst>
          </p:cNvPr>
          <p:cNvCxnSpPr>
            <a:cxnSpLocks/>
          </p:cNvCxnSpPr>
          <p:nvPr/>
        </p:nvCxnSpPr>
        <p:spPr>
          <a:xfrm>
            <a:off x="1061312" y="2640161"/>
            <a:ext cx="1533366" cy="8327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Content Placeholder 2">
            <a:extLst>
              <a:ext uri="{FF2B5EF4-FFF2-40B4-BE49-F238E27FC236}">
                <a16:creationId xmlns:a16="http://schemas.microsoft.com/office/drawing/2014/main" id="{6501BAB6-DC28-EE06-1E9F-3E5DE7A23B1D}"/>
              </a:ext>
            </a:extLst>
          </p:cNvPr>
          <p:cNvGraphicFramePr>
            <a:graphicFrameLocks/>
          </p:cNvGraphicFramePr>
          <p:nvPr>
            <p:extLst>
              <p:ext uri="{D42A27DB-BD31-4B8C-83A1-F6EECF244321}">
                <p14:modId xmlns:p14="http://schemas.microsoft.com/office/powerpoint/2010/main" val="1327044390"/>
              </p:ext>
            </p:extLst>
          </p:nvPr>
        </p:nvGraphicFramePr>
        <p:xfrm>
          <a:off x="493985" y="4452654"/>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38" name="Straight Arrow Connector 37">
            <a:extLst>
              <a:ext uri="{FF2B5EF4-FFF2-40B4-BE49-F238E27FC236}">
                <a16:creationId xmlns:a16="http://schemas.microsoft.com/office/drawing/2014/main" id="{5EBDD21C-B65E-B754-33FB-7AD73B95B239}"/>
              </a:ext>
            </a:extLst>
          </p:cNvPr>
          <p:cNvCxnSpPr>
            <a:cxnSpLocks/>
          </p:cNvCxnSpPr>
          <p:nvPr/>
        </p:nvCxnSpPr>
        <p:spPr>
          <a:xfrm>
            <a:off x="1061312" y="4619629"/>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79CC84-F899-86F2-F806-47475C0FA754}"/>
              </a:ext>
            </a:extLst>
          </p:cNvPr>
          <p:cNvCxnSpPr>
            <a:cxnSpLocks/>
          </p:cNvCxnSpPr>
          <p:nvPr/>
        </p:nvCxnSpPr>
        <p:spPr>
          <a:xfrm>
            <a:off x="1061312" y="4969733"/>
            <a:ext cx="1533366" cy="12043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C6F189F9-06DB-63EA-E596-9476A33AA80C}"/>
              </a:ext>
            </a:extLst>
          </p:cNvPr>
          <p:cNvGraphicFramePr>
            <a:graphicFrameLocks/>
          </p:cNvGraphicFramePr>
          <p:nvPr>
            <p:extLst>
              <p:ext uri="{D42A27DB-BD31-4B8C-83A1-F6EECF244321}">
                <p14:modId xmlns:p14="http://schemas.microsoft.com/office/powerpoint/2010/main" val="2880929703"/>
              </p:ext>
            </p:extLst>
          </p:nvPr>
        </p:nvGraphicFramePr>
        <p:xfrm>
          <a:off x="2594678" y="4452654"/>
          <a:ext cx="3972847" cy="222504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rgbClr val="00B050"/>
                          </a:solidFill>
                          <a:latin typeface="Palatino Linotype" panose="0204050205050503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rgbClr val="00B050"/>
                          </a:solidFill>
                          <a:latin typeface="Palatino Linotype" panose="02040502050505030304" pitchFamily="18" charset="0"/>
                        </a:rPr>
                        <a:t>Joffrey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rgbClr val="00B050"/>
                          </a:solidFill>
                          <a:latin typeface="Palatino Linotype" panose="0204050205050503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rgbClr val="00B050"/>
                          </a:solidFill>
                          <a:latin typeface="Palatino Linotype" panose="02040502050505030304" pitchFamily="18" charset="0"/>
                        </a:rPr>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651817"/>
                  </a:ext>
                </a:extLst>
              </a:tr>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41" name="Freeform 40">
            <a:extLst>
              <a:ext uri="{FF2B5EF4-FFF2-40B4-BE49-F238E27FC236}">
                <a16:creationId xmlns:a16="http://schemas.microsoft.com/office/drawing/2014/main" id="{878F9984-A15A-F23A-7270-662622D123EF}"/>
              </a:ext>
            </a:extLst>
          </p:cNvPr>
          <p:cNvSpPr/>
          <p:nvPr/>
        </p:nvSpPr>
        <p:spPr>
          <a:xfrm>
            <a:off x="6502646" y="504968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0A592872-9241-AE8A-7CAD-68557B4FFA07}"/>
              </a:ext>
            </a:extLst>
          </p:cNvPr>
          <p:cNvSpPr/>
          <p:nvPr/>
        </p:nvSpPr>
        <p:spPr>
          <a:xfrm>
            <a:off x="6502647" y="4588478"/>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00B05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C4EAA31F-9398-9446-A9A8-AB5A8555C724}"/>
              </a:ext>
            </a:extLst>
          </p:cNvPr>
          <p:cNvSpPr/>
          <p:nvPr/>
        </p:nvSpPr>
        <p:spPr>
          <a:xfrm>
            <a:off x="6502648" y="5432383"/>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9EAFAED4-1A70-5536-804E-A8BA071C40BC}"/>
              </a:ext>
            </a:extLst>
          </p:cNvPr>
          <p:cNvSpPr/>
          <p:nvPr/>
        </p:nvSpPr>
        <p:spPr>
          <a:xfrm>
            <a:off x="6502647" y="5850818"/>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CCAC2939-9017-1406-77C8-2AFDE8090AB1}"/>
              </a:ext>
            </a:extLst>
          </p:cNvPr>
          <p:cNvSpPr/>
          <p:nvPr/>
        </p:nvSpPr>
        <p:spPr>
          <a:xfrm>
            <a:off x="6502647" y="6246099"/>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50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28218-ACA9-3E3A-6BF7-1195308B3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3D5A5-2B3D-885B-D710-0E3DD696DD63}"/>
              </a:ext>
            </a:extLst>
          </p:cNvPr>
          <p:cNvSpPr>
            <a:spLocks noGrp="1"/>
          </p:cNvSpPr>
          <p:nvPr>
            <p:ph type="title"/>
          </p:nvPr>
        </p:nvSpPr>
        <p:spPr>
          <a:xfrm>
            <a:off x="493985" y="0"/>
            <a:ext cx="10941269" cy="905091"/>
          </a:xfrm>
        </p:spPr>
        <p:txBody>
          <a:bodyPr>
            <a:noAutofit/>
          </a:bodyPr>
          <a:lstStyle/>
          <a:p>
            <a:pPr algn="ctr"/>
            <a:r>
              <a:rPr lang="en-US" sz="4000" b="1" dirty="0">
                <a:latin typeface="Palatino Linotype" panose="02040502050505030304" pitchFamily="18" charset="0"/>
              </a:rPr>
              <a:t>Deleting a key/record in Sparse Indexes</a:t>
            </a:r>
          </a:p>
        </p:txBody>
      </p:sp>
      <p:sp>
        <p:nvSpPr>
          <p:cNvPr id="5" name="Slide Number Placeholder 4">
            <a:extLst>
              <a:ext uri="{FF2B5EF4-FFF2-40B4-BE49-F238E27FC236}">
                <a16:creationId xmlns:a16="http://schemas.microsoft.com/office/drawing/2014/main" id="{29D12324-88A8-802F-AE01-29A1A7F13F75}"/>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34</a:t>
            </a:fld>
            <a:endParaRPr lang="en-US" dirty="0">
              <a:latin typeface="Palatino Linotype" panose="02040502050505030304" pitchFamily="18" charset="0"/>
            </a:endParaRPr>
          </a:p>
        </p:txBody>
      </p:sp>
      <p:sp>
        <p:nvSpPr>
          <p:cNvPr id="10" name="Content Placeholder 2">
            <a:extLst>
              <a:ext uri="{FF2B5EF4-FFF2-40B4-BE49-F238E27FC236}">
                <a16:creationId xmlns:a16="http://schemas.microsoft.com/office/drawing/2014/main" id="{FE3BD123-3426-76A2-54E2-28B16271F5FC}"/>
              </a:ext>
            </a:extLst>
          </p:cNvPr>
          <p:cNvSpPr>
            <a:spLocks noGrp="1"/>
          </p:cNvSpPr>
          <p:nvPr>
            <p:ph idx="1"/>
          </p:nvPr>
        </p:nvSpPr>
        <p:spPr>
          <a:xfrm>
            <a:off x="375214" y="1388957"/>
            <a:ext cx="11816785" cy="734125"/>
          </a:xfrm>
        </p:spPr>
        <p:txBody>
          <a:bodyPr>
            <a:noAutofit/>
          </a:bodyPr>
          <a:lstStyle/>
          <a:p>
            <a:pPr algn="just"/>
            <a:r>
              <a:rPr lang="en-US" sz="2400" dirty="0">
                <a:latin typeface="Palatino Linotype" panose="02040502050505030304" pitchFamily="18" charset="0"/>
                <a:sym typeface="Wingdings" pitchFamily="2" charset="2"/>
              </a:rPr>
              <a:t>Say, I want to delete the record with </a:t>
            </a:r>
            <a:r>
              <a:rPr lang="en-US" sz="2400" b="1" dirty="0">
                <a:latin typeface="Palatino Linotype" panose="02040502050505030304" pitchFamily="18" charset="0"/>
                <a:sym typeface="Wingdings" pitchFamily="2" charset="2"/>
              </a:rPr>
              <a:t>name Kang and age 20 </a:t>
            </a:r>
            <a:r>
              <a:rPr lang="en-US" sz="2400" dirty="0">
                <a:latin typeface="Palatino Linotype" panose="02040502050505030304" pitchFamily="18" charset="0"/>
                <a:sym typeface="Wingdings" pitchFamily="2" charset="2"/>
              </a:rPr>
              <a:t>(search-key is Age). </a:t>
            </a:r>
          </a:p>
          <a:p>
            <a:pPr algn="just"/>
            <a:endParaRPr lang="en-US" sz="2400" dirty="0">
              <a:latin typeface="Palatino Linotype" panose="02040502050505030304" pitchFamily="18" charset="0"/>
              <a:sym typeface="Wingdings" pitchFamily="2" charset="2"/>
            </a:endParaRPr>
          </a:p>
        </p:txBody>
      </p:sp>
      <p:graphicFrame>
        <p:nvGraphicFramePr>
          <p:cNvPr id="13" name="Content Placeholder 2">
            <a:extLst>
              <a:ext uri="{FF2B5EF4-FFF2-40B4-BE49-F238E27FC236}">
                <a16:creationId xmlns:a16="http://schemas.microsoft.com/office/drawing/2014/main" id="{1BD4D719-B39D-7A4A-F4B6-634F673F7731}"/>
              </a:ext>
            </a:extLst>
          </p:cNvPr>
          <p:cNvGraphicFramePr>
            <a:graphicFrameLocks/>
          </p:cNvGraphicFramePr>
          <p:nvPr>
            <p:extLst>
              <p:ext uri="{D42A27DB-BD31-4B8C-83A1-F6EECF244321}">
                <p14:modId xmlns:p14="http://schemas.microsoft.com/office/powerpoint/2010/main" val="2313198433"/>
              </p:ext>
            </p:extLst>
          </p:nvPr>
        </p:nvGraphicFramePr>
        <p:xfrm>
          <a:off x="2594678" y="2123082"/>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rgbClr val="FF0000"/>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FF0000"/>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FF0000"/>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FF0000"/>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4" name="Freeform 13">
            <a:extLst>
              <a:ext uri="{FF2B5EF4-FFF2-40B4-BE49-F238E27FC236}">
                <a16:creationId xmlns:a16="http://schemas.microsoft.com/office/drawing/2014/main" id="{97E8ED07-0E6F-D6BD-F72C-6302B1BF25E9}"/>
              </a:ext>
            </a:extLst>
          </p:cNvPr>
          <p:cNvSpPr/>
          <p:nvPr/>
        </p:nvSpPr>
        <p:spPr>
          <a:xfrm>
            <a:off x="6502650" y="222172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FF000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BE84ACC9-B3D6-AD87-FB4A-18ED28591535}"/>
              </a:ext>
            </a:extLst>
          </p:cNvPr>
          <p:cNvSpPr/>
          <p:nvPr/>
        </p:nvSpPr>
        <p:spPr>
          <a:xfrm>
            <a:off x="6502649" y="264016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FF000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180C4EBE-B179-7F94-3512-42770E097749}"/>
              </a:ext>
            </a:extLst>
          </p:cNvPr>
          <p:cNvSpPr/>
          <p:nvPr/>
        </p:nvSpPr>
        <p:spPr>
          <a:xfrm>
            <a:off x="6502648" y="310281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2FF66FCC-9251-C967-B513-9126952598C8}"/>
              </a:ext>
            </a:extLst>
          </p:cNvPr>
          <p:cNvSpPr/>
          <p:nvPr/>
        </p:nvSpPr>
        <p:spPr>
          <a:xfrm>
            <a:off x="6502647" y="352124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2BD96C9F-24DF-3BA4-1A5B-6CB5033DF76D}"/>
              </a:ext>
            </a:extLst>
          </p:cNvPr>
          <p:cNvGraphicFramePr>
            <a:graphicFrameLocks/>
          </p:cNvGraphicFramePr>
          <p:nvPr/>
        </p:nvGraphicFramePr>
        <p:xfrm>
          <a:off x="493985" y="2123082"/>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5" name="Straight Arrow Connector 24">
            <a:extLst>
              <a:ext uri="{FF2B5EF4-FFF2-40B4-BE49-F238E27FC236}">
                <a16:creationId xmlns:a16="http://schemas.microsoft.com/office/drawing/2014/main" id="{A06A83B5-1CE7-D022-C917-93EB023DF1F3}"/>
              </a:ext>
            </a:extLst>
          </p:cNvPr>
          <p:cNvCxnSpPr>
            <a:cxnSpLocks/>
          </p:cNvCxnSpPr>
          <p:nvPr/>
        </p:nvCxnSpPr>
        <p:spPr>
          <a:xfrm>
            <a:off x="1061312" y="2290057"/>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87D9544-8894-5DF7-F1C1-8EB7F7DE311E}"/>
              </a:ext>
            </a:extLst>
          </p:cNvPr>
          <p:cNvCxnSpPr>
            <a:cxnSpLocks/>
          </p:cNvCxnSpPr>
          <p:nvPr/>
        </p:nvCxnSpPr>
        <p:spPr>
          <a:xfrm>
            <a:off x="1061312" y="2640161"/>
            <a:ext cx="1533366" cy="8327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Content Placeholder 2">
            <a:extLst>
              <a:ext uri="{FF2B5EF4-FFF2-40B4-BE49-F238E27FC236}">
                <a16:creationId xmlns:a16="http://schemas.microsoft.com/office/drawing/2014/main" id="{959FD6E1-B9DD-1920-FE6C-7D18CA238F94}"/>
              </a:ext>
            </a:extLst>
          </p:cNvPr>
          <p:cNvGraphicFramePr>
            <a:graphicFrameLocks/>
          </p:cNvGraphicFramePr>
          <p:nvPr>
            <p:extLst>
              <p:ext uri="{D42A27DB-BD31-4B8C-83A1-F6EECF244321}">
                <p14:modId xmlns:p14="http://schemas.microsoft.com/office/powerpoint/2010/main" val="353843642"/>
              </p:ext>
            </p:extLst>
          </p:nvPr>
        </p:nvGraphicFramePr>
        <p:xfrm>
          <a:off x="2594678" y="4552453"/>
          <a:ext cx="3972847" cy="148336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6" name="Freeform 5">
            <a:extLst>
              <a:ext uri="{FF2B5EF4-FFF2-40B4-BE49-F238E27FC236}">
                <a16:creationId xmlns:a16="http://schemas.microsoft.com/office/drawing/2014/main" id="{C0151474-7318-11F7-E031-337534ED678A}"/>
              </a:ext>
            </a:extLst>
          </p:cNvPr>
          <p:cNvSpPr/>
          <p:nvPr/>
        </p:nvSpPr>
        <p:spPr>
          <a:xfrm>
            <a:off x="6502650" y="4651097"/>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0329A8B3-9488-493C-8721-CBB73207358F}"/>
              </a:ext>
            </a:extLst>
          </p:cNvPr>
          <p:cNvSpPr/>
          <p:nvPr/>
        </p:nvSpPr>
        <p:spPr>
          <a:xfrm>
            <a:off x="6502649" y="5069532"/>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825490EE-5EE6-E0C6-9CEC-73E267CFDB24}"/>
              </a:ext>
            </a:extLst>
          </p:cNvPr>
          <p:cNvSpPr/>
          <p:nvPr/>
        </p:nvSpPr>
        <p:spPr>
          <a:xfrm>
            <a:off x="6502648" y="5532182"/>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407C7BD9-57FB-F47F-E92F-27566E3AB958}"/>
              </a:ext>
            </a:extLst>
          </p:cNvPr>
          <p:cNvGraphicFramePr>
            <a:graphicFrameLocks/>
          </p:cNvGraphicFramePr>
          <p:nvPr>
            <p:extLst>
              <p:ext uri="{D42A27DB-BD31-4B8C-83A1-F6EECF244321}">
                <p14:modId xmlns:p14="http://schemas.microsoft.com/office/powerpoint/2010/main" val="4116350790"/>
              </p:ext>
            </p:extLst>
          </p:nvPr>
        </p:nvGraphicFramePr>
        <p:xfrm>
          <a:off x="493985" y="4552453"/>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16" name="Straight Arrow Connector 15">
            <a:extLst>
              <a:ext uri="{FF2B5EF4-FFF2-40B4-BE49-F238E27FC236}">
                <a16:creationId xmlns:a16="http://schemas.microsoft.com/office/drawing/2014/main" id="{A5C0CB55-35AF-9BDA-759B-4CAE8738FF9A}"/>
              </a:ext>
            </a:extLst>
          </p:cNvPr>
          <p:cNvCxnSpPr>
            <a:cxnSpLocks/>
          </p:cNvCxnSpPr>
          <p:nvPr/>
        </p:nvCxnSpPr>
        <p:spPr>
          <a:xfrm>
            <a:off x="1061312" y="4719428"/>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34DD5D-7910-716F-EEEE-8160F4972165}"/>
              </a:ext>
            </a:extLst>
          </p:cNvPr>
          <p:cNvCxnSpPr>
            <a:cxnSpLocks/>
          </p:cNvCxnSpPr>
          <p:nvPr/>
        </p:nvCxnSpPr>
        <p:spPr>
          <a:xfrm>
            <a:off x="1061312" y="5069532"/>
            <a:ext cx="1533366" cy="410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81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FEBD5-10E8-E435-EEFC-93912A2AB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197F4-7628-9E9D-2C4F-AC0A1A7A9997}"/>
              </a:ext>
            </a:extLst>
          </p:cNvPr>
          <p:cNvSpPr>
            <a:spLocks noGrp="1"/>
          </p:cNvSpPr>
          <p:nvPr>
            <p:ph type="title"/>
          </p:nvPr>
        </p:nvSpPr>
        <p:spPr>
          <a:xfrm>
            <a:off x="493985" y="0"/>
            <a:ext cx="10941269" cy="905091"/>
          </a:xfrm>
        </p:spPr>
        <p:txBody>
          <a:bodyPr>
            <a:noAutofit/>
          </a:bodyPr>
          <a:lstStyle/>
          <a:p>
            <a:pPr algn="ctr"/>
            <a:r>
              <a:rPr lang="en-US" sz="4000" b="1" dirty="0">
                <a:latin typeface="Palatino Linotype" panose="02040502050505030304" pitchFamily="18" charset="0"/>
              </a:rPr>
              <a:t>Deleting a key/record in Sparse Indexes</a:t>
            </a:r>
          </a:p>
        </p:txBody>
      </p:sp>
      <p:sp>
        <p:nvSpPr>
          <p:cNvPr id="5" name="Slide Number Placeholder 4">
            <a:extLst>
              <a:ext uri="{FF2B5EF4-FFF2-40B4-BE49-F238E27FC236}">
                <a16:creationId xmlns:a16="http://schemas.microsoft.com/office/drawing/2014/main" id="{891A4FE1-CFE5-BDD8-88DE-9A2B243A6B0A}"/>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35</a:t>
            </a:fld>
            <a:endParaRPr lang="en-US" dirty="0">
              <a:latin typeface="Palatino Linotype" panose="02040502050505030304" pitchFamily="18" charset="0"/>
            </a:endParaRPr>
          </a:p>
        </p:txBody>
      </p:sp>
      <p:sp>
        <p:nvSpPr>
          <p:cNvPr id="10" name="Content Placeholder 2">
            <a:extLst>
              <a:ext uri="{FF2B5EF4-FFF2-40B4-BE49-F238E27FC236}">
                <a16:creationId xmlns:a16="http://schemas.microsoft.com/office/drawing/2014/main" id="{85E3F0E1-80AC-C4C9-E6A9-5C1F6C5EBEFF}"/>
              </a:ext>
            </a:extLst>
          </p:cNvPr>
          <p:cNvSpPr>
            <a:spLocks noGrp="1"/>
          </p:cNvSpPr>
          <p:nvPr>
            <p:ph idx="1"/>
          </p:nvPr>
        </p:nvSpPr>
        <p:spPr>
          <a:xfrm>
            <a:off x="375214" y="1388957"/>
            <a:ext cx="11816785" cy="734125"/>
          </a:xfrm>
        </p:spPr>
        <p:txBody>
          <a:bodyPr>
            <a:noAutofit/>
          </a:bodyPr>
          <a:lstStyle/>
          <a:p>
            <a:pPr algn="just"/>
            <a:r>
              <a:rPr lang="en-US" sz="2400" dirty="0">
                <a:latin typeface="Palatino Linotype" panose="02040502050505030304" pitchFamily="18" charset="0"/>
                <a:sym typeface="Wingdings" pitchFamily="2" charset="2"/>
              </a:rPr>
              <a:t>Say, I want to delete the record </a:t>
            </a:r>
            <a:r>
              <a:rPr lang="en-US" sz="2400" b="1" dirty="0">
                <a:latin typeface="Palatino Linotype" panose="02040502050505030304" pitchFamily="18" charset="0"/>
                <a:sym typeface="Wingdings" pitchFamily="2" charset="2"/>
              </a:rPr>
              <a:t>Voldemort with age 70 </a:t>
            </a:r>
            <a:r>
              <a:rPr lang="en-US" sz="2400" dirty="0">
                <a:latin typeface="Palatino Linotype" panose="02040502050505030304" pitchFamily="18" charset="0"/>
                <a:sym typeface="Wingdings" pitchFamily="2" charset="2"/>
              </a:rPr>
              <a:t>(search-key is Age). </a:t>
            </a:r>
          </a:p>
          <a:p>
            <a:pPr algn="just"/>
            <a:endParaRPr lang="en-US" sz="2400" dirty="0">
              <a:latin typeface="Palatino Linotype" panose="02040502050505030304" pitchFamily="18" charset="0"/>
              <a:sym typeface="Wingdings" pitchFamily="2" charset="2"/>
            </a:endParaRPr>
          </a:p>
        </p:txBody>
      </p:sp>
      <p:graphicFrame>
        <p:nvGraphicFramePr>
          <p:cNvPr id="13" name="Content Placeholder 2">
            <a:extLst>
              <a:ext uri="{FF2B5EF4-FFF2-40B4-BE49-F238E27FC236}">
                <a16:creationId xmlns:a16="http://schemas.microsoft.com/office/drawing/2014/main" id="{960B5C20-9639-8FD0-5D29-CAFF0FBDEFB7}"/>
              </a:ext>
            </a:extLst>
          </p:cNvPr>
          <p:cNvGraphicFramePr>
            <a:graphicFrameLocks/>
          </p:cNvGraphicFramePr>
          <p:nvPr>
            <p:extLst>
              <p:ext uri="{D42A27DB-BD31-4B8C-83A1-F6EECF244321}">
                <p14:modId xmlns:p14="http://schemas.microsoft.com/office/powerpoint/2010/main" val="3134661913"/>
              </p:ext>
            </p:extLst>
          </p:nvPr>
        </p:nvGraphicFramePr>
        <p:xfrm>
          <a:off x="2594678" y="2123082"/>
          <a:ext cx="3972847" cy="185420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rgbClr val="FF0000"/>
                          </a:solidFill>
                          <a:latin typeface="Palatino Linotype" panose="0204050205050503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FF0000"/>
                          </a:solidFill>
                          <a:latin typeface="Palatino Linotype" panose="02040502050505030304" pitchFamily="18" charset="0"/>
                        </a:rPr>
                        <a:t>Voldemort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FF0000"/>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rgbClr val="FF0000"/>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049620"/>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14" name="Freeform 13">
            <a:extLst>
              <a:ext uri="{FF2B5EF4-FFF2-40B4-BE49-F238E27FC236}">
                <a16:creationId xmlns:a16="http://schemas.microsoft.com/office/drawing/2014/main" id="{CA471F9C-53A2-7300-4984-C205E5E1342B}"/>
              </a:ext>
            </a:extLst>
          </p:cNvPr>
          <p:cNvSpPr/>
          <p:nvPr/>
        </p:nvSpPr>
        <p:spPr>
          <a:xfrm>
            <a:off x="6502650" y="222172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23367F78-32B3-DC58-6229-726D3BDEBC48}"/>
              </a:ext>
            </a:extLst>
          </p:cNvPr>
          <p:cNvSpPr/>
          <p:nvPr/>
        </p:nvSpPr>
        <p:spPr>
          <a:xfrm>
            <a:off x="6502649" y="264016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0CE88C58-7C9C-87DC-243E-B267A26F7BF7}"/>
              </a:ext>
            </a:extLst>
          </p:cNvPr>
          <p:cNvSpPr/>
          <p:nvPr/>
        </p:nvSpPr>
        <p:spPr>
          <a:xfrm>
            <a:off x="6502648" y="3102811"/>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FF000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5AF45E6B-5FE7-914C-B7BF-46C98D2364D2}"/>
              </a:ext>
            </a:extLst>
          </p:cNvPr>
          <p:cNvSpPr/>
          <p:nvPr/>
        </p:nvSpPr>
        <p:spPr>
          <a:xfrm>
            <a:off x="6502647" y="3521246"/>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rgbClr val="FF0000"/>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59CD9A06-DE77-DEB2-8ED0-3AA682AE2C75}"/>
              </a:ext>
            </a:extLst>
          </p:cNvPr>
          <p:cNvGraphicFramePr>
            <a:graphicFrameLocks/>
          </p:cNvGraphicFramePr>
          <p:nvPr>
            <p:extLst>
              <p:ext uri="{D42A27DB-BD31-4B8C-83A1-F6EECF244321}">
                <p14:modId xmlns:p14="http://schemas.microsoft.com/office/powerpoint/2010/main" val="2471642731"/>
              </p:ext>
            </p:extLst>
          </p:nvPr>
        </p:nvGraphicFramePr>
        <p:xfrm>
          <a:off x="493985" y="2123082"/>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rgbClr val="FF0000"/>
                          </a:solidFill>
                          <a:latin typeface="Palatino Linotype" panose="0204050205050503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25" name="Straight Arrow Connector 24">
            <a:extLst>
              <a:ext uri="{FF2B5EF4-FFF2-40B4-BE49-F238E27FC236}">
                <a16:creationId xmlns:a16="http://schemas.microsoft.com/office/drawing/2014/main" id="{76246197-CF6B-6AA4-9B83-FDDFB676D154}"/>
              </a:ext>
            </a:extLst>
          </p:cNvPr>
          <p:cNvCxnSpPr>
            <a:cxnSpLocks/>
          </p:cNvCxnSpPr>
          <p:nvPr/>
        </p:nvCxnSpPr>
        <p:spPr>
          <a:xfrm>
            <a:off x="1061312" y="2290057"/>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E974FA-8AC7-554C-A772-1CB84C83B9F9}"/>
              </a:ext>
            </a:extLst>
          </p:cNvPr>
          <p:cNvCxnSpPr>
            <a:cxnSpLocks/>
          </p:cNvCxnSpPr>
          <p:nvPr/>
        </p:nvCxnSpPr>
        <p:spPr>
          <a:xfrm>
            <a:off x="1061312" y="2640161"/>
            <a:ext cx="1533366" cy="8327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Content Placeholder 2">
            <a:extLst>
              <a:ext uri="{FF2B5EF4-FFF2-40B4-BE49-F238E27FC236}">
                <a16:creationId xmlns:a16="http://schemas.microsoft.com/office/drawing/2014/main" id="{9F17CC92-E525-6959-7DAB-786D9F618215}"/>
              </a:ext>
            </a:extLst>
          </p:cNvPr>
          <p:cNvGraphicFramePr>
            <a:graphicFrameLocks/>
          </p:cNvGraphicFramePr>
          <p:nvPr>
            <p:extLst>
              <p:ext uri="{D42A27DB-BD31-4B8C-83A1-F6EECF244321}">
                <p14:modId xmlns:p14="http://schemas.microsoft.com/office/powerpoint/2010/main" val="242414802"/>
              </p:ext>
            </p:extLst>
          </p:nvPr>
        </p:nvGraphicFramePr>
        <p:xfrm>
          <a:off x="2594678" y="4552453"/>
          <a:ext cx="3972847" cy="148336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gridCol w="1491957">
                  <a:extLst>
                    <a:ext uri="{9D8B030D-6E8A-4147-A177-3AD203B41FA5}">
                      <a16:colId xmlns:a16="http://schemas.microsoft.com/office/drawing/2014/main" val="142750145"/>
                    </a:ext>
                  </a:extLst>
                </a:gridCol>
                <a:gridCol w="636197">
                  <a:extLst>
                    <a:ext uri="{9D8B030D-6E8A-4147-A177-3AD203B41FA5}">
                      <a16:colId xmlns:a16="http://schemas.microsoft.com/office/drawing/2014/main" val="3852797499"/>
                    </a:ext>
                  </a:extLst>
                </a:gridCol>
                <a:gridCol w="1126236">
                  <a:extLst>
                    <a:ext uri="{9D8B030D-6E8A-4147-A177-3AD203B41FA5}">
                      <a16:colId xmlns:a16="http://schemas.microsoft.com/office/drawing/2014/main" val="672406337"/>
                    </a:ext>
                  </a:extLst>
                </a:gridCol>
              </a:tblGrid>
              <a:tr h="370840">
                <a:tc>
                  <a:txBody>
                    <a:bodyPr/>
                    <a:lstStyle/>
                    <a:p>
                      <a:pPr algn="l"/>
                      <a:r>
                        <a:rPr lang="en-US" sz="1800" b="0" dirty="0">
                          <a:solidFill>
                            <a:schemeClr val="tx1"/>
                          </a:solidFill>
                          <a:latin typeface="Palatino Linotype" panose="0204050205050503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Anakin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2103038"/>
                  </a:ext>
                </a:extLst>
              </a:tr>
              <a:tr h="370840">
                <a:tc>
                  <a:txBody>
                    <a:bodyPr/>
                    <a:lstStyle/>
                    <a:p>
                      <a:pPr algn="l"/>
                      <a:r>
                        <a:rPr lang="en-US" sz="1800" b="0" dirty="0">
                          <a:solidFill>
                            <a:schemeClr val="tx1"/>
                          </a:solidFill>
                          <a:latin typeface="Palatino Linotype" panose="0204050205050503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Kang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b="0" dirty="0">
                          <a:solidFill>
                            <a:schemeClr val="tx1"/>
                          </a:solidFill>
                          <a:latin typeface="Palatino Linotype" panose="0204050205050503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41392187"/>
                  </a:ext>
                </a:extLst>
              </a:tr>
              <a:tr h="370840">
                <a:tc>
                  <a:txBody>
                    <a:bodyPr/>
                    <a:lstStyle/>
                    <a:p>
                      <a:pPr algn="l"/>
                      <a:r>
                        <a:rPr lang="en-US" sz="1800" b="0" dirty="0">
                          <a:solidFill>
                            <a:schemeClr val="tx1"/>
                          </a:solidFill>
                          <a:latin typeface="Palatino Linotype" panose="020405020505050303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Gru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8776599"/>
                  </a:ext>
                </a:extLst>
              </a:tr>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Thanos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dirty="0">
                          <a:solidFill>
                            <a:schemeClr val="tx1"/>
                          </a:solidFill>
                          <a:latin typeface="Palatino Linotype" panose="02040502050505030304" pitchFamily="18"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0963784"/>
                  </a:ext>
                </a:extLst>
              </a:tr>
            </a:tbl>
          </a:graphicData>
        </a:graphic>
      </p:graphicFrame>
      <p:sp>
        <p:nvSpPr>
          <p:cNvPr id="6" name="Freeform 5">
            <a:extLst>
              <a:ext uri="{FF2B5EF4-FFF2-40B4-BE49-F238E27FC236}">
                <a16:creationId xmlns:a16="http://schemas.microsoft.com/office/drawing/2014/main" id="{1FF8100C-A9DA-205E-7DA7-9BF731501ACE}"/>
              </a:ext>
            </a:extLst>
          </p:cNvPr>
          <p:cNvSpPr/>
          <p:nvPr/>
        </p:nvSpPr>
        <p:spPr>
          <a:xfrm>
            <a:off x="6502650" y="4651097"/>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2C830E4F-FB69-DBFE-16DC-943B82CFD948}"/>
              </a:ext>
            </a:extLst>
          </p:cNvPr>
          <p:cNvSpPr/>
          <p:nvPr/>
        </p:nvSpPr>
        <p:spPr>
          <a:xfrm>
            <a:off x="6502649" y="5069532"/>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9D35BD7D-56D9-914F-2729-EEF7D5A50FAC}"/>
              </a:ext>
            </a:extLst>
          </p:cNvPr>
          <p:cNvSpPr/>
          <p:nvPr/>
        </p:nvSpPr>
        <p:spPr>
          <a:xfrm>
            <a:off x="6502648" y="5532182"/>
            <a:ext cx="329373" cy="370114"/>
          </a:xfrm>
          <a:custGeom>
            <a:avLst/>
            <a:gdLst>
              <a:gd name="connsiteX0" fmla="*/ 0 w 329373"/>
              <a:gd name="connsiteY0" fmla="*/ 0 h 370114"/>
              <a:gd name="connsiteX1" fmla="*/ 326571 w 329373"/>
              <a:gd name="connsiteY1" fmla="*/ 163286 h 370114"/>
              <a:gd name="connsiteX2" fmla="*/ 130628 w 329373"/>
              <a:gd name="connsiteY2" fmla="*/ 370114 h 370114"/>
            </a:gdLst>
            <a:ahLst/>
            <a:cxnLst>
              <a:cxn ang="0">
                <a:pos x="connsiteX0" y="connsiteY0"/>
              </a:cxn>
              <a:cxn ang="0">
                <a:pos x="connsiteX1" y="connsiteY1"/>
              </a:cxn>
              <a:cxn ang="0">
                <a:pos x="connsiteX2" y="connsiteY2"/>
              </a:cxn>
            </a:cxnLst>
            <a:rect l="l" t="t" r="r" b="b"/>
            <a:pathLst>
              <a:path w="329373" h="370114">
                <a:moveTo>
                  <a:pt x="0" y="0"/>
                </a:moveTo>
                <a:cubicBezTo>
                  <a:pt x="152400" y="50800"/>
                  <a:pt x="304800" y="101600"/>
                  <a:pt x="326571" y="163286"/>
                </a:cubicBezTo>
                <a:cubicBezTo>
                  <a:pt x="348342" y="224972"/>
                  <a:pt x="239485" y="297543"/>
                  <a:pt x="130628" y="370114"/>
                </a:cubicBezTo>
              </a:path>
            </a:pathLst>
          </a:custGeom>
          <a:noFill/>
          <a:ln w="25400">
            <a:solidFill>
              <a:schemeClr val="tx1"/>
            </a:solidFill>
            <a:headEnd w="lg" len="lg"/>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6C4CF7DB-9AFD-D100-D331-EE863DCCFD61}"/>
              </a:ext>
            </a:extLst>
          </p:cNvPr>
          <p:cNvGraphicFramePr>
            <a:graphicFrameLocks/>
          </p:cNvGraphicFramePr>
          <p:nvPr>
            <p:extLst>
              <p:ext uri="{D42A27DB-BD31-4B8C-83A1-F6EECF244321}">
                <p14:modId xmlns:p14="http://schemas.microsoft.com/office/powerpoint/2010/main" val="4248434796"/>
              </p:ext>
            </p:extLst>
          </p:nvPr>
        </p:nvGraphicFramePr>
        <p:xfrm>
          <a:off x="493985" y="4552453"/>
          <a:ext cx="718457" cy="741680"/>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val="931703903"/>
                    </a:ext>
                  </a:extLst>
                </a:gridCol>
              </a:tblGrid>
              <a:tr h="370840">
                <a:tc>
                  <a:txBody>
                    <a:bodyPr/>
                    <a:lstStyle/>
                    <a:p>
                      <a:pPr algn="l"/>
                      <a:r>
                        <a:rPr lang="en-US" sz="1800" b="0" dirty="0">
                          <a:solidFill>
                            <a:schemeClr val="tx1"/>
                          </a:solidFill>
                          <a:latin typeface="Palatino Linotype" panose="0204050205050503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202707"/>
                  </a:ext>
                </a:extLst>
              </a:tr>
              <a:tr h="370840">
                <a:tc>
                  <a:txBody>
                    <a:bodyPr/>
                    <a:lstStyle/>
                    <a:p>
                      <a:pPr algn="l"/>
                      <a:r>
                        <a:rPr lang="en-US" sz="1800" b="0" dirty="0">
                          <a:solidFill>
                            <a:schemeClr val="tx1"/>
                          </a:solidFill>
                          <a:latin typeface="Palatino Linotype" panose="02040502050505030304" pitchFamily="18"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8883928"/>
                  </a:ext>
                </a:extLst>
              </a:tr>
            </a:tbl>
          </a:graphicData>
        </a:graphic>
      </p:graphicFrame>
      <p:cxnSp>
        <p:nvCxnSpPr>
          <p:cNvPr id="16" name="Straight Arrow Connector 15">
            <a:extLst>
              <a:ext uri="{FF2B5EF4-FFF2-40B4-BE49-F238E27FC236}">
                <a16:creationId xmlns:a16="http://schemas.microsoft.com/office/drawing/2014/main" id="{611BDA31-1AB1-4763-9EA0-1D1EB8F5453C}"/>
              </a:ext>
            </a:extLst>
          </p:cNvPr>
          <p:cNvCxnSpPr>
            <a:cxnSpLocks/>
          </p:cNvCxnSpPr>
          <p:nvPr/>
        </p:nvCxnSpPr>
        <p:spPr>
          <a:xfrm>
            <a:off x="1061312" y="4719428"/>
            <a:ext cx="153336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0CF2F1-EF02-BB6D-8813-69A65928A6B8}"/>
              </a:ext>
            </a:extLst>
          </p:cNvPr>
          <p:cNvCxnSpPr>
            <a:cxnSpLocks/>
          </p:cNvCxnSpPr>
          <p:nvPr/>
        </p:nvCxnSpPr>
        <p:spPr>
          <a:xfrm>
            <a:off x="1061312" y="5069532"/>
            <a:ext cx="1533366" cy="7531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0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5705B-0F97-0C77-452D-3D6F67651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179B32-8327-E6CB-1EAD-7B374C8210BE}"/>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Multi-Level Indexes</a:t>
            </a:r>
          </a:p>
        </p:txBody>
      </p:sp>
      <p:sp>
        <p:nvSpPr>
          <p:cNvPr id="3" name="Content Placeholder 2">
            <a:extLst>
              <a:ext uri="{FF2B5EF4-FFF2-40B4-BE49-F238E27FC236}">
                <a16:creationId xmlns:a16="http://schemas.microsoft.com/office/drawing/2014/main" id="{DB9BCCCC-7A4B-8CB6-A741-46675A8B7EF9}"/>
              </a:ext>
            </a:extLst>
          </p:cNvPr>
          <p:cNvSpPr>
            <a:spLocks noGrp="1"/>
          </p:cNvSpPr>
          <p:nvPr>
            <p:ph idx="1"/>
          </p:nvPr>
        </p:nvSpPr>
        <p:spPr>
          <a:xfrm>
            <a:off x="375214" y="1590293"/>
            <a:ext cx="11816785" cy="4387174"/>
          </a:xfrm>
        </p:spPr>
        <p:txBody>
          <a:bodyPr>
            <a:noAutofit/>
          </a:bodyPr>
          <a:lstStyle/>
          <a:p>
            <a:pPr algn="just"/>
            <a:r>
              <a:rPr lang="en-US" sz="2400" dirty="0">
                <a:latin typeface="Palatino Linotype" panose="02040502050505030304" pitchFamily="18" charset="0"/>
                <a:sym typeface="Wingdings" pitchFamily="2" charset="2"/>
              </a:rPr>
              <a:t>Sparse index can still be large.</a:t>
            </a:r>
          </a:p>
          <a:p>
            <a:pPr marL="0" indent="0" algn="just">
              <a:buNone/>
            </a:pPr>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In a database with 100 million entries a spare index of  100k entries will still span multiple pages of the disk.</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How about we design multiple levels of indices?  an index for an index</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111D0459-E30F-9813-02EA-F9A4F57194F9}"/>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36</a:t>
            </a:fld>
            <a:endParaRPr lang="en-US" dirty="0">
              <a:latin typeface="Palatino Linotype" panose="02040502050505030304" pitchFamily="18" charset="0"/>
            </a:endParaRPr>
          </a:p>
        </p:txBody>
      </p:sp>
    </p:spTree>
    <p:extLst>
      <p:ext uri="{BB962C8B-B14F-4D97-AF65-F5344CB8AC3E}">
        <p14:creationId xmlns:p14="http://schemas.microsoft.com/office/powerpoint/2010/main" val="644346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1FFA1-B2D8-792A-483C-9CB0F2453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BFBD08-6E9F-4A17-84F7-65B0B7077CC5}"/>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Secondary Indexes</a:t>
            </a:r>
          </a:p>
        </p:txBody>
      </p:sp>
      <p:sp>
        <p:nvSpPr>
          <p:cNvPr id="3" name="Content Placeholder 2">
            <a:extLst>
              <a:ext uri="{FF2B5EF4-FFF2-40B4-BE49-F238E27FC236}">
                <a16:creationId xmlns:a16="http://schemas.microsoft.com/office/drawing/2014/main" id="{F399D789-3764-4497-96E3-8DAB8E4BA948}"/>
              </a:ext>
            </a:extLst>
          </p:cNvPr>
          <p:cNvSpPr>
            <a:spLocks noGrp="1"/>
          </p:cNvSpPr>
          <p:nvPr>
            <p:ph idx="1"/>
          </p:nvPr>
        </p:nvSpPr>
        <p:spPr>
          <a:xfrm>
            <a:off x="375214" y="1590293"/>
            <a:ext cx="11816785" cy="5131182"/>
          </a:xfrm>
        </p:spPr>
        <p:txBody>
          <a:bodyPr>
            <a:noAutofit/>
          </a:bodyPr>
          <a:lstStyle/>
          <a:p>
            <a:pPr algn="just"/>
            <a:r>
              <a:rPr lang="en-US" sz="2400" dirty="0">
                <a:latin typeface="Palatino Linotype" panose="02040502050505030304" pitchFamily="18" charset="0"/>
                <a:sym typeface="Wingdings" pitchFamily="2" charset="2"/>
              </a:rPr>
              <a:t>Databases can have more than one index.</a:t>
            </a:r>
          </a:p>
          <a:p>
            <a:pPr marL="0" indent="0" algn="just">
              <a:buNone/>
            </a:pPr>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Say in your database, you have an index on age of each employee, but soon you observe that another set of frequent queries that you get is for employee salaries. </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Your current index is not effective in such a situation.</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You can design a “secondary index” on salary.</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However, secondary index must be dense! Should have an entry for each record.</a:t>
            </a:r>
          </a:p>
          <a:p>
            <a:pPr lvl="1" algn="just"/>
            <a:r>
              <a:rPr lang="en-US" dirty="0">
                <a:latin typeface="Palatino Linotype" panose="02040502050505030304" pitchFamily="18" charset="0"/>
                <a:sym typeface="Wingdings" pitchFamily="2" charset="2"/>
              </a:rPr>
              <a:t>Why? Because your records are stored in the file according to the primary index.</a:t>
            </a:r>
          </a:p>
          <a:p>
            <a:pPr algn="just"/>
            <a:endParaRPr lang="en-US" sz="2400" dirty="0">
              <a:latin typeface="Palatino Linotype" panose="02040502050505030304" pitchFamily="18" charset="0"/>
              <a:sym typeface="Wingdings" pitchFamily="2" charset="2"/>
            </a:endParaRPr>
          </a:p>
        </p:txBody>
      </p:sp>
      <p:sp>
        <p:nvSpPr>
          <p:cNvPr id="5" name="Slide Number Placeholder 4">
            <a:extLst>
              <a:ext uri="{FF2B5EF4-FFF2-40B4-BE49-F238E27FC236}">
                <a16:creationId xmlns:a16="http://schemas.microsoft.com/office/drawing/2014/main" id="{F142A680-0388-9155-22B6-363AEC3955EC}"/>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37</a:t>
            </a:fld>
            <a:endParaRPr lang="en-US" dirty="0">
              <a:latin typeface="Palatino Linotype" panose="02040502050505030304" pitchFamily="18" charset="0"/>
            </a:endParaRPr>
          </a:p>
        </p:txBody>
      </p:sp>
    </p:spTree>
    <p:extLst>
      <p:ext uri="{BB962C8B-B14F-4D97-AF65-F5344CB8AC3E}">
        <p14:creationId xmlns:p14="http://schemas.microsoft.com/office/powerpoint/2010/main" val="33763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BA839-BEB5-6B9F-EEE4-374E08780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21394-E0A2-6BED-BB84-370F57D9A4CB}"/>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Automatic Index Creation</a:t>
            </a:r>
          </a:p>
        </p:txBody>
      </p:sp>
      <p:sp>
        <p:nvSpPr>
          <p:cNvPr id="3" name="Content Placeholder 2">
            <a:extLst>
              <a:ext uri="{FF2B5EF4-FFF2-40B4-BE49-F238E27FC236}">
                <a16:creationId xmlns:a16="http://schemas.microsoft.com/office/drawing/2014/main" id="{152A49AD-5C93-A8FF-4625-777D11C7E057}"/>
              </a:ext>
            </a:extLst>
          </p:cNvPr>
          <p:cNvSpPr>
            <a:spLocks noGrp="1"/>
          </p:cNvSpPr>
          <p:nvPr>
            <p:ph idx="1"/>
          </p:nvPr>
        </p:nvSpPr>
        <p:spPr>
          <a:xfrm>
            <a:off x="375214" y="1590293"/>
            <a:ext cx="11816785" cy="5131182"/>
          </a:xfrm>
        </p:spPr>
        <p:txBody>
          <a:bodyPr>
            <a:noAutofit/>
          </a:bodyPr>
          <a:lstStyle/>
          <a:p>
            <a:pPr algn="just"/>
            <a:r>
              <a:rPr lang="en-US" sz="2400" dirty="0">
                <a:latin typeface="Palatino Linotype" panose="02040502050505030304" pitchFamily="18" charset="0"/>
                <a:sym typeface="Wingdings" pitchFamily="2" charset="2"/>
              </a:rPr>
              <a:t>Modern databases automatically create an index on the primary key.</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Whenever a new tuple is inserted, they verify if the primary key property (unique and not null) are not violated, and if not, the tuple is added to the database and an entry is set in the index.</a:t>
            </a:r>
          </a:p>
        </p:txBody>
      </p:sp>
      <p:sp>
        <p:nvSpPr>
          <p:cNvPr id="5" name="Slide Number Placeholder 4">
            <a:extLst>
              <a:ext uri="{FF2B5EF4-FFF2-40B4-BE49-F238E27FC236}">
                <a16:creationId xmlns:a16="http://schemas.microsoft.com/office/drawing/2014/main" id="{ADBD3B5F-F022-CB1C-0D8C-0789D5F957A8}"/>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38</a:t>
            </a:fld>
            <a:endParaRPr lang="en-US" dirty="0">
              <a:latin typeface="Palatino Linotype" panose="02040502050505030304" pitchFamily="18" charset="0"/>
            </a:endParaRPr>
          </a:p>
        </p:txBody>
      </p:sp>
    </p:spTree>
    <p:extLst>
      <p:ext uri="{BB962C8B-B14F-4D97-AF65-F5344CB8AC3E}">
        <p14:creationId xmlns:p14="http://schemas.microsoft.com/office/powerpoint/2010/main" val="1033884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5B1B6-0AFF-BC1F-8E43-9693EE42F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4F694-4047-BC4C-2070-0207C995A151}"/>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Automatic Index Creation</a:t>
            </a:r>
          </a:p>
        </p:txBody>
      </p:sp>
      <p:sp>
        <p:nvSpPr>
          <p:cNvPr id="3" name="Content Placeholder 2">
            <a:extLst>
              <a:ext uri="{FF2B5EF4-FFF2-40B4-BE49-F238E27FC236}">
                <a16:creationId xmlns:a16="http://schemas.microsoft.com/office/drawing/2014/main" id="{72840A23-ED4C-25AC-25D2-A3ED38BF464E}"/>
              </a:ext>
            </a:extLst>
          </p:cNvPr>
          <p:cNvSpPr>
            <a:spLocks noGrp="1"/>
          </p:cNvSpPr>
          <p:nvPr>
            <p:ph idx="1"/>
          </p:nvPr>
        </p:nvSpPr>
        <p:spPr>
          <a:xfrm>
            <a:off x="375214" y="1590293"/>
            <a:ext cx="11816785" cy="5131182"/>
          </a:xfrm>
        </p:spPr>
        <p:txBody>
          <a:bodyPr>
            <a:noAutofit/>
          </a:bodyPr>
          <a:lstStyle/>
          <a:p>
            <a:pPr algn="just"/>
            <a:r>
              <a:rPr lang="en-US" sz="2400" dirty="0">
                <a:latin typeface="Palatino Linotype" panose="02040502050505030304" pitchFamily="18" charset="0"/>
                <a:sym typeface="Wingdings" pitchFamily="2" charset="2"/>
              </a:rPr>
              <a:t>Modern databases automatically create an index on the primary key.</a:t>
            </a:r>
          </a:p>
          <a:p>
            <a:pPr algn="just"/>
            <a:endParaRPr lang="en-US" sz="2400" dirty="0">
              <a:latin typeface="Palatino Linotype" panose="02040502050505030304" pitchFamily="18" charset="0"/>
              <a:sym typeface="Wingdings" pitchFamily="2" charset="2"/>
            </a:endParaRPr>
          </a:p>
          <a:p>
            <a:pPr algn="just"/>
            <a:r>
              <a:rPr lang="en-US" sz="2400" dirty="0">
                <a:latin typeface="Palatino Linotype" panose="02040502050505030304" pitchFamily="18" charset="0"/>
                <a:sym typeface="Wingdings" pitchFamily="2" charset="2"/>
              </a:rPr>
              <a:t>Whenever a new tuple is inserted, they verify if the primary key property (unique and not null) are not violated, and if not, the tuple is added to the database and an entry is set in the index.</a:t>
            </a:r>
          </a:p>
        </p:txBody>
      </p:sp>
      <p:sp>
        <p:nvSpPr>
          <p:cNvPr id="5" name="Slide Number Placeholder 4">
            <a:extLst>
              <a:ext uri="{FF2B5EF4-FFF2-40B4-BE49-F238E27FC236}">
                <a16:creationId xmlns:a16="http://schemas.microsoft.com/office/drawing/2014/main" id="{0A6B559D-7060-C80E-A696-3CE1B9182DDE}"/>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39</a:t>
            </a:fld>
            <a:endParaRPr lang="en-US" dirty="0">
              <a:latin typeface="Palatino Linotype" panose="02040502050505030304" pitchFamily="18" charset="0"/>
            </a:endParaRPr>
          </a:p>
        </p:txBody>
      </p:sp>
    </p:spTree>
    <p:extLst>
      <p:ext uri="{BB962C8B-B14F-4D97-AF65-F5344CB8AC3E}">
        <p14:creationId xmlns:p14="http://schemas.microsoft.com/office/powerpoint/2010/main" val="290456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1BA85-0C44-AD40-71DF-21D887C13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2CEB7A-1C92-E360-E6E4-C9256E06C2FC}"/>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Say following is a set of numbers</a:t>
            </a:r>
          </a:p>
        </p:txBody>
      </p:sp>
      <p:sp>
        <p:nvSpPr>
          <p:cNvPr id="4" name="Footer Placeholder 3">
            <a:extLst>
              <a:ext uri="{FF2B5EF4-FFF2-40B4-BE49-F238E27FC236}">
                <a16:creationId xmlns:a16="http://schemas.microsoft.com/office/drawing/2014/main" id="{F9DD421E-A4AC-36D4-85D2-94EF2CA8C61A}"/>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FAB16D88-84DB-B4FF-349F-0F178DB3209D}"/>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4</a:t>
            </a:fld>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5CDB7375-AA83-9143-E3D2-9A49C1323405}"/>
              </a:ext>
            </a:extLst>
          </p:cNvPr>
          <p:cNvSpPr txBox="1"/>
          <p:nvPr/>
        </p:nvSpPr>
        <p:spPr>
          <a:xfrm>
            <a:off x="2660072" y="1662545"/>
            <a:ext cx="492443" cy="461665"/>
          </a:xfrm>
          <a:prstGeom prst="rect">
            <a:avLst/>
          </a:prstGeom>
          <a:noFill/>
        </p:spPr>
        <p:txBody>
          <a:bodyPr wrap="none" rtlCol="0">
            <a:spAutoFit/>
          </a:bodyPr>
          <a:lstStyle/>
          <a:p>
            <a:r>
              <a:rPr lang="en-US" sz="2400" dirty="0">
                <a:latin typeface="Palatino Linotype" panose="02040502050505030304" pitchFamily="18" charset="0"/>
              </a:rPr>
              <a:t>23</a:t>
            </a:r>
          </a:p>
        </p:txBody>
      </p:sp>
      <p:sp>
        <p:nvSpPr>
          <p:cNvPr id="9" name="TextBox 8">
            <a:extLst>
              <a:ext uri="{FF2B5EF4-FFF2-40B4-BE49-F238E27FC236}">
                <a16:creationId xmlns:a16="http://schemas.microsoft.com/office/drawing/2014/main" id="{DEB66CDA-41CB-B960-9C9C-5EF6F6780086}"/>
              </a:ext>
            </a:extLst>
          </p:cNvPr>
          <p:cNvSpPr txBox="1"/>
          <p:nvPr/>
        </p:nvSpPr>
        <p:spPr>
          <a:xfrm>
            <a:off x="3078776" y="2882661"/>
            <a:ext cx="492443" cy="461665"/>
          </a:xfrm>
          <a:prstGeom prst="rect">
            <a:avLst/>
          </a:prstGeom>
          <a:noFill/>
        </p:spPr>
        <p:txBody>
          <a:bodyPr wrap="none" rtlCol="0">
            <a:spAutoFit/>
          </a:bodyPr>
          <a:lstStyle/>
          <a:p>
            <a:r>
              <a:rPr lang="en-US" sz="2400" dirty="0">
                <a:latin typeface="Palatino Linotype" panose="02040502050505030304" pitchFamily="18" charset="0"/>
              </a:rPr>
              <a:t>34</a:t>
            </a:r>
          </a:p>
        </p:txBody>
      </p:sp>
      <p:sp>
        <p:nvSpPr>
          <p:cNvPr id="10" name="TextBox 9">
            <a:extLst>
              <a:ext uri="{FF2B5EF4-FFF2-40B4-BE49-F238E27FC236}">
                <a16:creationId xmlns:a16="http://schemas.microsoft.com/office/drawing/2014/main" id="{FCABEE9A-B794-567E-FDE5-60DAD9269C75}"/>
              </a:ext>
            </a:extLst>
          </p:cNvPr>
          <p:cNvSpPr txBox="1"/>
          <p:nvPr/>
        </p:nvSpPr>
        <p:spPr>
          <a:xfrm>
            <a:off x="4283824" y="1847211"/>
            <a:ext cx="492443" cy="461665"/>
          </a:xfrm>
          <a:prstGeom prst="rect">
            <a:avLst/>
          </a:prstGeom>
          <a:noFill/>
        </p:spPr>
        <p:txBody>
          <a:bodyPr wrap="none" rtlCol="0">
            <a:spAutoFit/>
          </a:bodyPr>
          <a:lstStyle/>
          <a:p>
            <a:r>
              <a:rPr lang="en-US" sz="2400" dirty="0">
                <a:latin typeface="Palatino Linotype" panose="02040502050505030304" pitchFamily="18" charset="0"/>
              </a:rPr>
              <a:t>12</a:t>
            </a:r>
          </a:p>
        </p:txBody>
      </p:sp>
      <p:sp>
        <p:nvSpPr>
          <p:cNvPr id="11" name="TextBox 10">
            <a:extLst>
              <a:ext uri="{FF2B5EF4-FFF2-40B4-BE49-F238E27FC236}">
                <a16:creationId xmlns:a16="http://schemas.microsoft.com/office/drawing/2014/main" id="{BA1D6886-D832-1744-6B8B-39267B2D7C6E}"/>
              </a:ext>
            </a:extLst>
          </p:cNvPr>
          <p:cNvSpPr txBox="1"/>
          <p:nvPr/>
        </p:nvSpPr>
        <p:spPr>
          <a:xfrm>
            <a:off x="5307478" y="2770909"/>
            <a:ext cx="338554" cy="461665"/>
          </a:xfrm>
          <a:prstGeom prst="rect">
            <a:avLst/>
          </a:prstGeom>
          <a:noFill/>
        </p:spPr>
        <p:txBody>
          <a:bodyPr wrap="none" rtlCol="0">
            <a:spAutoFit/>
          </a:bodyPr>
          <a:lstStyle/>
          <a:p>
            <a:r>
              <a:rPr lang="en-US" sz="2400" dirty="0">
                <a:latin typeface="Palatino Linotype" panose="02040502050505030304" pitchFamily="18" charset="0"/>
              </a:rPr>
              <a:t>8</a:t>
            </a:r>
          </a:p>
        </p:txBody>
      </p:sp>
      <p:sp>
        <p:nvSpPr>
          <p:cNvPr id="12" name="TextBox 11">
            <a:extLst>
              <a:ext uri="{FF2B5EF4-FFF2-40B4-BE49-F238E27FC236}">
                <a16:creationId xmlns:a16="http://schemas.microsoft.com/office/drawing/2014/main" id="{5A21691F-1CE7-D348-F3F5-A5D8B87F8A27}"/>
              </a:ext>
            </a:extLst>
          </p:cNvPr>
          <p:cNvSpPr txBox="1"/>
          <p:nvPr/>
        </p:nvSpPr>
        <p:spPr>
          <a:xfrm>
            <a:off x="6154188" y="1692841"/>
            <a:ext cx="492443" cy="461665"/>
          </a:xfrm>
          <a:prstGeom prst="rect">
            <a:avLst/>
          </a:prstGeom>
          <a:noFill/>
        </p:spPr>
        <p:txBody>
          <a:bodyPr wrap="none" rtlCol="0">
            <a:spAutoFit/>
          </a:bodyPr>
          <a:lstStyle/>
          <a:p>
            <a:r>
              <a:rPr lang="en-US" sz="2400" dirty="0">
                <a:latin typeface="Palatino Linotype" panose="02040502050505030304" pitchFamily="18" charset="0"/>
              </a:rPr>
              <a:t>76</a:t>
            </a:r>
          </a:p>
        </p:txBody>
      </p:sp>
      <p:sp>
        <p:nvSpPr>
          <p:cNvPr id="13" name="TextBox 12">
            <a:extLst>
              <a:ext uri="{FF2B5EF4-FFF2-40B4-BE49-F238E27FC236}">
                <a16:creationId xmlns:a16="http://schemas.microsoft.com/office/drawing/2014/main" id="{A6062E60-0415-0279-107A-03F98FE4EA23}"/>
              </a:ext>
            </a:extLst>
          </p:cNvPr>
          <p:cNvSpPr txBox="1"/>
          <p:nvPr/>
        </p:nvSpPr>
        <p:spPr>
          <a:xfrm>
            <a:off x="7135090" y="2608226"/>
            <a:ext cx="492443" cy="461665"/>
          </a:xfrm>
          <a:prstGeom prst="rect">
            <a:avLst/>
          </a:prstGeom>
          <a:noFill/>
        </p:spPr>
        <p:txBody>
          <a:bodyPr wrap="none" rtlCol="0">
            <a:spAutoFit/>
          </a:bodyPr>
          <a:lstStyle/>
          <a:p>
            <a:r>
              <a:rPr lang="en-US" sz="2400" dirty="0">
                <a:latin typeface="Palatino Linotype" panose="02040502050505030304" pitchFamily="18" charset="0"/>
              </a:rPr>
              <a:t>98</a:t>
            </a:r>
          </a:p>
        </p:txBody>
      </p:sp>
      <p:sp>
        <p:nvSpPr>
          <p:cNvPr id="14" name="TextBox 13">
            <a:extLst>
              <a:ext uri="{FF2B5EF4-FFF2-40B4-BE49-F238E27FC236}">
                <a16:creationId xmlns:a16="http://schemas.microsoft.com/office/drawing/2014/main" id="{41C81F1D-53EF-4C5E-93DE-4290991FB549}"/>
              </a:ext>
            </a:extLst>
          </p:cNvPr>
          <p:cNvSpPr txBox="1"/>
          <p:nvPr/>
        </p:nvSpPr>
        <p:spPr>
          <a:xfrm>
            <a:off x="5815634" y="4703494"/>
            <a:ext cx="338554" cy="461665"/>
          </a:xfrm>
          <a:prstGeom prst="rect">
            <a:avLst/>
          </a:prstGeom>
          <a:noFill/>
        </p:spPr>
        <p:txBody>
          <a:bodyPr wrap="none" rtlCol="0">
            <a:spAutoFit/>
          </a:bodyPr>
          <a:lstStyle/>
          <a:p>
            <a:r>
              <a:rPr lang="en-US" sz="2400" dirty="0">
                <a:latin typeface="Palatino Linotype" panose="02040502050505030304" pitchFamily="18" charset="0"/>
              </a:rPr>
              <a:t>6</a:t>
            </a:r>
          </a:p>
        </p:txBody>
      </p:sp>
      <p:sp>
        <p:nvSpPr>
          <p:cNvPr id="15" name="TextBox 14">
            <a:extLst>
              <a:ext uri="{FF2B5EF4-FFF2-40B4-BE49-F238E27FC236}">
                <a16:creationId xmlns:a16="http://schemas.microsoft.com/office/drawing/2014/main" id="{A4698181-9398-04AD-1DB6-E4FB0CDEE22C}"/>
              </a:ext>
            </a:extLst>
          </p:cNvPr>
          <p:cNvSpPr txBox="1"/>
          <p:nvPr/>
        </p:nvSpPr>
        <p:spPr>
          <a:xfrm>
            <a:off x="8323810" y="1645021"/>
            <a:ext cx="492443" cy="461665"/>
          </a:xfrm>
          <a:prstGeom prst="rect">
            <a:avLst/>
          </a:prstGeom>
          <a:noFill/>
        </p:spPr>
        <p:txBody>
          <a:bodyPr wrap="none" rtlCol="0">
            <a:spAutoFit/>
          </a:bodyPr>
          <a:lstStyle/>
          <a:p>
            <a:r>
              <a:rPr lang="en-US" sz="2400" dirty="0">
                <a:latin typeface="Palatino Linotype" panose="02040502050505030304" pitchFamily="18" charset="0"/>
              </a:rPr>
              <a:t>45</a:t>
            </a:r>
          </a:p>
        </p:txBody>
      </p:sp>
      <p:sp>
        <p:nvSpPr>
          <p:cNvPr id="16" name="TextBox 15">
            <a:extLst>
              <a:ext uri="{FF2B5EF4-FFF2-40B4-BE49-F238E27FC236}">
                <a16:creationId xmlns:a16="http://schemas.microsoft.com/office/drawing/2014/main" id="{C5D5C020-3D5E-5B9A-A5DD-447BA211ACCD}"/>
              </a:ext>
            </a:extLst>
          </p:cNvPr>
          <p:cNvSpPr txBox="1"/>
          <p:nvPr/>
        </p:nvSpPr>
        <p:spPr>
          <a:xfrm>
            <a:off x="4493176" y="3824782"/>
            <a:ext cx="492443" cy="461665"/>
          </a:xfrm>
          <a:prstGeom prst="rect">
            <a:avLst/>
          </a:prstGeom>
          <a:noFill/>
        </p:spPr>
        <p:txBody>
          <a:bodyPr wrap="none" rtlCol="0">
            <a:spAutoFit/>
          </a:bodyPr>
          <a:lstStyle/>
          <a:p>
            <a:r>
              <a:rPr lang="en-US" sz="2400" dirty="0">
                <a:latin typeface="Palatino Linotype" panose="02040502050505030304" pitchFamily="18" charset="0"/>
              </a:rPr>
              <a:t>67</a:t>
            </a:r>
          </a:p>
        </p:txBody>
      </p:sp>
      <p:sp>
        <p:nvSpPr>
          <p:cNvPr id="17" name="TextBox 16">
            <a:extLst>
              <a:ext uri="{FF2B5EF4-FFF2-40B4-BE49-F238E27FC236}">
                <a16:creationId xmlns:a16="http://schemas.microsoft.com/office/drawing/2014/main" id="{505D297D-DAA1-B9BD-D090-6BF234A1C55F}"/>
              </a:ext>
            </a:extLst>
          </p:cNvPr>
          <p:cNvSpPr txBox="1"/>
          <p:nvPr/>
        </p:nvSpPr>
        <p:spPr>
          <a:xfrm>
            <a:off x="7135090" y="3896848"/>
            <a:ext cx="492443" cy="461665"/>
          </a:xfrm>
          <a:prstGeom prst="rect">
            <a:avLst/>
          </a:prstGeom>
          <a:noFill/>
        </p:spPr>
        <p:txBody>
          <a:bodyPr wrap="none" rtlCol="0">
            <a:spAutoFit/>
          </a:bodyPr>
          <a:lstStyle/>
          <a:p>
            <a:r>
              <a:rPr lang="en-US" sz="2400" dirty="0">
                <a:latin typeface="Palatino Linotype" panose="02040502050505030304" pitchFamily="18" charset="0"/>
              </a:rPr>
              <a:t>78</a:t>
            </a:r>
          </a:p>
        </p:txBody>
      </p:sp>
      <p:sp>
        <p:nvSpPr>
          <p:cNvPr id="18" name="TextBox 17">
            <a:extLst>
              <a:ext uri="{FF2B5EF4-FFF2-40B4-BE49-F238E27FC236}">
                <a16:creationId xmlns:a16="http://schemas.microsoft.com/office/drawing/2014/main" id="{10713011-44AA-8C5C-3522-F79D47830D31}"/>
              </a:ext>
            </a:extLst>
          </p:cNvPr>
          <p:cNvSpPr txBox="1"/>
          <p:nvPr/>
        </p:nvSpPr>
        <p:spPr>
          <a:xfrm>
            <a:off x="9371214" y="2951224"/>
            <a:ext cx="492443" cy="461665"/>
          </a:xfrm>
          <a:prstGeom prst="rect">
            <a:avLst/>
          </a:prstGeom>
          <a:noFill/>
        </p:spPr>
        <p:txBody>
          <a:bodyPr wrap="none" rtlCol="0">
            <a:spAutoFit/>
          </a:bodyPr>
          <a:lstStyle/>
          <a:p>
            <a:r>
              <a:rPr lang="en-US" sz="2400" dirty="0">
                <a:latin typeface="Palatino Linotype" panose="02040502050505030304" pitchFamily="18" charset="0"/>
              </a:rPr>
              <a:t>19</a:t>
            </a:r>
          </a:p>
        </p:txBody>
      </p:sp>
      <p:sp>
        <p:nvSpPr>
          <p:cNvPr id="19" name="TextBox 18">
            <a:extLst>
              <a:ext uri="{FF2B5EF4-FFF2-40B4-BE49-F238E27FC236}">
                <a16:creationId xmlns:a16="http://schemas.microsoft.com/office/drawing/2014/main" id="{3D49D329-182A-D880-F6E6-8FD097F68269}"/>
              </a:ext>
            </a:extLst>
          </p:cNvPr>
          <p:cNvSpPr txBox="1"/>
          <p:nvPr/>
        </p:nvSpPr>
        <p:spPr>
          <a:xfrm>
            <a:off x="9307290" y="4472661"/>
            <a:ext cx="492443" cy="461665"/>
          </a:xfrm>
          <a:prstGeom prst="rect">
            <a:avLst/>
          </a:prstGeom>
          <a:noFill/>
        </p:spPr>
        <p:txBody>
          <a:bodyPr wrap="none" rtlCol="0">
            <a:spAutoFit/>
          </a:bodyPr>
          <a:lstStyle/>
          <a:p>
            <a:r>
              <a:rPr lang="en-US" sz="2400" dirty="0">
                <a:latin typeface="Palatino Linotype" panose="02040502050505030304" pitchFamily="18" charset="0"/>
              </a:rPr>
              <a:t>83</a:t>
            </a:r>
          </a:p>
        </p:txBody>
      </p:sp>
    </p:spTree>
    <p:extLst>
      <p:ext uri="{BB962C8B-B14F-4D97-AF65-F5344CB8AC3E}">
        <p14:creationId xmlns:p14="http://schemas.microsoft.com/office/powerpoint/2010/main" val="414296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34C03-7461-6D1A-06D2-4EC556C63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0DE0D-F19E-6453-43ED-7D6E4C31E8FE}"/>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How will you find </a:t>
            </a:r>
            <a:r>
              <a:rPr lang="en-US" sz="4000" b="1" dirty="0">
                <a:solidFill>
                  <a:srgbClr val="00B050"/>
                </a:solidFill>
                <a:latin typeface="Palatino Linotype" panose="02040502050505030304" pitchFamily="18" charset="0"/>
              </a:rPr>
              <a:t>76</a:t>
            </a:r>
            <a:r>
              <a:rPr lang="en-US" sz="4000" b="1" dirty="0">
                <a:latin typeface="Palatino Linotype" panose="02040502050505030304" pitchFamily="18" charset="0"/>
              </a:rPr>
              <a:t>?</a:t>
            </a:r>
          </a:p>
        </p:txBody>
      </p:sp>
      <p:sp>
        <p:nvSpPr>
          <p:cNvPr id="4" name="Footer Placeholder 3">
            <a:extLst>
              <a:ext uri="{FF2B5EF4-FFF2-40B4-BE49-F238E27FC236}">
                <a16:creationId xmlns:a16="http://schemas.microsoft.com/office/drawing/2014/main" id="{15B5ABA3-775D-068B-785E-A3E4A2F7E219}"/>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99D8EEB3-2334-9112-F8E8-2E2ABD101708}"/>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5</a:t>
            </a:fld>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E31FB618-52D0-C853-DDF2-A1601CC5924A}"/>
              </a:ext>
            </a:extLst>
          </p:cNvPr>
          <p:cNvSpPr txBox="1"/>
          <p:nvPr/>
        </p:nvSpPr>
        <p:spPr>
          <a:xfrm>
            <a:off x="2660072" y="1662545"/>
            <a:ext cx="492443" cy="461665"/>
          </a:xfrm>
          <a:prstGeom prst="rect">
            <a:avLst/>
          </a:prstGeom>
          <a:noFill/>
        </p:spPr>
        <p:txBody>
          <a:bodyPr wrap="none" rtlCol="0">
            <a:spAutoFit/>
          </a:bodyPr>
          <a:lstStyle/>
          <a:p>
            <a:r>
              <a:rPr lang="en-US" sz="2400" dirty="0">
                <a:latin typeface="Palatino Linotype" panose="02040502050505030304" pitchFamily="18" charset="0"/>
              </a:rPr>
              <a:t>23</a:t>
            </a:r>
          </a:p>
        </p:txBody>
      </p:sp>
      <p:sp>
        <p:nvSpPr>
          <p:cNvPr id="9" name="TextBox 8">
            <a:extLst>
              <a:ext uri="{FF2B5EF4-FFF2-40B4-BE49-F238E27FC236}">
                <a16:creationId xmlns:a16="http://schemas.microsoft.com/office/drawing/2014/main" id="{0B5F674F-F4BB-F496-C3E5-8281F3F2FF31}"/>
              </a:ext>
            </a:extLst>
          </p:cNvPr>
          <p:cNvSpPr txBox="1"/>
          <p:nvPr/>
        </p:nvSpPr>
        <p:spPr>
          <a:xfrm>
            <a:off x="3078776" y="2882661"/>
            <a:ext cx="492443" cy="461665"/>
          </a:xfrm>
          <a:prstGeom prst="rect">
            <a:avLst/>
          </a:prstGeom>
          <a:noFill/>
        </p:spPr>
        <p:txBody>
          <a:bodyPr wrap="none" rtlCol="0">
            <a:spAutoFit/>
          </a:bodyPr>
          <a:lstStyle/>
          <a:p>
            <a:r>
              <a:rPr lang="en-US" sz="2400" dirty="0">
                <a:latin typeface="Palatino Linotype" panose="02040502050505030304" pitchFamily="18" charset="0"/>
              </a:rPr>
              <a:t>34</a:t>
            </a:r>
          </a:p>
        </p:txBody>
      </p:sp>
      <p:sp>
        <p:nvSpPr>
          <p:cNvPr id="10" name="TextBox 9">
            <a:extLst>
              <a:ext uri="{FF2B5EF4-FFF2-40B4-BE49-F238E27FC236}">
                <a16:creationId xmlns:a16="http://schemas.microsoft.com/office/drawing/2014/main" id="{6AF8E38B-3097-791F-DD93-8E1D43B69CB9}"/>
              </a:ext>
            </a:extLst>
          </p:cNvPr>
          <p:cNvSpPr txBox="1"/>
          <p:nvPr/>
        </p:nvSpPr>
        <p:spPr>
          <a:xfrm>
            <a:off x="4283824" y="1847211"/>
            <a:ext cx="492443" cy="461665"/>
          </a:xfrm>
          <a:prstGeom prst="rect">
            <a:avLst/>
          </a:prstGeom>
          <a:noFill/>
        </p:spPr>
        <p:txBody>
          <a:bodyPr wrap="none" rtlCol="0">
            <a:spAutoFit/>
          </a:bodyPr>
          <a:lstStyle/>
          <a:p>
            <a:r>
              <a:rPr lang="en-US" sz="2400" dirty="0">
                <a:latin typeface="Palatino Linotype" panose="02040502050505030304" pitchFamily="18" charset="0"/>
              </a:rPr>
              <a:t>12</a:t>
            </a:r>
          </a:p>
        </p:txBody>
      </p:sp>
      <p:sp>
        <p:nvSpPr>
          <p:cNvPr id="11" name="TextBox 10">
            <a:extLst>
              <a:ext uri="{FF2B5EF4-FFF2-40B4-BE49-F238E27FC236}">
                <a16:creationId xmlns:a16="http://schemas.microsoft.com/office/drawing/2014/main" id="{6E0AC932-69E2-03E4-ED6C-6B67A4654C62}"/>
              </a:ext>
            </a:extLst>
          </p:cNvPr>
          <p:cNvSpPr txBox="1"/>
          <p:nvPr/>
        </p:nvSpPr>
        <p:spPr>
          <a:xfrm>
            <a:off x="5307478" y="2770909"/>
            <a:ext cx="338554" cy="461665"/>
          </a:xfrm>
          <a:prstGeom prst="rect">
            <a:avLst/>
          </a:prstGeom>
          <a:noFill/>
        </p:spPr>
        <p:txBody>
          <a:bodyPr wrap="none" rtlCol="0">
            <a:spAutoFit/>
          </a:bodyPr>
          <a:lstStyle/>
          <a:p>
            <a:r>
              <a:rPr lang="en-US" sz="2400" dirty="0">
                <a:latin typeface="Palatino Linotype" panose="02040502050505030304" pitchFamily="18" charset="0"/>
              </a:rPr>
              <a:t>8</a:t>
            </a:r>
          </a:p>
        </p:txBody>
      </p:sp>
      <p:sp>
        <p:nvSpPr>
          <p:cNvPr id="12" name="TextBox 11">
            <a:extLst>
              <a:ext uri="{FF2B5EF4-FFF2-40B4-BE49-F238E27FC236}">
                <a16:creationId xmlns:a16="http://schemas.microsoft.com/office/drawing/2014/main" id="{57FDB253-0AA7-2F6C-7A1F-45646CD756CE}"/>
              </a:ext>
            </a:extLst>
          </p:cNvPr>
          <p:cNvSpPr txBox="1"/>
          <p:nvPr/>
        </p:nvSpPr>
        <p:spPr>
          <a:xfrm>
            <a:off x="6154188" y="1692841"/>
            <a:ext cx="492443" cy="461665"/>
          </a:xfrm>
          <a:prstGeom prst="rect">
            <a:avLst/>
          </a:prstGeom>
          <a:noFill/>
        </p:spPr>
        <p:txBody>
          <a:bodyPr wrap="none" rtlCol="0">
            <a:spAutoFit/>
          </a:bodyPr>
          <a:lstStyle/>
          <a:p>
            <a:r>
              <a:rPr lang="en-US" sz="2400" b="1" dirty="0">
                <a:solidFill>
                  <a:srgbClr val="00B050"/>
                </a:solidFill>
                <a:latin typeface="Palatino Linotype" panose="02040502050505030304" pitchFamily="18" charset="0"/>
              </a:rPr>
              <a:t>76</a:t>
            </a:r>
          </a:p>
        </p:txBody>
      </p:sp>
      <p:sp>
        <p:nvSpPr>
          <p:cNvPr id="13" name="TextBox 12">
            <a:extLst>
              <a:ext uri="{FF2B5EF4-FFF2-40B4-BE49-F238E27FC236}">
                <a16:creationId xmlns:a16="http://schemas.microsoft.com/office/drawing/2014/main" id="{E901BB42-0E9B-C3E2-EE19-B9BFE134D0E3}"/>
              </a:ext>
            </a:extLst>
          </p:cNvPr>
          <p:cNvSpPr txBox="1"/>
          <p:nvPr/>
        </p:nvSpPr>
        <p:spPr>
          <a:xfrm>
            <a:off x="7135090" y="2608226"/>
            <a:ext cx="492443" cy="461665"/>
          </a:xfrm>
          <a:prstGeom prst="rect">
            <a:avLst/>
          </a:prstGeom>
          <a:noFill/>
        </p:spPr>
        <p:txBody>
          <a:bodyPr wrap="none" rtlCol="0">
            <a:spAutoFit/>
          </a:bodyPr>
          <a:lstStyle/>
          <a:p>
            <a:r>
              <a:rPr lang="en-US" sz="2400" dirty="0">
                <a:latin typeface="Palatino Linotype" panose="02040502050505030304" pitchFamily="18" charset="0"/>
              </a:rPr>
              <a:t>98</a:t>
            </a:r>
          </a:p>
        </p:txBody>
      </p:sp>
      <p:sp>
        <p:nvSpPr>
          <p:cNvPr id="14" name="TextBox 13">
            <a:extLst>
              <a:ext uri="{FF2B5EF4-FFF2-40B4-BE49-F238E27FC236}">
                <a16:creationId xmlns:a16="http://schemas.microsoft.com/office/drawing/2014/main" id="{59E0F7E0-2881-72C0-CA24-E7A172D13B5F}"/>
              </a:ext>
            </a:extLst>
          </p:cNvPr>
          <p:cNvSpPr txBox="1"/>
          <p:nvPr/>
        </p:nvSpPr>
        <p:spPr>
          <a:xfrm>
            <a:off x="5815634" y="4703494"/>
            <a:ext cx="338554" cy="461665"/>
          </a:xfrm>
          <a:prstGeom prst="rect">
            <a:avLst/>
          </a:prstGeom>
          <a:noFill/>
        </p:spPr>
        <p:txBody>
          <a:bodyPr wrap="none" rtlCol="0">
            <a:spAutoFit/>
          </a:bodyPr>
          <a:lstStyle/>
          <a:p>
            <a:r>
              <a:rPr lang="en-US" sz="2400" dirty="0">
                <a:latin typeface="Palatino Linotype" panose="02040502050505030304" pitchFamily="18" charset="0"/>
              </a:rPr>
              <a:t>6</a:t>
            </a:r>
          </a:p>
        </p:txBody>
      </p:sp>
      <p:sp>
        <p:nvSpPr>
          <p:cNvPr id="15" name="TextBox 14">
            <a:extLst>
              <a:ext uri="{FF2B5EF4-FFF2-40B4-BE49-F238E27FC236}">
                <a16:creationId xmlns:a16="http://schemas.microsoft.com/office/drawing/2014/main" id="{83AE5C76-2F64-AE21-3924-2D2F6929B0DA}"/>
              </a:ext>
            </a:extLst>
          </p:cNvPr>
          <p:cNvSpPr txBox="1"/>
          <p:nvPr/>
        </p:nvSpPr>
        <p:spPr>
          <a:xfrm>
            <a:off x="8323810" y="1645021"/>
            <a:ext cx="492443" cy="461665"/>
          </a:xfrm>
          <a:prstGeom prst="rect">
            <a:avLst/>
          </a:prstGeom>
          <a:noFill/>
        </p:spPr>
        <p:txBody>
          <a:bodyPr wrap="none" rtlCol="0">
            <a:spAutoFit/>
          </a:bodyPr>
          <a:lstStyle/>
          <a:p>
            <a:r>
              <a:rPr lang="en-US" sz="2400" dirty="0">
                <a:latin typeface="Palatino Linotype" panose="02040502050505030304" pitchFamily="18" charset="0"/>
              </a:rPr>
              <a:t>45</a:t>
            </a:r>
          </a:p>
        </p:txBody>
      </p:sp>
      <p:sp>
        <p:nvSpPr>
          <p:cNvPr id="16" name="TextBox 15">
            <a:extLst>
              <a:ext uri="{FF2B5EF4-FFF2-40B4-BE49-F238E27FC236}">
                <a16:creationId xmlns:a16="http://schemas.microsoft.com/office/drawing/2014/main" id="{C1473EB7-B1A7-F967-B2DB-6CFAAE03E2A5}"/>
              </a:ext>
            </a:extLst>
          </p:cNvPr>
          <p:cNvSpPr txBox="1"/>
          <p:nvPr/>
        </p:nvSpPr>
        <p:spPr>
          <a:xfrm>
            <a:off x="4493176" y="3824782"/>
            <a:ext cx="492443" cy="461665"/>
          </a:xfrm>
          <a:prstGeom prst="rect">
            <a:avLst/>
          </a:prstGeom>
          <a:noFill/>
        </p:spPr>
        <p:txBody>
          <a:bodyPr wrap="none" rtlCol="0">
            <a:spAutoFit/>
          </a:bodyPr>
          <a:lstStyle/>
          <a:p>
            <a:r>
              <a:rPr lang="en-US" sz="2400" dirty="0">
                <a:latin typeface="Palatino Linotype" panose="02040502050505030304" pitchFamily="18" charset="0"/>
              </a:rPr>
              <a:t>67</a:t>
            </a:r>
          </a:p>
        </p:txBody>
      </p:sp>
      <p:sp>
        <p:nvSpPr>
          <p:cNvPr id="17" name="TextBox 16">
            <a:extLst>
              <a:ext uri="{FF2B5EF4-FFF2-40B4-BE49-F238E27FC236}">
                <a16:creationId xmlns:a16="http://schemas.microsoft.com/office/drawing/2014/main" id="{B21DBB02-2BBA-83DA-36CA-E92189B43A98}"/>
              </a:ext>
            </a:extLst>
          </p:cNvPr>
          <p:cNvSpPr txBox="1"/>
          <p:nvPr/>
        </p:nvSpPr>
        <p:spPr>
          <a:xfrm>
            <a:off x="7135090" y="3896848"/>
            <a:ext cx="492443" cy="461665"/>
          </a:xfrm>
          <a:prstGeom prst="rect">
            <a:avLst/>
          </a:prstGeom>
          <a:noFill/>
        </p:spPr>
        <p:txBody>
          <a:bodyPr wrap="none" rtlCol="0">
            <a:spAutoFit/>
          </a:bodyPr>
          <a:lstStyle/>
          <a:p>
            <a:r>
              <a:rPr lang="en-US" sz="2400" dirty="0">
                <a:latin typeface="Palatino Linotype" panose="02040502050505030304" pitchFamily="18" charset="0"/>
              </a:rPr>
              <a:t>78</a:t>
            </a:r>
          </a:p>
        </p:txBody>
      </p:sp>
      <p:sp>
        <p:nvSpPr>
          <p:cNvPr id="18" name="TextBox 17">
            <a:extLst>
              <a:ext uri="{FF2B5EF4-FFF2-40B4-BE49-F238E27FC236}">
                <a16:creationId xmlns:a16="http://schemas.microsoft.com/office/drawing/2014/main" id="{C7212003-4584-7025-14A6-2E79141C79B8}"/>
              </a:ext>
            </a:extLst>
          </p:cNvPr>
          <p:cNvSpPr txBox="1"/>
          <p:nvPr/>
        </p:nvSpPr>
        <p:spPr>
          <a:xfrm>
            <a:off x="9371214" y="2951224"/>
            <a:ext cx="492443" cy="461665"/>
          </a:xfrm>
          <a:prstGeom prst="rect">
            <a:avLst/>
          </a:prstGeom>
          <a:noFill/>
        </p:spPr>
        <p:txBody>
          <a:bodyPr wrap="none" rtlCol="0">
            <a:spAutoFit/>
          </a:bodyPr>
          <a:lstStyle/>
          <a:p>
            <a:r>
              <a:rPr lang="en-US" sz="2400" dirty="0">
                <a:latin typeface="Palatino Linotype" panose="02040502050505030304" pitchFamily="18" charset="0"/>
              </a:rPr>
              <a:t>19</a:t>
            </a:r>
          </a:p>
        </p:txBody>
      </p:sp>
      <p:sp>
        <p:nvSpPr>
          <p:cNvPr id="3" name="TextBox 2">
            <a:extLst>
              <a:ext uri="{FF2B5EF4-FFF2-40B4-BE49-F238E27FC236}">
                <a16:creationId xmlns:a16="http://schemas.microsoft.com/office/drawing/2014/main" id="{BBEAD8D1-2987-1C52-4454-0E900D67DDB4}"/>
              </a:ext>
            </a:extLst>
          </p:cNvPr>
          <p:cNvSpPr txBox="1"/>
          <p:nvPr/>
        </p:nvSpPr>
        <p:spPr>
          <a:xfrm>
            <a:off x="9307290" y="4472661"/>
            <a:ext cx="492443" cy="461665"/>
          </a:xfrm>
          <a:prstGeom prst="rect">
            <a:avLst/>
          </a:prstGeom>
          <a:noFill/>
        </p:spPr>
        <p:txBody>
          <a:bodyPr wrap="none" rtlCol="0">
            <a:spAutoFit/>
          </a:bodyPr>
          <a:lstStyle/>
          <a:p>
            <a:r>
              <a:rPr lang="en-US" sz="2400" dirty="0">
                <a:latin typeface="Palatino Linotype" panose="02040502050505030304" pitchFamily="18" charset="0"/>
              </a:rPr>
              <a:t>83</a:t>
            </a:r>
          </a:p>
        </p:txBody>
      </p:sp>
    </p:spTree>
    <p:extLst>
      <p:ext uri="{BB962C8B-B14F-4D97-AF65-F5344CB8AC3E}">
        <p14:creationId xmlns:p14="http://schemas.microsoft.com/office/powerpoint/2010/main" val="163892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28C04-25BF-52A6-5430-BED6780D7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198D4-F2B5-4E33-1321-1CED9C787B21}"/>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How will you check that </a:t>
            </a:r>
            <a:r>
              <a:rPr lang="en-US" sz="4000" b="1" dirty="0">
                <a:solidFill>
                  <a:srgbClr val="FF0000"/>
                </a:solidFill>
                <a:latin typeface="Palatino Linotype" panose="02040502050505030304" pitchFamily="18" charset="0"/>
              </a:rPr>
              <a:t>44</a:t>
            </a:r>
            <a:r>
              <a:rPr lang="en-US" sz="4000" b="1" dirty="0">
                <a:latin typeface="Palatino Linotype" panose="02040502050505030304" pitchFamily="18" charset="0"/>
              </a:rPr>
              <a:t> does not exist?</a:t>
            </a:r>
          </a:p>
        </p:txBody>
      </p:sp>
      <p:sp>
        <p:nvSpPr>
          <p:cNvPr id="4" name="Footer Placeholder 3">
            <a:extLst>
              <a:ext uri="{FF2B5EF4-FFF2-40B4-BE49-F238E27FC236}">
                <a16:creationId xmlns:a16="http://schemas.microsoft.com/office/drawing/2014/main" id="{9BC1E81E-B970-FFD2-4A21-5A17D2E65789}"/>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E165F89C-2038-F6FF-1BD7-A1D1DC0393F0}"/>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6</a:t>
            </a:fld>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227CF3EF-104D-B5A6-B265-34ED893852C1}"/>
              </a:ext>
            </a:extLst>
          </p:cNvPr>
          <p:cNvSpPr txBox="1"/>
          <p:nvPr/>
        </p:nvSpPr>
        <p:spPr>
          <a:xfrm>
            <a:off x="2660072" y="1662545"/>
            <a:ext cx="492443" cy="461665"/>
          </a:xfrm>
          <a:prstGeom prst="rect">
            <a:avLst/>
          </a:prstGeom>
          <a:noFill/>
        </p:spPr>
        <p:txBody>
          <a:bodyPr wrap="none" rtlCol="0">
            <a:spAutoFit/>
          </a:bodyPr>
          <a:lstStyle/>
          <a:p>
            <a:r>
              <a:rPr lang="en-US" sz="2400" dirty="0">
                <a:latin typeface="Palatino Linotype" panose="02040502050505030304" pitchFamily="18" charset="0"/>
              </a:rPr>
              <a:t>23</a:t>
            </a:r>
          </a:p>
        </p:txBody>
      </p:sp>
      <p:sp>
        <p:nvSpPr>
          <p:cNvPr id="9" name="TextBox 8">
            <a:extLst>
              <a:ext uri="{FF2B5EF4-FFF2-40B4-BE49-F238E27FC236}">
                <a16:creationId xmlns:a16="http://schemas.microsoft.com/office/drawing/2014/main" id="{4C7AA597-61B3-CF2D-4F4E-E48889E41019}"/>
              </a:ext>
            </a:extLst>
          </p:cNvPr>
          <p:cNvSpPr txBox="1"/>
          <p:nvPr/>
        </p:nvSpPr>
        <p:spPr>
          <a:xfrm>
            <a:off x="3078776" y="2882661"/>
            <a:ext cx="492443" cy="461665"/>
          </a:xfrm>
          <a:prstGeom prst="rect">
            <a:avLst/>
          </a:prstGeom>
          <a:noFill/>
        </p:spPr>
        <p:txBody>
          <a:bodyPr wrap="none" rtlCol="0">
            <a:spAutoFit/>
          </a:bodyPr>
          <a:lstStyle/>
          <a:p>
            <a:r>
              <a:rPr lang="en-US" sz="2400" dirty="0">
                <a:latin typeface="Palatino Linotype" panose="02040502050505030304" pitchFamily="18" charset="0"/>
              </a:rPr>
              <a:t>34</a:t>
            </a:r>
          </a:p>
        </p:txBody>
      </p:sp>
      <p:sp>
        <p:nvSpPr>
          <p:cNvPr id="10" name="TextBox 9">
            <a:extLst>
              <a:ext uri="{FF2B5EF4-FFF2-40B4-BE49-F238E27FC236}">
                <a16:creationId xmlns:a16="http://schemas.microsoft.com/office/drawing/2014/main" id="{DDCE7FF8-B641-B6D9-8917-A873E82ED1D5}"/>
              </a:ext>
            </a:extLst>
          </p:cNvPr>
          <p:cNvSpPr txBox="1"/>
          <p:nvPr/>
        </p:nvSpPr>
        <p:spPr>
          <a:xfrm>
            <a:off x="4283824" y="1847211"/>
            <a:ext cx="492443" cy="461665"/>
          </a:xfrm>
          <a:prstGeom prst="rect">
            <a:avLst/>
          </a:prstGeom>
          <a:noFill/>
        </p:spPr>
        <p:txBody>
          <a:bodyPr wrap="none" rtlCol="0">
            <a:spAutoFit/>
          </a:bodyPr>
          <a:lstStyle/>
          <a:p>
            <a:r>
              <a:rPr lang="en-US" sz="2400" dirty="0">
                <a:latin typeface="Palatino Linotype" panose="02040502050505030304" pitchFamily="18" charset="0"/>
              </a:rPr>
              <a:t>12</a:t>
            </a:r>
          </a:p>
        </p:txBody>
      </p:sp>
      <p:sp>
        <p:nvSpPr>
          <p:cNvPr id="11" name="TextBox 10">
            <a:extLst>
              <a:ext uri="{FF2B5EF4-FFF2-40B4-BE49-F238E27FC236}">
                <a16:creationId xmlns:a16="http://schemas.microsoft.com/office/drawing/2014/main" id="{8E840672-46B2-1D5A-B325-48AC804D232D}"/>
              </a:ext>
            </a:extLst>
          </p:cNvPr>
          <p:cNvSpPr txBox="1"/>
          <p:nvPr/>
        </p:nvSpPr>
        <p:spPr>
          <a:xfrm>
            <a:off x="5307478" y="2770909"/>
            <a:ext cx="338554" cy="461665"/>
          </a:xfrm>
          <a:prstGeom prst="rect">
            <a:avLst/>
          </a:prstGeom>
          <a:noFill/>
        </p:spPr>
        <p:txBody>
          <a:bodyPr wrap="none" rtlCol="0">
            <a:spAutoFit/>
          </a:bodyPr>
          <a:lstStyle/>
          <a:p>
            <a:r>
              <a:rPr lang="en-US" sz="2400" dirty="0">
                <a:latin typeface="Palatino Linotype" panose="02040502050505030304" pitchFamily="18" charset="0"/>
              </a:rPr>
              <a:t>8</a:t>
            </a:r>
          </a:p>
        </p:txBody>
      </p:sp>
      <p:sp>
        <p:nvSpPr>
          <p:cNvPr id="12" name="TextBox 11">
            <a:extLst>
              <a:ext uri="{FF2B5EF4-FFF2-40B4-BE49-F238E27FC236}">
                <a16:creationId xmlns:a16="http://schemas.microsoft.com/office/drawing/2014/main" id="{C0EA0246-5932-5974-0035-48ED58D2AC31}"/>
              </a:ext>
            </a:extLst>
          </p:cNvPr>
          <p:cNvSpPr txBox="1"/>
          <p:nvPr/>
        </p:nvSpPr>
        <p:spPr>
          <a:xfrm>
            <a:off x="6154188" y="1692841"/>
            <a:ext cx="492443" cy="461665"/>
          </a:xfrm>
          <a:prstGeom prst="rect">
            <a:avLst/>
          </a:prstGeom>
          <a:noFill/>
        </p:spPr>
        <p:txBody>
          <a:bodyPr wrap="none" rtlCol="0">
            <a:spAutoFit/>
          </a:bodyPr>
          <a:lstStyle/>
          <a:p>
            <a:r>
              <a:rPr lang="en-US" sz="2400" dirty="0">
                <a:latin typeface="Palatino Linotype" panose="02040502050505030304" pitchFamily="18" charset="0"/>
              </a:rPr>
              <a:t>76</a:t>
            </a:r>
          </a:p>
        </p:txBody>
      </p:sp>
      <p:sp>
        <p:nvSpPr>
          <p:cNvPr id="13" name="TextBox 12">
            <a:extLst>
              <a:ext uri="{FF2B5EF4-FFF2-40B4-BE49-F238E27FC236}">
                <a16:creationId xmlns:a16="http://schemas.microsoft.com/office/drawing/2014/main" id="{6357605E-6074-A0C9-6875-8B496B751E44}"/>
              </a:ext>
            </a:extLst>
          </p:cNvPr>
          <p:cNvSpPr txBox="1"/>
          <p:nvPr/>
        </p:nvSpPr>
        <p:spPr>
          <a:xfrm>
            <a:off x="7135090" y="2608226"/>
            <a:ext cx="492443" cy="461665"/>
          </a:xfrm>
          <a:prstGeom prst="rect">
            <a:avLst/>
          </a:prstGeom>
          <a:noFill/>
        </p:spPr>
        <p:txBody>
          <a:bodyPr wrap="none" rtlCol="0">
            <a:spAutoFit/>
          </a:bodyPr>
          <a:lstStyle/>
          <a:p>
            <a:r>
              <a:rPr lang="en-US" sz="2400" dirty="0">
                <a:latin typeface="Palatino Linotype" panose="02040502050505030304" pitchFamily="18" charset="0"/>
              </a:rPr>
              <a:t>98</a:t>
            </a:r>
          </a:p>
        </p:txBody>
      </p:sp>
      <p:sp>
        <p:nvSpPr>
          <p:cNvPr id="14" name="TextBox 13">
            <a:extLst>
              <a:ext uri="{FF2B5EF4-FFF2-40B4-BE49-F238E27FC236}">
                <a16:creationId xmlns:a16="http://schemas.microsoft.com/office/drawing/2014/main" id="{A39B4CCC-3932-C14B-56A5-5981CB35C96E}"/>
              </a:ext>
            </a:extLst>
          </p:cNvPr>
          <p:cNvSpPr txBox="1"/>
          <p:nvPr/>
        </p:nvSpPr>
        <p:spPr>
          <a:xfrm>
            <a:off x="5815634" y="4703494"/>
            <a:ext cx="338554" cy="461665"/>
          </a:xfrm>
          <a:prstGeom prst="rect">
            <a:avLst/>
          </a:prstGeom>
          <a:noFill/>
        </p:spPr>
        <p:txBody>
          <a:bodyPr wrap="none" rtlCol="0">
            <a:spAutoFit/>
          </a:bodyPr>
          <a:lstStyle/>
          <a:p>
            <a:r>
              <a:rPr lang="en-US" sz="2400" dirty="0">
                <a:latin typeface="Palatino Linotype" panose="02040502050505030304" pitchFamily="18" charset="0"/>
              </a:rPr>
              <a:t>6</a:t>
            </a:r>
          </a:p>
        </p:txBody>
      </p:sp>
      <p:sp>
        <p:nvSpPr>
          <p:cNvPr id="15" name="TextBox 14">
            <a:extLst>
              <a:ext uri="{FF2B5EF4-FFF2-40B4-BE49-F238E27FC236}">
                <a16:creationId xmlns:a16="http://schemas.microsoft.com/office/drawing/2014/main" id="{232F812F-92B1-20C5-CB7C-5B901EA9D3B2}"/>
              </a:ext>
            </a:extLst>
          </p:cNvPr>
          <p:cNvSpPr txBox="1"/>
          <p:nvPr/>
        </p:nvSpPr>
        <p:spPr>
          <a:xfrm>
            <a:off x="8323810" y="1645021"/>
            <a:ext cx="492443" cy="461665"/>
          </a:xfrm>
          <a:prstGeom prst="rect">
            <a:avLst/>
          </a:prstGeom>
          <a:noFill/>
        </p:spPr>
        <p:txBody>
          <a:bodyPr wrap="none" rtlCol="0">
            <a:spAutoFit/>
          </a:bodyPr>
          <a:lstStyle/>
          <a:p>
            <a:r>
              <a:rPr lang="en-US" sz="2400" dirty="0">
                <a:latin typeface="Palatino Linotype" panose="02040502050505030304" pitchFamily="18" charset="0"/>
              </a:rPr>
              <a:t>45</a:t>
            </a:r>
          </a:p>
        </p:txBody>
      </p:sp>
      <p:sp>
        <p:nvSpPr>
          <p:cNvPr id="16" name="TextBox 15">
            <a:extLst>
              <a:ext uri="{FF2B5EF4-FFF2-40B4-BE49-F238E27FC236}">
                <a16:creationId xmlns:a16="http://schemas.microsoft.com/office/drawing/2014/main" id="{CE4D1F26-6259-6E00-967A-198E4BF3DE0A}"/>
              </a:ext>
            </a:extLst>
          </p:cNvPr>
          <p:cNvSpPr txBox="1"/>
          <p:nvPr/>
        </p:nvSpPr>
        <p:spPr>
          <a:xfrm>
            <a:off x="4493176" y="3824782"/>
            <a:ext cx="492443" cy="461665"/>
          </a:xfrm>
          <a:prstGeom prst="rect">
            <a:avLst/>
          </a:prstGeom>
          <a:noFill/>
        </p:spPr>
        <p:txBody>
          <a:bodyPr wrap="none" rtlCol="0">
            <a:spAutoFit/>
          </a:bodyPr>
          <a:lstStyle/>
          <a:p>
            <a:r>
              <a:rPr lang="en-US" sz="2400" dirty="0">
                <a:latin typeface="Palatino Linotype" panose="02040502050505030304" pitchFamily="18" charset="0"/>
              </a:rPr>
              <a:t>67</a:t>
            </a:r>
          </a:p>
        </p:txBody>
      </p:sp>
      <p:sp>
        <p:nvSpPr>
          <p:cNvPr id="17" name="TextBox 16">
            <a:extLst>
              <a:ext uri="{FF2B5EF4-FFF2-40B4-BE49-F238E27FC236}">
                <a16:creationId xmlns:a16="http://schemas.microsoft.com/office/drawing/2014/main" id="{C013BB36-9D2A-3DE9-EDAF-681D7A4EDAB6}"/>
              </a:ext>
            </a:extLst>
          </p:cNvPr>
          <p:cNvSpPr txBox="1"/>
          <p:nvPr/>
        </p:nvSpPr>
        <p:spPr>
          <a:xfrm>
            <a:off x="7135090" y="3896848"/>
            <a:ext cx="492443" cy="461665"/>
          </a:xfrm>
          <a:prstGeom prst="rect">
            <a:avLst/>
          </a:prstGeom>
          <a:noFill/>
        </p:spPr>
        <p:txBody>
          <a:bodyPr wrap="none" rtlCol="0">
            <a:spAutoFit/>
          </a:bodyPr>
          <a:lstStyle/>
          <a:p>
            <a:r>
              <a:rPr lang="en-US" sz="2400" dirty="0">
                <a:latin typeface="Palatino Linotype" panose="02040502050505030304" pitchFamily="18" charset="0"/>
              </a:rPr>
              <a:t>78</a:t>
            </a:r>
          </a:p>
        </p:txBody>
      </p:sp>
      <p:sp>
        <p:nvSpPr>
          <p:cNvPr id="18" name="TextBox 17">
            <a:extLst>
              <a:ext uri="{FF2B5EF4-FFF2-40B4-BE49-F238E27FC236}">
                <a16:creationId xmlns:a16="http://schemas.microsoft.com/office/drawing/2014/main" id="{F277C8FD-8EF9-0C52-E639-006A022E6093}"/>
              </a:ext>
            </a:extLst>
          </p:cNvPr>
          <p:cNvSpPr txBox="1"/>
          <p:nvPr/>
        </p:nvSpPr>
        <p:spPr>
          <a:xfrm>
            <a:off x="9371214" y="2951224"/>
            <a:ext cx="492443" cy="461665"/>
          </a:xfrm>
          <a:prstGeom prst="rect">
            <a:avLst/>
          </a:prstGeom>
          <a:noFill/>
        </p:spPr>
        <p:txBody>
          <a:bodyPr wrap="none" rtlCol="0">
            <a:spAutoFit/>
          </a:bodyPr>
          <a:lstStyle/>
          <a:p>
            <a:r>
              <a:rPr lang="en-US" sz="2400" dirty="0">
                <a:latin typeface="Palatino Linotype" panose="02040502050505030304" pitchFamily="18" charset="0"/>
              </a:rPr>
              <a:t>19</a:t>
            </a:r>
          </a:p>
        </p:txBody>
      </p:sp>
      <p:sp>
        <p:nvSpPr>
          <p:cNvPr id="3" name="TextBox 2">
            <a:extLst>
              <a:ext uri="{FF2B5EF4-FFF2-40B4-BE49-F238E27FC236}">
                <a16:creationId xmlns:a16="http://schemas.microsoft.com/office/drawing/2014/main" id="{3E1E80BB-F1A3-D60D-B69C-B3AC2B3AC3B7}"/>
              </a:ext>
            </a:extLst>
          </p:cNvPr>
          <p:cNvSpPr txBox="1"/>
          <p:nvPr/>
        </p:nvSpPr>
        <p:spPr>
          <a:xfrm>
            <a:off x="9307290" y="4472661"/>
            <a:ext cx="492443" cy="461665"/>
          </a:xfrm>
          <a:prstGeom prst="rect">
            <a:avLst/>
          </a:prstGeom>
          <a:noFill/>
        </p:spPr>
        <p:txBody>
          <a:bodyPr wrap="none" rtlCol="0">
            <a:spAutoFit/>
          </a:bodyPr>
          <a:lstStyle/>
          <a:p>
            <a:r>
              <a:rPr lang="en-US" sz="2400" dirty="0">
                <a:latin typeface="Palatino Linotype" panose="02040502050505030304" pitchFamily="18" charset="0"/>
              </a:rPr>
              <a:t>83</a:t>
            </a:r>
          </a:p>
        </p:txBody>
      </p:sp>
    </p:spTree>
    <p:extLst>
      <p:ext uri="{BB962C8B-B14F-4D97-AF65-F5344CB8AC3E}">
        <p14:creationId xmlns:p14="http://schemas.microsoft.com/office/powerpoint/2010/main" val="12922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1B587-D5D3-5295-29A9-30FE05CFC216}"/>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E11B45E-B0CA-61CD-941D-10DC87BF3482}"/>
              </a:ext>
            </a:extLst>
          </p:cNvPr>
          <p:cNvGraphicFramePr>
            <a:graphicFrameLocks noGrp="1"/>
          </p:cNvGraphicFramePr>
          <p:nvPr>
            <p:extLst>
              <p:ext uri="{D42A27DB-BD31-4B8C-83A1-F6EECF244321}">
                <p14:modId xmlns:p14="http://schemas.microsoft.com/office/powerpoint/2010/main" val="1451971672"/>
              </p:ext>
            </p:extLst>
          </p:nvPr>
        </p:nvGraphicFramePr>
        <p:xfrm>
          <a:off x="1671147" y="3200400"/>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C4F5A1B0-13B8-7EF8-A563-F6B7A537175D}"/>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Lets assume these numbers are in a list </a:t>
            </a:r>
          </a:p>
        </p:txBody>
      </p:sp>
      <p:sp>
        <p:nvSpPr>
          <p:cNvPr id="4" name="Footer Placeholder 3">
            <a:extLst>
              <a:ext uri="{FF2B5EF4-FFF2-40B4-BE49-F238E27FC236}">
                <a16:creationId xmlns:a16="http://schemas.microsoft.com/office/drawing/2014/main" id="{6EEE87F2-3A33-C1CD-BE9C-D0F3A5055B29}"/>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843C2693-3AC0-60D8-9969-698E3ED7421E}"/>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7</a:t>
            </a:fld>
            <a:endParaRPr lang="en-US" dirty="0">
              <a:latin typeface="Palatino Linotype" panose="02040502050505030304" pitchFamily="18" charset="0"/>
            </a:endParaRPr>
          </a:p>
        </p:txBody>
      </p:sp>
    </p:spTree>
    <p:extLst>
      <p:ext uri="{BB962C8B-B14F-4D97-AF65-F5344CB8AC3E}">
        <p14:creationId xmlns:p14="http://schemas.microsoft.com/office/powerpoint/2010/main" val="28317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0699A-B05C-DD33-E054-C1478D5370CC}"/>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E63DD74-3A7B-524C-9A52-D8B231568048}"/>
              </a:ext>
            </a:extLst>
          </p:cNvPr>
          <p:cNvGraphicFramePr>
            <a:graphicFrameLocks noGrp="1"/>
          </p:cNvGraphicFramePr>
          <p:nvPr>
            <p:extLst>
              <p:ext uri="{D42A27DB-BD31-4B8C-83A1-F6EECF244321}">
                <p14:modId xmlns:p14="http://schemas.microsoft.com/office/powerpoint/2010/main" val="2931507837"/>
              </p:ext>
            </p:extLst>
          </p:nvPr>
        </p:nvGraphicFramePr>
        <p:xfrm>
          <a:off x="1671147" y="3205476"/>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7E44FC11-73F2-DA89-F659-826397B4FB18}"/>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Can we impose an order?</a:t>
            </a:r>
          </a:p>
        </p:txBody>
      </p:sp>
      <p:sp>
        <p:nvSpPr>
          <p:cNvPr id="4" name="Footer Placeholder 3">
            <a:extLst>
              <a:ext uri="{FF2B5EF4-FFF2-40B4-BE49-F238E27FC236}">
                <a16:creationId xmlns:a16="http://schemas.microsoft.com/office/drawing/2014/main" id="{B02656C1-41A1-644D-625C-D7DC3AA8C49B}"/>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B6534B56-BD34-846C-0CEC-963B4BA97C58}"/>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8</a:t>
            </a:fld>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id="{8B3320BF-5DAC-AF3A-3D40-4CBDBE3303B6}"/>
              </a:ext>
            </a:extLst>
          </p:cNvPr>
          <p:cNvSpPr txBox="1"/>
          <p:nvPr/>
        </p:nvSpPr>
        <p:spPr>
          <a:xfrm>
            <a:off x="3774757" y="2254861"/>
            <a:ext cx="5261377" cy="461665"/>
          </a:xfrm>
          <a:prstGeom prst="rect">
            <a:avLst/>
          </a:prstGeom>
          <a:noFill/>
        </p:spPr>
        <p:txBody>
          <a:bodyPr wrap="none" rtlCol="0">
            <a:spAutoFit/>
          </a:bodyPr>
          <a:lstStyle/>
          <a:p>
            <a:r>
              <a:rPr lang="en-US" sz="2400" b="1" dirty="0">
                <a:latin typeface="Palatino Linotype" panose="02040502050505030304" pitchFamily="18" charset="0"/>
              </a:rPr>
              <a:t>How about we sort all the numbers?</a:t>
            </a:r>
          </a:p>
        </p:txBody>
      </p:sp>
    </p:spTree>
    <p:extLst>
      <p:ext uri="{BB962C8B-B14F-4D97-AF65-F5344CB8AC3E}">
        <p14:creationId xmlns:p14="http://schemas.microsoft.com/office/powerpoint/2010/main" val="27550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7E94C-A396-D43A-7A8A-F21E18A65955}"/>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D920809-F7E0-CF36-89F6-5E72F0528042}"/>
              </a:ext>
            </a:extLst>
          </p:cNvPr>
          <p:cNvGraphicFramePr>
            <a:graphicFrameLocks noGrp="1"/>
          </p:cNvGraphicFramePr>
          <p:nvPr>
            <p:extLst>
              <p:ext uri="{D42A27DB-BD31-4B8C-83A1-F6EECF244321}">
                <p14:modId xmlns:p14="http://schemas.microsoft.com/office/powerpoint/2010/main" val="2523352277"/>
              </p:ext>
            </p:extLst>
          </p:nvPr>
        </p:nvGraphicFramePr>
        <p:xfrm>
          <a:off x="1671147" y="2679959"/>
          <a:ext cx="9122976" cy="457200"/>
        </p:xfrm>
        <a:graphic>
          <a:graphicData uri="http://schemas.openxmlformats.org/drawingml/2006/table">
            <a:tbl>
              <a:tblPr firstRow="1" bandRow="1">
                <a:tableStyleId>{5C22544A-7EE6-4342-B048-85BDC9FD1C3A}</a:tableStyleId>
              </a:tblPr>
              <a:tblGrid>
                <a:gridCol w="760248">
                  <a:extLst>
                    <a:ext uri="{9D8B030D-6E8A-4147-A177-3AD203B41FA5}">
                      <a16:colId xmlns:a16="http://schemas.microsoft.com/office/drawing/2014/main" val="2629216790"/>
                    </a:ext>
                  </a:extLst>
                </a:gridCol>
                <a:gridCol w="760248">
                  <a:extLst>
                    <a:ext uri="{9D8B030D-6E8A-4147-A177-3AD203B41FA5}">
                      <a16:colId xmlns:a16="http://schemas.microsoft.com/office/drawing/2014/main" val="2002499868"/>
                    </a:ext>
                  </a:extLst>
                </a:gridCol>
                <a:gridCol w="760248">
                  <a:extLst>
                    <a:ext uri="{9D8B030D-6E8A-4147-A177-3AD203B41FA5}">
                      <a16:colId xmlns:a16="http://schemas.microsoft.com/office/drawing/2014/main" val="1999521978"/>
                    </a:ext>
                  </a:extLst>
                </a:gridCol>
                <a:gridCol w="760248">
                  <a:extLst>
                    <a:ext uri="{9D8B030D-6E8A-4147-A177-3AD203B41FA5}">
                      <a16:colId xmlns:a16="http://schemas.microsoft.com/office/drawing/2014/main" val="844789719"/>
                    </a:ext>
                  </a:extLst>
                </a:gridCol>
                <a:gridCol w="760248">
                  <a:extLst>
                    <a:ext uri="{9D8B030D-6E8A-4147-A177-3AD203B41FA5}">
                      <a16:colId xmlns:a16="http://schemas.microsoft.com/office/drawing/2014/main" val="581974818"/>
                    </a:ext>
                  </a:extLst>
                </a:gridCol>
                <a:gridCol w="760248">
                  <a:extLst>
                    <a:ext uri="{9D8B030D-6E8A-4147-A177-3AD203B41FA5}">
                      <a16:colId xmlns:a16="http://schemas.microsoft.com/office/drawing/2014/main" val="1996848027"/>
                    </a:ext>
                  </a:extLst>
                </a:gridCol>
                <a:gridCol w="760248">
                  <a:extLst>
                    <a:ext uri="{9D8B030D-6E8A-4147-A177-3AD203B41FA5}">
                      <a16:colId xmlns:a16="http://schemas.microsoft.com/office/drawing/2014/main" val="1542903037"/>
                    </a:ext>
                  </a:extLst>
                </a:gridCol>
                <a:gridCol w="760248">
                  <a:extLst>
                    <a:ext uri="{9D8B030D-6E8A-4147-A177-3AD203B41FA5}">
                      <a16:colId xmlns:a16="http://schemas.microsoft.com/office/drawing/2014/main" val="2999106243"/>
                    </a:ext>
                  </a:extLst>
                </a:gridCol>
                <a:gridCol w="760248">
                  <a:extLst>
                    <a:ext uri="{9D8B030D-6E8A-4147-A177-3AD203B41FA5}">
                      <a16:colId xmlns:a16="http://schemas.microsoft.com/office/drawing/2014/main" val="1456587987"/>
                    </a:ext>
                  </a:extLst>
                </a:gridCol>
                <a:gridCol w="760248">
                  <a:extLst>
                    <a:ext uri="{9D8B030D-6E8A-4147-A177-3AD203B41FA5}">
                      <a16:colId xmlns:a16="http://schemas.microsoft.com/office/drawing/2014/main" val="3978219029"/>
                    </a:ext>
                  </a:extLst>
                </a:gridCol>
                <a:gridCol w="760248">
                  <a:extLst>
                    <a:ext uri="{9D8B030D-6E8A-4147-A177-3AD203B41FA5}">
                      <a16:colId xmlns:a16="http://schemas.microsoft.com/office/drawing/2014/main" val="3330696997"/>
                    </a:ext>
                  </a:extLst>
                </a:gridCol>
                <a:gridCol w="760248">
                  <a:extLst>
                    <a:ext uri="{9D8B030D-6E8A-4147-A177-3AD203B41FA5}">
                      <a16:colId xmlns:a16="http://schemas.microsoft.com/office/drawing/2014/main" val="3484849383"/>
                    </a:ext>
                  </a:extLst>
                </a:gridCol>
              </a:tblGrid>
              <a:tr h="421519">
                <a:tc>
                  <a:txBody>
                    <a:bodyPr/>
                    <a:lstStyle/>
                    <a:p>
                      <a:pPr algn="ctr"/>
                      <a:r>
                        <a:rPr lang="en-US" sz="2400" b="0" i="0" dirty="0">
                          <a:solidFill>
                            <a:schemeClr val="tx1"/>
                          </a:solidFill>
                          <a:latin typeface="Palatino Linotype" panose="02040502050505030304" pitchFamily="18"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19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34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45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i="0" dirty="0">
                          <a:solidFill>
                            <a:schemeClr val="tx1"/>
                          </a:solidFill>
                          <a:latin typeface="Palatino Linotype" panose="02040502050505030304" pitchFamily="18"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193710"/>
                  </a:ext>
                </a:extLst>
              </a:tr>
            </a:tbl>
          </a:graphicData>
        </a:graphic>
      </p:graphicFrame>
      <p:sp>
        <p:nvSpPr>
          <p:cNvPr id="2" name="Title 1">
            <a:extLst>
              <a:ext uri="{FF2B5EF4-FFF2-40B4-BE49-F238E27FC236}">
                <a16:creationId xmlns:a16="http://schemas.microsoft.com/office/drawing/2014/main" id="{3EDCD88F-D2A1-86B4-8644-0E6C334F9E2F}"/>
              </a:ext>
            </a:extLst>
          </p:cNvPr>
          <p:cNvSpPr>
            <a:spLocks noGrp="1"/>
          </p:cNvSpPr>
          <p:nvPr>
            <p:ph type="title"/>
          </p:nvPr>
        </p:nvSpPr>
        <p:spPr>
          <a:xfrm>
            <a:off x="838200" y="0"/>
            <a:ext cx="10515600" cy="905091"/>
          </a:xfrm>
        </p:spPr>
        <p:txBody>
          <a:bodyPr>
            <a:normAutofit/>
          </a:bodyPr>
          <a:lstStyle/>
          <a:p>
            <a:pPr algn="ctr"/>
            <a:r>
              <a:rPr lang="en-US" sz="4000" b="1" dirty="0">
                <a:latin typeface="Palatino Linotype" panose="02040502050505030304" pitchFamily="18" charset="0"/>
              </a:rPr>
              <a:t>Sorting allow easy linear scan</a:t>
            </a:r>
          </a:p>
        </p:txBody>
      </p:sp>
      <p:sp>
        <p:nvSpPr>
          <p:cNvPr id="4" name="Footer Placeholder 3">
            <a:extLst>
              <a:ext uri="{FF2B5EF4-FFF2-40B4-BE49-F238E27FC236}">
                <a16:creationId xmlns:a16="http://schemas.microsoft.com/office/drawing/2014/main" id="{0B5C41C3-1FDF-D1EC-2123-2A442125C42A}"/>
              </a:ext>
            </a:extLst>
          </p:cNvPr>
          <p:cNvSpPr>
            <a:spLocks noGrp="1"/>
          </p:cNvSpPr>
          <p:nvPr>
            <p:ph type="ftr" sz="quarter" idx="11"/>
          </p:nvPr>
        </p:nvSpPr>
        <p:spPr>
          <a:xfrm>
            <a:off x="87086" y="6356350"/>
            <a:ext cx="4114800" cy="365125"/>
          </a:xfrm>
        </p:spPr>
        <p:txBody>
          <a:bodyPr/>
          <a:lstStyle/>
          <a:p>
            <a:pPr algn="l"/>
            <a:endParaRPr lang="en-US" dirty="0">
              <a:latin typeface="Palatino Linotype" panose="02040502050505030304" pitchFamily="18" charset="0"/>
            </a:endParaRPr>
          </a:p>
        </p:txBody>
      </p:sp>
      <p:sp>
        <p:nvSpPr>
          <p:cNvPr id="5" name="Slide Number Placeholder 4">
            <a:extLst>
              <a:ext uri="{FF2B5EF4-FFF2-40B4-BE49-F238E27FC236}">
                <a16:creationId xmlns:a16="http://schemas.microsoft.com/office/drawing/2014/main" id="{F6268DE7-5512-E838-B980-1E93DD83A3A3}"/>
              </a:ext>
            </a:extLst>
          </p:cNvPr>
          <p:cNvSpPr>
            <a:spLocks noGrp="1"/>
          </p:cNvSpPr>
          <p:nvPr>
            <p:ph type="sldNum" sz="quarter" idx="12"/>
          </p:nvPr>
        </p:nvSpPr>
        <p:spPr>
          <a:xfrm>
            <a:off x="9307290" y="6356350"/>
            <a:ext cx="2743200" cy="365125"/>
          </a:xfrm>
        </p:spPr>
        <p:txBody>
          <a:bodyPr/>
          <a:lstStyle/>
          <a:p>
            <a:fld id="{D0FE24AB-0A3D-3945-A314-A55A03C76B7E}" type="slidenum">
              <a:rPr lang="en-US" smtClean="0">
                <a:latin typeface="Palatino Linotype" panose="02040502050505030304" pitchFamily="18" charset="0"/>
              </a:rPr>
              <a:t>9</a:t>
            </a:fld>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id="{88EE5D67-3B23-FD50-9B33-92DC4E8F9468}"/>
              </a:ext>
            </a:extLst>
          </p:cNvPr>
          <p:cNvSpPr txBox="1"/>
          <p:nvPr/>
        </p:nvSpPr>
        <p:spPr>
          <a:xfrm>
            <a:off x="1871217" y="4232537"/>
            <a:ext cx="8670659" cy="1692771"/>
          </a:xfrm>
          <a:prstGeom prst="rect">
            <a:avLst/>
          </a:prstGeom>
          <a:noFill/>
        </p:spPr>
        <p:txBody>
          <a:bodyPr wrap="square" rtlCol="0">
            <a:spAutoFit/>
          </a:bodyPr>
          <a:lstStyle/>
          <a:p>
            <a:r>
              <a:rPr lang="en-US" sz="2400" dirty="0">
                <a:latin typeface="Palatino Linotype" panose="02040502050505030304" pitchFamily="18" charset="0"/>
              </a:rPr>
              <a:t>We have a very simple algorithm, </a:t>
            </a:r>
            <a:r>
              <a:rPr lang="en-US" sz="2400" b="1" dirty="0">
                <a:latin typeface="Palatino Linotype" panose="02040502050505030304" pitchFamily="18" charset="0"/>
              </a:rPr>
              <a:t>linear scan</a:t>
            </a:r>
            <a:r>
              <a:rPr lang="en-US" sz="2400" dirty="0">
                <a:latin typeface="Palatino Linotype" panose="02040502050505030304" pitchFamily="18" charset="0"/>
              </a:rPr>
              <a:t>:</a:t>
            </a:r>
          </a:p>
          <a:p>
            <a:endParaRPr lang="en-US" sz="800" dirty="0">
              <a:latin typeface="Palatino Linotype" panose="02040502050505030304" pitchFamily="18" charset="0"/>
            </a:endParaRPr>
          </a:p>
          <a:p>
            <a:pPr marL="342900" indent="-342900">
              <a:buFont typeface="Arial" panose="020B0604020202020204" pitchFamily="34" charset="0"/>
              <a:buChar char="•"/>
            </a:pPr>
            <a:r>
              <a:rPr lang="en-US" sz="2400" dirty="0">
                <a:latin typeface="Palatino Linotype" panose="02040502050505030304" pitchFamily="18" charset="0"/>
              </a:rPr>
              <a:t>Start from the first number and check each number.</a:t>
            </a:r>
          </a:p>
          <a:p>
            <a:pPr marL="342900" indent="-342900">
              <a:buFont typeface="Arial" panose="020B0604020202020204" pitchFamily="34" charset="0"/>
              <a:buChar char="•"/>
            </a:pPr>
            <a:r>
              <a:rPr lang="en-US" sz="2400" dirty="0">
                <a:latin typeface="Palatino Linotype" panose="02040502050505030304" pitchFamily="18" charset="0"/>
              </a:rPr>
              <a:t>Once you reach a number greater than the number you are searching, stop the search.</a:t>
            </a:r>
          </a:p>
        </p:txBody>
      </p:sp>
    </p:spTree>
    <p:extLst>
      <p:ext uri="{BB962C8B-B14F-4D97-AF65-F5344CB8AC3E}">
        <p14:creationId xmlns:p14="http://schemas.microsoft.com/office/powerpoint/2010/main" val="334633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58331</TotalTime>
  <Words>1945</Words>
  <Application>Microsoft Macintosh PowerPoint</Application>
  <PresentationFormat>Widescreen</PresentationFormat>
  <Paragraphs>832</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Palatino Linotype</vt:lpstr>
      <vt:lpstr>Office Theme</vt:lpstr>
      <vt:lpstr>Introduction to Databases CS 451 / 551</vt:lpstr>
      <vt:lpstr>Assignment 1 is Out! Deadline: Oct 29, 2024 at 11:59pm   Start collaborating with your groups!   Midterm: Oct 31, 2024 (in class)</vt:lpstr>
      <vt:lpstr>Given a pile of numbers, how can we search or access any number or a range of numbers.</vt:lpstr>
      <vt:lpstr>Say following is a set of numbers</vt:lpstr>
      <vt:lpstr>How will you find 76?</vt:lpstr>
      <vt:lpstr>How will you check that 44 does not exist?</vt:lpstr>
      <vt:lpstr>Lets assume these numbers are in a list </vt:lpstr>
      <vt:lpstr>Can we impose an order?</vt:lpstr>
      <vt:lpstr>Sorting allow easy linear scan</vt:lpstr>
      <vt:lpstr>Sorted Linear Scan</vt:lpstr>
      <vt:lpstr>Can we do better than Linear Scan</vt:lpstr>
      <vt:lpstr>Binary Search</vt:lpstr>
      <vt:lpstr>Binary Search Split Further</vt:lpstr>
      <vt:lpstr>Binary Search Split Further</vt:lpstr>
      <vt:lpstr>Binary Tree Challenges: Insertion and Deletion</vt:lpstr>
      <vt:lpstr>Binary Tree Challenges: Concurrency</vt:lpstr>
      <vt:lpstr>Binary Tree Challenges: Point or Range Query</vt:lpstr>
      <vt:lpstr>Indexes</vt:lpstr>
      <vt:lpstr>Indexes</vt:lpstr>
      <vt:lpstr>How to determine a Good Index?</vt:lpstr>
      <vt:lpstr>Types of Indexes</vt:lpstr>
      <vt:lpstr>Clustering Indexes</vt:lpstr>
      <vt:lpstr>Dense Indexes</vt:lpstr>
      <vt:lpstr>Dense Indexes</vt:lpstr>
      <vt:lpstr>Inserting a new key/record in Dense Indexes</vt:lpstr>
      <vt:lpstr>Deleting a key/record in Dense Indexes</vt:lpstr>
      <vt:lpstr>Sparse Indexes</vt:lpstr>
      <vt:lpstr>Sparse Indexes</vt:lpstr>
      <vt:lpstr>Sparse Indexes</vt:lpstr>
      <vt:lpstr>Sparse Indexes</vt:lpstr>
      <vt:lpstr>Sparse Indexes</vt:lpstr>
      <vt:lpstr>Inserting a new key/record in Sparse Indexes</vt:lpstr>
      <vt:lpstr>Inserting a new key/record in Sparse Indexes</vt:lpstr>
      <vt:lpstr>Deleting a key/record in Sparse Indexes</vt:lpstr>
      <vt:lpstr>Deleting a key/record in Sparse Indexes</vt:lpstr>
      <vt:lpstr>Multi-Level Indexes</vt:lpstr>
      <vt:lpstr>Secondary Indexes</vt:lpstr>
      <vt:lpstr>Automatic Index Creation</vt:lpstr>
      <vt:lpstr>Automatic Index Creation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dc:title>
  <dc:creator>Suyash Gupta</dc:creator>
  <cp:lastModifiedBy>Suyash Gupta</cp:lastModifiedBy>
  <cp:revision>627</cp:revision>
  <dcterms:created xsi:type="dcterms:W3CDTF">2023-07-25T15:37:00Z</dcterms:created>
  <dcterms:modified xsi:type="dcterms:W3CDTF">2024-10-10T18:56:10Z</dcterms:modified>
</cp:coreProperties>
</file>