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493" r:id="rId4"/>
    <p:sldId id="676" r:id="rId5"/>
    <p:sldId id="677" r:id="rId6"/>
    <p:sldId id="678" r:id="rId7"/>
    <p:sldId id="679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80" r:id="rId21"/>
    <p:sldId id="681" r:id="rId22"/>
    <p:sldId id="694" r:id="rId23"/>
    <p:sldId id="695" r:id="rId24"/>
    <p:sldId id="696" r:id="rId25"/>
    <p:sldId id="697" r:id="rId26"/>
    <p:sldId id="698" r:id="rId27"/>
    <p:sldId id="699" r:id="rId28"/>
    <p:sldId id="701" r:id="rId29"/>
    <p:sldId id="702" r:id="rId30"/>
    <p:sldId id="703" r:id="rId31"/>
    <p:sldId id="704" r:id="rId32"/>
    <p:sldId id="705" r:id="rId33"/>
    <p:sldId id="706" r:id="rId34"/>
    <p:sldId id="707" r:id="rId35"/>
    <p:sldId id="708" r:id="rId36"/>
    <p:sldId id="709" r:id="rId37"/>
    <p:sldId id="710" r:id="rId38"/>
    <p:sldId id="711" r:id="rId39"/>
    <p:sldId id="712" r:id="rId40"/>
    <p:sldId id="713" r:id="rId41"/>
    <p:sldId id="714" r:id="rId42"/>
    <p:sldId id="715" r:id="rId43"/>
    <p:sldId id="716" r:id="rId44"/>
    <p:sldId id="717" r:id="rId45"/>
    <p:sldId id="718" r:id="rId46"/>
    <p:sldId id="719" r:id="rId47"/>
    <p:sldId id="720" r:id="rId48"/>
    <p:sldId id="721" r:id="rId49"/>
    <p:sldId id="722" r:id="rId50"/>
    <p:sldId id="723" r:id="rId51"/>
    <p:sldId id="724" r:id="rId52"/>
    <p:sldId id="725" r:id="rId53"/>
    <p:sldId id="726" r:id="rId54"/>
    <p:sldId id="727" r:id="rId55"/>
    <p:sldId id="728" r:id="rId56"/>
    <p:sldId id="729" r:id="rId57"/>
    <p:sldId id="730" r:id="rId58"/>
    <p:sldId id="731" r:id="rId59"/>
    <p:sldId id="732" r:id="rId60"/>
    <p:sldId id="733" r:id="rId61"/>
    <p:sldId id="734" r:id="rId62"/>
    <p:sldId id="735" r:id="rId63"/>
    <p:sldId id="736" r:id="rId64"/>
    <p:sldId id="737" r:id="rId65"/>
    <p:sldId id="738" r:id="rId66"/>
    <p:sldId id="739" r:id="rId67"/>
    <p:sldId id="740" r:id="rId68"/>
    <p:sldId id="741" r:id="rId69"/>
    <p:sldId id="742" r:id="rId70"/>
    <p:sldId id="743" r:id="rId71"/>
    <p:sldId id="744" r:id="rId72"/>
    <p:sldId id="745" r:id="rId73"/>
    <p:sldId id="746" r:id="rId74"/>
    <p:sldId id="747" r:id="rId75"/>
    <p:sldId id="748" r:id="rId76"/>
    <p:sldId id="749" r:id="rId77"/>
    <p:sldId id="750" r:id="rId78"/>
    <p:sldId id="752" r:id="rId79"/>
    <p:sldId id="751" r:id="rId80"/>
    <p:sldId id="753" r:id="rId81"/>
    <p:sldId id="754" r:id="rId82"/>
    <p:sldId id="755" r:id="rId83"/>
    <p:sldId id="756" r:id="rId84"/>
    <p:sldId id="757" r:id="rId85"/>
    <p:sldId id="758" r:id="rId86"/>
    <p:sldId id="759" r:id="rId87"/>
    <p:sldId id="760" r:id="rId88"/>
    <p:sldId id="761" r:id="rId89"/>
    <p:sldId id="762" r:id="rId90"/>
    <p:sldId id="763" r:id="rId91"/>
    <p:sldId id="764" r:id="rId92"/>
    <p:sldId id="765" r:id="rId93"/>
    <p:sldId id="766" r:id="rId94"/>
    <p:sldId id="767" r:id="rId95"/>
    <p:sldId id="768" r:id="rId96"/>
    <p:sldId id="769" r:id="rId97"/>
    <p:sldId id="770" r:id="rId98"/>
    <p:sldId id="771" r:id="rId99"/>
    <p:sldId id="772" r:id="rId100"/>
    <p:sldId id="773" r:id="rId101"/>
    <p:sldId id="774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7"/>
    <p:restoredTop sz="96327"/>
  </p:normalViewPr>
  <p:slideViewPr>
    <p:cSldViewPr snapToGrid="0">
      <p:cViewPr varScale="1">
        <p:scale>
          <a:sx n="133" d="100"/>
          <a:sy n="133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2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 24575,'10'0'0,"8"-3"0,5-1 0,2 1 0,0 0 0,-5 3 0,2 0 0,2 0 0,0 0 0,-2 0 0,-1 0 0,-5 0 0,-1 0 0,-1 0 0,-2 0 0,0 0 0,-1 0 0,0 0 0,-2 0 0,2 0 0,-2 0 0,-1 0 0,0 0 0,1 2 0,3 0 0,2 1 0,1 1 0,0 0 0,0 0 0,0 1 0,-2-1 0,-1 0 0,-1 0 0,-1 2 0,-2-2 0,-1 0 0,0-2 0,1 1 0,0 1 0,0 0 0,0 0 0,1 1 0,0-2 0,-1 1 0,1 1 0,3 1 0,2 2 0,1 2 0,0-1 0,-1 1 0,1 1 0,0-1 0,2 2 0,2 1 0,-1-1 0,-2-2 0,-2 0 0,-4-1 0,-1-1 0,0 0 0,-2-3 0,1 1 0,-2 2 0,0-1 0,0 1 0,0 1 0,-1-2 0,1 1 0,1 2 0,1 1 0,2 3 0,2 4 0,-1 1 0,-2 0 0,0 0 0,-1 0 0,0-1 0,0 1 0,-3-3 0,0-3 0,-1-2 0,-1-2 0,0 0 0,0 0 0,-1-1 0,0 1 0,-1 0 0,1 1 0,0-1 0,1-1 0,-1 0 0,-1 1 0,1 3 0,-1 2 0,2 1 0,0-1 0,0-1 0,-1 0 0,0-2 0,-1 1 0,-1-2 0,0-1 0,2-4 0,-1-1 0,0 0 0,2 0 0,-2 1 0,2 2 0,-1 2 0,1 3 0,0 1 0,-1-1 0,-1-2 0,1 0 0,-1 1 0,1 2 0,0-1 0,-1 0 0,1-2 0,0-1 0,-2 0 0,0-2 0,0 0 0,0-1 0,0 1 0,0 1 0,0 0 0,0 0 0,0 0 0,0 2 0,0 2 0,0 4 0,0 5 0,0 4 0,0 0 0,0 1 0,0-2 0,0-1 0,0-1 0,0-2 0,0-3 0,0-3 0,0-5 0,0-2 0,0 1 0,0 1 0,-1-1 0,0 0 0,-1-1 0,-1 0 0,1 1 0,0 0 0,0 2 0,0-1 0,-1 4 0,-1 0 0,-1 1 0,1-1 0,0-2 0,1-2 0,0-4 0,0 0 0,1-2 0,-1 1 0,1 2 0,-1-1 0,0 1 0,-1 0 0,0-1 0,0 1 0,1 0 0,0 0 0,0 0 0,0-1 0,-1 1 0,-2 0 0,1 1 0,-1 0 0,1-2 0,-1 0 0,-1-1 0,1 1 0,0-1 0,2-1 0,0-2 0,0 0 0,0 1 0,0-1 0,1 2 0,-2-2 0,1 2 0,0 0 0,-2-2 0,-4 1 0,-1 0 0,-1-1 0,2 1 0,2-1 0,-5 2 0,0 1 0,1-1 0,2-1 0,2-1 0,0 1 0,-1 1 0,1-1 0,-1 0 0,-1 0 0,2 0 0,1-1 0,1 1 0,0-2 0,0 0 0,-1 1 0,-5 1 0,-6 1 0,-8 2 0,-4-1 0,-2 1 0,3-2 0,5 0 0,6 0 0,4-1 0,4-1 0,3-1 0,-1 1 0,1 1 0,-1-1 0,1 1 0,0-2 0,2 0 0,-1 0 0,1 1 0,0 1 0,-3-1 0,-6 1 0,-7-2 0,-2 1 0,2 0 0,5 2 0,3 0 0,0-1 0,1 1 0,0-1 0,1 0 0,1-1 0,1 1 0,0-1 0,1 1 0,-1 0 0,0-1 0,-4 0 0,-3 1 0,0-1 0,3-1 0,3 0 0,4 0 0,1 0 0,0 0 0,-1 0 0,0 0 0,-2 0 0,-1 0 0,-2 0 0,1 0 0,-1 0 0,0 0 0,1 0 0,-1 0 0,2 0 0,4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8:10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24575,'0'6'0,"0"1"0,0-1 0,0 0 0,0 3 0,0 5 0,0 6 0,0 4 0,-1-1 0,-1-4 0,1-6 0,-1-5 0,2-1 0,0 0 0,0 1 0,0 1 0,0-1 0,0 0 0,0-1 0,0 0 0,2-1 0,4 0 0,3-1 0,4 3 0,0 2 0,2 1 0,0 2 0,2 0 0,0 1 0,0-1 0,2 1 0,-1 0 0,-3-3 0,-7-5 0,-4-3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9:14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9:3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12 24575,'7'0'0,"0"0"0,2-1 0,-2-1 0,-1 1 0,-1-1 0,0 2 0,0 0 0,0 0 0,1 0 0,0 0 0,0 0 0,-1 0 0,1 0 0,0 0 0,0 0 0,-2-1 0,1-1 0,-1 1 0,0-1 0,2 2 0,2 0 0,2 0 0,1 0 0,1 0 0,1 0 0,1 0 0,-1 0 0,0 0 0,-3 0 0,-2 0 0,0 0 0,-1 0 0,1 0 0,-1 0 0,-1 0 0,0 0 0,1 0 0,1 0 0,0 0 0,-1 0 0,0 0 0,1 0 0,0 0 0,1 0 0,1 0 0,3 0 0,1 0 0,0 0 0,-1 0 0,0 0 0,-2 0 0,1 0 0,1 0 0,-1 0 0,-2 0 0,-2 0 0,-2 0 0,0 0 0,2 1 0,-1 1 0,1 0 0,-2-1 0,0 0 0,0 1 0,-1-1 0,1 0 0,0 0 0,1 1 0,-1-1 0,1 0 0,0 1 0,-2-1 0,1 1 0,0 0 0,-1 0 0,1-1 0,-1 0 0,-1 1 0,0-1 0,0 0 0,1 2 0,3 0 0,3 2 0,5 2 0,4 0 0,4 1 0,3-1 0,3 0 0,2-1 0,2 1 0,-5-2 0,-4-2 0,-7 0 0,-3-2 0,-2 2 0,0 0 0,0 0 0,0 1 0,-2-1 0,0 1 0,0 1 0,0 0 0,1-1 0,0 1 0,2 2 0,4 4 0,3 1 0,0 0 0,1 1 0,0 0 0,3-1 0,1 1 0,-2 0 0,-2-1 0,-5-1 0,-6-3 0,-2-1 0,-4-3 0,1 1 0,0-3 0,-1 1 0,1 0 0,-1 0 0,-1 0 0,0 0 0,1 1 0,2 2 0,1 1 0,0 1 0,1 0 0,0 0 0,-1-2 0,-2 0 0,0-1 0,0-1 0,1 1 0,0 1 0,-1 0 0,0-1 0,-3-2 0,0 0 0,0 0 0,1-1 0,1 2 0,0 1 0,-1-1 0,0 0 0,0 1 0,2 1 0,2 3 0,0 1 0,3 0 0,-3 0 0,0 1 0,-1 1 0,1 1 0,-1 2 0,1-1 0,-1-1 0,-2-2 0,2 0 0,-1 1 0,0 1 0,1 0 0,-1 0 0,0-1 0,1 1 0,-1 0 0,1 0 0,-1-2 0,1 1 0,0 3 0,2 1 0,0 3 0,-1-1 0,0-1 0,0 0 0,-1 1 0,1-1 0,-1 0 0,-2-2 0,-1-3 0,-1 0 0,-1-3 0,0 0 0,1 1 0,-1-1 0,1 1 0,0-1 0,0 0 0,-1 1 0,0-1 0,0 0 0,0 1 0,0-1 0,1 4 0,2 3 0,-1 2 0,0 2 0,0-1 0,-2 0 0,1 0 0,-1 1 0,1 4 0,0-1 0,0-3 0,0-2 0,0-4 0,0 3 0,-1 1 0,0 0 0,0 1 0,0-1 0,1-3 0,-1 1 0,-1 1 0,2 3 0,-1 2 0,0 3 0,-1 0 0,0-1 0,1 0 0,0 0 0,1 1 0,-2 1 0,1-1 0,-1-3 0,-1-5 0,0-1 0,0-5 0,0 0 0,0 0 0,0 0 0,0 0 0,0 0 0,0-1 0,0-1 0,0 1 0,0-1 0,0 2 0,0 0 0,0 1 0,0-1 0,0-1 0,0 1 0,0 6 0,0 2 0,0 3 0,0-2 0,0-5 0,0-2 0,0-5 0,0 0 0,0 0 0,-1 1 0,-1 1 0,-1 1 0,0 0 0,0 0 0,-2 2 0,2 0 0,-2 2 0,1 1 0,-1 2 0,-1 0 0,0 0 0,0 1 0,0 0 0,1 2 0,-1-1 0,0 1 0,0-4 0,0-4 0,1-3 0,2-2 0,0-1 0,2-1 0,-2-1 0,0-1 0,0 3 0,-1 5 0,-1 7 0,-1 4 0,-1 1 0,2-4 0,1-6 0,1-3 0,0-4 0,0-1 0,1 1 0,0 2 0,0 4 0,-1 1 0,0 0 0,1 0 0,-1-1 0,0-2 0,2-2 0,-2 1 0,1-2 0,-1 3 0,-2 2 0,-1 1 0,-2 4 0,-1 3 0,-1 2 0,1-1 0,1-3 0,0-4 0,3-3 0,1-5 0,1-2 0,1-1 0,-2 0 0,-1 3 0,0 1 0,1 0 0,-1 2 0,2-2 0,-1 0 0,0 1 0,0 0 0,-2 1 0,2 1 0,0 0 0,1-3 0,0-1 0,0-2 0,1 1 0,-3 2 0,1 0 0,0 1 0,-1 0 0,0 2 0,-1 0 0,0 0 0,1-1 0,1-2 0,-1 1 0,-1 1 0,-4 1 0,-2 1 0,0 0 0,3 0 0,1-3 0,4-2 0,-2-2 0,1-1 0,-2 2 0,-3-1 0,1 1 0,-3 0 0,-3 1 0,-2 0 0,-2-1 0,-1 3 0,4-1 0,0 1 0,0-1 0,-1 1 0,0 0 0,1-3 0,4-2 0,2-1 0,0 1 0,-2 1 0,0-1 0,3-1 0,2-1 0,2-1 0,-1 0 0,1 1 0,-1 0 0,1 1 0,-1 0 0,0 0 0,0-1 0,1-1 0,-1-1 0,0 0 0,-1 0 0,-1 0 0,-1 0 0,0 1 0,0 1 0,1 0 0,1-1 0,1-1 0,-1 0 0,-2 1 0,-5 1 0,-2 0 0,-5 1 0,-10-1 0,-7 1 0,-9 1 0,-5-2 0,1-1 0,1-1 0,-1 0 0,1 0 0,0-1 0,10-2 0,7-1 0,10 0 0,6 0 0,2 2 0,2 0 0,1 1 0,3-1 0,1 1 0,2-1 0,0 2 0,1 0 0,-1 0 0,0 0 0,1 0 0,-1 0 0,1 0 0,-3 0 0,-4 0 0,-4 0 0,-6 0 0,-3 0 0,0 0 0,3 0 0,5 0 0,5 0 0,2-1 0,2-1 0,0 0 0,2 1 0,-1 1 0,0 0 0,-1 0 0,-3 0 0,-4 0 0,-2 0 0,0 0 0,4 0 0,6 2 0,2-1 0,4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9:37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24575,'0'17'0,"-2"3"0,-1 4 0,-3 3 0,-2-3 0,0-3 0,0-5 0,2-5 0,1 0 0,0 0 0,0-1 0,2-1 0,0-1 0,2-2 0,-1 0 0,1-1 0,2 4 0,1-1 0,4 1 0,0-1 0,0 1 0,1 1 0,-1 1 0,0-1 0,0-1 0,0 0 0,0 0 0,-1 1 0,-1-1 0,1 0 0,0 0 0,1 1 0,-1-2 0,-1 1 0,0-3 0,-2-2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58:14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24575,'18'0'0,"1"0"0,3 0 0,7 0 0,8 0 0,1 0 0,8 0 0,-7 0 0,-1 0 0,1 0 0,-3 0 0,1 0 0,3-2 0,12 0 0,18-2 0,20-2 0,8 1 0,-47 3 0,0 0 0,0 0 0,-1 1 0,47 1 0,-5-2 0,-5 0 0,-16-2 0,-7 0 0,-13 2 0,-4-2 0,0 0 0,0 2 0,0-1 0,-1 1 0,0-1 0,-1 0 0,0 0 0,-2 1 0,9-2 0,9 1 0,12-1 0,10-2 0,5 2 0,0 1 0,-3 1 0,-8 2 0,-6 0 0,-7-1 0,-3-2 0,-10 1 0,-6 1 0,-9 1 0,-3 0 0,3 0 0,-1 0 0,2 0 0,-1 0 0,0 0 0,2 0 0,0 0 0,3 0 0,9 0 0,6 0 0,10 0 0,4 1 0,3 4 0,4 1 0,3 0 0,-2-1 0,-7 1 0,-11 0 0,-18-1 0,-9 0 0,-9-1 0,-4-3 0,2 2 0,-2-1 0,3 0 0,0-1 0,1 1 0,2 0 0,-2 0 0,2-1 0,7 1 0,4 1 0,4 1 0,0 1 0,-4-2 0,-4 1 0,-2-1 0,-3 1 0,-4-1 0,-1 0 0,-6 0 0,-3 0 0,-3 0 0,-2-2 0,0 1 0,1-2 0,-2 0 0,-1 0 0,0 0 0,-2 0 0,1 0 0,-1 1 0,-2 4 0,-2 7 0,-1-5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58:17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24575,'11'15'0,"0"-2"0,0 1 0,-1-2 0,4 6 0,1 2 0,3 1 0,-3-1 0,-3-4 0,2 2 0,1 2 0,2 2 0,-2-2 0,-2-4 0,-5-3 0,-2-4 0,-4-3 0,-2-1 0,0 1 0,-2 2 0,0 2 0,-2 0 0,-5 1 0,-9 6 0,-13 10 0,-7 6 0,-2 2 0,6-5 0,8-9 0,7-5 0,9-9 0,5-3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58:14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24575,'18'0'0,"1"0"0,3 0 0,7 0 0,8 0 0,1 0 0,8 0 0,-7 0 0,-1 0 0,1 0 0,-3 0 0,1 0 0,3-2 0,12 0 0,18-2 0,20-2 0,8 1 0,-47 3 0,0 0 0,0 0 0,-1 1 0,47 1 0,-5-2 0,-5 0 0,-16-2 0,-7 0 0,-13 2 0,-4-2 0,0 0 0,0 2 0,0-1 0,-1 1 0,0-1 0,-1 0 0,0 0 0,-2 1 0,9-2 0,9 1 0,12-1 0,10-2 0,5 2 0,0 1 0,-3 1 0,-8 2 0,-6 0 0,-7-1 0,-3-2 0,-10 1 0,-6 1 0,-9 1 0,-3 0 0,3 0 0,-1 0 0,2 0 0,-1 0 0,0 0 0,2 0 0,0 0 0,3 0 0,9 0 0,6 0 0,10 0 0,4 1 0,3 4 0,4 1 0,3 0 0,-2-1 0,-7 1 0,-11 0 0,-18-1 0,-9 0 0,-9-1 0,-4-3 0,2 2 0,-2-1 0,3 0 0,0-1 0,1 1 0,2 0 0,-2 0 0,2-1 0,7 1 0,4 1 0,4 1 0,0 1 0,-4-2 0,-4 1 0,-2-1 0,-3 1 0,-4-1 0,-1 0 0,-6 0 0,-3 0 0,-3 0 0,-2-2 0,0 1 0,1-2 0,-2 0 0,-1 0 0,0 0 0,-2 0 0,1 0 0,-1 1 0,-2 4 0,-2 7 0,-1-5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58:17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24575,'11'15'0,"0"-2"0,0 1 0,-1-2 0,4 6 0,1 2 0,3 1 0,-3-1 0,-3-4 0,2 2 0,1 2 0,2 2 0,-2-2 0,-2-4 0,-5-3 0,-2-4 0,-4-3 0,-2-1 0,0 1 0,-2 2 0,0 2 0,-2 0 0,-5 1 0,-9 6 0,-13 10 0,-7 6 0,-2 2 0,6-5 0,8-9 0,7-5 0,9-9 0,5-3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00:45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24575,'-4'0'0,"9"0"0,-1 0 0,8 0 0,0 0 0,3 0 0,3 0 0,2 0 0,1 0 0,-1 0 0,0 3 0,-1 1 0,0 3 0,-3-2 0,-2 0 0,-4-3 0,-3 0 0,-1-1 0,0-1 0,0 0 0,0 0 0,4 0 0,7 0 0,8 2 0,0 0 0,-2 1 0,-7 0 0,-3-1 0,-1 0 0,-2 0 0,0 0 0,-2 1 0,-1-1 0,-1 1 0,0-1 0,-2 0 0,1 3 0,2 2 0,4 4 0,7 5 0,5 5 0,2 2 0,-4-4 0,-5-2 0,-6-5 0,-2-1 0,0 0 0,0-2 0,-1 0 0,-3 0 0,1 2 0,-1-2 0,1 2 0,-1-1 0,1 2 0,-2 1 0,1 2 0,-1 2 0,-1 1 0,1 2 0,-1 2 0,-1 1 0,-1 4 0,0 2 0,0 0 0,0 1 0,0-7 0,0-4 0,0-7 0,0-2 0,0 0 0,0-1 0,0 0 0,0 1 0,0-2 0,0-1 0,0-1 0,0 1 0,0 0 0,0 1 0,0 1 0,-1 2 0,-1 0 0,-3 0 0,1 1 0,0 0 0,-1-1 0,-1 1 0,0-2 0,2-2 0,0-2 0,2-2 0,-2 0 0,0 0 0,0 2 0,1-1 0,-1 1 0,-1 0 0,1 0 0,-3 0 0,-2 0 0,-5 3 0,-7 1 0,-6 2 0,-3 2 0,-2-2 0,1-3 0,3 0 0,2-4 0,3-1 0,5-1 0,3 0 0,4 0 0,2-2 0,0 2 0,1 0 0,0-2 0,-1 1 0,2-1 0,-1 0 0,1 1 0,-1-1 0,0-1 0,0 0 0,-1 2 0,-3-1 0,-4 1 0,-3 0 0,-3-2 0,-1 0 0,0 1 0,-1 0 0,1 1 0,4-1 0,3-1 0,7 0 0,2 0 0,1 0 0,1 0 0,-1 0 0,0 1 0,1 2 0,2-1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00:48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 24575,'-4'6'0,"-1"1"0,-2 1 0,-2 0 0,0 2 0,-2 0 0,2 0 0,-2 3 0,0 1 0,0 1 0,1-1 0,4-3 0,1-4 0,2-1 0,0-1 0,0 1 0,0-1 0,0 1 0,0 0 0,-1 1 0,-1 1 0,-1-1 0,1 1 0,1-2 0,0 0 0,4-2 0,2-1 0,7-1 0,4 4 0,2 3 0,0 2 0,-2-1 0,-2-2 0,-1-2 0,-3 0 0,-1 0 0,0 0 0,0-2 0,-1-1 0,0 0 0,-2 0 0,-1 0 0,0 1 0,-1-1 0,1 0 0,0 0 0,1 1 0,-1 0 0,1 1 0,1-1 0,-1 1 0,1 1 0,0 1 0,-2-3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5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24575,'-2'11'0,"0"-1"0,-3 3 0,1-2 0,-1-3 0,3-1 0,-1-1 0,-1-1 0,1 0 0,-1 1 0,1-1 0,0 1 0,0 0 0,0 0 0,0-1 0,0 1 0,-1 2 0,0 2 0,-2 2 0,1-2 0,4-2 0,3 1 0,8 3 0,9 8 0,7 7 0,3 4 0,-3-1 0,-4-5 0,-5-5 0,-6-6 0,-4-5 0,-4-5 0,-2-3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0:44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24575,'26'0'0,"5"0"0,7 0 0,11 0 0,15 0 0,12 0 0,10 0 0,5 0 0,2 0 0,-11 0 0,-10 2 0,-17 2 0,-8 0 0,0 2 0,0-2 0,1 0 0,-1 0 0,1 0 0,-4 1 0,3-3 0,0 2 0,7-2 0,4 0 0,4 0 0,1-1 0,-2 1 0,1 1 0,0 0 0,3-1 0,0 0 0,-1 1 0,-12-1 0,-10 0 0,-11 1 0,-8-1 0,2 0 0,-2-1 0,3 1 0,1 0 0,3 0 0,0 0 0,1 0 0,3 0 0,9 2 0,11 0 0,10 0 0,1 1 0,-3-1 0,-7-1 0,-7 1 0,-6-2 0,-6 0 0,-4-1 0,-7 1 0,-3 0 0,-5-1 0,-2-1 0,-2 0 0,0 0 0,-1 0 0,-2 0 0,1 0 0,0 0 0,1 0 0,0 0 0,2 0 0,4 0 0,4 0 0,1 1 0,0 1 0,-2 0 0,-2-1 0,0-1 0,1 0 0,1 0 0,-1 0 0,-3 0 0,-5 0 0,-3 0 0,-2 0 0,1 0 0,-1 0 0,0 0 0,-2 0 0,1 0 0,0 0 0,0 0 0,-3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0:4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24575,'20'1'0,"4"5"0,5 5 0,2 5 0,0 3 0,-4 1 0,-3-2 0,-3-1 0,-2-2 0,-2-1 0,-4-2 0,-3-4 0,-2-1 0,-2-1 0,0-2 0,0 1 0,-1-1 0,1 0 0,0 0 0,-1 0 0,1 0 0,0-1 0,-3 0 0,-3 0 0,-4 0 0,-4 2 0,-1 3 0,-4 1 0,-1 4 0,-3 1 0,-2 1 0,0 1 0,1-2 0,2 2 0,5-5 0,2 0 0,2-3 0,2-4 0,0 1 0,1-3 0,1 2 0,0 0 0,-2 0 0,0 2 0,-2 1 0,0-1 0,2-1 0,1-2 0,0 1 0,0 3 0,0 0 0,1-1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0:44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24575,'26'0'0,"5"0"0,7 0 0,11 0 0,15 0 0,12 0 0,10 0 0,5 0 0,2 0 0,-11 0 0,-10 2 0,-17 2 0,-8 0 0,0 2 0,0-2 0,1 0 0,-1 0 0,1 0 0,-4 1 0,3-3 0,0 2 0,7-2 0,4 0 0,4 0 0,1-1 0,-2 1 0,1 1 0,0 0 0,3-1 0,0 0 0,-1 1 0,-12-1 0,-10 0 0,-11 1 0,-8-1 0,2 0 0,-2-1 0,3 1 0,1 0 0,3 0 0,0 0 0,1 0 0,3 0 0,9 2 0,11 0 0,10 0 0,1 1 0,-3-1 0,-7-1 0,-7 1 0,-6-2 0,-6 0 0,-4-1 0,-7 1 0,-3 0 0,-5-1 0,-2-1 0,-2 0 0,0 0 0,-1 0 0,-2 0 0,1 0 0,0 0 0,1 0 0,0 0 0,2 0 0,4 0 0,4 0 0,1 1 0,0 1 0,-2 0 0,-2-1 0,0-1 0,1 0 0,1 0 0,-1 0 0,-3 0 0,-5 0 0,-3 0 0,-2 0 0,1 0 0,-1 0 0,0 0 0,-2 0 0,1 0 0,0 0 0,0 0 0,-3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0:4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24575,'20'1'0,"4"5"0,5 5 0,2 5 0,0 3 0,-4 1 0,-3-2 0,-3-1 0,-2-2 0,-2-1 0,-4-2 0,-3-4 0,-2-1 0,-2-1 0,0-2 0,0 1 0,-1-1 0,1 0 0,0 0 0,-1 0 0,1 0 0,0-1 0,-3 0 0,-3 0 0,-4 0 0,-4 2 0,-1 3 0,-4 1 0,-1 4 0,-3 1 0,-2 1 0,0 1 0,1-2 0,2 2 0,5-5 0,2 0 0,2-3 0,2-4 0,0 1 0,1-3 0,1 2 0,0 0 0,-2 0 0,0 2 0,-2 1 0,0-1 0,2-1 0,1-2 0,0 1 0,0 3 0,0 0 0,1-1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2:48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8 24575,'7'0'0,"1"0"0,0 0 0,1 0 0,3 0 0,0 0 0,0 0 0,3 0 0,-1 0 0,3 0 0,0 0 0,1 0 0,2 0 0,5 0 0,6-1 0,2-1 0,-1 0 0,-5 0 0,-4 2 0,-4 0 0,-3 0 0,-3 0 0,-1 0 0,-3 0 0,0 0 0,-3 0 0,0 0 0,0 0 0,-1 0 0,1 0 0,0 0 0,0 0 0,0 0 0,-1 0 0,1 0 0,0 1 0,0 1 0,3 2 0,3 1 0,2 1 0,1 2 0,1 1 0,0 0 0,0 1 0,1 1 0,-1 0 0,1 1 0,-1-2 0,-3-1 0,-2-2 0,-1-1 0,0 0 0,-1 0 0,1 1 0,-1 1 0,-1 0 0,2 1 0,0 1 0,1 1 0,2 4 0,-2-1 0,0 1 0,-1 0 0,1 2 0,1 0 0,-1 0 0,-3-1 0,-2-4 0,-2-2 0,0-1 0,0-1 0,0 0 0,0-1 0,-3-1 0,2 0 0,-2-1 0,2 1 0,0 0 0,-2 0 0,2 0 0,0 3 0,1 3 0,0 4 0,1 2 0,-1 1 0,0-1 0,0-1 0,-1-1 0,-1-3 0,-1 0 0,-1-2 0,0-1 0,0-1 0,0 0 0,0-1 0,0-1 0,0 2 0,0 0 0,0 1 0,0 1 0,0-2 0,0 1 0,0 3 0,0 2 0,0 1 0,0-1 0,0-2 0,0 0 0,-2-2 0,0 1 0,-3-1 0,1-1 0,1-1 0,1-3 0,0 0 0,0-1 0,-3-1 0,2 0 0,-2 0 0,1 2 0,1-1 0,-1 1 0,0 0 0,0 0 0,-3 0 0,1 2 0,-3 1 0,-3 1 0,-1-1 0,-2 0 0,1 0 0,0-1 0,-1 0 0,0 0 0,1-1 0,1-1 0,3-2 0,1-1 0,-2 0 0,0 1 0,-1 0 0,-1 1 0,1-1 0,1-1 0,0 0 0,0 0 0,-1-1 0,-1 1 0,-1 1 0,0 0 0,-1 1 0,0-1 0,2 0 0,1-1 0,0 1 0,1-1 0,-1 0 0,0 0 0,2-1 0,0 1 0,1-1 0,2-1 0,0 0 0,0 0 0,-1 1 0,0 0 0,0-1 0,0-1 0,0 1 0,-1 1 0,0-1 0,-2 1 0,-6-1 0,-4 0 0,-5 1 0,0 0 0,1 0 0,3 0 0,0-1 0,2 1 0,1-2 0,2 0 0,3 0 0,2 0 0,3 0 0,2 0 0,-1 0 0,1 0 0,-1 0 0,0 0 0,1 0 0,0 1 0,1 1 0,-1-1 0,0 1 0,-1-2 0,-1 0 0,1 0 0,1 0 0,1 0 0,0 0 0,-1 0 0,-2 0 0,-2 0 0,-2 0 0,-2 3 0,2 0 0,1 0 0,7-1 0,6-2 0,3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12:51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0 24575,'-2'21'0,"-2"1"0,-4 5 0,-3-4 0,0-4 0,2-4 0,1-6 0,1 1 0,1-2 0,0 1 0,0-2 0,1 1 0,1-3 0,0 1 0,-2 2 0,-2 2 0,-1 1 0,0 2 0,2-2 0,2-2 0,3-3 0,3-3 0,3-2 0,1-1 0,1 0 0,0 0 0,5 0 0,6 0 0,8 0 0,4 1 0,1 2 0,-1 2 0,-6 0 0,-4-2 0,-5 0 0,-6 0 0,-4-1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46:44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7590 355 24575,'-41'0'0,"-5"2"0,-21 7 0,-26 11 0,29-3 0,-5 3 0,-16 3 0,-6 1 0,23-6 0,-2 1 0,0-1-259,-3 2 0,-2-1 0,1 0 259,1-1 0,-1 0 0,1-1 0,4-1 0,0 0 0,2 0 96,-25 4 0,3-1-96,7-2 0,4-2 0,6-2 0,4 0 0,6-2 0,3-1 0,8-3 0,2-1 0,-28 2 0,9-5 0,3 0 0,1-1 0,2 1 0,4 2 0,-3-2 0,5 2 0,0 0 0,-6 0 0,-13 2 0,-19 3 0,38-4 0,-1 0 292,-2 0 1,-1 0-293,-1 0 0,1 1 0,1-1 0,0-1 0,3 1 0,1-1 0,3 0 0,1 0 0,-44 2 0,10-2 0,1-3 0,14-2 0,9 0 0,11 0 0,6 0 0,0 0 0,-2 0 0,-2 0 0,-1 0 0,-2 0 0,1 0 0,-1 0 0,-4 0 0,-25 0 0,-17-2 0,37 0 0,-3 0 0,-3-1 0,0 0 0,2 0 0,2-1 0,0 0 0,0 0 0,0-1 0,0-1 0,-2-2 0,-2 0 0,-5-2 0,-1 0 0,0-1 0,2 0 0,9 2 0,3 0 0,4 0 0,3-1 0,-25-5 0,7-2 0,6 1 0,12 1 0,0 0 0,5 1 0,-2-3 0,-9-1 0,-1-5 0,-4 0 0,-14-8 0,-11-6 0,38 16 0,-1-1 0,0-1 0,1-1 0,-38-20 0,15 3 0,9 3 0,10 2 0,6 3 0,3-1 0,9 7 0,3 3 0,7 5 0,2 5 0,2 0 0,0 0 0,0-1 0,3 1 0,0 1 0,3 2 0,1 1 0,0 0 0,3 1 0,-1 0 0,-2-1 0,0-1 0,-2-2 0,3 3 0,2 2 0,4 3 0,4 1 0,7 1 0,2 3 0,-1 1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4:46:46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1 447 24575,'0'-21'0,"0"2"0,0-8 0,0 9 0,0-1 0,0 1 0,0-2 0,0-2 0,0 0 0,0 2 0,0-2 0,0 2 0,0 1 0,0 1 0,0 3 0,0-1 0,0 0 0,0 1 0,0-1 0,0 1 0,0 0 0,0 2 0,0 1 0,0 3 0,0 0 0,0 2 0,2 3 0,6 4 0,5 4 0,12 4 0,9 2 0,1 0 0,2 0 0,-6 0 0,-3-2 0,0 1 0,0 0 0,-1-1 0,-2 1 0,0-2 0,-2-1 0,-1-2 0,-6 0 0,-2-1 0,-3-1 0,-1 0 0,-2-1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2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 24575,'10'0'0,"8"-3"0,5-1 0,2 1 0,0 0 0,-5 3 0,2 0 0,2 0 0,0 0 0,-2 0 0,-1 0 0,-5 0 0,-1 0 0,-1 0 0,-2 0 0,0 0 0,-1 0 0,0 0 0,-2 0 0,2 0 0,-2 0 0,-1 0 0,0 0 0,1 2 0,3 0 0,2 1 0,1 1 0,0 0 0,0 0 0,0 1 0,-2-1 0,-1 0 0,-1 0 0,-1 2 0,-2-2 0,-1 0 0,0-2 0,1 1 0,0 1 0,0 0 0,0 0 0,1 1 0,0-2 0,-1 1 0,1 1 0,3 1 0,2 2 0,1 2 0,0-1 0,-1 1 0,1 1 0,0-1 0,2 2 0,2 1 0,-1-1 0,-2-2 0,-2 0 0,-4-1 0,-1-1 0,0 0 0,-2-3 0,1 1 0,-2 2 0,0-1 0,0 1 0,0 1 0,-1-2 0,1 1 0,1 2 0,1 1 0,2 3 0,2 4 0,-1 1 0,-2 0 0,0 0 0,-1 0 0,0-1 0,0 1 0,-3-3 0,0-3 0,-1-2 0,-1-2 0,0 0 0,0 0 0,-1-1 0,0 1 0,-1 0 0,1 1 0,0-1 0,1-1 0,-1 0 0,-1 1 0,1 3 0,-1 2 0,2 1 0,0-1 0,0-1 0,-1 0 0,0-2 0,-1 1 0,-1-2 0,0-1 0,2-4 0,-1-1 0,0 0 0,2 0 0,-2 1 0,2 2 0,-1 2 0,1 3 0,0 1 0,-1-1 0,-1-2 0,1 0 0,-1 1 0,1 2 0,0-1 0,-1 0 0,1-2 0,0-1 0,-2 0 0,0-2 0,0 0 0,0-1 0,0 1 0,0 1 0,0 0 0,0 0 0,0 0 0,0 2 0,0 2 0,0 4 0,0 5 0,0 4 0,0 0 0,0 1 0,0-2 0,0-1 0,0-1 0,0-2 0,0-3 0,0-3 0,0-5 0,0-2 0,0 1 0,0 1 0,-1-1 0,0 0 0,-1-1 0,-1 0 0,1 1 0,0 0 0,0 2 0,0-1 0,-1 4 0,-1 0 0,-1 1 0,1-1 0,0-2 0,1-2 0,0-4 0,0 0 0,1-2 0,-1 1 0,1 2 0,-1-1 0,0 1 0,-1 0 0,0-1 0,0 1 0,1 0 0,0 0 0,0 0 0,0-1 0,-1 1 0,-2 0 0,1 1 0,-1 0 0,1-2 0,-1 0 0,-1-1 0,1 1 0,0-1 0,2-1 0,0-2 0,0 0 0,0 1 0,0-1 0,1 2 0,-2-2 0,1 2 0,0 0 0,-2-2 0,-4 1 0,-1 0 0,-1-1 0,2 1 0,2-1 0,-5 2 0,0 1 0,1-1 0,2-1 0,2-1 0,0 1 0,-1 1 0,1-1 0,-1 0 0,-1 0 0,2 0 0,1-1 0,1 1 0,0-2 0,0 0 0,-1 1 0,-5 1 0,-6 1 0,-8 2 0,-4-1 0,-2 1 0,3-2 0,5 0 0,6 0 0,4-1 0,4-1 0,3-1 0,-1 1 0,1 1 0,-1-1 0,1 1 0,0-2 0,2 0 0,-1 0 0,1 1 0,0 1 0,-3-1 0,-6 1 0,-7-2 0,-2 1 0,2 0 0,5 2 0,3 0 0,0-1 0,1 1 0,0-1 0,1 0 0,1-1 0,1 1 0,0-1 0,1 1 0,-1 0 0,0-1 0,-4 0 0,-3 1 0,0-1 0,3-1 0,3 0 0,4 0 0,1 0 0,0 0 0,-1 0 0,0 0 0,-2 0 0,-1 0 0,-2 0 0,1 0 0,-1 0 0,0 0 0,1 0 0,-1 0 0,2 0 0,4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5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24575,'-2'11'0,"0"-1"0,-3 3 0,1-2 0,-1-3 0,3-1 0,-1-1 0,-1-1 0,1 0 0,-1 1 0,1-1 0,0 1 0,0 0 0,0 0 0,0-1 0,0 1 0,-1 2 0,0 2 0,-2 2 0,1-2 0,4-2 0,3 1 0,8 3 0,9 8 0,7 7 0,3 4 0,-3-1 0,-4-5 0,-5-5 0,-6-6 0,-4-5 0,-4-5 0,-2-3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8:0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73 24575,'16'-1'0,"1"-2"0,1-2 0,-3 0 0,-3 2 0,-3 1 0,-2 0 0,1-1 0,1 0 0,-1 0 0,1 0 0,1 1 0,-3 0 0,2 0 0,-1 0 0,2-1 0,1 0 0,1 0 0,-1 0 0,0 0 0,-1 1 0,2-1 0,3 1 0,1 0 0,1 0 0,-3 0 0,-1 0 0,0 1 0,-2 1 0,0 0 0,0 0 0,-1 0 0,1 0 0,0 0 0,-2 0 0,2 0 0,0 0 0,4 0 0,2 0 0,3 0 0,1 1 0,-2 1 0,0 3 0,-2 0 0,0 2 0,-1-1 0,-2-1 0,-1 1 0,-3-1 0,-2-1 0,0 0 0,0-2 0,1 1 0,1 0 0,1 1 0,-1 0 0,1 0 0,-1 0 0,1-1 0,-1 2 0,3 0 0,2 0 0,1 2 0,0 1 0,-1-1 0,2 3 0,-1 0 0,-1 1 0,-2-1 0,-1-1 0,-3-3 0,0 0 0,-3-2 0,0-1 0,0 2 0,-2 1 0,1-2 0,-1 0 0,-1 0 0,1 0 0,-1 0 0,1 0 0,-1-1 0,0 1 0,1 1 0,1 2 0,2 3 0,2 1 0,-1 1 0,-2-2 0,-2-2 0,-1-2 0,0 0 0,0 0 0,-2 0 0,0-1 0,1 1 0,-1 0 0,1 0 0,0-1 0,0 2 0,1 1 0,0 1 0,-1 3 0,1 2 0,-1 1 0,-1 0 0,0-1 0,-1 1 0,1 0 0,1 4 0,-1-1 0,1-1 0,-2-3 0,0-1 0,0-1 0,0-2 0,0 0 0,0-2 0,0-1 0,0-1 0,0 0 0,0-1 0,0 2 0,0-1 0,0 1 0,0 0 0,0-2 0,0 1 0,0 0 0,0 0 0,0 0 0,-2 2 0,-3 4 0,-2 4 0,-2 1 0,0 0 0,0-3 0,2-2 0,-2-1 0,0 1 0,-2-2 0,-1-2 0,2-1 0,0-2 0,3-1 0,-2 0 0,0 1 0,-1-1 0,-1 1 0,0-1 0,-2 0 0,0 0 0,0 0 0,-3 0 0,-3 1 0,-2-1 0,0 0 0,2-1 0,2 0 0,3-1 0,-1-1 0,2 1 0,1-1 0,2 1 0,3-1 0,0-1 0,1 0 0,-1 0 0,-1 0 0,-5 0 0,-13 0 0,-15 0 0,-16 0 0,-11 0 0,-1 0 0,5 0 0,12 0 0,12 0 0,10 0 0,7 0 0,7 0 0,4 0 0,3 0 0,1 0 0,-1 0 0,0 0 0,0 0 0,-2 0 0,0 0 0,2 0 0,0 0 0,1 0 0,0 0 0,-1 0 0,5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8:10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24575,'0'6'0,"0"1"0,0-1 0,0 0 0,0 3 0,0 5 0,0 6 0,0 4 0,-1-1 0,-1-4 0,1-6 0,-1-5 0,2-1 0,0 0 0,0 1 0,0 1 0,0-1 0,0 0 0,0-1 0,0 0 0,2-1 0,4 0 0,3-1 0,4 3 0,0 2 0,2 1 0,0 2 0,2 0 0,0 1 0,0-1 0,2 1 0,-1 0 0,-3-3 0,-7-5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2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 24575,'10'0'0,"8"-3"0,5-1 0,2 1 0,0 0 0,-5 3 0,2 0 0,2 0 0,0 0 0,-2 0 0,-1 0 0,-5 0 0,-1 0 0,-1 0 0,-2 0 0,0 0 0,-1 0 0,0 0 0,-2 0 0,2 0 0,-2 0 0,-1 0 0,0 0 0,1 2 0,3 0 0,2 1 0,1 1 0,0 0 0,0 0 0,0 1 0,-2-1 0,-1 0 0,-1 0 0,-1 2 0,-2-2 0,-1 0 0,0-2 0,1 1 0,0 1 0,0 0 0,0 0 0,1 1 0,0-2 0,-1 1 0,1 1 0,3 1 0,2 2 0,1 2 0,0-1 0,-1 1 0,1 1 0,0-1 0,2 2 0,2 1 0,-1-1 0,-2-2 0,-2 0 0,-4-1 0,-1-1 0,0 0 0,-2-3 0,1 1 0,-2 2 0,0-1 0,0 1 0,0 1 0,-1-2 0,1 1 0,1 2 0,1 1 0,2 3 0,2 4 0,-1 1 0,-2 0 0,0 0 0,-1 0 0,0-1 0,0 1 0,-3-3 0,0-3 0,-1-2 0,-1-2 0,0 0 0,0 0 0,-1-1 0,0 1 0,-1 0 0,1 1 0,0-1 0,1-1 0,-1 0 0,-1 1 0,1 3 0,-1 2 0,2 1 0,0-1 0,0-1 0,-1 0 0,0-2 0,-1 1 0,-1-2 0,0-1 0,2-4 0,-1-1 0,0 0 0,2 0 0,-2 1 0,2 2 0,-1 2 0,1 3 0,0 1 0,-1-1 0,-1-2 0,1 0 0,-1 1 0,1 2 0,0-1 0,-1 0 0,1-2 0,0-1 0,-2 0 0,0-2 0,0 0 0,0-1 0,0 1 0,0 1 0,0 0 0,0 0 0,0 0 0,0 2 0,0 2 0,0 4 0,0 5 0,0 4 0,0 0 0,0 1 0,0-2 0,0-1 0,0-1 0,0-2 0,0-3 0,0-3 0,0-5 0,0-2 0,0 1 0,0 1 0,-1-1 0,0 0 0,-1-1 0,-1 0 0,1 1 0,0 0 0,0 2 0,0-1 0,-1 4 0,-1 0 0,-1 1 0,1-1 0,0-2 0,1-2 0,0-4 0,0 0 0,1-2 0,-1 1 0,1 2 0,-1-1 0,0 1 0,-1 0 0,0-1 0,0 1 0,1 0 0,0 0 0,0 0 0,0-1 0,-1 1 0,-2 0 0,1 1 0,-1 0 0,1-2 0,-1 0 0,-1-1 0,1 1 0,0-1 0,2-1 0,0-2 0,0 0 0,0 1 0,0-1 0,1 2 0,-2-2 0,1 2 0,0 0 0,-2-2 0,-4 1 0,-1 0 0,-1-1 0,2 1 0,2-1 0,-5 2 0,0 1 0,1-1 0,2-1 0,2-1 0,0 1 0,-1 1 0,1-1 0,-1 0 0,-1 0 0,2 0 0,1-1 0,1 1 0,0-2 0,0 0 0,-1 1 0,-5 1 0,-6 1 0,-8 2 0,-4-1 0,-2 1 0,3-2 0,5 0 0,6 0 0,4-1 0,4-1 0,3-1 0,-1 1 0,1 1 0,-1-1 0,1 1 0,0-2 0,2 0 0,-1 0 0,1 1 0,0 1 0,-3-1 0,-6 1 0,-7-2 0,-2 1 0,2 0 0,5 2 0,3 0 0,0-1 0,1 1 0,0-1 0,1 0 0,1-1 0,1 1 0,0-1 0,1 1 0,-1 0 0,0-1 0,-4 0 0,-3 1 0,0-1 0,3-1 0,3 0 0,4 0 0,1 0 0,0 0 0,-1 0 0,0 0 0,-2 0 0,-1 0 0,-2 0 0,1 0 0,-1 0 0,0 0 0,1 0 0,-1 0 0,2 0 0,4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7:15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24575,'-2'11'0,"0"-1"0,-3 3 0,1-2 0,-1-3 0,3-1 0,-1-1 0,-1-1 0,1 0 0,-1 1 0,1-1 0,0 1 0,0 0 0,0 0 0,0-1 0,0 1 0,-1 2 0,0 2 0,-2 2 0,1-2 0,4-2 0,3 1 0,8 3 0,9 8 0,7 7 0,3 4 0,-3-1 0,-4-5 0,-5-5 0,-6-6 0,-4-5 0,-4-5 0,-2-3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5:48:0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73 24575,'16'-1'0,"1"-2"0,1-2 0,-3 0 0,-3 2 0,-3 1 0,-2 0 0,1-1 0,1 0 0,-1 0 0,1 0 0,1 1 0,-3 0 0,2 0 0,-1 0 0,2-1 0,1 0 0,1 0 0,-1 0 0,0 0 0,-1 1 0,2-1 0,3 1 0,1 0 0,1 0 0,-3 0 0,-1 0 0,0 1 0,-2 1 0,0 0 0,0 0 0,-1 0 0,1 0 0,0 0 0,-2 0 0,2 0 0,0 0 0,4 0 0,2 0 0,3 0 0,1 1 0,-2 1 0,0 3 0,-2 0 0,0 2 0,-1-1 0,-2-1 0,-1 1 0,-3-1 0,-2-1 0,0 0 0,0-2 0,1 1 0,1 0 0,1 1 0,-1 0 0,1 0 0,-1 0 0,1-1 0,-1 2 0,3 0 0,2 0 0,1 2 0,0 1 0,-1-1 0,2 3 0,-1 0 0,-1 1 0,-2-1 0,-1-1 0,-3-3 0,0 0 0,-3-2 0,0-1 0,0 2 0,-2 1 0,1-2 0,-1 0 0,-1 0 0,1 0 0,-1 0 0,1 0 0,-1-1 0,0 1 0,1 1 0,1 2 0,2 3 0,2 1 0,-1 1 0,-2-2 0,-2-2 0,-1-2 0,0 0 0,0 0 0,-2 0 0,0-1 0,1 1 0,-1 0 0,1 0 0,0-1 0,0 2 0,1 1 0,0 1 0,-1 3 0,1 2 0,-1 1 0,-1 0 0,0-1 0,-1 1 0,1 0 0,1 4 0,-1-1 0,1-1 0,-2-3 0,0-1 0,0-1 0,0-2 0,0 0 0,0-2 0,0-1 0,0-1 0,0 0 0,0-1 0,0 2 0,0-1 0,0 1 0,0 0 0,0-2 0,0 1 0,0 0 0,0 0 0,0 0 0,-2 2 0,-3 4 0,-2 4 0,-2 1 0,0 0 0,0-3 0,2-2 0,-2-1 0,0 1 0,-2-2 0,-1-2 0,2-1 0,0-2 0,3-1 0,-2 0 0,0 1 0,-1-1 0,-1 1 0,0-1 0,-2 0 0,0 0 0,0 0 0,-3 0 0,-3 1 0,-2-1 0,0 0 0,2-1 0,2 0 0,3-1 0,-1-1 0,2 1 0,1-1 0,2 1 0,3-1 0,0-1 0,1 0 0,-1 0 0,-1 0 0,-5 0 0,-13 0 0,-15 0 0,-16 0 0,-11 0 0,-1 0 0,5 0 0,12 0 0,12 0 0,10 0 0,7 0 0,7 0 0,4 0 0,3 0 0,1 0 0,-1 0 0,0 0 0,0 0 0,-2 0 0,0 0 0,2 0 0,0 0 0,1 0 0,0 0 0,-1 0 0,5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0.png"/><Relationship Id="rId1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3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9890" y="2796687"/>
            <a:ext cx="6573483" cy="1685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15: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MVCC Design Decisions and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Database Durability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F3B72-A4C2-6995-675A-6798A46D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0AFB2-F9AA-BAD0-FFA6-7D8CADA7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7C590-022E-8410-80D8-48FDA31C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Append-Only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81B19A-11AF-AB00-2FE0-8B9435B6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6361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this is our original table.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06EB0A-8D0B-F466-1581-292C51FA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47950"/>
              </p:ext>
            </p:extLst>
          </p:nvPr>
        </p:nvGraphicFramePr>
        <p:xfrm>
          <a:off x="4330246" y="2880360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177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E151A-1DB4-C51B-5F45-31CA7CF4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2EA25-6550-90C1-62EE-36ADDB2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CAAB46-2E23-E5D9-3B39-B2BA907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B3046B-DADB-9685-F368-3EE37651C065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EC3A32-3700-B8B8-A4F6-104DD10568C2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F32D1C-4B6F-6781-24E1-41308A826A32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4FD6D4-534F-0692-178A-6D5C02E7155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D804F4-5E36-2975-0159-68884BA4384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DF825D83-400E-CB33-3F76-5CD1D55D4822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8ECADF-1A21-9499-AECC-8620236CF81C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2C811-9345-8C42-22DE-9BCF520C8F86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AD55-E372-097A-ABFC-6ADE2F8E85E1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D479E3-E6E8-1F72-119B-B9983E94C24E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DA9947A-AF73-BC3B-56CA-F59F6D831078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C7885F-87CE-9AF2-3E5F-B057A02000BC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2218078F-09B3-A0EA-DCAF-B56959CDA64F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95FD0C4C-D69B-C528-D32F-41102D853A3A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0BFE5D-3388-3D4B-5F27-8F17631BBFAB}"/>
              </a:ext>
            </a:extLst>
          </p:cNvPr>
          <p:cNvSpPr/>
          <p:nvPr/>
        </p:nvSpPr>
        <p:spPr>
          <a:xfrm>
            <a:off x="2403595" y="38529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E1482DF-FA0B-C34D-0AE7-F54422E6C13A}"/>
              </a:ext>
            </a:extLst>
          </p:cNvPr>
          <p:cNvGraphicFramePr>
            <a:graphicFrameLocks noGrp="1"/>
          </p:cNvGraphicFramePr>
          <p:nvPr/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DEB291-9662-70C6-30E6-CD5BB1026444}"/>
              </a:ext>
            </a:extLst>
          </p:cNvPr>
          <p:cNvSpPr txBox="1"/>
          <p:nvPr/>
        </p:nvSpPr>
        <p:spPr>
          <a:xfrm>
            <a:off x="5266360" y="3711963"/>
            <a:ext cx="1301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&lt;T2, Begin&gt;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883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15327-0415-5BD2-BFEA-576CEE76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2E5B4-B5FD-F49C-52A5-DEF5140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1334E3-D5EA-182D-C08E-579CC0A2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DDB10-34B2-E26B-C008-B1B8BC3BA7AD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7E80C1-50A4-987B-4B15-E16AFB19B1A4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B5501D-C2C2-042C-3DB2-196399883B3A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EE4490-FE18-91AD-F717-F8F53B27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019818-5FE8-A251-16CC-B1A66CB8BAE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E255C837-055F-6A83-5C07-BAD1C9AFCF2E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45B4FE-AA51-9D75-1975-B88F7D850F85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C1C4F-5790-1785-D89B-09BD856A95A3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32D44-D213-7712-8309-87FF5539E9E7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F70062-ACDB-AF92-82DA-D92D526CD2B0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55D8C2E-847B-DE01-220A-AEDDDDBAB768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CCF6AC-8777-668D-1A09-11EA9CE3D4D7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9ED2A2DF-26F3-86CF-FEAE-2749A39C641D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E7A17973-C0CA-CE28-9364-AF4816510656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8507298-5FEE-FA5B-4A4D-8E34E16EB9AF}"/>
              </a:ext>
            </a:extLst>
          </p:cNvPr>
          <p:cNvSpPr/>
          <p:nvPr/>
        </p:nvSpPr>
        <p:spPr>
          <a:xfrm>
            <a:off x="2403595" y="4132356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BB4DA5-59FD-67F6-B2A7-5D51DFA63934}"/>
              </a:ext>
            </a:extLst>
          </p:cNvPr>
          <p:cNvGraphicFramePr>
            <a:graphicFrameLocks noGrp="1"/>
          </p:cNvGraphicFramePr>
          <p:nvPr/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120E85A-FFDD-226C-9282-79A4EB8C62E5}"/>
              </a:ext>
            </a:extLst>
          </p:cNvPr>
          <p:cNvSpPr txBox="1"/>
          <p:nvPr/>
        </p:nvSpPr>
        <p:spPr>
          <a:xfrm>
            <a:off x="5284839" y="489932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&lt;T2, C, 5, 3&gt;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9001B95F-7891-F68E-DB33-1FA5157890C9}"/>
              </a:ext>
            </a:extLst>
          </p:cNvPr>
          <p:cNvSpPr/>
          <p:nvPr/>
        </p:nvSpPr>
        <p:spPr>
          <a:xfrm>
            <a:off x="8691754" y="4116452"/>
            <a:ext cx="2126686" cy="202699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94F5-C108-14CE-047D-A2337A0B118B}"/>
              </a:ext>
            </a:extLst>
          </p:cNvPr>
          <p:cNvSpPr txBox="1"/>
          <p:nvPr/>
        </p:nvSpPr>
        <p:spPr>
          <a:xfrm>
            <a:off x="8691754" y="4102132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&lt;T2, Begin&gt;</a:t>
            </a:r>
          </a:p>
        </p:txBody>
      </p:sp>
    </p:spTree>
    <p:extLst>
      <p:ext uri="{BB962C8B-B14F-4D97-AF65-F5344CB8AC3E}">
        <p14:creationId xmlns:p14="http://schemas.microsoft.com/office/powerpoint/2010/main" val="22435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39AA6-5AAC-F836-5317-BAC10770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D8439-F39C-FB76-E95D-293E5602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FD4E4E-2D41-1CA3-8431-E384B20A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Append-Only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FE74FE-B51B-8D74-D055-7AE7D888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1212290" cy="156839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Now, we have an update to </a:t>
            </a:r>
            <a:r>
              <a:rPr lang="en-US" sz="2400" b="1" dirty="0">
                <a:latin typeface="Palatino Linotype" panose="02040502050505030304" pitchFamily="18" charset="0"/>
              </a:rPr>
              <a:t>variable A, so link from previous version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 every update, append a new version of the record into an empty space in the table.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A4FC7E-54C0-BD2D-9D13-BEE1A19DE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39110"/>
              </p:ext>
            </p:extLst>
          </p:nvPr>
        </p:nvGraphicFramePr>
        <p:xfrm>
          <a:off x="4330246" y="2880360"/>
          <a:ext cx="30591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5553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D33C93D-DD80-D466-7A20-AC491288ECF0}"/>
              </a:ext>
            </a:extLst>
          </p:cNvPr>
          <p:cNvGrpSpPr/>
          <p:nvPr/>
        </p:nvGrpSpPr>
        <p:grpSpPr>
          <a:xfrm>
            <a:off x="7280311" y="3522240"/>
            <a:ext cx="380160" cy="654480"/>
            <a:chOff x="7280311" y="3522240"/>
            <a:chExt cx="38016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221779-5F95-B848-36A3-19D4F825AE23}"/>
                    </a:ext>
                  </a:extLst>
                </p14:cNvPr>
                <p14:cNvContentPartPr/>
                <p14:nvPr/>
              </p14:nvContentPartPr>
              <p14:xfrm>
                <a:off x="7280311" y="3522240"/>
                <a:ext cx="380160" cy="58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221779-5F95-B848-36A3-19D4F825AE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4191" y="3516120"/>
                  <a:ext cx="3924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4C2242-1A63-357D-5EAE-569B5C7F0E0A}"/>
                    </a:ext>
                  </a:extLst>
                </p14:cNvPr>
                <p14:cNvContentPartPr/>
                <p14:nvPr/>
              </p14:nvContentPartPr>
              <p14:xfrm>
                <a:off x="7286791" y="4044600"/>
                <a:ext cx="62640" cy="13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4C2242-1A63-357D-5EAE-569B5C7F0E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0671" y="4038480"/>
                  <a:ext cx="7488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30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209F-92E2-5DA1-D899-10E6BC9B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5ED3-1FE4-4049-D882-98627CF2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ED2E33-93FD-9EF3-E47F-C6145AE3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Append-Only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168213-2AE2-A715-C10B-B42EE45D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834315" cy="6361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Now, we have another update to </a:t>
            </a:r>
            <a:r>
              <a:rPr lang="en-US" sz="2400" b="1" dirty="0">
                <a:latin typeface="Palatino Linotype" panose="02040502050505030304" pitchFamily="18" charset="0"/>
              </a:rPr>
              <a:t>variable A, so link from previous version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23B8C5-540D-21DA-4E25-F3EE4285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74944"/>
              </p:ext>
            </p:extLst>
          </p:nvPr>
        </p:nvGraphicFramePr>
        <p:xfrm>
          <a:off x="4330246" y="2880360"/>
          <a:ext cx="30591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55537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521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42CD82B-A6CE-A5D9-FA48-D015640FE04C}"/>
              </a:ext>
            </a:extLst>
          </p:cNvPr>
          <p:cNvGrpSpPr/>
          <p:nvPr/>
        </p:nvGrpSpPr>
        <p:grpSpPr>
          <a:xfrm>
            <a:off x="7280311" y="3522240"/>
            <a:ext cx="380160" cy="654480"/>
            <a:chOff x="7280311" y="3522240"/>
            <a:chExt cx="38016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86181A-DC9C-ED1B-CB83-5DA75685938A}"/>
                    </a:ext>
                  </a:extLst>
                </p14:cNvPr>
                <p14:cNvContentPartPr/>
                <p14:nvPr/>
              </p14:nvContentPartPr>
              <p14:xfrm>
                <a:off x="7280311" y="3522240"/>
                <a:ext cx="380160" cy="58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86181A-DC9C-ED1B-CB83-5DA7568593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4191" y="3516120"/>
                  <a:ext cx="3924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6F2983-7FD6-D04E-973C-0237B788DCE7}"/>
                    </a:ext>
                  </a:extLst>
                </p14:cNvPr>
                <p14:cNvContentPartPr/>
                <p14:nvPr/>
              </p14:nvContentPartPr>
              <p14:xfrm>
                <a:off x="7286791" y="4044600"/>
                <a:ext cx="62640" cy="13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6F2983-7FD6-D04E-973C-0237B788DC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0671" y="4038480"/>
                  <a:ext cx="74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4B529-BD6C-DE83-B31A-0A92E1D76D46}"/>
              </a:ext>
            </a:extLst>
          </p:cNvPr>
          <p:cNvGrpSpPr/>
          <p:nvPr/>
        </p:nvGrpSpPr>
        <p:grpSpPr>
          <a:xfrm>
            <a:off x="7298671" y="4215960"/>
            <a:ext cx="376560" cy="391320"/>
            <a:chOff x="7298671" y="4215960"/>
            <a:chExt cx="37656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DA6099-B3E7-D0FB-A265-E8394E3819AF}"/>
                    </a:ext>
                  </a:extLst>
                </p14:cNvPr>
                <p14:cNvContentPartPr/>
                <p14:nvPr/>
              </p14:nvContentPartPr>
              <p14:xfrm>
                <a:off x="7298671" y="4215960"/>
                <a:ext cx="376560" cy="31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DA6099-B3E7-D0FB-A265-E8394E3819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2551" y="4209840"/>
                  <a:ext cx="388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7E58C0-1516-0FA6-DB79-7E74F98CD4D1}"/>
                    </a:ext>
                  </a:extLst>
                </p14:cNvPr>
                <p14:cNvContentPartPr/>
                <p14:nvPr/>
              </p14:nvContentPartPr>
              <p14:xfrm>
                <a:off x="7313431" y="4475880"/>
                <a:ext cx="67680" cy="13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7E58C0-1516-0FA6-DB79-7E74F98CD4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7311" y="4469760"/>
                  <a:ext cx="7992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2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A41F-8993-F7FF-4073-4CD35673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01478-9636-6320-D26F-CD8B174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CCC74D-F956-8725-8014-D58EB885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Append-Only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C41E7E5-D484-4FF8-1C4E-EC04C94B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834315" cy="6361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Now, we have an update to </a:t>
            </a:r>
            <a:r>
              <a:rPr lang="en-US" sz="2400" b="1" dirty="0">
                <a:latin typeface="Palatino Linotype" panose="02040502050505030304" pitchFamily="18" charset="0"/>
              </a:rPr>
              <a:t>variable B, so link from previous version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B16114-EC44-EBF6-4DEE-C124E52C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15513"/>
              </p:ext>
            </p:extLst>
          </p:nvPr>
        </p:nvGraphicFramePr>
        <p:xfrm>
          <a:off x="4330246" y="2880360"/>
          <a:ext cx="30591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55537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52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0876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0F34706-F850-6D19-3C93-0E9F08634693}"/>
              </a:ext>
            </a:extLst>
          </p:cNvPr>
          <p:cNvGrpSpPr/>
          <p:nvPr/>
        </p:nvGrpSpPr>
        <p:grpSpPr>
          <a:xfrm>
            <a:off x="7280311" y="3522240"/>
            <a:ext cx="380160" cy="654480"/>
            <a:chOff x="7280311" y="3522240"/>
            <a:chExt cx="38016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B66894-96E0-36B3-EC5C-1C3F36A5860E}"/>
                    </a:ext>
                  </a:extLst>
                </p14:cNvPr>
                <p14:cNvContentPartPr/>
                <p14:nvPr/>
              </p14:nvContentPartPr>
              <p14:xfrm>
                <a:off x="7280311" y="3522240"/>
                <a:ext cx="380160" cy="58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B66894-96E0-36B3-EC5C-1C3F36A586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4191" y="3516120"/>
                  <a:ext cx="3924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77ACC4-340C-ACE6-B4F5-25BB33256474}"/>
                    </a:ext>
                  </a:extLst>
                </p14:cNvPr>
                <p14:cNvContentPartPr/>
                <p14:nvPr/>
              </p14:nvContentPartPr>
              <p14:xfrm>
                <a:off x="7286791" y="4044600"/>
                <a:ext cx="62640" cy="13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77ACC4-340C-ACE6-B4F5-25BB332564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0671" y="4038480"/>
                  <a:ext cx="74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23C39D-D126-B5BD-1DE6-5EFFFEF6922F}"/>
              </a:ext>
            </a:extLst>
          </p:cNvPr>
          <p:cNvGrpSpPr/>
          <p:nvPr/>
        </p:nvGrpSpPr>
        <p:grpSpPr>
          <a:xfrm>
            <a:off x="7298671" y="4215960"/>
            <a:ext cx="376560" cy="391320"/>
            <a:chOff x="7298671" y="4215960"/>
            <a:chExt cx="37656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1C9A6C-03A8-00AB-BEDA-F97572A04CD4}"/>
                    </a:ext>
                  </a:extLst>
                </p14:cNvPr>
                <p14:cNvContentPartPr/>
                <p14:nvPr/>
              </p14:nvContentPartPr>
              <p14:xfrm>
                <a:off x="7298671" y="4215960"/>
                <a:ext cx="376560" cy="31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1C9A6C-03A8-00AB-BEDA-F97572A04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2551" y="4209840"/>
                  <a:ext cx="388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91126A-A4E5-D67B-F9AE-3C60C34955AF}"/>
                    </a:ext>
                  </a:extLst>
                </p14:cNvPr>
                <p14:cNvContentPartPr/>
                <p14:nvPr/>
              </p14:nvContentPartPr>
              <p14:xfrm>
                <a:off x="7313431" y="4475880"/>
                <a:ext cx="67680" cy="13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91126A-A4E5-D67B-F9AE-3C60C34955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7343" y="4469743"/>
                  <a:ext cx="79855" cy="1436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09F83-B348-DD6E-EB02-74E73A0C61F2}"/>
                  </a:ext>
                </a:extLst>
              </p14:cNvPr>
              <p14:cNvContentPartPr/>
              <p14:nvPr/>
            </p14:nvContentPartPr>
            <p14:xfrm>
              <a:off x="7300111" y="3679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09F83-B348-DD6E-EB02-74E73A0C61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93991" y="3673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82EBD4-83E8-3E44-83C3-97B1C61A979F}"/>
                  </a:ext>
                </a:extLst>
              </p14:cNvPr>
              <p14:cNvContentPartPr/>
              <p14:nvPr/>
            </p14:nvContentPartPr>
            <p14:xfrm>
              <a:off x="7289311" y="3675240"/>
              <a:ext cx="663840" cy="116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82EBD4-83E8-3E44-83C3-97B1C61A97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3191" y="3669120"/>
                <a:ext cx="67608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248332-3B2C-5525-4C5C-DE1F6EEF6473}"/>
                  </a:ext>
                </a:extLst>
              </p14:cNvPr>
              <p14:cNvContentPartPr/>
              <p14:nvPr/>
            </p14:nvContentPartPr>
            <p14:xfrm>
              <a:off x="7291111" y="4764600"/>
              <a:ext cx="36360" cy="14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248332-3B2C-5525-4C5C-DE1F6EEF64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4991" y="4758480"/>
                <a:ext cx="4860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05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DE66E-C524-1616-6540-08CECFA2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0E4C5-6BA9-3738-FABF-2A36972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735DA-1573-468E-5A88-786C9F04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Time-Travel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1F636A-B2AA-528D-D0CB-6A65B9C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6361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this is our original table.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7FE85C-4BDE-D49E-3738-3BE6353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0525"/>
              </p:ext>
            </p:extLst>
          </p:nvPr>
        </p:nvGraphicFramePr>
        <p:xfrm>
          <a:off x="2223150" y="3190461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463365-4745-D8E6-D62B-ED184240739A}"/>
              </a:ext>
            </a:extLst>
          </p:cNvPr>
          <p:cNvSpPr txBox="1"/>
          <p:nvPr/>
        </p:nvSpPr>
        <p:spPr>
          <a:xfrm>
            <a:off x="2915442" y="2794670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</p:spTree>
    <p:extLst>
      <p:ext uri="{BB962C8B-B14F-4D97-AF65-F5344CB8AC3E}">
        <p14:creationId xmlns:p14="http://schemas.microsoft.com/office/powerpoint/2010/main" val="217653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A32-7D87-76D5-C50A-73991784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590E-47A0-8067-F1CD-D788B3C3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40CE94-6E9A-6E9D-7A1B-0844E970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Time-Travel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15FD88-7D56-05A4-00A5-336A0C3A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17333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 every update, copy the current version to the time-travel table and update pointers.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Say, a new version for 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9146C5-7AEC-322F-B9AB-2975930E8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1064"/>
              </p:ext>
            </p:extLst>
          </p:nvPr>
        </p:nvGraphicFramePr>
        <p:xfrm>
          <a:off x="2223150" y="3190461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F3C4BE-ACD1-1751-947E-5E915382C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41926"/>
              </p:ext>
            </p:extLst>
          </p:nvPr>
        </p:nvGraphicFramePr>
        <p:xfrm>
          <a:off x="6699734" y="3190461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35575-7C0F-66DF-B492-D895A30FA8B9}"/>
              </a:ext>
            </a:extLst>
          </p:cNvPr>
          <p:cNvSpPr txBox="1"/>
          <p:nvPr/>
        </p:nvSpPr>
        <p:spPr>
          <a:xfrm>
            <a:off x="7159372" y="2786719"/>
            <a:ext cx="230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Time-Travel 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2826D4-8385-6B86-0FC5-C17B85F1920E}"/>
              </a:ext>
            </a:extLst>
          </p:cNvPr>
          <p:cNvGrpSpPr/>
          <p:nvPr/>
        </p:nvGrpSpPr>
        <p:grpSpPr>
          <a:xfrm>
            <a:off x="5097631" y="3664800"/>
            <a:ext cx="1635840" cy="185040"/>
            <a:chOff x="5097631" y="3664800"/>
            <a:chExt cx="16358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59C76D-C39F-8CCE-B8C6-CE451257C2CF}"/>
                    </a:ext>
                  </a:extLst>
                </p14:cNvPr>
                <p14:cNvContentPartPr/>
                <p14:nvPr/>
              </p14:nvContentPartPr>
              <p14:xfrm>
                <a:off x="5097631" y="3734640"/>
                <a:ext cx="1627200" cy="5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59C76D-C39F-8CCE-B8C6-CE451257C2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1511" y="3728520"/>
                  <a:ext cx="1639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E425F8-4D3A-9ACC-0C16-C48D3DB90BD2}"/>
                    </a:ext>
                  </a:extLst>
                </p14:cNvPr>
                <p14:cNvContentPartPr/>
                <p14:nvPr/>
              </p14:nvContentPartPr>
              <p14:xfrm>
                <a:off x="6647431" y="3664800"/>
                <a:ext cx="86040" cy="18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E425F8-4D3A-9ACC-0C16-C48D3DB90B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311" y="3658680"/>
                  <a:ext cx="98280" cy="19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F6B30D-545B-3DCC-6034-07B42C6E7A34}"/>
              </a:ext>
            </a:extLst>
          </p:cNvPr>
          <p:cNvSpPr txBox="1"/>
          <p:nvPr/>
        </p:nvSpPr>
        <p:spPr>
          <a:xfrm>
            <a:off x="2915442" y="2794670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</p:spTree>
    <p:extLst>
      <p:ext uri="{BB962C8B-B14F-4D97-AF65-F5344CB8AC3E}">
        <p14:creationId xmlns:p14="http://schemas.microsoft.com/office/powerpoint/2010/main" val="403077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527B-3B21-D832-1A75-DB743807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C493-A91A-AFA4-02AC-BBB2FB98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5382D5-C873-0212-7904-8AE0E99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Time-Travel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9A083E-1291-C0E6-CEFF-39CE1266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17333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another new version for A.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Notice that we are overwriting the version in the main table.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94BAE7-3963-3063-F231-57877E5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3648"/>
              </p:ext>
            </p:extLst>
          </p:nvPr>
        </p:nvGraphicFramePr>
        <p:xfrm>
          <a:off x="2223150" y="3190461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ACF85B-6737-04F4-224E-4E0CC445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13073"/>
              </p:ext>
            </p:extLst>
          </p:nvPr>
        </p:nvGraphicFramePr>
        <p:xfrm>
          <a:off x="6699734" y="3190461"/>
          <a:ext cx="3059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44A270-D889-F692-5BD9-8818B58459E2}"/>
              </a:ext>
            </a:extLst>
          </p:cNvPr>
          <p:cNvSpPr txBox="1"/>
          <p:nvPr/>
        </p:nvSpPr>
        <p:spPr>
          <a:xfrm>
            <a:off x="7159372" y="2786719"/>
            <a:ext cx="230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Time-Travel 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C98F6-B994-867F-13B5-C8F5A40594A9}"/>
              </a:ext>
            </a:extLst>
          </p:cNvPr>
          <p:cNvGrpSpPr/>
          <p:nvPr/>
        </p:nvGrpSpPr>
        <p:grpSpPr>
          <a:xfrm>
            <a:off x="5097631" y="3664800"/>
            <a:ext cx="1635840" cy="185040"/>
            <a:chOff x="5097631" y="3664800"/>
            <a:chExt cx="16358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4C4BA1-F628-7CCE-4B1C-E0CF041E1B7D}"/>
                    </a:ext>
                  </a:extLst>
                </p14:cNvPr>
                <p14:cNvContentPartPr/>
                <p14:nvPr/>
              </p14:nvContentPartPr>
              <p14:xfrm>
                <a:off x="5097631" y="3734640"/>
                <a:ext cx="1627200" cy="5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4C4BA1-F628-7CCE-4B1C-E0CF041E1B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1511" y="3728478"/>
                  <a:ext cx="1639440" cy="65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248B93-5BA8-50AE-2D92-0C0E45B0FC80}"/>
                    </a:ext>
                  </a:extLst>
                </p14:cNvPr>
                <p14:cNvContentPartPr/>
                <p14:nvPr/>
              </p14:nvContentPartPr>
              <p14:xfrm>
                <a:off x="6647431" y="3664800"/>
                <a:ext cx="86040" cy="18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248B93-5BA8-50AE-2D92-0C0E45B0FC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311" y="3658680"/>
                  <a:ext cx="98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DFCE75-AC52-9F51-D870-9737C00B8599}"/>
              </a:ext>
            </a:extLst>
          </p:cNvPr>
          <p:cNvGrpSpPr/>
          <p:nvPr/>
        </p:nvGrpSpPr>
        <p:grpSpPr>
          <a:xfrm>
            <a:off x="9669631" y="3677040"/>
            <a:ext cx="273600" cy="403560"/>
            <a:chOff x="9669631" y="3677040"/>
            <a:chExt cx="27360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0BF952-9442-51DC-40A6-EF5052FDED15}"/>
                    </a:ext>
                  </a:extLst>
                </p14:cNvPr>
                <p14:cNvContentPartPr/>
                <p14:nvPr/>
              </p14:nvContentPartPr>
              <p14:xfrm>
                <a:off x="9688351" y="3677040"/>
                <a:ext cx="254880" cy="35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0BF952-9442-51DC-40A6-EF5052FDED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231" y="3670920"/>
                  <a:ext cx="267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433855-39D9-ACC0-8BA1-2A3A55E58AAD}"/>
                    </a:ext>
                  </a:extLst>
                </p14:cNvPr>
                <p14:cNvContentPartPr/>
                <p14:nvPr/>
              </p14:nvContentPartPr>
              <p14:xfrm>
                <a:off x="9669631" y="3951720"/>
                <a:ext cx="58680" cy="12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433855-39D9-ACC0-8BA1-2A3A55E58A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3511" y="3945600"/>
                  <a:ext cx="70920" cy="14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41B596-C5A7-2C74-42D5-6FBABDE010C4}"/>
              </a:ext>
            </a:extLst>
          </p:cNvPr>
          <p:cNvSpPr txBox="1"/>
          <p:nvPr/>
        </p:nvSpPr>
        <p:spPr>
          <a:xfrm>
            <a:off x="2915442" y="2794670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</p:spTree>
    <p:extLst>
      <p:ext uri="{BB962C8B-B14F-4D97-AF65-F5344CB8AC3E}">
        <p14:creationId xmlns:p14="http://schemas.microsoft.com/office/powerpoint/2010/main" val="76927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7467-C8CC-6021-FB27-E8129C03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0ECE-FCD8-F4E9-C673-E20B896F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256DF1-1742-7C28-EC03-73735A9A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Delta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D40355-EA4E-2A3C-BEE4-5354BFD2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6361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this is our original table.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3E2B-01B9-036C-6766-CAB9ADAE7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6151"/>
              </p:ext>
            </p:extLst>
          </p:nvPr>
        </p:nvGraphicFramePr>
        <p:xfrm>
          <a:off x="1881856" y="3504882"/>
          <a:ext cx="35892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6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826935">
                  <a:extLst>
                    <a:ext uri="{9D8B030D-6E8A-4147-A177-3AD203B41FA5}">
                      <a16:colId xmlns:a16="http://schemas.microsoft.com/office/drawing/2014/main" val="2788458003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A6B2FF-D9CA-FD1B-F241-5F512A5113AE}"/>
              </a:ext>
            </a:extLst>
          </p:cNvPr>
          <p:cNvSpPr txBox="1"/>
          <p:nvPr/>
        </p:nvSpPr>
        <p:spPr>
          <a:xfrm>
            <a:off x="2915442" y="3104772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</p:spTree>
    <p:extLst>
      <p:ext uri="{BB962C8B-B14F-4D97-AF65-F5344CB8AC3E}">
        <p14:creationId xmlns:p14="http://schemas.microsoft.com/office/powerpoint/2010/main" val="205725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E094-F3C4-F159-2A02-24948080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0204D-8F5F-0C5B-34C9-624523EF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F2168-F7B0-0CFB-034A-80E0C8C1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Delta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C43047-B525-12E0-1D5D-D6E1FC4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147894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</a:t>
            </a:r>
            <a:r>
              <a:rPr lang="en-US" sz="2400" b="1" dirty="0">
                <a:latin typeface="Palatino Linotype" panose="02040502050505030304" pitchFamily="18" charset="0"/>
              </a:rPr>
              <a:t>only update </a:t>
            </a:r>
            <a:r>
              <a:rPr lang="en-US" sz="2400" b="1" dirty="0" err="1">
                <a:latin typeface="Palatino Linotype" panose="02040502050505030304" pitchFamily="18" charset="0"/>
              </a:rPr>
              <a:t>Attr</a:t>
            </a:r>
            <a:r>
              <a:rPr lang="en-US" sz="2400" b="1" dirty="0">
                <a:latin typeface="Palatino Linotype" panose="02040502050505030304" pitchFamily="18" charset="0"/>
              </a:rPr>
              <a:t> 1 for record A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 each update, copy only the attributes that were modified to the delta storage and overwrite the master version.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37867-8935-67AD-CEA4-36C6EC7B9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19944"/>
              </p:ext>
            </p:extLst>
          </p:nvPr>
        </p:nvGraphicFramePr>
        <p:xfrm>
          <a:off x="1881856" y="3504882"/>
          <a:ext cx="35892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6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826935">
                  <a:extLst>
                    <a:ext uri="{9D8B030D-6E8A-4147-A177-3AD203B41FA5}">
                      <a16:colId xmlns:a16="http://schemas.microsoft.com/office/drawing/2014/main" val="2788458003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F6B505-85B4-AB81-18E1-D2C9510166AD}"/>
              </a:ext>
            </a:extLst>
          </p:cNvPr>
          <p:cNvSpPr txBox="1"/>
          <p:nvPr/>
        </p:nvSpPr>
        <p:spPr>
          <a:xfrm>
            <a:off x="2915442" y="3104772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3C0A2-9CFD-2E7D-07EB-5D991663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79124"/>
              </p:ext>
            </p:extLst>
          </p:nvPr>
        </p:nvGraphicFramePr>
        <p:xfrm>
          <a:off x="6504696" y="3504882"/>
          <a:ext cx="352985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477E7-8F6B-1C30-72EA-A78567F49C53}"/>
              </a:ext>
            </a:extLst>
          </p:cNvPr>
          <p:cNvSpPr txBox="1"/>
          <p:nvPr/>
        </p:nvSpPr>
        <p:spPr>
          <a:xfrm>
            <a:off x="7474672" y="3104772"/>
            <a:ext cx="15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Delta Table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B9E28-4BE4-883D-BC3D-42C30062902C}"/>
              </a:ext>
            </a:extLst>
          </p:cNvPr>
          <p:cNvGrpSpPr/>
          <p:nvPr/>
        </p:nvGrpSpPr>
        <p:grpSpPr>
          <a:xfrm>
            <a:off x="5392831" y="3977640"/>
            <a:ext cx="1145880" cy="154800"/>
            <a:chOff x="5392831" y="3977640"/>
            <a:chExt cx="114588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3C86C9-C7D3-8BD8-DD6F-22C364070107}"/>
                    </a:ext>
                  </a:extLst>
                </p14:cNvPr>
                <p14:cNvContentPartPr/>
                <p14:nvPr/>
              </p14:nvContentPartPr>
              <p14:xfrm>
                <a:off x="5392831" y="4002120"/>
                <a:ext cx="113976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3C86C9-C7D3-8BD8-DD6F-22C3640701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6711" y="3996000"/>
                  <a:ext cx="1152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20E346-0DB7-85C2-59F3-AD3DDDB294D3}"/>
                    </a:ext>
                  </a:extLst>
                </p14:cNvPr>
                <p14:cNvContentPartPr/>
                <p14:nvPr/>
              </p14:nvContentPartPr>
              <p14:xfrm>
                <a:off x="6419911" y="3977640"/>
                <a:ext cx="118800" cy="15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20E346-0DB7-85C2-59F3-AD3DDDB294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13791" y="3971520"/>
                  <a:ext cx="13104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179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1BE6E-FB6B-C2AB-0134-313B7B02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1B265-9454-F4B5-047F-F7CBF85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7B915E-FAF3-D348-03E3-21F4F4E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Delta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D04203-D7CD-F048-34C8-B7AF98D3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147894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</a:t>
            </a:r>
            <a:r>
              <a:rPr lang="en-US" sz="2400" b="1" dirty="0">
                <a:latin typeface="Palatino Linotype" panose="02040502050505030304" pitchFamily="18" charset="0"/>
              </a:rPr>
              <a:t>have another update for </a:t>
            </a:r>
            <a:r>
              <a:rPr lang="en-US" sz="2400" b="1" dirty="0" err="1">
                <a:latin typeface="Palatino Linotype" panose="02040502050505030304" pitchFamily="18" charset="0"/>
              </a:rPr>
              <a:t>Attr</a:t>
            </a:r>
            <a:r>
              <a:rPr lang="en-US" sz="2400" b="1" dirty="0">
                <a:latin typeface="Palatino Linotype" panose="02040502050505030304" pitchFamily="18" charset="0"/>
              </a:rPr>
              <a:t> 1 of record A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21C15C-D6DE-B5A3-96D6-707A532D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7529"/>
              </p:ext>
            </p:extLst>
          </p:nvPr>
        </p:nvGraphicFramePr>
        <p:xfrm>
          <a:off x="1881856" y="3504882"/>
          <a:ext cx="35892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6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826935">
                  <a:extLst>
                    <a:ext uri="{9D8B030D-6E8A-4147-A177-3AD203B41FA5}">
                      <a16:colId xmlns:a16="http://schemas.microsoft.com/office/drawing/2014/main" val="2788458003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CF5D2E-9294-378C-5155-27A25A57F8E2}"/>
              </a:ext>
            </a:extLst>
          </p:cNvPr>
          <p:cNvSpPr txBox="1"/>
          <p:nvPr/>
        </p:nvSpPr>
        <p:spPr>
          <a:xfrm>
            <a:off x="2915442" y="3104772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403FA-40C2-7FEB-956D-8B2F2C101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9024"/>
              </p:ext>
            </p:extLst>
          </p:nvPr>
        </p:nvGraphicFramePr>
        <p:xfrm>
          <a:off x="6504696" y="3504882"/>
          <a:ext cx="352985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 1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7872E1-AFBC-366C-AC09-02D8174D73EC}"/>
              </a:ext>
            </a:extLst>
          </p:cNvPr>
          <p:cNvSpPr txBox="1"/>
          <p:nvPr/>
        </p:nvSpPr>
        <p:spPr>
          <a:xfrm>
            <a:off x="7474672" y="3104772"/>
            <a:ext cx="15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Delta Table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D685D3-BA15-34BE-6429-503BEF41C572}"/>
              </a:ext>
            </a:extLst>
          </p:cNvPr>
          <p:cNvGrpSpPr/>
          <p:nvPr/>
        </p:nvGrpSpPr>
        <p:grpSpPr>
          <a:xfrm>
            <a:off x="5392831" y="3977640"/>
            <a:ext cx="1145880" cy="154800"/>
            <a:chOff x="5392831" y="3977640"/>
            <a:chExt cx="114588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162A9A-ED24-38F0-313F-D3F5FC17525C}"/>
                    </a:ext>
                  </a:extLst>
                </p14:cNvPr>
                <p14:cNvContentPartPr/>
                <p14:nvPr/>
              </p14:nvContentPartPr>
              <p14:xfrm>
                <a:off x="5392831" y="4002120"/>
                <a:ext cx="113976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162A9A-ED24-38F0-313F-D3F5FC1752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6709" y="3996000"/>
                  <a:ext cx="115200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E0A5C5-D374-D832-0BBD-AC340F44A8DF}"/>
                    </a:ext>
                  </a:extLst>
                </p14:cNvPr>
                <p14:cNvContentPartPr/>
                <p14:nvPr/>
              </p14:nvContentPartPr>
              <p14:xfrm>
                <a:off x="6419911" y="3977640"/>
                <a:ext cx="118800" cy="15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E0A5C5-D374-D832-0BBD-AC340F44A8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13791" y="3971520"/>
                  <a:ext cx="1310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F99C93-7012-98E8-9392-7B72DAE964D7}"/>
              </a:ext>
            </a:extLst>
          </p:cNvPr>
          <p:cNvGrpSpPr/>
          <p:nvPr/>
        </p:nvGrpSpPr>
        <p:grpSpPr>
          <a:xfrm>
            <a:off x="9887431" y="3969360"/>
            <a:ext cx="387720" cy="434520"/>
            <a:chOff x="9887431" y="3969360"/>
            <a:chExt cx="3877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769646-256A-A9EE-2F5A-8C1C66D11746}"/>
                    </a:ext>
                  </a:extLst>
                </p14:cNvPr>
                <p14:cNvContentPartPr/>
                <p14:nvPr/>
              </p14:nvContentPartPr>
              <p14:xfrm>
                <a:off x="9901471" y="3969360"/>
                <a:ext cx="373680" cy="39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769646-256A-A9EE-2F5A-8C1C66D117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95351" y="3963240"/>
                  <a:ext cx="385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0372A6-1BCA-E38A-EB96-5C7C9AD28BE2}"/>
                    </a:ext>
                  </a:extLst>
                </p14:cNvPr>
                <p14:cNvContentPartPr/>
                <p14:nvPr/>
              </p14:nvContentPartPr>
              <p14:xfrm>
                <a:off x="9887431" y="4299840"/>
                <a:ext cx="83880" cy="10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0372A6-1BCA-E38A-EB96-5C7C9AD28B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81311" y="4293720"/>
                  <a:ext cx="9612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17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Dec 3,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 Presentations for Assignment 3.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Syllabus </a:t>
            </a:r>
            <a:r>
              <a:rPr lang="en-US" sz="3600" b="1" dirty="0">
                <a:latin typeface="Palatino Linotype" panose="02040502050505030304" pitchFamily="18" charset="0"/>
                <a:sym typeface="Wingdings" pitchFamily="2" charset="2"/>
              </a:rPr>
              <a:t> Main focus on course not covered in Midterm, but questions can be on index and storage.</a:t>
            </a:r>
            <a:endParaRPr 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FC09-8168-253C-6DF0-1A6C38B93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5590-AACD-0ADE-3449-54734FB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E48629-AFC0-F206-D879-C0075C96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0F75E4-2A56-7857-E286-0E7076E1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81054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garbage collect old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6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68034-9E7F-9732-3C02-187D20F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62F98-BAC0-9239-6D3A-5876368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C76E7-0B88-1E0C-CC42-06B1B6C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FE27E-B177-0FE3-502A-5CB0EF4E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garbage collect old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DBMS needs to carefully remove physical versions from the database over time.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 active transaction in the DBMS should be able to see a version going to be garbage collected.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example: A version was created by an aborted transaction should be garbage collected.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Two additional design decisions: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look for expired versions?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decide when it is safe to reclaim memory?</a:t>
            </a:r>
          </a:p>
        </p:txBody>
      </p:sp>
    </p:spTree>
    <p:extLst>
      <p:ext uri="{BB962C8B-B14F-4D97-AF65-F5344CB8AC3E}">
        <p14:creationId xmlns:p14="http://schemas.microsoft.com/office/powerpoint/2010/main" val="101138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8FAB-6297-04F8-0E5C-834286A2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BD29-866A-22D6-3D03-26BED7B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E455EF-F346-930A-D59B-7E9293AF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019770-91D4-B90E-605E-E97FC5DD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Two approaches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Tuple-level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a background thread to find old versions by examining tuples directly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Transaction-level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transaction keeps track of its old versions so the DBMS does not have to scan tuples.</a:t>
            </a:r>
          </a:p>
        </p:txBody>
      </p:sp>
    </p:spTree>
    <p:extLst>
      <p:ext uri="{BB962C8B-B14F-4D97-AF65-F5344CB8AC3E}">
        <p14:creationId xmlns:p14="http://schemas.microsoft.com/office/powerpoint/2010/main" val="341080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6B14B-30C8-792E-0E2E-4570926C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D8182-1D57-1AD7-BCB3-CD7E14D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F05A2-3D05-DC9B-3369-2923ADD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Tuple-Level GC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28D04D-AA61-5811-3E08-8EE1FAC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Makes use of a separate thread(s) also known as </a:t>
            </a:r>
            <a:r>
              <a:rPr lang="en-US" sz="2400" b="1" dirty="0">
                <a:latin typeface="Palatino Linotype" panose="02040502050505030304" pitchFamily="18" charset="0"/>
              </a:rPr>
              <a:t>background thread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Background thread </a:t>
            </a:r>
            <a:r>
              <a:rPr lang="en-US" sz="2400" b="1" dirty="0">
                <a:latin typeface="Palatino Linotype" panose="02040502050505030304" pitchFamily="18" charset="0"/>
              </a:rPr>
              <a:t>periodically scans the table </a:t>
            </a:r>
            <a:r>
              <a:rPr lang="en-US" sz="2400" dirty="0">
                <a:latin typeface="Palatino Linotype" panose="02040502050505030304" pitchFamily="18" charset="0"/>
              </a:rPr>
              <a:t>and looks for reclaimable versions. </a:t>
            </a:r>
          </a:p>
        </p:txBody>
      </p:sp>
    </p:spTree>
    <p:extLst>
      <p:ext uri="{BB962C8B-B14F-4D97-AF65-F5344CB8AC3E}">
        <p14:creationId xmlns:p14="http://schemas.microsoft.com/office/powerpoint/2010/main" val="403530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9D35-47FE-016D-973F-429848E8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3ADE4-3FFD-9BA3-2AD0-B1D14182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06B15B-04E4-7044-A7D1-357665BE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Tuple-Level GC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06324A-B419-A921-B220-057A5A94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148689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12.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2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25.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E4EFCF-5449-4C1D-0AB8-92898F2E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8995"/>
              </p:ext>
            </p:extLst>
          </p:nvPr>
        </p:nvGraphicFramePr>
        <p:xfrm>
          <a:off x="4136712" y="3762705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6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E384-40D9-565C-CB23-4099CCC6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23C69-EC2A-0B5C-D4D3-BB69984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9FCF0-C8DD-649F-FF6D-37634F88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Tuple-Level GC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0CDF857-03E2-706E-5A9D-CF5A3CC2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148689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12.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2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25.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316486-28E4-EECF-FF6D-4539674D6C2C}"/>
              </a:ext>
            </a:extLst>
          </p:cNvPr>
          <p:cNvGraphicFramePr>
            <a:graphicFrameLocks noGrp="1"/>
          </p:cNvGraphicFramePr>
          <p:nvPr/>
        </p:nvGraphicFramePr>
        <p:xfrm>
          <a:off x="4136712" y="3762705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A28265-1C35-E768-943F-572777B7E600}"/>
              </a:ext>
            </a:extLst>
          </p:cNvPr>
          <p:cNvSpPr txBox="1"/>
          <p:nvPr/>
        </p:nvSpPr>
        <p:spPr>
          <a:xfrm>
            <a:off x="1762503" y="5824118"/>
            <a:ext cx="724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If a background thread scans this table, what can it conclude.</a:t>
            </a:r>
          </a:p>
        </p:txBody>
      </p:sp>
    </p:spTree>
    <p:extLst>
      <p:ext uri="{BB962C8B-B14F-4D97-AF65-F5344CB8AC3E}">
        <p14:creationId xmlns:p14="http://schemas.microsoft.com/office/powerpoint/2010/main" val="222552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CE4D-F778-054C-911B-FE3C785D3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2D81-4A74-3099-C9E8-EA188B53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CF6F8F-BCED-925D-FF28-D4D1D2FE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Tuple-Level GC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1061F0-609C-59CD-F241-DE5F986F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148689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12.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2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sym typeface="Wingdings" pitchFamily="2" charset="2"/>
              </a:rPr>
              <a:t>begin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= 25.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C2752B-691B-63B5-3DFB-3310B88A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35953"/>
              </p:ext>
            </p:extLst>
          </p:nvPr>
        </p:nvGraphicFramePr>
        <p:xfrm>
          <a:off x="4136712" y="3762705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ABF43F-0D15-67B5-DB06-0D267895088C}"/>
              </a:ext>
            </a:extLst>
          </p:cNvPr>
          <p:cNvSpPr txBox="1"/>
          <p:nvPr/>
        </p:nvSpPr>
        <p:spPr>
          <a:xfrm>
            <a:off x="1762503" y="5824118"/>
            <a:ext cx="7306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If a background thread scans this table, what can it conclude.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It can delete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0</a:t>
            </a:r>
            <a:r>
              <a:rPr lang="en-US" sz="2000" b="1" dirty="0">
                <a:latin typeface="Palatino Linotype" panose="02040502050505030304" pitchFamily="18" charset="0"/>
              </a:rPr>
              <a:t> and B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0</a:t>
            </a:r>
            <a:r>
              <a:rPr lang="en-US" sz="2000" b="1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50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1A53F-4413-BE19-7FA9-91BA97956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1396B-075E-A2DE-695A-28CE8679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EB27EF-4B2D-8A27-F775-CC0DFA0D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2A8418-D699-7993-57D7-293C4035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transaction </a:t>
            </a:r>
            <a:r>
              <a:rPr lang="en-US" sz="2400" b="1" dirty="0">
                <a:latin typeface="Palatino Linotype" panose="02040502050505030304" pitchFamily="18" charset="0"/>
              </a:rPr>
              <a:t>keeps track of its read/write set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 commit/abort, the transaction provides this information to the </a:t>
            </a:r>
            <a:r>
              <a:rPr lang="en-US" sz="2400" b="1" dirty="0">
                <a:latin typeface="Palatino Linotype" panose="02040502050505030304" pitchFamily="18" charset="0"/>
              </a:rPr>
              <a:t>background thread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background thread periodically determines when all versions created by a finished transaction are no longer visible.</a:t>
            </a:r>
          </a:p>
        </p:txBody>
      </p:sp>
    </p:spTree>
    <p:extLst>
      <p:ext uri="{BB962C8B-B14F-4D97-AF65-F5344CB8AC3E}">
        <p14:creationId xmlns:p14="http://schemas.microsoft.com/office/powerpoint/2010/main" val="85968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4055-26D9-EE19-3449-DDD30872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48E65-80E4-5538-069D-2E036BFB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66FB8B-9FAF-89BF-D56E-627CF062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43D17D-835A-2F14-366F-759E164C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14134"/>
              </p:ext>
            </p:extLst>
          </p:nvPr>
        </p:nvGraphicFramePr>
        <p:xfrm>
          <a:off x="6771559" y="1446673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113BA0-9154-BCBC-0893-BC8D35B740DB}"/>
              </a:ext>
            </a:extLst>
          </p:cNvPr>
          <p:cNvSpPr txBox="1"/>
          <p:nvPr/>
        </p:nvSpPr>
        <p:spPr>
          <a:xfrm>
            <a:off x="1762503" y="5824118"/>
            <a:ext cx="4822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this transaction T1 starts at time 10.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613D40-AB3D-6AD6-B3E8-C97ADADBA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09800"/>
              </p:ext>
            </p:extLst>
          </p:nvPr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DB64982-A941-A05A-4309-72C105A4EA7B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2AD6-4D51-6EB0-4C4C-5818668F668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1AC49-3B2B-DE54-C9C6-845436391B9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3FFCCAF-775E-F4A2-7C9F-45C934B9E708}"/>
              </a:ext>
            </a:extLst>
          </p:cNvPr>
          <p:cNvSpPr/>
          <p:nvPr/>
        </p:nvSpPr>
        <p:spPr>
          <a:xfrm>
            <a:off x="1168844" y="202624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778EF-06D2-64EE-703B-5EA3EEDD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EF1B-265F-D05A-8DDB-45F9DFD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4247C-01A8-0DD5-EA56-FD037F1F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A22744-DFAD-E7AA-BE53-2E03FC07F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1172"/>
              </p:ext>
            </p:extLst>
          </p:nvPr>
        </p:nvGraphicFramePr>
        <p:xfrm>
          <a:off x="6771559" y="1446673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4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84AFF5-A5E5-5FB4-8028-B558DF5972EC}"/>
              </a:ext>
            </a:extLst>
          </p:cNvPr>
          <p:cNvSpPr txBox="1"/>
          <p:nvPr/>
        </p:nvSpPr>
        <p:spPr>
          <a:xfrm>
            <a:off x="1762503" y="5824118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Creates a new version of A (and subsequently B) for itself.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19139C-730D-3CFC-1233-E9E70CD09405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5BF17A-D29D-DAF8-6F05-C5966255B145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2BE5AA-400E-2BC2-B2B9-60D08A1C8DB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D5FC6-9E86-4458-9ED7-6DD05B2CF53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4813E48-4CD4-D43C-57F3-EFCAF531E6A9}"/>
              </a:ext>
            </a:extLst>
          </p:cNvPr>
          <p:cNvSpPr/>
          <p:nvPr/>
        </p:nvSpPr>
        <p:spPr>
          <a:xfrm>
            <a:off x="1168844" y="2352251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08B8-0485-F55C-1626-5DB9F24D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9B62-9209-4C16-6DEE-D404C1D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04" y="136525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D2E84-5641-BD33-4118-5FED792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87C1-20E2-CBDD-FE38-D6086BAF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8325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discussed MVCC.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MVCC, the DBMS maintains multiple physical versions of each record in the database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we look at MVCC design decisions.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FCE7-A9AF-63B4-7718-A965E3E5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A5B-FEB0-C6F8-5A13-768E4315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91FEF0-E501-6FF9-29D5-AC57C7DB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B0999F-D73A-C5D7-DFA7-979084D2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97395"/>
              </p:ext>
            </p:extLst>
          </p:nvPr>
        </p:nvGraphicFramePr>
        <p:xfrm>
          <a:off x="6771559" y="1446673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4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5166D-C30A-F8EB-21CE-0063DEEDD761}"/>
              </a:ext>
            </a:extLst>
          </p:cNvPr>
          <p:cNvSpPr txBox="1"/>
          <p:nvPr/>
        </p:nvSpPr>
        <p:spPr>
          <a:xfrm>
            <a:off x="1762503" y="5824118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Creates a new version of A (and subsequently B) for itself.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A3EE4-E551-35B7-BD4B-44358DCD05ED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C584A6A-4D82-AC2A-8D47-1B097D1F5318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7DD0D9-23F0-8542-8E59-D8A6986EBD4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A392C-2AD0-7180-8729-3815D5F9F53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CC102A3-FADE-D177-82A5-33DD1581C933}"/>
              </a:ext>
            </a:extLst>
          </p:cNvPr>
          <p:cNvSpPr/>
          <p:nvPr/>
        </p:nvSpPr>
        <p:spPr>
          <a:xfrm>
            <a:off x="1168844" y="265439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E50B-9D10-A4D2-5B84-36DF7CB4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3E55A-4EAA-822D-CF06-E40E1B4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925788-340E-5742-09E1-44C0B53E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A7042-B0AB-DDC6-005A-7011E97C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0045"/>
              </p:ext>
            </p:extLst>
          </p:nvPr>
        </p:nvGraphicFramePr>
        <p:xfrm>
          <a:off x="6771559" y="1446673"/>
          <a:ext cx="4078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489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60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353A50-9489-BEFC-ABF6-185D006100E6}"/>
              </a:ext>
            </a:extLst>
          </p:cNvPr>
          <p:cNvSpPr txBox="1"/>
          <p:nvPr/>
        </p:nvSpPr>
        <p:spPr>
          <a:xfrm>
            <a:off x="1762503" y="5824118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Creates a new version of A (and subsequently B) for itself.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05B064-B19E-DBFC-7F07-D43C9C80948A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49C492C-2B24-B4FF-926B-1BEAF2ED214B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799673-29FC-07F4-4AC5-CDA73651B08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A61DD-601F-2210-5A2B-2F3F7FEF12D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6024D78-BC7B-8C0B-EE7A-C3F7DA872440}"/>
              </a:ext>
            </a:extLst>
          </p:cNvPr>
          <p:cNvSpPr/>
          <p:nvPr/>
        </p:nvSpPr>
        <p:spPr>
          <a:xfrm>
            <a:off x="1168844" y="295654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A7A57-82D1-EEA2-2DAB-77DD9558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EB4FA-0886-9397-9ED0-E2D5181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C3BEB7-0312-9228-8C66-C98D5E3B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1F56FA-1D0E-4A1A-FE9C-566A8A43E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49277"/>
              </p:ext>
            </p:extLst>
          </p:nvPr>
        </p:nvGraphicFramePr>
        <p:xfrm>
          <a:off x="6771559" y="1446673"/>
          <a:ext cx="4078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489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60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26707C-2EFB-0350-BC3E-56A40F9CAA17}"/>
              </a:ext>
            </a:extLst>
          </p:cNvPr>
          <p:cNvSpPr txBox="1"/>
          <p:nvPr/>
        </p:nvSpPr>
        <p:spPr>
          <a:xfrm>
            <a:off x="1762503" y="5824118"/>
            <a:ext cx="699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Creates a new version of A (and subsequently B) for itself.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0F8096-3C40-8BA4-EC2A-7E52CFE22B44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88454D5-97DB-E43B-2A6B-BF95EB16C2CF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B23B90-3334-4BCA-1BAE-9C142B9ED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22C512-3567-4D20-914E-26F53825317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2866C5C-EA67-C669-D868-CFAD7962B427}"/>
              </a:ext>
            </a:extLst>
          </p:cNvPr>
          <p:cNvSpPr/>
          <p:nvPr/>
        </p:nvSpPr>
        <p:spPr>
          <a:xfrm>
            <a:off x="1168844" y="325869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7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AE0B1-B739-B71F-F37F-6319E1E7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6391-860F-436A-1C88-14547775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EFDA85-BB3C-B40F-7BA0-6A442408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Transaction-Level GC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87FEA-714F-86B6-D229-D9D550B95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8653"/>
              </p:ext>
            </p:extLst>
          </p:nvPr>
        </p:nvGraphicFramePr>
        <p:xfrm>
          <a:off x="6771559" y="1446673"/>
          <a:ext cx="4078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489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60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33C5D9-71CD-233B-A100-2E9DC0B69D4E}"/>
              </a:ext>
            </a:extLst>
          </p:cNvPr>
          <p:cNvSpPr txBox="1"/>
          <p:nvPr/>
        </p:nvSpPr>
        <p:spPr>
          <a:xfrm>
            <a:off x="1620638" y="5824118"/>
            <a:ext cx="974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At Commit, T1 can inform the background thread of discarding older versions (</a:t>
            </a:r>
            <a:r>
              <a:rPr lang="en-US" sz="2000" b="1" i="0" dirty="0">
                <a:latin typeface="Palatino Linotype" panose="02040502050505030304" pitchFamily="18" charset="0"/>
              </a:rPr>
              <a:t>A</a:t>
            </a:r>
            <a:r>
              <a:rPr lang="en-US" sz="2000" b="1" i="0" baseline="-25000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 and B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5</a:t>
            </a:r>
            <a:r>
              <a:rPr lang="en-US" sz="2000" b="1" i="0" dirty="0">
                <a:latin typeface="Palatino Linotype" panose="02040502050505030304" pitchFamily="18" charset="0"/>
              </a:rPr>
              <a:t>).</a:t>
            </a:r>
            <a:endParaRPr lang="en-US" sz="2000" b="1" i="0" baseline="-25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2D3F12-B46C-34AA-64DE-89EB3CECF23A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288380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492C8A4-49F2-EEF8-A368-96EDF8654D67}"/>
              </a:ext>
            </a:extLst>
          </p:cNvPr>
          <p:cNvGrpSpPr/>
          <p:nvPr/>
        </p:nvGrpSpPr>
        <p:grpSpPr>
          <a:xfrm>
            <a:off x="464879" y="1372227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CEDD7BC-7B9E-FD28-C504-8094BAF706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5DE2CD-1F40-F0F1-C42B-605B7BD2B11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4264CA9-3F86-1F61-CCA5-FA3C0C19FBA2}"/>
              </a:ext>
            </a:extLst>
          </p:cNvPr>
          <p:cNvSpPr/>
          <p:nvPr/>
        </p:nvSpPr>
        <p:spPr>
          <a:xfrm>
            <a:off x="1168844" y="35290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4F8B-BE85-65F9-248D-B1BED963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44EDB-A71F-6E91-7E3D-596CEFCD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F95D19-E225-45F1-34E5-0E2A50AE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MVCC Deletes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9C898-28A9-A8BE-D810-8F54DDAB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record should be physically removed from the database only when all versions of the deleted record are not visible.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Once a record is deleted, no newer version of that record can be created.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We need a way to denote that the record has been logically deleted at some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425606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A85-3744-D8AF-96B0-995AA76EB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87E95-FB26-1E16-D604-78840CF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0C61BA-A8D4-9FC0-C8E9-F90E8237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MVCC Deletes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4BB95F-D190-5585-6670-E20979F5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 mechanisms for deletes: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Deleted Flag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Maintain a flag that indicates a record has been deleted after the newest physical version.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Can either be in record header or a separate column.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Tombstone Tuple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Create an empty physical version to indicate that a record is deleted. </a:t>
            </a:r>
          </a:p>
        </p:txBody>
      </p:sp>
    </p:spTree>
    <p:extLst>
      <p:ext uri="{BB962C8B-B14F-4D97-AF65-F5344CB8AC3E}">
        <p14:creationId xmlns:p14="http://schemas.microsoft.com/office/powerpoint/2010/main" val="1286106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48767-FA7B-8DEC-CABE-C4FEE8B23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65FA6-310D-6D1F-E5AF-D1BD18F0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7CBE32-2CF0-28B0-F0A7-347F37F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39" y="2692663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021100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FA3B-0A2E-9E8B-C8BD-D1007EEB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74FBF-02E5-2343-6CF2-C13579E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4BAA5C-03CB-EB11-FC18-9F564844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Durability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672ED5-9246-D570-D2A0-3032F16C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Until now, we have discussed the </a:t>
            </a:r>
            <a:r>
              <a:rPr lang="en-US" sz="2400" b="1" dirty="0">
                <a:latin typeface="Palatino Linotype" panose="02040502050505030304" pitchFamily="18" charset="0"/>
              </a:rPr>
              <a:t>ACI of ACID properties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DBMS needs to also provide Durability, that is, there is </a:t>
            </a:r>
            <a:r>
              <a:rPr lang="en-US" sz="2400" b="1" dirty="0">
                <a:latin typeface="Palatino Linotype" panose="02040502050505030304" pitchFamily="18" charset="0"/>
              </a:rPr>
              <a:t>no loss of data </a:t>
            </a:r>
            <a:r>
              <a:rPr lang="en-US" sz="2400" dirty="0">
                <a:latin typeface="Palatino Linotype" panose="02040502050505030304" pitchFamily="18" charset="0"/>
              </a:rPr>
              <a:t>despite any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Failures should not cause loss of transaction commits.</a:t>
            </a:r>
          </a:p>
        </p:txBody>
      </p:sp>
    </p:spTree>
    <p:extLst>
      <p:ext uri="{BB962C8B-B14F-4D97-AF65-F5344CB8AC3E}">
        <p14:creationId xmlns:p14="http://schemas.microsoft.com/office/powerpoint/2010/main" val="1940297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C0F-8382-AFD5-9045-52EE439F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4F58-67BC-7AD9-E233-1AED78E7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86FE90-208C-BC91-A9EA-4DE6B4B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Durability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F817AC-10C4-C78E-73C9-049F78C32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5440"/>
              </p:ext>
            </p:extLst>
          </p:nvPr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DDE8F5-DE89-40F6-74FE-376B6C3970F9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6C54CC-C084-4ED9-5B41-FFFACCE28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7544"/>
              </p:ext>
            </p:extLst>
          </p:nvPr>
        </p:nvGraphicFramePr>
        <p:xfrm>
          <a:off x="1520374" y="1442385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9B7CB79-E808-E182-6E54-BC394D04422C}"/>
              </a:ext>
            </a:extLst>
          </p:cNvPr>
          <p:cNvGrpSpPr/>
          <p:nvPr/>
        </p:nvGrpSpPr>
        <p:grpSpPr>
          <a:xfrm>
            <a:off x="464879" y="1526232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490FD2-9192-B5C8-87EE-F0F6EAA9E65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CD46A0-AF18-B37B-5A6A-401BDF33F12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393A15D-967E-10FF-6F91-2D335EE1051A}"/>
              </a:ext>
            </a:extLst>
          </p:cNvPr>
          <p:cNvSpPr/>
          <p:nvPr/>
        </p:nvSpPr>
        <p:spPr>
          <a:xfrm>
            <a:off x="1112572" y="2218376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32E7B5D2-AB97-ABF5-1F14-18CAB53A663D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2C7302-AAA0-2A68-2DD1-B7C534E9327F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5E70D-F860-7D5D-C1EF-507AE6F0B39D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35DED-13DC-C1E2-5D35-55CCA8DCE8C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420A5-A762-02A7-F863-41EB04DF4E14}"/>
              </a:ext>
            </a:extLst>
          </p:cNvPr>
          <p:cNvSpPr txBox="1"/>
          <p:nvPr/>
        </p:nvSpPr>
        <p:spPr>
          <a:xfrm>
            <a:off x="1112572" y="5804206"/>
            <a:ext cx="9025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Let’s try to understand the impact of lack of durability.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Recall that in every database we make use of a buffer pool for faster access. </a:t>
            </a:r>
          </a:p>
        </p:txBody>
      </p:sp>
    </p:spTree>
    <p:extLst>
      <p:ext uri="{BB962C8B-B14F-4D97-AF65-F5344CB8AC3E}">
        <p14:creationId xmlns:p14="http://schemas.microsoft.com/office/powerpoint/2010/main" val="1997134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B4BB9-25E6-B4CE-C15D-BAEA30CF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7B7A-9CBC-E222-CE02-395A1802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1F4D52-8CB0-2151-81BB-67B06B59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Durability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85B7FD-0303-8C6F-DC39-A74408DC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79996"/>
              </p:ext>
            </p:extLst>
          </p:nvPr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41C3F7-9EEB-A023-053A-C091094C0549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04A96F-C7B7-77DA-065F-88FE69819778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442385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0A696A1-D57C-770B-4B38-747125224C37}"/>
              </a:ext>
            </a:extLst>
          </p:cNvPr>
          <p:cNvGrpSpPr/>
          <p:nvPr/>
        </p:nvGrpSpPr>
        <p:grpSpPr>
          <a:xfrm>
            <a:off x="464879" y="1526232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6F95F3-294A-7D67-3508-4E3C2C82EF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EDA66A-3F55-A7A5-F575-98D4A3EDBD5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4CE4A0-2EC5-8F3E-022D-E7BEBDD53BD9}"/>
              </a:ext>
            </a:extLst>
          </p:cNvPr>
          <p:cNvSpPr/>
          <p:nvPr/>
        </p:nvSpPr>
        <p:spPr>
          <a:xfrm>
            <a:off x="1112572" y="2518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5616694F-65C0-512D-AC96-9CC12321C204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B4CED-9F47-8387-62C2-F5B287AFC387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C1550-A45B-CE4A-7492-2AC78670EAC9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2D1D2-0F3A-E98A-920F-D0F968708C4C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240EE-1C82-39D0-4E9C-8FC506DD8B70}"/>
              </a:ext>
            </a:extLst>
          </p:cNvPr>
          <p:cNvSpPr txBox="1"/>
          <p:nvPr/>
        </p:nvSpPr>
        <p:spPr>
          <a:xfrm>
            <a:off x="1112572" y="5804206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Read the page from disk to buffer pool.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9BF6ED-1DA8-4D7E-3D87-9E378909F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68161"/>
              </p:ext>
            </p:extLst>
          </p:nvPr>
        </p:nvGraphicFramePr>
        <p:xfrm>
          <a:off x="4988066" y="265304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451FB-2C3B-CB18-262D-FA5058B26CDB}"/>
              </a:ext>
            </a:extLst>
          </p:cNvPr>
          <p:cNvGrpSpPr/>
          <p:nvPr/>
        </p:nvGrpSpPr>
        <p:grpSpPr>
          <a:xfrm>
            <a:off x="6361333" y="3081884"/>
            <a:ext cx="2732760" cy="381600"/>
            <a:chOff x="6361333" y="3081884"/>
            <a:chExt cx="27327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DB672F-7481-6191-E93E-38C78CCE9D5C}"/>
                    </a:ext>
                  </a:extLst>
                </p14:cNvPr>
                <p14:cNvContentPartPr/>
                <p14:nvPr/>
              </p14:nvContentPartPr>
              <p14:xfrm>
                <a:off x="6361333" y="3118604"/>
                <a:ext cx="2732760" cy="34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DB672F-7481-6191-E93E-38C78CCE9D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5213" y="3112484"/>
                  <a:ext cx="27450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AE2E99-531B-2A49-7356-A2959C2104BF}"/>
                    </a:ext>
                  </a:extLst>
                </p14:cNvPr>
                <p14:cNvContentPartPr/>
                <p14:nvPr/>
              </p14:nvContentPartPr>
              <p14:xfrm>
                <a:off x="6368173" y="3081884"/>
                <a:ext cx="164520" cy="16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AE2E99-531B-2A49-7356-A2959C2104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2053" y="3075764"/>
                  <a:ext cx="1767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BE0C-7B53-F0A8-91BA-306CF6124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52D64-1C7E-49C2-BC99-3E696062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0D18C-D0A1-76E9-92FC-82213930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MVCC Design Decisions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EF4D11-086C-6D4F-3811-F8D8F7F7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we need to consider while designing an MVCC scheme?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Concurrency Control Protocol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Version Storage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Garbage Collection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Deletes</a:t>
            </a:r>
          </a:p>
        </p:txBody>
      </p:sp>
    </p:spTree>
    <p:extLst>
      <p:ext uri="{BB962C8B-B14F-4D97-AF65-F5344CB8AC3E}">
        <p14:creationId xmlns:p14="http://schemas.microsoft.com/office/powerpoint/2010/main" val="2013116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F938A-5A16-92ED-E12B-37D4AD6B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A17BE-477E-520D-57E7-FA06925D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FF21B6-7E06-C24C-55F6-7F8CDF22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Durability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C554C5-EB4B-1C89-3DC9-413DA9FEB495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E1D969-4C08-B275-28D5-2F0995932084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7ED1CD-3C8F-745F-97C0-97779264F95F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442385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768976A-F111-E17C-15FB-1D12ED1E6AAC}"/>
              </a:ext>
            </a:extLst>
          </p:cNvPr>
          <p:cNvGrpSpPr/>
          <p:nvPr/>
        </p:nvGrpSpPr>
        <p:grpSpPr>
          <a:xfrm>
            <a:off x="464879" y="1526232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891BD5-FAC1-9D38-663A-D2B5E5490CF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875217-C005-582F-035E-DD53562732D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838A20D-F3F7-A04C-C910-EE9B29B851DC}"/>
              </a:ext>
            </a:extLst>
          </p:cNvPr>
          <p:cNvSpPr/>
          <p:nvPr/>
        </p:nvSpPr>
        <p:spPr>
          <a:xfrm>
            <a:off x="1112572" y="2816571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DB4667C-D99E-4FBD-5B27-76B5E57399A5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4B3BDD-4B6D-0C76-BC69-CFD8C4E36BAC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F00DD-480C-6FC2-7701-4105A01B94A3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71399-2B84-64F1-302C-F6E1195106E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5E063-0BC1-A5A8-47C3-820B17DB7095}"/>
              </a:ext>
            </a:extLst>
          </p:cNvPr>
          <p:cNvSpPr txBox="1"/>
          <p:nvPr/>
        </p:nvSpPr>
        <p:spPr>
          <a:xfrm>
            <a:off x="1112572" y="5804206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Update in the buffer pool.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AD5C0C-BFF0-CCFA-B414-853E6A9A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23802"/>
              </p:ext>
            </p:extLst>
          </p:nvPr>
        </p:nvGraphicFramePr>
        <p:xfrm>
          <a:off x="4988066" y="265304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17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43DCB-AC38-F58B-FB9A-C5232672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F4778-0084-D37E-2A6F-96915C1D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3072-8A67-FABE-1F51-FFE05A3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Durability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A06C1C-2A35-988B-285A-FB5F94282EC5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F35B8A-6DCC-3DFE-11FE-8EFA1CE8C43D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64DC69-77D2-6257-867E-E13BDEDFBB91}"/>
              </a:ext>
            </a:extLst>
          </p:cNvPr>
          <p:cNvGraphicFramePr>
            <a:graphicFrameLocks noGrp="1"/>
          </p:cNvGraphicFramePr>
          <p:nvPr/>
        </p:nvGraphicFramePr>
        <p:xfrm>
          <a:off x="1520374" y="1442385"/>
          <a:ext cx="1979874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7BE3CA1-E1E1-32F4-62C9-DC5FFB58091C}"/>
              </a:ext>
            </a:extLst>
          </p:cNvPr>
          <p:cNvGrpSpPr/>
          <p:nvPr/>
        </p:nvGrpSpPr>
        <p:grpSpPr>
          <a:xfrm>
            <a:off x="464879" y="1526232"/>
            <a:ext cx="817645" cy="2461655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1CB687-2376-D845-8138-0E7A68273E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F6559-E923-D858-B81B-7C7AA312132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E0DE98F6-0DA5-C253-4C02-F61BE1B9FB16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0EC326-8F1A-5469-B7B3-4C90EC903186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F9787-75C6-3AB3-41D0-24A0AF83DAD1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1E375-09C0-7585-4515-B0BF44D5744D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E582E-AE99-7214-6907-FF149F6AEBFC}"/>
              </a:ext>
            </a:extLst>
          </p:cNvPr>
          <p:cNvSpPr txBox="1"/>
          <p:nvPr/>
        </p:nvSpPr>
        <p:spPr>
          <a:xfrm>
            <a:off x="1112572" y="5804206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 the system crashes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Memory wipes out  Buffer pool empty!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pic>
        <p:nvPicPr>
          <p:cNvPr id="18" name="Graphic 17" descr="Alien Face with solid fill">
            <a:extLst>
              <a:ext uri="{FF2B5EF4-FFF2-40B4-BE49-F238E27FC236}">
                <a16:creationId xmlns:a16="http://schemas.microsoft.com/office/drawing/2014/main" id="{0A74C832-197E-DBF2-803B-D772D02D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867" y="2106297"/>
            <a:ext cx="1382204" cy="13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4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1B5F-EFFC-4236-4E41-D090F640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741FF-8679-1850-0864-58EF15B3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8DD668-3CAB-9D78-2685-77C8E30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Durability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11A39A-86F3-2906-105C-08ED963B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Durability requirement necessitates </a:t>
            </a:r>
            <a:r>
              <a:rPr lang="en-US" sz="2400" b="1" dirty="0">
                <a:latin typeface="Palatino Linotype" panose="02040502050505030304" pitchFamily="18" charset="0"/>
              </a:rPr>
              <a:t>providing steps </a:t>
            </a:r>
            <a:r>
              <a:rPr lang="en-US" sz="2400" dirty="0">
                <a:latin typeface="Palatino Linotype" panose="02040502050505030304" pitchFamily="18" charset="0"/>
              </a:rPr>
              <a:t>that allows the database to recover from a failure.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Remember, the primary storage location for any database is the nonvolatile storage (such as disk).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However, disks are slower than volatile storage (main memory).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steps: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First copy target record into memory.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Perform the writes in memory.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Write dirty records back to disk.</a:t>
            </a:r>
          </a:p>
        </p:txBody>
      </p:sp>
    </p:spTree>
    <p:extLst>
      <p:ext uri="{BB962C8B-B14F-4D97-AF65-F5344CB8AC3E}">
        <p14:creationId xmlns:p14="http://schemas.microsoft.com/office/powerpoint/2010/main" val="3623469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23C28-D5F8-07CB-E648-80599552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DDD37-F3D1-97F3-041E-84B93B2B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A711DB-00B5-3D56-83B1-B6972F4E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Undo vs. Redo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E9CDFE-6E37-4E5B-457F-92B63587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 DBMS needs to ensure that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changes for any transaction are durable once the DBMS announces that the transaction commits.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partial changes are durable if the transaction aborts.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Undo: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process of removing the effects of an incomplete/ aborted transaction.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Redo: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process of re-applying the effects of a committed transaction.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42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2282-A179-2312-5DD7-5EDD9139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AD4AE-0DAC-9F1A-97BA-8E13F937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76739E-1990-42FB-6576-94E8CA8C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Undo vs. Redo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EEEC8F-E602-60FF-1295-15C79AE5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 DBMS needs to ensure that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changes for any transaction are durable once the DBMS announces that the transaction commits.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partial changes are durable if the transaction aborts.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Undo: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process of removing the effects of an incomplete/ aborted transaction.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Redo: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process of re-applying the effects of a committed transaction.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Whether to undo or redo depends on how the DBMS manages its buffer pool.</a:t>
            </a:r>
          </a:p>
        </p:txBody>
      </p:sp>
    </p:spTree>
    <p:extLst>
      <p:ext uri="{BB962C8B-B14F-4D97-AF65-F5344CB8AC3E}">
        <p14:creationId xmlns:p14="http://schemas.microsoft.com/office/powerpoint/2010/main" val="879217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93C21-CA76-21BD-A5D5-1BB6D407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7F00-537C-8C3C-DFBC-EA963133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F0BB33-BA28-09D3-5E03-EAC36BD7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087296-0338-752F-62F6-8FC5AB824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57081"/>
              </p:ext>
            </p:extLst>
          </p:nvPr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686B0C-A2F2-7AFA-D42E-B9123CF0B208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6F64D6-CBD6-1379-E78E-EE2660D61F16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0E89113-9678-2EAF-D01D-9AF0BFAA318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1C27A-8963-E9C0-44AB-25533224158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70341C-2D3B-F505-455C-25FB4E50E7D5}"/>
              </a:ext>
            </a:extLst>
          </p:cNvPr>
          <p:cNvSpPr/>
          <p:nvPr/>
        </p:nvSpPr>
        <p:spPr>
          <a:xfrm>
            <a:off x="1162940" y="231885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DCF172E8-B519-A86A-2269-B95574993861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AF5137-BD0D-316B-877A-43FC63AC95D9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F98CA-E111-078D-8980-156F7E76483C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8B4E1-5A47-5341-9983-4345F140AB74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18948-E1B8-BB25-52EC-5C88F67C523F}"/>
              </a:ext>
            </a:extLst>
          </p:cNvPr>
          <p:cNvSpPr txBox="1"/>
          <p:nvPr/>
        </p:nvSpPr>
        <p:spPr>
          <a:xfrm>
            <a:off x="1112572" y="5804206"/>
            <a:ext cx="7511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Assume these are the two transactions running in our database.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3FE80B-5F86-7834-77EE-78504E89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75561"/>
              </p:ext>
            </p:extLst>
          </p:nvPr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3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AE35-0E78-864F-C772-6A65AE6E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241AC-870A-14D4-BA03-A9F55D60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C1BF84-02D3-3A5E-1138-19679358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7407C1-9518-1FFF-E5E9-4A82A8FF7E1C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D6581E-6B46-F61B-85EC-8550A06B64C2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AFEC3E-A180-2601-EA02-E646E8AA242B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5BD650-DBD8-7157-BB4E-9F741D2C53B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9752C3-F897-62AD-4CEB-E6343379159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C5A8824-8C9D-12C7-9A42-D1BF85443E70}"/>
              </a:ext>
            </a:extLst>
          </p:cNvPr>
          <p:cNvSpPr/>
          <p:nvPr/>
        </p:nvSpPr>
        <p:spPr>
          <a:xfrm>
            <a:off x="1162940" y="26172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E6F186E6-75C0-2E79-1607-9557019835A4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D88392-59B2-2F2D-50C0-3A414E63BA6D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EA6B6-AA04-4A22-5DC6-18600D0147D7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92CB8-1057-657C-A3B4-8C713D8CF871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62ED3-F61C-70FF-77A2-E79D2F63C7BC}"/>
              </a:ext>
            </a:extLst>
          </p:cNvPr>
          <p:cNvSpPr txBox="1"/>
          <p:nvPr/>
        </p:nvSpPr>
        <p:spPr>
          <a:xfrm>
            <a:off x="1112572" y="5804206"/>
            <a:ext cx="341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Read the page to the buffer.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218D44D-4DEF-CFE1-9801-DDD354EBFF73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AFD621-4B1D-1A0A-FE9C-238C3C68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667"/>
              </p:ext>
            </p:extLst>
          </p:nvPr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62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2081D-6F1D-1DBE-0FBD-0AD3AF6D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11A8B-2A95-FA47-5F46-9DA62CF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3B3358-1FD7-FDC5-7D70-4ED6E6B6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B4AC43-2668-7B3C-DC3E-9000EE9CE7F4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D6F937-5858-5623-71E3-CB9BCE92791E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D44DFC-DA6C-2CC0-4E69-F6D38D1968E0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F8539-37CC-1550-4A09-5F7AC37FA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B44FD6-4E5B-F1EC-215D-0E042543D3C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5A283FE-E8F1-1753-C3BE-50ED2EC9199B}"/>
              </a:ext>
            </a:extLst>
          </p:cNvPr>
          <p:cNvSpPr/>
          <p:nvPr/>
        </p:nvSpPr>
        <p:spPr>
          <a:xfrm>
            <a:off x="1162940" y="292524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A7CAC691-367C-E3FC-2DC4-EB90E4AFB793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D172FD-0D67-875B-1715-CBFFA74731C8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5448C-4011-75B8-930E-AC7081CB968B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6DECB-B7FA-2D2E-0111-0FE2DB7DAE5A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86B9F-33EB-8FF7-A3E9-563ED46DF3BB}"/>
              </a:ext>
            </a:extLst>
          </p:cNvPr>
          <p:cNvSpPr txBox="1"/>
          <p:nvPr/>
        </p:nvSpPr>
        <p:spPr>
          <a:xfrm>
            <a:off x="1112572" y="5804206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Update A.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6AA138-7EF8-D7B0-77A9-B984023F569B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4F404A-ABEB-A857-6A99-396D3B0A9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64251"/>
              </p:ext>
            </p:extLst>
          </p:nvPr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97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69AC-396F-D020-4D67-2F0CB74A0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6E82-1606-8A96-1FF7-4EA00604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A3C0B1-49E6-C759-7EC0-D33926D1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65EED6-0972-BFB1-37CB-6CB67A0F711C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931B03-12B8-2884-C598-72A1C7909863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554647-3495-8B6D-1B4B-80E9B3BC59D5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CF1E2CF-A6C0-312E-98C3-F7A81B40EDA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2F2DF9-6F07-C579-C2D2-4388D1A299B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30C395-38E9-1B39-9175-BC8E61C18AE7}"/>
              </a:ext>
            </a:extLst>
          </p:cNvPr>
          <p:cNvSpPr/>
          <p:nvPr/>
        </p:nvSpPr>
        <p:spPr>
          <a:xfrm>
            <a:off x="2635607" y="292524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00EB6826-F00E-C917-DB0F-144B0C029634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6DFFC1-B0F2-C2F3-B4F5-27FD9FA9F337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A90C-CFD0-A400-DC50-1E6AB243D6B7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A8958-C1D9-8A91-7758-2B0B700FE74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93422-904C-9441-53F7-D20CC2A34592}"/>
              </a:ext>
            </a:extLst>
          </p:cNvPr>
          <p:cNvSpPr txBox="1"/>
          <p:nvPr/>
        </p:nvSpPr>
        <p:spPr>
          <a:xfrm>
            <a:off x="1112572" y="5804206"/>
            <a:ext cx="544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Records that T2 touches already in the buffer.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72B736-1B81-F811-4195-A86D8C86C848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011E98-699F-04EB-E075-2FD503701CE8}"/>
              </a:ext>
            </a:extLst>
          </p:cNvPr>
          <p:cNvGraphicFramePr>
            <a:graphicFrameLocks noGrp="1"/>
          </p:cNvGraphicFramePr>
          <p:nvPr/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57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43868-64D2-053A-EB0F-35300677D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47CF1F-F9B5-40A1-1660-790ACB52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56981"/>
              </p:ext>
            </p:extLst>
          </p:nvPr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A115-87B4-60F1-47B4-D2A228E5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5E917E-F22A-3CEC-50CB-422BAC98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9DDAA9-FB62-0551-A606-18825AD002D0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2B07E6-291E-F846-A238-56416A68CD44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5DC9E-9D30-CAC8-7A63-14A4D2E02DDA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5719E-3CC9-1F21-627D-655DFE461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571807-458B-77B9-26DD-988B209F0E5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9CA22E1-7C14-AC5C-3841-15BAA1016FED}"/>
              </a:ext>
            </a:extLst>
          </p:cNvPr>
          <p:cNvSpPr/>
          <p:nvPr/>
        </p:nvSpPr>
        <p:spPr>
          <a:xfrm>
            <a:off x="2635607" y="323325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C053A3DD-4940-4BEF-A62D-757217C24719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8FBCFE-AF21-A26D-1385-7ACFEDB6E39B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415C8-448B-BBE2-5791-2F5702EF26E3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DCA3F-8EAF-6F85-017E-B9983F7E07F4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DDBF0-85BB-2BE4-EA93-968A72747531}"/>
              </a:ext>
            </a:extLst>
          </p:cNvPr>
          <p:cNvSpPr txBox="1"/>
          <p:nvPr/>
        </p:nvSpPr>
        <p:spPr>
          <a:xfrm>
            <a:off x="1112572" y="5804206"/>
            <a:ext cx="544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Records that T2 touches already in the buffer.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FA8DAB-3F47-DC79-19EF-7CF4979637B5}"/>
              </a:ext>
            </a:extLst>
          </p:cNvPr>
          <p:cNvGraphicFramePr>
            <a:graphicFrameLocks noGrp="1"/>
          </p:cNvGraphicFramePr>
          <p:nvPr/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30B8D-E5B4-6E83-BA0C-AE5C9D52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0EB78-91D1-23A7-9B7F-B1F31845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544D7B-665F-2618-9C40-9A331E6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Concurrency Control Protocol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B8F7A7-1027-6090-B83E-95930A4E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Approach 1: Timestamp Ordering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Assign transactions timestamps that determine serial order.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Approach 2: Optimistic Concurrency Control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Three-phase protocol that we learnt in T/O lecture.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private workspace for new versions.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Approach 3: Two-Phase Locking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Transactions acquire lock on physical version before they can read/write a logical tuple.</a:t>
            </a:r>
          </a:p>
        </p:txBody>
      </p:sp>
    </p:spTree>
    <p:extLst>
      <p:ext uri="{BB962C8B-B14F-4D97-AF65-F5344CB8AC3E}">
        <p14:creationId xmlns:p14="http://schemas.microsoft.com/office/powerpoint/2010/main" val="2137869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AB35-F958-909B-D660-6D1E50E3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F05E18-97C9-EDF4-BAE3-FA1363CB01EC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F87E5-D32E-E0E8-32ED-891C3ACA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8E116-C8F1-BF18-FA5A-538CC7EA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AAF748-F926-C8F7-48AC-110B1F107E02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8A0C3D-736B-3597-16BC-7CA289C6A810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4F201-0B6C-AE86-8767-A4EC6E25FB2C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8DFCFD-2C9B-5A39-D16D-6CC7EAE33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115E27-24E4-D440-62B6-CE153DC6ECE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06EEB2A-62D7-A013-F67A-DADA01AF2774}"/>
              </a:ext>
            </a:extLst>
          </p:cNvPr>
          <p:cNvSpPr/>
          <p:nvPr/>
        </p:nvSpPr>
        <p:spPr>
          <a:xfrm>
            <a:off x="2635607" y="353164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C54C408-6792-EBB9-E17B-0120EFDB086B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03A0DE-2202-4A74-0BD7-C167C907F5FA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40B3E-6B8F-B7D4-7228-7BCC55D8883E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C2B9E-FF73-8391-3284-E74EE0EEB270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FC1A3-70D7-557F-53D4-2FFA0F6E0A38}"/>
              </a:ext>
            </a:extLst>
          </p:cNvPr>
          <p:cNvSpPr txBox="1"/>
          <p:nvPr/>
        </p:nvSpPr>
        <p:spPr>
          <a:xfrm>
            <a:off x="1112572" y="580420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Update B.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1F4840-E12C-76C6-7484-0FC015CA5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86923"/>
              </p:ext>
            </p:extLst>
          </p:nvPr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61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3669-8081-13D2-8F0C-EDA36580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A345DB2-0CAC-DC04-7F05-DD52FC021B39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6F605-11FA-5945-C4EA-8DFB4335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1B8427-BCCF-B5B3-D163-B317153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9C3A5-9DAA-3D4C-06C8-D776D7AF20FA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49E384-498A-2729-20BB-633E1C6AA0CF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ED90E-16FC-98D0-3E48-92437C164645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5980ADF-882A-581F-C377-CD255709F82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DB801-F21D-A1BD-C622-4C99EDD05FC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7143894-FBCD-DC62-DFDF-C00553E481BB}"/>
              </a:ext>
            </a:extLst>
          </p:cNvPr>
          <p:cNvSpPr/>
          <p:nvPr/>
        </p:nvSpPr>
        <p:spPr>
          <a:xfrm>
            <a:off x="2635607" y="381077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57D72D36-8425-9E10-4F27-7E1912E6F9AC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04AE5D-F7B8-8720-7278-1EE5C1756F1D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FB5E5-DFEB-DC2F-4D52-18734D08ECEF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97C52-55D9-ECB3-D410-7EB7522CFA24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0EC0E-9C56-8497-8BF8-3A410B814941}"/>
              </a:ext>
            </a:extLst>
          </p:cNvPr>
          <p:cNvSpPr txBox="1"/>
          <p:nvPr/>
        </p:nvSpPr>
        <p:spPr>
          <a:xfrm>
            <a:off x="1112572" y="5804206"/>
            <a:ext cx="8316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 to commit B. 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What should we do? How to make this transaction’s updates durable?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8DDC00-FED2-D9EC-1C38-61BF1BC05B13}"/>
              </a:ext>
            </a:extLst>
          </p:cNvPr>
          <p:cNvGraphicFramePr>
            <a:graphicFrameLocks noGrp="1"/>
          </p:cNvGraphicFramePr>
          <p:nvPr/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75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54B8-FEC3-8A53-007C-EF778FBA3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5E9140-0A59-71F1-6FB8-20CD99999CA0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5C7D7-6FAA-4373-8C52-935282E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37F85E-23A9-73EB-13ED-D02568AE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7B50E-D7E6-49AF-87C1-200C0674FE28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92106A-F798-7AEE-85A2-B6A1E9A6385B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C8062-C421-4761-E348-45057B15C0D6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829E8A-8318-B0BC-5C1A-98BF9C39CC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653EE6-7D92-EAF2-FA8F-F8526C3E8B6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336F90-E226-20FD-EC5E-F6B30D1C2575}"/>
              </a:ext>
            </a:extLst>
          </p:cNvPr>
          <p:cNvSpPr/>
          <p:nvPr/>
        </p:nvSpPr>
        <p:spPr>
          <a:xfrm>
            <a:off x="2635607" y="381077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5FDDA5C-41DE-527F-04FD-4CDE6D1456B3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675861-A796-7894-A364-0116EDE1C41F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D4C83-D196-A373-F9BA-986D71F73E22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36967-4D7A-ED2A-F201-71A9CF3EC9DD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77A12-C67E-1E6D-2CB2-7C4AB0710E78}"/>
              </a:ext>
            </a:extLst>
          </p:cNvPr>
          <p:cNvSpPr txBox="1"/>
          <p:nvPr/>
        </p:nvSpPr>
        <p:spPr>
          <a:xfrm>
            <a:off x="1112572" y="5804206"/>
            <a:ext cx="833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If we write this page from buffer back to disk, then we are writing changes of an uncommitted transaction (T1)!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D5D76C-C2E7-0E33-1EFC-5F2064C174D2}"/>
              </a:ext>
            </a:extLst>
          </p:cNvPr>
          <p:cNvGraphicFramePr>
            <a:graphicFrameLocks noGrp="1"/>
          </p:cNvGraphicFramePr>
          <p:nvPr/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80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B8E9-AD02-2D39-975B-9B910613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F7785B-5628-25A9-85AE-67135FC49690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287376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43688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20AE7-2765-CE4C-D1D9-2DEFAC34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A03ABD-EB19-6A2C-3154-0BC3B50D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to Write to Disk?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807C88-1B5C-B139-1221-F638D6BF8F25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059B1-EC33-5E13-8BC9-8594ECFA2671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5BCE52-8B18-1C6E-519D-74AD22512A05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A06D31-3CC2-2AE0-09E9-E9555A4F44F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1C22C7-81D5-2CB3-8EB1-EBE05A4E1A2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541C7D3-B601-A89B-07F9-2754CE17581D}"/>
              </a:ext>
            </a:extLst>
          </p:cNvPr>
          <p:cNvSpPr/>
          <p:nvPr/>
        </p:nvSpPr>
        <p:spPr>
          <a:xfrm>
            <a:off x="2635607" y="381077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855104B-6524-D998-2A69-65EE4F8549BB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0E04F1-11DE-F2BD-4221-C21E615CF74C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2D078-54BF-112C-E1D7-A06CCB6FC367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098FC-FC90-114A-D2D3-A947419CBE66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629D1-2D3A-FB33-3077-831AB77EA6E1}"/>
              </a:ext>
            </a:extLst>
          </p:cNvPr>
          <p:cNvSpPr txBox="1"/>
          <p:nvPr/>
        </p:nvSpPr>
        <p:spPr>
          <a:xfrm>
            <a:off x="1112572" y="5804206"/>
            <a:ext cx="833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If we delay and the system crashes after commit of T2 but before commit of T1, then we lose durability!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78F9E4-E3FE-ED01-3252-236434CD77A6}"/>
              </a:ext>
            </a:extLst>
          </p:cNvPr>
          <p:cNvGraphicFramePr>
            <a:graphicFrameLocks noGrp="1"/>
          </p:cNvGraphicFramePr>
          <p:nvPr/>
        </p:nvGraphicFramePr>
        <p:xfrm>
          <a:off x="5007316" y="2597344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3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4853-010A-446F-EC10-2FFE71946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4639-3385-601C-4E29-C9F57E5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B70401-BFD4-EC62-9D1A-BA1A6178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Eviction Policies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4370198-7CDE-6FEB-06EA-98A46B88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need to design appropriate </a:t>
            </a:r>
            <a:r>
              <a:rPr lang="en-US" sz="2400" b="1" dirty="0">
                <a:latin typeface="Palatino Linotype" panose="02040502050505030304" pitchFamily="18" charset="0"/>
              </a:rPr>
              <a:t>Eviction Policies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When/How to evict a page from the buffer pool.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Two design choices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Steal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1818629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1BFC-DE41-797D-6C9C-C172BB948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ACCB-D387-90B7-87FD-7771CDD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F529DF-C527-A3B7-25AC-0835B19A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Steal Policy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196CED-CBAB-99A9-3B95-5937A8D4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Steal Policy helps to determine: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Whether the DBMS can evict a dirty object in the buffer pool modified by an uncommitted transaction and use this dirty object to overwrite the most recent committed version of that object in the disk.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Steal:</a:t>
            </a:r>
            <a:r>
              <a:rPr lang="en-US" sz="2400" dirty="0">
                <a:latin typeface="Palatino Linotype" panose="02040502050505030304" pitchFamily="18" charset="0"/>
              </a:rPr>
              <a:t> Eviction + overwriting is allowed.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No-Steal: </a:t>
            </a:r>
            <a:r>
              <a:rPr lang="en-US" sz="2400" dirty="0">
                <a:latin typeface="Palatino Linotype" panose="02040502050505030304" pitchFamily="18" charset="0"/>
              </a:rPr>
              <a:t>Eviction + overwriting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1014046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04801-5047-BA92-88C2-9035F0A5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657E9-0AC0-D486-0B30-0D21D8C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4DBBEE-71C4-D34F-3336-563CC2D6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Force Policy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E55512-07FA-2386-D6C1-97D4058B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Force policy helps to determine: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Whether the DBMS requires all updates made by a transaction are written back to the disk before the transaction can commit.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Force: </a:t>
            </a:r>
            <a:r>
              <a:rPr lang="en-US" sz="2400" dirty="0">
                <a:latin typeface="Palatino Linotype" panose="02040502050505030304" pitchFamily="18" charset="0"/>
              </a:rPr>
              <a:t>Write-back is required.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No-Force: </a:t>
            </a:r>
            <a:r>
              <a:rPr lang="en-US" sz="2400" dirty="0">
                <a:latin typeface="Palatino Linotype" panose="02040502050505030304" pitchFamily="18" charset="0"/>
              </a:rPr>
              <a:t>Write-back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266447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B2F5-7B17-7554-39E8-5B4FBEA4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1976-79A2-08DA-4A31-3145A052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8B0A76-AC74-B517-4887-6795FE23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Eviction Policies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AD24E-64F2-B612-CDE4-BD7E7503E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2076"/>
              </p:ext>
            </p:extLst>
          </p:nvPr>
        </p:nvGraphicFramePr>
        <p:xfrm>
          <a:off x="8000770" y="3234553"/>
          <a:ext cx="2692898" cy="83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4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34644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</a:tblGrid>
              <a:tr h="415829">
                <a:tc>
                  <a:txBody>
                    <a:bodyPr/>
                    <a:lstStyle/>
                    <a:p>
                      <a:pPr algn="ctr"/>
                      <a:endParaRPr lang="en-US" sz="20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Slowest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41582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Fastest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59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D2006E-CDF4-C2C0-3D39-E1318F137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18941"/>
              </p:ext>
            </p:extLst>
          </p:nvPr>
        </p:nvGraphicFramePr>
        <p:xfrm>
          <a:off x="2310636" y="3234553"/>
          <a:ext cx="2692898" cy="83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4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34644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</a:tblGrid>
              <a:tr h="415829">
                <a:tc>
                  <a:txBody>
                    <a:bodyPr/>
                    <a:lstStyle/>
                    <a:p>
                      <a:pPr algn="ctr"/>
                      <a:endParaRPr lang="en-US" sz="20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Fastest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41582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Slowest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5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3B145E-AAE5-7854-DB3E-0F582E9AEA40}"/>
              </a:ext>
            </a:extLst>
          </p:cNvPr>
          <p:cNvSpPr txBox="1"/>
          <p:nvPr/>
        </p:nvSpPr>
        <p:spPr>
          <a:xfrm>
            <a:off x="1499154" y="365038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Force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417A3-68FE-22A2-4179-3FE4807C8263}"/>
              </a:ext>
            </a:extLst>
          </p:cNvPr>
          <p:cNvSpPr txBox="1"/>
          <p:nvPr/>
        </p:nvSpPr>
        <p:spPr>
          <a:xfrm>
            <a:off x="1054786" y="3234553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No-Force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041E8-4E6A-70F7-9F60-7534222AF6EE}"/>
              </a:ext>
            </a:extLst>
          </p:cNvPr>
          <p:cNvSpPr txBox="1"/>
          <p:nvPr/>
        </p:nvSpPr>
        <p:spPr>
          <a:xfrm>
            <a:off x="3932742" y="2834443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Steal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0F6F-FEAA-E923-E2D2-B80A90F8860D}"/>
              </a:ext>
            </a:extLst>
          </p:cNvPr>
          <p:cNvSpPr txBox="1"/>
          <p:nvPr/>
        </p:nvSpPr>
        <p:spPr>
          <a:xfrm>
            <a:off x="2345552" y="283620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No-Steal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C814F-DFE3-3A09-28FD-F2287D76B440}"/>
              </a:ext>
            </a:extLst>
          </p:cNvPr>
          <p:cNvSpPr txBox="1"/>
          <p:nvPr/>
        </p:nvSpPr>
        <p:spPr>
          <a:xfrm>
            <a:off x="7189329" y="365038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Force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25198-AE2E-1179-B2E0-ADEA89560827}"/>
              </a:ext>
            </a:extLst>
          </p:cNvPr>
          <p:cNvSpPr txBox="1"/>
          <p:nvPr/>
        </p:nvSpPr>
        <p:spPr>
          <a:xfrm>
            <a:off x="6744961" y="3234553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No-Force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CDF36-842F-A576-07DE-18F51D321FD5}"/>
              </a:ext>
            </a:extLst>
          </p:cNvPr>
          <p:cNvSpPr txBox="1"/>
          <p:nvPr/>
        </p:nvSpPr>
        <p:spPr>
          <a:xfrm>
            <a:off x="9622917" y="2834443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Steal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DFC8B-270C-14E4-F753-05DDF97990A4}"/>
              </a:ext>
            </a:extLst>
          </p:cNvPr>
          <p:cNvSpPr txBox="1"/>
          <p:nvPr/>
        </p:nvSpPr>
        <p:spPr>
          <a:xfrm>
            <a:off x="8035727" y="283620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No-Steal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8A314-BFBD-8EDB-F4BD-AF0428D8F492}"/>
              </a:ext>
            </a:extLst>
          </p:cNvPr>
          <p:cNvSpPr txBox="1"/>
          <p:nvPr/>
        </p:nvSpPr>
        <p:spPr>
          <a:xfrm>
            <a:off x="1920115" y="2134086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Runtime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D3785-0BE8-27BE-F4C5-94C79BA4FDD6}"/>
              </a:ext>
            </a:extLst>
          </p:cNvPr>
          <p:cNvSpPr txBox="1"/>
          <p:nvPr/>
        </p:nvSpPr>
        <p:spPr>
          <a:xfrm>
            <a:off x="7481185" y="2134085"/>
            <a:ext cx="325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Recovery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228473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FAAB2-1AB6-13E8-0088-3B49CBB1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67442-B74B-0C07-75FE-21938CF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10A4A-3EBA-CA75-6101-E022B288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No-Steal + Force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0510C4-A888-86AC-F813-5B907680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 dirty write on an uncommitted transaction is written to the database and each update made by a transaction are written to the disk before commit.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ED619-0382-2F28-8DDF-D9D1BC78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0EC0-67F6-4FDD-DCF2-3999B13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8B79DD-4F91-6C20-3407-3EF0117D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No-Steal + Force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50C9CB-AC42-B3BB-3BCD-F06EA02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 dirty write on an uncommitted transaction is written to the database and each update made by a transaction are written to the disk before commit.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This approach is easy to implement: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Never have to undo changes of an aborted transaction because the changes were not written to disk.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Never have to redo changes of a committed transaction because all the changes are guaranteed to be written to disk at commit time.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to design a no-steal + force policy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67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5C6A-4164-F4FF-989B-2DCBA34B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24C5-C3BB-0531-2A80-BB668009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BB8915-8052-7985-C735-1EB0A520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DA15B0-B07E-6BD1-A25A-C3347EF7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store versions?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7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18771-0299-60A4-E4D8-C56D4372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66E0-8488-2E50-9F7F-6629E439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A97A9F-1586-13EF-E859-EEB742C8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4BB813-27FD-9408-5FFE-87F919CE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DBMS maintains copies of pages.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Specifically, at most two versions of a page: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Master version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Contains only changes from committed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Shadow version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Updates made by uncommitted transactions.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a transaction wants to write/update, create a shadow version.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install updates when a transaction commits, overwrite the root so it points to the shadow.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Swapping master and shadow versions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744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9CFFD-51DA-A617-EE62-A1E30684B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A8411-8122-7F71-1FA5-60D03CBB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6C8AA4-0845-D089-30B4-6D8E8AF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6C198-7CA4-F540-BB57-77B51F7BE5C1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78D051-504C-E7C5-6F95-FF2A3F2823EB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5E07C-E208-281A-805E-0638218A902A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A08CE-5C93-317D-8413-64D1AC935518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EDDC79D-8D43-AF55-3638-42B43CE1D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71130"/>
              </p:ext>
            </p:extLst>
          </p:nvPr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117D8C-8164-ECE8-68C4-9F0A55FE9312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B003084-E83B-B785-1961-183792FFEAAD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3C87E-8ADA-D3DE-67E4-AF0A5E1360DC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D5F1-DE4E-1B46-2FD0-DFC7392E3A8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E29D8C1-9F2E-78A9-741B-47EB6010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65009"/>
              </p:ext>
            </p:extLst>
          </p:nvPr>
        </p:nvGraphicFramePr>
        <p:xfrm>
          <a:off x="7937388" y="2579211"/>
          <a:ext cx="19798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FDA61A-5F95-A1B3-C779-1B2CC3308C0D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A85B62-AA46-3DBE-8994-5424EAE07D19}"/>
              </a:ext>
            </a:extLst>
          </p:cNvPr>
          <p:cNvCxnSpPr>
            <a:endCxn id="26" idx="1"/>
          </p:cNvCxnSpPr>
          <p:nvPr/>
        </p:nvCxnSpPr>
        <p:spPr>
          <a:xfrm>
            <a:off x="5271050" y="3038893"/>
            <a:ext cx="2666338" cy="3785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37A8AE-C0DD-3E7E-D8E9-162ED6DD0017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4A230-FA61-FFC4-0398-0A2706CC7861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64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57D28-04BA-6DEF-74F0-CED473C1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631EF-8EBA-B232-17F3-85702AD2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4336AE-9CBD-EB5F-A094-5B031960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67F83-209A-B867-66DE-FAD36ECE8C79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39AA42-FF3D-83E2-1324-1E317281B68E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50DFB-2FE5-7A5C-6898-CEBB34685FE9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3DFE7-A92F-2490-5295-9C002DCAD6E6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360A35-16C8-CB98-701F-7FCEE9BDF91A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C435EF-0782-37E6-915E-0FBD356C9C5C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693C231-37FD-0B1B-6E87-ABA68D2F61F6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7A5DF-25E5-43D1-7D7D-16DCB9593490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44C0E-E4F7-EE40-70F6-62C4ECBA836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7F9631-D8F2-EC30-AAC1-205C44B7B992}"/>
              </a:ext>
            </a:extLst>
          </p:cNvPr>
          <p:cNvGraphicFramePr>
            <a:graphicFrameLocks noGrp="1"/>
          </p:cNvGraphicFramePr>
          <p:nvPr/>
        </p:nvGraphicFramePr>
        <p:xfrm>
          <a:off x="7937388" y="2579211"/>
          <a:ext cx="19798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99F4A-4165-6BCA-6458-5562B5B88688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4DC7C-13DB-F4D5-AB9E-537104672DB9}"/>
              </a:ext>
            </a:extLst>
          </p:cNvPr>
          <p:cNvCxnSpPr>
            <a:endCxn id="26" idx="1"/>
          </p:cNvCxnSpPr>
          <p:nvPr/>
        </p:nvCxnSpPr>
        <p:spPr>
          <a:xfrm>
            <a:off x="5271050" y="3038893"/>
            <a:ext cx="2666338" cy="3785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9B8630-3982-EF88-612F-0DDB4A262D9B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A3047-D107-82B3-B08C-E3BA50E05F69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33F832-060C-FA98-BC45-143DE0E702FC}"/>
              </a:ext>
            </a:extLst>
          </p:cNvPr>
          <p:cNvSpPr txBox="1"/>
          <p:nvPr/>
        </p:nvSpPr>
        <p:spPr>
          <a:xfrm>
            <a:off x="1158497" y="6072877"/>
            <a:ext cx="6915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 a transaction T1 wants to update some of these pages.</a:t>
            </a:r>
          </a:p>
        </p:txBody>
      </p:sp>
    </p:spTree>
    <p:extLst>
      <p:ext uri="{BB962C8B-B14F-4D97-AF65-F5344CB8AC3E}">
        <p14:creationId xmlns:p14="http://schemas.microsoft.com/office/powerpoint/2010/main" val="3935433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D77AD-EDF5-D686-2C67-869042E6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943D9-53A7-5BA1-FA8C-DFFE4E56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D07C00-61E0-D8CF-B9CE-7948F3D5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52B50-DEAD-4FA3-3B08-17FE2F52625B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E841C-F85F-0EAF-B436-5A89AB919B02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A3C-6FF9-7079-1B43-554B99EAE2A4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D579F-B0DD-793C-0190-74DF53C57839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F6E6C1-E77E-D464-936E-F12E13FCFD24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1226BAF-410A-C15D-FA0E-D0AE51246109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B98BFDC-5250-18BF-44BA-60D04AD6D678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71B57-DEFF-DFC3-AC12-E0F9F9D6B3BD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2DBDA1-81E1-111F-6BED-7B706F04B50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C869B8-8BC8-7CBF-1937-1623BBB7A2AD}"/>
              </a:ext>
            </a:extLst>
          </p:cNvPr>
          <p:cNvGraphicFramePr>
            <a:graphicFrameLocks noGrp="1"/>
          </p:cNvGraphicFramePr>
          <p:nvPr/>
        </p:nvGraphicFramePr>
        <p:xfrm>
          <a:off x="7937388" y="2579211"/>
          <a:ext cx="19798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32FBE-CA17-C213-DBD6-12936EE4C1EB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9BA916-F1FB-7E99-ADAE-019EEE58351A}"/>
              </a:ext>
            </a:extLst>
          </p:cNvPr>
          <p:cNvCxnSpPr>
            <a:endCxn id="26" idx="1"/>
          </p:cNvCxnSpPr>
          <p:nvPr/>
        </p:nvCxnSpPr>
        <p:spPr>
          <a:xfrm>
            <a:off x="5271050" y="3038893"/>
            <a:ext cx="2666338" cy="3785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6A9098-4158-F757-E36B-B347E5BCA5FB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C820F-D78D-4408-DF54-D764C374BD0F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EC0B17-06B1-5574-5694-3049F8600314}"/>
              </a:ext>
            </a:extLst>
          </p:cNvPr>
          <p:cNvSpPr txBox="1"/>
          <p:nvPr/>
        </p:nvSpPr>
        <p:spPr>
          <a:xfrm>
            <a:off x="1158497" y="6072877"/>
            <a:ext cx="838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So, create a shadow page table that points to original pages in the disk.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27CBC-B656-3D6B-1953-F080888F972B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5B4EC9-1B2B-B26C-FAB3-A34DE7FB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43624"/>
              </p:ext>
            </p:extLst>
          </p:nvPr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F6150-08AC-5CB9-7E8E-16B45D9AB86E}"/>
              </a:ext>
            </a:extLst>
          </p:cNvPr>
          <p:cNvCxnSpPr/>
          <p:nvPr/>
        </p:nvCxnSpPr>
        <p:spPr>
          <a:xfrm flipV="1">
            <a:off x="5337139" y="3200889"/>
            <a:ext cx="2600249" cy="147698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7837BE-AF6B-148A-828E-340D9736CE03}"/>
              </a:ext>
            </a:extLst>
          </p:cNvPr>
          <p:cNvCxnSpPr>
            <a:cxnSpLocks/>
          </p:cNvCxnSpPr>
          <p:nvPr/>
        </p:nvCxnSpPr>
        <p:spPr>
          <a:xfrm flipV="1">
            <a:off x="5337139" y="3535243"/>
            <a:ext cx="2600249" cy="135581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681A1E-35B7-D60A-5BCA-4BB20281C13A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F6D50D-FC3A-56C0-47C0-2BBDB00BD285}"/>
              </a:ext>
            </a:extLst>
          </p:cNvPr>
          <p:cNvCxnSpPr/>
          <p:nvPr/>
        </p:nvCxnSpPr>
        <p:spPr>
          <a:xfrm flipV="1">
            <a:off x="5337139" y="4159972"/>
            <a:ext cx="2600249" cy="122607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3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E5051-8A63-05F4-77AF-CA4842AEF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CD3B-0ABF-DA91-3EDB-940D1B0A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8B16EC-7EF6-8D01-A131-41E10C55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B9358-B56D-7357-64AB-42D8E3C9D4E9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B0FC5-38B7-26C9-0161-6964A279A1A1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8533B-CBD3-CE95-0AD1-B1CB9436B647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707E0-7284-66D3-0260-442708E40792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B45B81-A7CB-223F-F6AF-6D3D22F85950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9351183-3B0B-9165-4B62-B1043AF30E0C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21B438-F78D-37C0-C4B1-86ED8A309633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8E7D0-C165-CEF9-BB24-C90DB566CC75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639F-61B6-2094-FF58-B7255EFA79D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146442E-FBF6-45A9-44CF-C733FFAF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8799"/>
              </p:ext>
            </p:extLst>
          </p:nvPr>
        </p:nvGraphicFramePr>
        <p:xfrm>
          <a:off x="7937388" y="2579211"/>
          <a:ext cx="197987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49B47-66A3-2E73-6D4A-D65D775C0600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DD7CB5-A412-EBE1-5E63-1D9B35199490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54A731-17BF-D545-0F8B-71BC642844DB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182076-5E8E-6FC6-7DF0-02473D2BD79B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CA5CC-7B62-628A-85C4-08281A02232E}"/>
              </a:ext>
            </a:extLst>
          </p:cNvPr>
          <p:cNvSpPr txBox="1"/>
          <p:nvPr/>
        </p:nvSpPr>
        <p:spPr>
          <a:xfrm>
            <a:off x="1158497" y="6072877"/>
            <a:ext cx="8769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Now, say T1 wants to write a record in Page 1, so create a new Page in disk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ADED-A6FD-31A4-40E4-79967621B2BC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F31DDC-37ED-332E-0E59-86E3B1965FF7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68EB1-1DD5-802A-2A7E-B621FCB099DB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25719B-82AA-DCA1-6DF4-CBC6073AA676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8814A4-D5FF-BE84-A698-412474465B7D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2B4F4D-67AE-6B36-C576-B4CA7AACD3B7}"/>
              </a:ext>
            </a:extLst>
          </p:cNvPr>
          <p:cNvCxnSpPr/>
          <p:nvPr/>
        </p:nvCxnSpPr>
        <p:spPr>
          <a:xfrm flipV="1">
            <a:off x="5337139" y="4159972"/>
            <a:ext cx="2600249" cy="122607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9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2B90B-CC50-F76E-FDFF-33AA2CA4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92A66-11C4-4652-076E-D22D923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0E6E3-A82B-9E72-D1F7-31F34971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21B08-FFA9-D2C9-17BE-0D52822514BA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B2D34F-F226-5037-E19F-0EB25A3781F3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E57A8-EC3F-3CE8-6C2A-6B7A6281FA83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051BD-957B-2D80-F787-141AF587216A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02BE50-0349-1AC4-934B-7A0FC8127DC0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36A30B-D4A7-F2DF-4033-F216FD366583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5AF9B2-E129-E18B-C085-069C1F4D9CE3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EEB636-F362-05A3-73BB-3A2820CF3E68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19866D-50E2-64BA-FEC2-628DEB4080A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00E92BD-D304-504F-177C-1592204D8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92692"/>
              </p:ext>
            </p:extLst>
          </p:nvPr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E6575A-6765-3D83-80FA-F72BFFC1D711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97B201-5A00-60F8-3DD5-21F18E2FF4F0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6C1A65-582B-BEB2-0CF9-230110251E18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F1FC1A-2413-958C-53F2-5D9334B20C9B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95CE6C-D199-7010-B6D7-1F759BC86F28}"/>
              </a:ext>
            </a:extLst>
          </p:cNvPr>
          <p:cNvSpPr txBox="1"/>
          <p:nvPr/>
        </p:nvSpPr>
        <p:spPr>
          <a:xfrm>
            <a:off x="1158497" y="6072877"/>
            <a:ext cx="8769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Now, say T1 wants to write a record in Page 4, so create a new Page in disk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AB75B-CC61-B6AB-64FD-C1025F83F9B7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4DECC0-26FA-DFEB-8354-602739182325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E89931-7F84-DFF8-01FD-A1E00A365967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D4476F-66D4-4042-FF8C-658F593A47FF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DEA31-C419-AC50-CF7D-5AA15A2FF630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61413-4D3F-2314-116D-D599DD4465D0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06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69B1-8273-1C04-BC09-D7E20623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631E3-4E8B-956C-B745-899A3A20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51EAAA-B1EF-3E07-8D7E-E5AB14C8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CE283-2159-9303-6D77-437E651717E3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79B8B-2A96-727D-A0F2-990CE9D86D00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B156A-CA36-28E6-8288-E9559217157F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48AC1-8D6B-056B-3C08-D79984BBF503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BAC124-6131-F3B4-1E1A-BA124343A3F4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1EA84E-0477-64CA-757A-69181C67EEE2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F3AB8-FA0C-7961-BA2D-820D95FD3261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54B4B-1AE3-62B7-004F-D3C799DCC641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4687AE-319A-D7CA-1046-038D7D96E5C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8D75A6A-79E7-42AA-DC80-E49D756A4491}"/>
              </a:ext>
            </a:extLst>
          </p:cNvPr>
          <p:cNvGraphicFramePr>
            <a:graphicFrameLocks noGrp="1"/>
          </p:cNvGraphicFramePr>
          <p:nvPr/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A2DAB2-EFF9-FAFE-F894-423F188812A2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62F140-7F1C-60AF-5A36-E635F2A1A8C0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661C03-8797-D601-39A2-F84F39FA2169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0733D4-E75C-65B0-F9FA-97040857883B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0684FC-1969-A212-E840-1235F5EF1B34}"/>
              </a:ext>
            </a:extLst>
          </p:cNvPr>
          <p:cNvSpPr txBox="1"/>
          <p:nvPr/>
        </p:nvSpPr>
        <p:spPr>
          <a:xfrm>
            <a:off x="1158497" y="6072877"/>
            <a:ext cx="10521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Now, say a transaction T2 wants to read a record from Page 1, where should it read from?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17234-DB79-3456-F9FD-3FABADDAA749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76D0D-7E01-E64F-01B1-98CE2386BD20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4EAE1D-25FF-19F9-D571-4A8B0F906721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E6466A-7D07-1480-CA2F-70D3674F898A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13AA6-1CDE-ACD0-36BB-91FD44131B94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59081-6CD8-2623-F540-F3DEABF7A887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25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E0C7-7C99-CE71-4F8F-A55D3A7E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735F6-7F6C-B179-B1FA-9686B3E2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879EBF-AE1F-FA40-A33A-CC4B537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4676D-73D6-A333-9B2E-FBE0E4414295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C3334A-EDC3-3EDF-2EDD-9273F8987B32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E3FB-434C-E3DC-5108-B61A45ADC1BD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A9DE8-AD31-BDA6-B670-492038A83799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F56FB8-6570-41FA-018F-49B7ABD1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044"/>
              </p:ext>
            </p:extLst>
          </p:nvPr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E4F78B-492C-AA08-0100-9EE539CECCAC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0E25B19-53EC-0216-B812-C04DF17D8B69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67125-E743-3F4D-7F17-998EA5BE6D10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B04636-E21A-6134-C6F8-C13D64BDF3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BAC8FF8-FE95-FDAB-0173-370F975D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24451"/>
              </p:ext>
            </p:extLst>
          </p:nvPr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A477E1-8898-1F75-843E-6F0BCCEEE467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DBA9F7-2784-6242-0D66-05334FB17E24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FCFAC2-78DF-8D98-F8FC-BD37FBA8BB04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4209F4-D6EB-A9C2-56C0-FD07B61C001F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927428-56EF-58C8-C21C-C492CAD173D9}"/>
              </a:ext>
            </a:extLst>
          </p:cNvPr>
          <p:cNvSpPr txBox="1"/>
          <p:nvPr/>
        </p:nvSpPr>
        <p:spPr>
          <a:xfrm>
            <a:off x="1158497" y="6072877"/>
            <a:ext cx="861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T2 will follow the Master Pointer and read Page 1 from disk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B0C9-B4EA-3AD3-D54C-2F29A4DBB350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F9ADAB-A7D8-17CC-A05D-275672537DB6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B3F116-1C6C-2AA0-0612-0388193D9BD2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9CD5C8-962F-F172-9C17-808955A15EF7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75389-A3DF-628F-6EFA-2516138F1807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48E48-3113-7EE3-B954-7EED3A3654DB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6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E6D3-31C0-98FC-96EB-E41B5CC5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B1AB-0FE1-0E77-48E5-B6DF649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A1C70D-FB4F-59BC-590D-85AEE345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C2048-A91F-EFC1-F3EC-E7BF7A109A6F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D71638-490E-F078-AAE2-42A920884928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D967-AC32-4FC5-FBB7-1C8C7BA695B3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A44BA-1C54-55F2-81DE-F1004DC09BD9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B2308C-3322-5254-3165-496268E0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9831"/>
              </p:ext>
            </p:extLst>
          </p:nvPr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328281F-4424-823C-8F73-A1DD7ED727F4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346B87-9DC9-1E48-43DA-FDA1DB20D8CE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0D053-262C-1EB3-43E6-6A1F1BB51088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B3DDE-1C0E-1C25-98FD-24060206E56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DDDF7C1-571A-039F-873D-09E9CB3A9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8070"/>
              </p:ext>
            </p:extLst>
          </p:nvPr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739F67-AC0D-8C46-4A9F-12F6D622CAD7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A5D777-A3A2-AEF1-F9D5-BCA7DC74E072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BD527-E0E0-5BD5-060D-5E4147E5F10F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DBD439-AED7-12FA-0ED7-1B6F33D09C29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FC08AB-9993-FE5F-3362-046493B7457C}"/>
              </a:ext>
            </a:extLst>
          </p:cNvPr>
          <p:cNvSpPr txBox="1"/>
          <p:nvPr/>
        </p:nvSpPr>
        <p:spPr>
          <a:xfrm>
            <a:off x="1158497" y="6072877"/>
            <a:ext cx="40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Now, what happens T1 commits?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0839F-5928-BDDF-4DB8-9BCC49871480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A1FBF9-79DB-B1A7-A286-5C3E8F838E9B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B129A-27CA-203D-3A4D-F4830A1A4683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8B10D6-B4BF-9601-C8EA-992D44A62808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E514E-800C-6760-78AE-2C38C77F13A8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007C78-5ABD-8935-6C93-64232FC8B7B5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8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2A5A-38DE-0C6E-CE70-D9789105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BADC2-51A3-21AC-F78F-DC9E8DB3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1ACF7-40E2-B25D-F546-E31578AB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F6246-7521-B807-ECA0-CEE4C1E8F08E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B3292-BCD8-1216-4CBB-DA8D651B228A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D5E79-D3BF-E5D0-0D7C-5B7623F327C6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7AED9-1351-1B91-9722-0666B7254791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6BE7A65-54D5-3EDF-C2DF-DB24756D4E74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02CA70-2D77-E415-8B75-833B4B26EED8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97DFC6-5EA4-31CC-1DB1-6A20772DEA46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54ED1-ABFC-95FA-EF64-DA777B4E5F4A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8294ED-FCE2-EBAF-2321-EC563B608F8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175903" y="3200889"/>
            <a:ext cx="1155465" cy="460519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4E3A058-3819-59C4-2A1A-D4C2B7B50935}"/>
              </a:ext>
            </a:extLst>
          </p:cNvPr>
          <p:cNvGraphicFramePr>
            <a:graphicFrameLocks noGrp="1"/>
          </p:cNvGraphicFramePr>
          <p:nvPr/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D7E6B8-9798-D9DF-B506-0B0437A50FC7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4BA4FF-15D1-1E96-956D-6B989F2D67D6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50150-80C2-8DC1-4CE6-AB20D10F5DD6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AF7A58-99DD-97AC-9472-2D8427DF1673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BCEAB1-E334-7EEF-8094-0E7D25F36786}"/>
              </a:ext>
            </a:extLst>
          </p:cNvPr>
          <p:cNvSpPr txBox="1"/>
          <p:nvPr/>
        </p:nvSpPr>
        <p:spPr>
          <a:xfrm>
            <a:off x="1158497" y="6072877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Original Pages for 1 and 4 are deleted.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07246-F281-6C5A-D34A-A90F8BD66C7A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1EBE85-7D5D-1EB3-AA88-B85F3C354D98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9BDB6-AA5E-586A-B421-4B5741722C65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D3AE55-B843-7B48-39BA-CDED1308DC42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CBC9B0-FC45-08EC-2920-5318DD9B6AB1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B20334-1459-A2F2-39A6-6606F81322D1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BD0FD3EF-F4B9-CFC9-9B46-EC45775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3461" y="2929808"/>
            <a:ext cx="334714" cy="334714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5754398-14F9-2983-D4BE-E29F9617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3461" y="3902923"/>
            <a:ext cx="334714" cy="3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E54D4-CED9-4B04-C0F0-36D83F17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CAED8-7FDA-1377-7207-CD8948A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30B2A0-71ED-C5F4-9544-866E1BDB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C394FE-64AB-EF0B-1873-7BAB5AAF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81054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store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DBMS uses the record’s pointer field to create a version chain (chain of versions).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This allows the database to find the version that is visible to a particular transaction at runtime.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Indexes always point to the </a:t>
            </a:r>
            <a:r>
              <a:rPr lang="en-US" sz="2400" b="1" dirty="0">
                <a:latin typeface="Palatino Linotype" panose="02040502050505030304" pitchFamily="18" charset="0"/>
              </a:rPr>
              <a:t>head</a:t>
            </a:r>
            <a:r>
              <a:rPr lang="en-US" sz="2400" dirty="0">
                <a:latin typeface="Palatino Linotype" panose="02040502050505030304" pitchFamily="18" charset="0"/>
              </a:rPr>
              <a:t> of the chain.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Different storage schemes determine where/what to store for each version.</a:t>
            </a:r>
          </a:p>
        </p:txBody>
      </p:sp>
    </p:spTree>
    <p:extLst>
      <p:ext uri="{BB962C8B-B14F-4D97-AF65-F5344CB8AC3E}">
        <p14:creationId xmlns:p14="http://schemas.microsoft.com/office/powerpoint/2010/main" val="23139598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D32B-92D8-8380-0455-239F380D9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CF77-FC8C-2872-1CB1-7FA44EB0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8F61E-8F57-5212-D7A4-A6574B3C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DF616-20EF-E002-8482-D75ACAFFFDE1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26A405-58C4-7E32-0F54-631ED78A84AC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EEB6A-1014-4BD3-72FF-79E003177ED3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872E7-847A-7A8D-97B8-707EAF4CA7C2}"/>
              </a:ext>
            </a:extLst>
          </p:cNvPr>
          <p:cNvSpPr txBox="1"/>
          <p:nvPr/>
        </p:nvSpPr>
        <p:spPr>
          <a:xfrm>
            <a:off x="4188182" y="1931871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6DC0D26-068D-D24F-4668-6877C4B6E6A0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2644619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A8FF9E-19BE-E04F-1CAE-1ADECEB8E32C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C2EACE-644C-2A00-7016-C0EA8ABA0CB6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D8C69-8111-1E2C-2CD9-10A61EFEFCB9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F7531A-0135-F655-88B7-C10FFFC859F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175903" y="3661408"/>
            <a:ext cx="1251717" cy="1264763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FB63537-3A25-C44D-54AF-7E596926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4446"/>
              </p:ext>
            </p:extLst>
          </p:nvPr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5418C0-CFA7-A34E-2287-BE47053687D2}"/>
              </a:ext>
            </a:extLst>
          </p:cNvPr>
          <p:cNvCxnSpPr>
            <a:cxnSpLocks/>
          </p:cNvCxnSpPr>
          <p:nvPr/>
        </p:nvCxnSpPr>
        <p:spPr>
          <a:xfrm>
            <a:off x="5271050" y="2762451"/>
            <a:ext cx="2666338" cy="33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7B960D-AB8B-D861-660E-7814AD7CA8F2}"/>
              </a:ext>
            </a:extLst>
          </p:cNvPr>
          <p:cNvCxnSpPr>
            <a:cxnSpLocks/>
          </p:cNvCxnSpPr>
          <p:nvPr/>
        </p:nvCxnSpPr>
        <p:spPr>
          <a:xfrm>
            <a:off x="5271050" y="3038893"/>
            <a:ext cx="2666338" cy="3901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39F66B-7E42-4A2E-319F-9FD8F01329F5}"/>
              </a:ext>
            </a:extLst>
          </p:cNvPr>
          <p:cNvCxnSpPr/>
          <p:nvPr/>
        </p:nvCxnSpPr>
        <p:spPr>
          <a:xfrm>
            <a:off x="5271050" y="3214997"/>
            <a:ext cx="2666338" cy="5458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19BB0-9497-E53B-FE00-FB2BBB4625D1}"/>
              </a:ext>
            </a:extLst>
          </p:cNvPr>
          <p:cNvCxnSpPr/>
          <p:nvPr/>
        </p:nvCxnSpPr>
        <p:spPr>
          <a:xfrm>
            <a:off x="5337139" y="3436915"/>
            <a:ext cx="2600249" cy="63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F62746-1ADE-D86C-75F7-633B5B877B9E}"/>
              </a:ext>
            </a:extLst>
          </p:cNvPr>
          <p:cNvSpPr txBox="1"/>
          <p:nvPr/>
        </p:nvSpPr>
        <p:spPr>
          <a:xfrm>
            <a:off x="1158497" y="6072877"/>
            <a:ext cx="673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And, the master pointer points to the shadow page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A6A3-9E07-34C6-3FCF-395F42633229}"/>
              </a:ext>
            </a:extLst>
          </p:cNvPr>
          <p:cNvSpPr txBox="1"/>
          <p:nvPr/>
        </p:nvSpPr>
        <p:spPr>
          <a:xfrm>
            <a:off x="4188182" y="3837188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Shadow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B4460-46B2-FB0E-B556-0699C2BF37AC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94207-2354-6B6E-D0D4-BBD8D066CED3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9596A-8CEC-AFDC-667E-41D8D51A7184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1F8B19-E202-B277-3B16-85CB106FDE15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7751E-BBBA-0FB3-95D8-70EF671C3812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96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37E08-A7FE-BDD3-9A19-2037EBFD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EE868-67AF-9893-C36A-4A5525A6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A93E8-3D56-1AA8-A04F-4A5B01C3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C26F1-BFFE-871B-F5AB-DAC19C3ED5DC}"/>
              </a:ext>
            </a:extLst>
          </p:cNvPr>
          <p:cNvSpPr txBox="1"/>
          <p:nvPr/>
        </p:nvSpPr>
        <p:spPr>
          <a:xfrm>
            <a:off x="3637918" y="15272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54435C-C54A-3960-E495-0661B29258BA}"/>
              </a:ext>
            </a:extLst>
          </p:cNvPr>
          <p:cNvSpPr/>
          <p:nvPr/>
        </p:nvSpPr>
        <p:spPr>
          <a:xfrm>
            <a:off x="2514231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ABE7C-CC04-DD4D-1A2C-7F4E516CEC5B}"/>
              </a:ext>
            </a:extLst>
          </p:cNvPr>
          <p:cNvSpPr txBox="1"/>
          <p:nvPr/>
        </p:nvSpPr>
        <p:spPr>
          <a:xfrm>
            <a:off x="8354129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84510-04CE-16B8-9B90-8BB197641117}"/>
              </a:ext>
            </a:extLst>
          </p:cNvPr>
          <p:cNvSpPr txBox="1"/>
          <p:nvPr/>
        </p:nvSpPr>
        <p:spPr>
          <a:xfrm>
            <a:off x="4202446" y="3817489"/>
            <a:ext cx="14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Page Table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8DDAF5-C3C1-1929-96F5-6E41808BBCCF}"/>
              </a:ext>
            </a:extLst>
          </p:cNvPr>
          <p:cNvSpPr/>
          <p:nvPr/>
        </p:nvSpPr>
        <p:spPr>
          <a:xfrm>
            <a:off x="7142378" y="1926341"/>
            <a:ext cx="3376430" cy="36466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CBBC0C-C3FE-56D5-7AF6-8697CB2CD550}"/>
              </a:ext>
            </a:extLst>
          </p:cNvPr>
          <p:cNvSpPr/>
          <p:nvPr/>
        </p:nvSpPr>
        <p:spPr>
          <a:xfrm>
            <a:off x="2954599" y="3549712"/>
            <a:ext cx="221304" cy="223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1865D-7A3B-4A73-36FE-597B7BE98883}"/>
              </a:ext>
            </a:extLst>
          </p:cNvPr>
          <p:cNvSpPr txBox="1"/>
          <p:nvPr/>
        </p:nvSpPr>
        <p:spPr>
          <a:xfrm>
            <a:off x="2566289" y="2846946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Master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Pointer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0550-E9BD-EEDC-861F-D3F68599B33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175903" y="3661408"/>
            <a:ext cx="1251717" cy="1264763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D7A318-6C4A-EE5E-9370-B50EC919043B}"/>
              </a:ext>
            </a:extLst>
          </p:cNvPr>
          <p:cNvGraphicFramePr>
            <a:graphicFrameLocks noGrp="1"/>
          </p:cNvGraphicFramePr>
          <p:nvPr/>
        </p:nvGraphicFramePr>
        <p:xfrm>
          <a:off x="7937388" y="2579211"/>
          <a:ext cx="197987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Master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946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99515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65519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1563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653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sz="1600" b="1" i="0" baseline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302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2D72E4-8175-3176-7CB8-29617826A40F}"/>
              </a:ext>
            </a:extLst>
          </p:cNvPr>
          <p:cNvSpPr txBox="1"/>
          <p:nvPr/>
        </p:nvSpPr>
        <p:spPr>
          <a:xfrm>
            <a:off x="1158497" y="6072877"/>
            <a:ext cx="706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And, the shadow page table becomes the master page table.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E1BBA1-ABB9-C19A-8694-F326DD2F0C8C}"/>
              </a:ext>
            </a:extLst>
          </p:cNvPr>
          <p:cNvGraphicFramePr>
            <a:graphicFrameLocks noGrp="1"/>
          </p:cNvGraphicFramePr>
          <p:nvPr/>
        </p:nvGraphicFramePr>
        <p:xfrm>
          <a:off x="4427620" y="4549936"/>
          <a:ext cx="991399" cy="90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9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</a:tblGrid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9572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17369"/>
                  </a:ext>
                </a:extLst>
              </a:tr>
              <a:tr h="226273">
                <a:tc>
                  <a:txBody>
                    <a:bodyPr/>
                    <a:lstStyle/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2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E92FDC-1EA7-9341-F581-F5829F32D819}"/>
              </a:ext>
            </a:extLst>
          </p:cNvPr>
          <p:cNvCxnSpPr>
            <a:cxnSpLocks/>
          </p:cNvCxnSpPr>
          <p:nvPr/>
        </p:nvCxnSpPr>
        <p:spPr>
          <a:xfrm flipV="1">
            <a:off x="5337139" y="4398745"/>
            <a:ext cx="2600249" cy="279133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E460DC-BEFB-69D3-CF4A-FE6A83152BF3}"/>
              </a:ext>
            </a:extLst>
          </p:cNvPr>
          <p:cNvCxnSpPr>
            <a:cxnSpLocks/>
          </p:cNvCxnSpPr>
          <p:nvPr/>
        </p:nvCxnSpPr>
        <p:spPr>
          <a:xfrm flipV="1">
            <a:off x="5337139" y="3475415"/>
            <a:ext cx="2600249" cy="145414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7AEFC4-60B4-5F9D-0BBF-5223EEAFB08B}"/>
              </a:ext>
            </a:extLst>
          </p:cNvPr>
          <p:cNvCxnSpPr/>
          <p:nvPr/>
        </p:nvCxnSpPr>
        <p:spPr>
          <a:xfrm flipV="1">
            <a:off x="5337139" y="3826153"/>
            <a:ext cx="2600249" cy="128010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37509E-E6C3-6E0C-B1AD-A5248FF92C7B}"/>
              </a:ext>
            </a:extLst>
          </p:cNvPr>
          <p:cNvCxnSpPr>
            <a:cxnSpLocks/>
          </p:cNvCxnSpPr>
          <p:nvPr/>
        </p:nvCxnSpPr>
        <p:spPr>
          <a:xfrm flipV="1">
            <a:off x="5337139" y="4764505"/>
            <a:ext cx="2600249" cy="62154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85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DB20-94D0-6FCC-86F2-B2331B09E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BFD46-317D-6384-D824-B68FFF2C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BBDBDA-3F95-83DA-FCA4-E654BBBF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A7E87D7-712B-43EE-2D8B-6C9E5914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Supporting rollbacks and recovery is easy with shadow paging.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Undo: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Remove the shadow pages.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Leave the master and the DB root pointer alone.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Redo: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 needed at all.</a:t>
            </a:r>
          </a:p>
        </p:txBody>
      </p:sp>
    </p:spTree>
    <p:extLst>
      <p:ext uri="{BB962C8B-B14F-4D97-AF65-F5344CB8AC3E}">
        <p14:creationId xmlns:p14="http://schemas.microsoft.com/office/powerpoint/2010/main" val="17096227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28C7-8FDE-6A6C-769E-D18F4E0BC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CB25-DFFD-2153-B654-515B36D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6272B7-478F-B529-286A-E2DEEDB7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Shadow Paging Disadvantages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BDAFF7-A03E-32F8-04AF-4949D594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Copying the entire page table is expensive.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Commit overhead is high.</a:t>
            </a:r>
          </a:p>
        </p:txBody>
      </p:sp>
    </p:spTree>
    <p:extLst>
      <p:ext uri="{BB962C8B-B14F-4D97-AF65-F5344CB8AC3E}">
        <p14:creationId xmlns:p14="http://schemas.microsoft.com/office/powerpoint/2010/main" val="2529355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FE0D-F8A9-A3A5-890F-C13D800A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1A82C-1FE9-6739-C949-BB934B2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E8845-DC85-1384-5984-1D04CC7C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Steal + No-Force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0E5B0D-0EF2-9751-280A-761A297C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Allow transactions to read uncommitted updates and do not force writing updates to the disk.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to design a steal + no-force policy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9007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47A7-551F-CC3F-1ED5-4A3015CCF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74485-D9B6-1580-229A-2B36A40B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062938-DBC0-ECD6-1F1A-60ED4A27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Write-Ahead Log (WAL)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0F9CE8-5871-74B1-5C6D-48FBE787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Maintain a </a:t>
            </a:r>
            <a:r>
              <a:rPr lang="en-US" sz="2400" b="1" dirty="0">
                <a:latin typeface="Palatino Linotype" panose="02040502050505030304" pitchFamily="18" charset="0"/>
              </a:rPr>
              <a:t>log file </a:t>
            </a:r>
            <a:r>
              <a:rPr lang="en-US" sz="2400" dirty="0">
                <a:latin typeface="Palatino Linotype" panose="02040502050505030304" pitchFamily="18" charset="0"/>
              </a:rPr>
              <a:t>separate from buffer pool that tracks the changes that transactions make to that database.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Assumption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the log file is on stable storage.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Log contains enough information to perform the necessary undo and redo operations on the database.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DBMS must write to disk the log file before it can flush the actual object to disk.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is not considered committed until all its log records have been written to stable storage!</a:t>
            </a:r>
          </a:p>
        </p:txBody>
      </p:sp>
    </p:spTree>
    <p:extLst>
      <p:ext uri="{BB962C8B-B14F-4D97-AF65-F5344CB8AC3E}">
        <p14:creationId xmlns:p14="http://schemas.microsoft.com/office/powerpoint/2010/main" val="1772309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F84E-2042-1B23-8E08-CFD78FC9B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F644-A67F-64A5-FE82-87DD5A3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7F2835-F0DD-9823-A771-3BD56589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59B0F6-8401-386A-4DBE-68DB960A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Write a </a:t>
            </a:r>
            <a:r>
              <a:rPr lang="en-US" sz="2400" b="1" dirty="0">
                <a:latin typeface="Palatino Linotype" panose="02040502050505030304" pitchFamily="18" charset="0"/>
              </a:rPr>
              <a:t>&lt;Begin&gt;</a:t>
            </a:r>
            <a:r>
              <a:rPr lang="en-US" sz="2400" dirty="0">
                <a:latin typeface="Palatino Linotype" panose="02040502050505030304" pitchFamily="18" charset="0"/>
              </a:rPr>
              <a:t> record to the log for each transaction to mark its starting point.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Append a record </a:t>
            </a:r>
            <a:r>
              <a:rPr lang="en-US" sz="2400" dirty="0">
                <a:latin typeface="Palatino Linotype" panose="02040502050505030304" pitchFamily="18" charset="0"/>
              </a:rPr>
              <a:t>every time a transaction changes an object: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 Id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Object Id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Before Value (Undo)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After Value (Redo)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transaction finishes, the DBMS appends a </a:t>
            </a:r>
            <a:r>
              <a:rPr lang="en-US" sz="2400" b="1" dirty="0">
                <a:latin typeface="Palatino Linotype" panose="02040502050505030304" pitchFamily="18" charset="0"/>
              </a:rPr>
              <a:t>&lt;Commit&gt;</a:t>
            </a:r>
            <a:r>
              <a:rPr lang="en-US" sz="2400" dirty="0">
                <a:latin typeface="Palatino Linotype" panose="02040502050505030304" pitchFamily="18" charset="0"/>
              </a:rPr>
              <a:t> record to the log.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Make sure that all log records are flushed to disk before marking a transaction committed. </a:t>
            </a:r>
          </a:p>
        </p:txBody>
      </p:sp>
    </p:spTree>
    <p:extLst>
      <p:ext uri="{BB962C8B-B14F-4D97-AF65-F5344CB8AC3E}">
        <p14:creationId xmlns:p14="http://schemas.microsoft.com/office/powerpoint/2010/main" val="2001831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09BEA-F1F2-92AD-3A88-C4C7A666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5D035-314F-D110-2EA7-5329DA6A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3BA3BE-3BA2-D8E7-518B-A330733F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1EBE86-341E-156C-D063-D94F94DB2332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A85F50-DE37-6892-C33D-DDA74B73C7BA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D1CBCE-E3E0-B148-E2AA-7302EFA53465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84DA25-BDBB-8793-36E2-6B0E72843D8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58AAE-DE28-D95F-FD96-B34B96352DE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A5DF9DCC-2509-FD64-369B-7A7B637A018F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AF08D7-7F74-69A2-1B1E-31570F2E9BD2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493A1-0B66-D029-B55C-C6C3DC002D27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48717-3D69-6A1D-8EE3-37AA44E305C9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984AB8C-4807-F2F2-4A43-E3835D66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95389"/>
              </p:ext>
            </p:extLst>
          </p:nvPr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EB8740-3279-82ED-90E6-E02398DC96F3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487F38-45CD-3ABE-5347-2E3F1D885052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50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A7E32-C637-F2E0-E1DE-34D3D7F7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9F51-7116-F812-18B1-1167E29E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3DAE-3881-69C9-EAFD-7E683E5E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21FB3E-3C76-73D2-CF86-440B26A596B7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8B191F-6A0D-310D-8874-1E614F2641B3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5566E7-F0AE-1063-A39C-26CA96C3FE4D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5E370B-795F-90F1-4F82-03B33129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9BAEF-CBA7-A23E-DF4E-A2C356C964E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8AF61E-C2E3-5EC3-7992-54A1881622D7}"/>
              </a:ext>
            </a:extLst>
          </p:cNvPr>
          <p:cNvSpPr/>
          <p:nvPr/>
        </p:nvSpPr>
        <p:spPr>
          <a:xfrm>
            <a:off x="1162940" y="229727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DFD45CF0-0571-EE96-1980-EEBBA1210ADD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9F7BF9-0683-9A50-4EAE-ABA09B2F7085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9E25C-DCCB-89B6-BBD6-C6B8849F829D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E794-E1F0-5060-DEE4-A9A095353C21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7F797B-B75F-C160-7D91-7CC9219D9F93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DD72741-30A6-4C02-374A-D66697870654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4857B8-8055-0269-26EC-E19EC3126F3B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DF8B4-AFC7-5F73-6793-D1C4592308F5}"/>
              </a:ext>
            </a:extLst>
          </p:cNvPr>
          <p:cNvSpPr txBox="1"/>
          <p:nvPr/>
        </p:nvSpPr>
        <p:spPr>
          <a:xfrm>
            <a:off x="1162940" y="6356350"/>
            <a:ext cx="450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Add a transaction start entry to WAL.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9BA65-3D84-A86E-64BD-9A75006A13B6}"/>
              </a:ext>
            </a:extLst>
          </p:cNvPr>
          <p:cNvSpPr txBox="1"/>
          <p:nvPr/>
        </p:nvSpPr>
        <p:spPr>
          <a:xfrm>
            <a:off x="5101544" y="4503567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</p:txBody>
      </p:sp>
    </p:spTree>
    <p:extLst>
      <p:ext uri="{BB962C8B-B14F-4D97-AF65-F5344CB8AC3E}">
        <p14:creationId xmlns:p14="http://schemas.microsoft.com/office/powerpoint/2010/main" val="12933574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10A7-90D7-B4A7-BAEE-1B328D0CE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DAEB-C9A5-B556-42A7-10E30643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68F3B4-2DE9-247E-E778-2096E652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C64F8-88D5-6D2B-3EB5-5D8C0E5C8CE8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C36174-8A2F-41FC-D770-909E042D4DCE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4C49AA-5700-E3D2-7E2C-EDEACD2DD418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20FCC2-7020-7186-F7C9-288001C5CCF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10BE8-0839-1BFB-D2C2-CD74527BF0D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A18C900-6269-E1C9-919B-B0C1D860A942}"/>
              </a:ext>
            </a:extLst>
          </p:cNvPr>
          <p:cNvSpPr/>
          <p:nvPr/>
        </p:nvSpPr>
        <p:spPr>
          <a:xfrm>
            <a:off x="1162940" y="263416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E88AE3C5-3493-AEB5-DF1B-52600DA0A31F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71EC3C-6885-29A2-7C8C-C26931508135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1DA5B-51BE-048E-E163-2CC8404F2EF2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520EF-EF19-876D-1F8E-AB1DD2B0D57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D8323-0FFE-0342-A483-61907AB8CE02}"/>
              </a:ext>
            </a:extLst>
          </p:cNvPr>
          <p:cNvSpPr txBox="1"/>
          <p:nvPr/>
        </p:nvSpPr>
        <p:spPr>
          <a:xfrm>
            <a:off x="1162940" y="6356350"/>
            <a:ext cx="341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Read the page to the buffer.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4EEB44-E096-47B0-3F1D-5C2455C2D33A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7A2CD1-9D4F-E2F1-828B-74D3DC90431E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BD57AF-0155-92EB-3D37-15E5E4F5D286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CA3749-2B51-DAAC-2E23-9BE431C5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91473"/>
              </p:ext>
            </p:extLst>
          </p:nvPr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230F67-A678-5159-29C6-238E78FAD4B9}"/>
              </a:ext>
            </a:extLst>
          </p:cNvPr>
          <p:cNvSpPr txBox="1"/>
          <p:nvPr/>
        </p:nvSpPr>
        <p:spPr>
          <a:xfrm>
            <a:off x="5101544" y="4503567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</p:txBody>
      </p:sp>
    </p:spTree>
    <p:extLst>
      <p:ext uri="{BB962C8B-B14F-4D97-AF65-F5344CB8AC3E}">
        <p14:creationId xmlns:p14="http://schemas.microsoft.com/office/powerpoint/2010/main" val="243960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D6AC-7B05-25FD-7DAD-DEDA735B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D377B-77F1-EAA9-A6F1-42F4306B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A75952-7972-0B37-EC12-D24B10D1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5A2F0-0678-6D04-0B72-000F23EB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81054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What are the possible designs 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176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7893-7304-A065-C4EF-53F463E6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2BFA-EBDF-EEFD-876E-6555404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4C595C-7E58-0CDC-9665-A63463D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FFCC4C-512D-F930-55FE-B08DE06FA49A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A05501-9788-A92D-EBFD-D4FA32F7CF6C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082473-49D3-E9E0-1341-516B40474A16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39A008-F454-EF1F-8E95-76F4933B4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A2A1C-7A0C-3249-7E04-B7A111931B1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090607F-A7F2-9C5C-5428-720AC155A3EA}"/>
              </a:ext>
            </a:extLst>
          </p:cNvPr>
          <p:cNvSpPr/>
          <p:nvPr/>
        </p:nvSpPr>
        <p:spPr>
          <a:xfrm>
            <a:off x="1162940" y="292291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9AC9680-2A89-E8B4-D16B-F53700DAA413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E66A7C-F478-338D-F699-BCE1DD0E2B7A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DF8C3-AC93-896C-97A2-BBEF1406581D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2DCFE-5A87-F138-AD95-11BA60867F3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F7173-6C85-4B7D-1192-9FDA26C9FBC9}"/>
              </a:ext>
            </a:extLst>
          </p:cNvPr>
          <p:cNvSpPr txBox="1"/>
          <p:nvPr/>
        </p:nvSpPr>
        <p:spPr>
          <a:xfrm>
            <a:off x="1162940" y="6356350"/>
            <a:ext cx="9191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this write to A updates its value from 1 to 6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First, add an entry to WAL.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2FDF53-E35F-78AE-B082-77EF8772C541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BB44B35-F96A-F0BA-8507-9386AECC7926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89DB97-9210-678E-CF22-E1C9E99D579C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4C45E1-6CE4-A030-87C3-F9D2AFA320B9}"/>
              </a:ext>
            </a:extLst>
          </p:cNvPr>
          <p:cNvGraphicFramePr>
            <a:graphicFrameLocks noGrp="1"/>
          </p:cNvGraphicFramePr>
          <p:nvPr/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E144440-ACCE-1390-B333-F5D471FE9B26}"/>
              </a:ext>
            </a:extLst>
          </p:cNvPr>
          <p:cNvSpPr txBox="1"/>
          <p:nvPr/>
        </p:nvSpPr>
        <p:spPr>
          <a:xfrm>
            <a:off x="5101544" y="4503567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62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2008-C3D5-7A07-51D0-3CAF726EF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439E8-C6AB-A000-2C69-0CF4547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A3E694-DB4A-C6A5-5C54-2B345C31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757E16-0890-4C38-D8E8-5A29940CE812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95C84-3F75-8108-A7AF-3C2A6A169390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98851-9251-FD60-A202-17A1F0807B9D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F1D116-549E-DF37-21F7-5AFE3647C36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F75298-F2DB-D45D-FEBF-9A5D96E8FBF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03A2A57-2117-29D1-3344-A962A97811A1}"/>
              </a:ext>
            </a:extLst>
          </p:cNvPr>
          <p:cNvSpPr/>
          <p:nvPr/>
        </p:nvSpPr>
        <p:spPr>
          <a:xfrm>
            <a:off x="1162940" y="292291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C5523BB2-2CED-AED6-8255-D380FF750EEE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DA928E-234B-22F9-9595-105B64EE14AE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51C4F-3DC0-7039-D8E8-656117F47B91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0D6F0-782E-B865-E9F9-2B744C9B900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59333-F45F-6B5D-B08E-6EF8213EAA8E}"/>
              </a:ext>
            </a:extLst>
          </p:cNvPr>
          <p:cNvSpPr txBox="1"/>
          <p:nvPr/>
        </p:nvSpPr>
        <p:spPr>
          <a:xfrm>
            <a:off x="1162940" y="6356350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Then updates Buffe Pool.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69937D-B462-63D2-9DB1-4BF3D4979577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36FBF-9C65-4B46-885E-A45FB63CEE82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FD4599-859C-4666-59D7-C12DA0150112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59ADA3-4032-D9C9-481A-F080BDF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51459"/>
              </p:ext>
            </p:extLst>
          </p:nvPr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B304CA-C3F8-FD0A-B945-9DF8879E2C97}"/>
              </a:ext>
            </a:extLst>
          </p:cNvPr>
          <p:cNvSpPr txBox="1"/>
          <p:nvPr/>
        </p:nvSpPr>
        <p:spPr>
          <a:xfrm>
            <a:off x="5101544" y="4503567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83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583C-BEDE-885F-8361-19EC902D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A9E9-480C-23DF-10C5-6518745E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61613E-DDA0-D341-2D7F-93E85A5C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77675-6D3A-9A4B-1FC3-9C58607C35A6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76FA76-1584-E979-5A58-9DF78908FAA3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06BFA3-6851-B434-531E-ED7AE7C44676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D62B15-B5A0-FC0C-7BCD-8500B87A966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C94223-BDC6-FEC4-0B35-323DE7F62B7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84DCA5C-B7B7-D05F-7224-2A9D113BDC5B}"/>
              </a:ext>
            </a:extLst>
          </p:cNvPr>
          <p:cNvSpPr/>
          <p:nvPr/>
        </p:nvSpPr>
        <p:spPr>
          <a:xfrm>
            <a:off x="1162940" y="322130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5C742082-4BE0-B23A-0089-827B9DAE501B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63E785-E002-6D7C-9C7C-BDF6965CFF6D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3602A-87B5-3256-A7C8-8E6514A670F6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ED06C-A16F-C333-6D2D-DE3DA321714B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9CE10-D912-FA9D-C86E-C0FF9D37CB2B}"/>
              </a:ext>
            </a:extLst>
          </p:cNvPr>
          <p:cNvSpPr txBox="1"/>
          <p:nvPr/>
        </p:nvSpPr>
        <p:spPr>
          <a:xfrm>
            <a:off x="1162940" y="6356350"/>
            <a:ext cx="1959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Similarly, for B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7FA1CA7-78BE-9005-3268-C518374B2D5A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3314B50-FCBB-1A29-983F-FC8C6FF9189B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198E856-7F2E-2D29-58A7-19F04984F104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A4F976-C657-0F83-2D9F-A94D294BEAAE}"/>
              </a:ext>
            </a:extLst>
          </p:cNvPr>
          <p:cNvGraphicFramePr>
            <a:graphicFrameLocks noGrp="1"/>
          </p:cNvGraphicFramePr>
          <p:nvPr/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4FEB08-895C-80C8-DD71-2603384F425D}"/>
              </a:ext>
            </a:extLst>
          </p:cNvPr>
          <p:cNvSpPr txBox="1"/>
          <p:nvPr/>
        </p:nvSpPr>
        <p:spPr>
          <a:xfrm>
            <a:off x="5101544" y="4503567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806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1138-214F-E98E-4C88-A0F8E11C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C364-EE3B-BCF4-8E25-0A08B89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31A17F-B90B-418B-EE24-64F0DB6B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236C67-9562-220D-0DAD-5FE6071D881E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17CC91-690A-A7E3-7D2C-4C65C8F57574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5A45C7-0636-0C1D-E421-BC67B27606B4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FE972A-F534-06D3-B434-F07791AEBD7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23C5C-E8B3-A376-DBBB-6FC84177EA8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0C4D87-19C9-B0FB-7845-BD584420EF66}"/>
              </a:ext>
            </a:extLst>
          </p:cNvPr>
          <p:cNvSpPr/>
          <p:nvPr/>
        </p:nvSpPr>
        <p:spPr>
          <a:xfrm>
            <a:off x="1162940" y="322130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AAA634A-6050-F651-71A6-079720BB2440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525377-E658-07D0-0753-CC9730816324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F680C-5DE2-83EC-7FBD-587842AD3C2C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41A95-7332-CEC2-4AAE-BCA6381BBE07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23046-859D-5EAD-7CE2-57EB69C4C6DA}"/>
              </a:ext>
            </a:extLst>
          </p:cNvPr>
          <p:cNvSpPr txBox="1"/>
          <p:nvPr/>
        </p:nvSpPr>
        <p:spPr>
          <a:xfrm>
            <a:off x="1162940" y="6356350"/>
            <a:ext cx="1959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Similarly, for B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5E81D3-BF8A-0732-7BF4-3FC81530FC38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348C30-C3BC-7190-592D-6F8636531EEA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EFC92A-36E6-DD3C-1BB6-241F7BC9D337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E4154-B182-F14F-6453-B7960382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58467"/>
              </p:ext>
            </p:extLst>
          </p:nvPr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0AA42DD-AAB1-DB91-EB9B-81E1E65ABA66}"/>
              </a:ext>
            </a:extLst>
          </p:cNvPr>
          <p:cNvSpPr txBox="1"/>
          <p:nvPr/>
        </p:nvSpPr>
        <p:spPr>
          <a:xfrm>
            <a:off x="5101544" y="4503567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9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4F29-7A10-B545-1EA6-26795464F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925A6-EE02-FCCF-515B-09939A6D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B9C31C-954C-DE27-6D6F-D16C7211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9BE65-CAEF-FE6E-7D5C-1062DCE9BAE1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2CEB92-DAF3-F819-E8B3-97BE6428CAA0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B5E95B-048C-3E7F-A136-32CF39962991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BD084D-C4F0-9101-3C5D-B7C814A7C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B58CB-8567-E0F8-842B-3ED9AF0DC96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3549F55-5028-89DA-76E7-8711E6482377}"/>
              </a:ext>
            </a:extLst>
          </p:cNvPr>
          <p:cNvSpPr/>
          <p:nvPr/>
        </p:nvSpPr>
        <p:spPr>
          <a:xfrm>
            <a:off x="1162940" y="411645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85FD1D4A-B662-6CA8-C6A0-DF46ECE0091A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47B38E-6AB9-0F4A-797D-55827855FDD2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86048-5587-2AA9-4210-BB8460CB1473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5E403-BC60-EA3C-222A-F717B8DCE7AE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AFFE7-011E-D1A8-2C4C-A7EA7BEE620A}"/>
              </a:ext>
            </a:extLst>
          </p:cNvPr>
          <p:cNvSpPr txBox="1"/>
          <p:nvPr/>
        </p:nvSpPr>
        <p:spPr>
          <a:xfrm>
            <a:off x="1162940" y="6356350"/>
            <a:ext cx="5665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On commit, first write WAL entries to the disk.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E0006D-8F1A-DFFE-B76B-80248A813E00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70903B-D6FE-47D0-B04C-E98D91639F52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2AE99F-E06C-CF05-EB53-B99A3D1DB6CB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82786A-FC4B-C6EA-7298-47C7163E3E3B}"/>
              </a:ext>
            </a:extLst>
          </p:cNvPr>
          <p:cNvGraphicFramePr>
            <a:graphicFrameLocks noGrp="1"/>
          </p:cNvGraphicFramePr>
          <p:nvPr/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20" name="Folded Corner 19">
            <a:extLst>
              <a:ext uri="{FF2B5EF4-FFF2-40B4-BE49-F238E27FC236}">
                <a16:creationId xmlns:a16="http://schemas.microsoft.com/office/drawing/2014/main" id="{0A9B846C-A366-7F7A-31FC-5F56E5AAD8BE}"/>
              </a:ext>
            </a:extLst>
          </p:cNvPr>
          <p:cNvSpPr/>
          <p:nvPr/>
        </p:nvSpPr>
        <p:spPr>
          <a:xfrm>
            <a:off x="8691754" y="4116452"/>
            <a:ext cx="2126686" cy="202699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E1789-E52E-26AA-C941-DB4A741BDDD8}"/>
              </a:ext>
            </a:extLst>
          </p:cNvPr>
          <p:cNvSpPr txBox="1"/>
          <p:nvPr/>
        </p:nvSpPr>
        <p:spPr>
          <a:xfrm>
            <a:off x="8765160" y="4306778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3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D8C76-AF14-48B3-6ED5-832E95356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4EF2-ED45-4F5D-B55F-F93AE039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EB9E6-9B95-9EA3-8199-0B395B74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Protocol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4B4E04-D1E0-1DF3-8450-E367E20321EF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B57A72-9C59-C1C4-B955-ECB30E5B48A2}"/>
              </a:ext>
            </a:extLst>
          </p:cNvPr>
          <p:cNvSpPr txBox="1"/>
          <p:nvPr/>
        </p:nvSpPr>
        <p:spPr>
          <a:xfrm>
            <a:off x="5213210" y="152623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29980F-18BD-03BE-3539-5990FAFDA181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8ABF90-D3D6-C5DB-2CE9-E468B1B48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DF0D1F-E2E1-E397-5853-EF3E654335B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7B0A59-568F-DA0B-F2E2-926DCC79D982}"/>
              </a:ext>
            </a:extLst>
          </p:cNvPr>
          <p:cNvSpPr/>
          <p:nvPr/>
        </p:nvSpPr>
        <p:spPr>
          <a:xfrm>
            <a:off x="1162940" y="411645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2818B07-AA5B-BF58-5D0E-5C880A00EE45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E33ADA-17D7-E9D0-28A7-13CAAB4A9FDF}"/>
              </a:ext>
            </a:extLst>
          </p:cNvPr>
          <p:cNvSpPr/>
          <p:nvPr/>
        </p:nvSpPr>
        <p:spPr>
          <a:xfrm>
            <a:off x="5101544" y="1926342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8758-F2B0-4D3B-746A-DA675C5F14B5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E2CC9-663D-F048-7AE3-66AB03CF76C8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AA365-EC61-9951-0123-C2C53FB50A56}"/>
              </a:ext>
            </a:extLst>
          </p:cNvPr>
          <p:cNvSpPr txBox="1"/>
          <p:nvPr/>
        </p:nvSpPr>
        <p:spPr>
          <a:xfrm>
            <a:off x="1162940" y="6356350"/>
            <a:ext cx="1019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At this point, before even writing buffer pool to disk, any other transaction can access.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B15145-0A38-890B-EF1A-52FEEAC9EB58}"/>
              </a:ext>
            </a:extLst>
          </p:cNvPr>
          <p:cNvGraphicFramePr>
            <a:graphicFrameLocks noGrp="1"/>
          </p:cNvGraphicFramePr>
          <p:nvPr/>
        </p:nvGraphicFramePr>
        <p:xfrm>
          <a:off x="1544230" y="1550773"/>
          <a:ext cx="1436880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8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6B9EA7-2592-55F6-8D14-77BD962BE6EA}"/>
              </a:ext>
            </a:extLst>
          </p:cNvPr>
          <p:cNvSpPr txBox="1"/>
          <p:nvPr/>
        </p:nvSpPr>
        <p:spPr>
          <a:xfrm>
            <a:off x="5646347" y="3924166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E305C21-4491-FC2A-1DD9-27D2A2C37F6F}"/>
              </a:ext>
            </a:extLst>
          </p:cNvPr>
          <p:cNvSpPr/>
          <p:nvPr/>
        </p:nvSpPr>
        <p:spPr>
          <a:xfrm>
            <a:off x="5101544" y="4324276"/>
            <a:ext cx="1774850" cy="18191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4658C9-37D8-7D05-9558-2C60B5CC1535}"/>
              </a:ext>
            </a:extLst>
          </p:cNvPr>
          <p:cNvGraphicFramePr>
            <a:graphicFrameLocks noGrp="1"/>
          </p:cNvGraphicFramePr>
          <p:nvPr/>
        </p:nvGraphicFramePr>
        <p:xfrm>
          <a:off x="4994224" y="2622296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20" name="Folded Corner 19">
            <a:extLst>
              <a:ext uri="{FF2B5EF4-FFF2-40B4-BE49-F238E27FC236}">
                <a16:creationId xmlns:a16="http://schemas.microsoft.com/office/drawing/2014/main" id="{9A0A5FDC-D3CA-4E8D-DFBE-F5FE8E8523D9}"/>
              </a:ext>
            </a:extLst>
          </p:cNvPr>
          <p:cNvSpPr/>
          <p:nvPr/>
        </p:nvSpPr>
        <p:spPr>
          <a:xfrm>
            <a:off x="8691754" y="4116452"/>
            <a:ext cx="2126686" cy="202699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FA4CA-E095-67D5-A512-831C903E7D35}"/>
              </a:ext>
            </a:extLst>
          </p:cNvPr>
          <p:cNvSpPr txBox="1"/>
          <p:nvPr/>
        </p:nvSpPr>
        <p:spPr>
          <a:xfrm>
            <a:off x="8765160" y="4306778"/>
            <a:ext cx="1301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793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CD94-D704-A77A-7F5A-AE138D99A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B25B-4661-5194-4547-69049AA4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7B21CE-E737-F22F-E12A-B369A887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Disadvantages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8706F4-74F8-B7EB-797E-EAAF77F7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disadvantages for WAL?</a:t>
            </a:r>
          </a:p>
        </p:txBody>
      </p:sp>
    </p:spTree>
    <p:extLst>
      <p:ext uri="{BB962C8B-B14F-4D97-AF65-F5344CB8AC3E}">
        <p14:creationId xmlns:p14="http://schemas.microsoft.com/office/powerpoint/2010/main" val="1352951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110B-4D01-9991-926E-E67E5BAC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15FC5-BBA5-A36E-955A-6D81EB4F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B73EAC-A248-8D93-2A9D-8E1216B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Disadvantages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237D68-5EBA-5791-C1CD-394216D7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disadvantages for WAL?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Flushing the log buffer to disk every time a transaction commits bottlenecks the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8969140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CA3C6-FB93-AC4F-C662-14CB43925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678B-9428-67DE-4760-F92E01C1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BFBCA5-F4DD-A742-8FBC-DCB84FC8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Disadvantages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80F2D4-EDD0-D3F8-A9DB-BD6DBA06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disadvantages for WAL?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Flushing the log buffer to disk every time a transaction commits bottlenecks the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Solution?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Group Commits!</a:t>
            </a:r>
          </a:p>
        </p:txBody>
      </p:sp>
    </p:spTree>
    <p:extLst>
      <p:ext uri="{BB962C8B-B14F-4D97-AF65-F5344CB8AC3E}">
        <p14:creationId xmlns:p14="http://schemas.microsoft.com/office/powerpoint/2010/main" val="18673715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30B2-37C5-D11C-62BC-CCC538DF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26C55-AA39-D329-B698-A22B1FF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BEEE2-296D-62D0-95B9-1095F59C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Disadvantages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C8FA75-1A72-5A59-C96E-82DF22D6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disadvantages for WAL?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Flushing the log buffer to disk every time a transaction commits bottlenecks the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Solution?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Group Commits!</a:t>
            </a:r>
          </a:p>
        </p:txBody>
      </p:sp>
    </p:spTree>
    <p:extLst>
      <p:ext uri="{BB962C8B-B14F-4D97-AF65-F5344CB8AC3E}">
        <p14:creationId xmlns:p14="http://schemas.microsoft.com/office/powerpoint/2010/main" val="27606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3D962-76D5-C7AB-1F55-B77CB9226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D68F-1A2B-CE45-735B-18C18263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E9E393-3FBB-375F-8269-8E27CD7D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414FA-EFAD-7D6F-AA6E-3727A62B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349286" cy="481054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Three possible designs: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Append-Only Storage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New versions are appended to the same table.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Time-Travel Storage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Old versions are copied to a separate table.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Delta Storage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Only the original value of the modified column </a:t>
            </a:r>
            <a:r>
              <a:rPr lang="en-US" dirty="0">
                <a:latin typeface="Palatino Linotype" panose="02040502050505030304" pitchFamily="18" charset="0"/>
              </a:rPr>
              <a:t>is copied into a separate space.</a:t>
            </a:r>
          </a:p>
        </p:txBody>
      </p:sp>
    </p:spTree>
    <p:extLst>
      <p:ext uri="{BB962C8B-B14F-4D97-AF65-F5344CB8AC3E}">
        <p14:creationId xmlns:p14="http://schemas.microsoft.com/office/powerpoint/2010/main" val="34907479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3728-8964-FD6A-E19A-90551D4D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381A-4A89-9EBA-05CD-149BC746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D11932-E02A-0336-3502-6F4BDBC3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B433F1-4992-6469-487A-C7227930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Group Commits allows the DBMS to </a:t>
            </a:r>
            <a:r>
              <a:rPr lang="en-US" sz="2400" b="1" dirty="0">
                <a:latin typeface="Palatino Linotype" panose="02040502050505030304" pitchFamily="18" charset="0"/>
              </a:rPr>
              <a:t>amortize the overhead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Batch multiple log flushes together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the buffer is full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flush it to disk.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Alternatively, use a timeout period (e.g., 1 second).</a:t>
            </a:r>
          </a:p>
        </p:txBody>
      </p:sp>
    </p:spTree>
    <p:extLst>
      <p:ext uri="{BB962C8B-B14F-4D97-AF65-F5344CB8AC3E}">
        <p14:creationId xmlns:p14="http://schemas.microsoft.com/office/powerpoint/2010/main" val="26308933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08829-B3CB-FAA1-3A39-B6A9D86D7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032CD-DC28-ECD3-02BE-76ACF2D4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9417B9-3912-3058-7E5A-0E10B8F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722B6D-1CB9-BD5F-0733-164CB5AC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Group Commits allows the DBMS to </a:t>
            </a:r>
            <a:r>
              <a:rPr lang="en-US" sz="2400" b="1" dirty="0">
                <a:latin typeface="Palatino Linotype" panose="02040502050505030304" pitchFamily="18" charset="0"/>
              </a:rPr>
              <a:t>amortize the overhead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Batch multiple log flushes together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the buffer is full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flush it to disk.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Alternatively, use a timeout period (e.g., 1 second).</a:t>
            </a:r>
          </a:p>
        </p:txBody>
      </p:sp>
    </p:spTree>
    <p:extLst>
      <p:ext uri="{BB962C8B-B14F-4D97-AF65-F5344CB8AC3E}">
        <p14:creationId xmlns:p14="http://schemas.microsoft.com/office/powerpoint/2010/main" val="32072849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089C-49EC-8D65-C798-BD320FC2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8F7D-9E9E-36D4-66DF-2F847A66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16D16F-3577-C421-30F2-9BFF6143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A8D89F-5F5D-5CD4-2521-50340EC1A510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621093-5B17-F42B-FDD4-1F6054D27434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1FF58A-E3CE-9C45-6475-086DF99C1D22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58338-84A2-B380-5726-F96A481D4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3E54B-5BC4-D92A-49AD-050209D0C03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6B909BC2-9B60-5F60-2696-4152E6401FD0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2C096D-0193-61A4-A9BF-D82341CDE9E9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0AC9E-F544-5318-7CF3-114701CF7BCC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35144-9264-388E-D849-A72A06888C89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692C43-D2E0-C730-206F-8F0EA8AB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99638"/>
              </p:ext>
            </p:extLst>
          </p:nvPr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ECD1A5-4CB9-E8CC-CEDF-E9D10B16D019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410A36-40A2-1FCB-6B1B-D47A64FDEA03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DBBF1989-A88D-1C10-8FD8-8986CFFD725E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2C1ADE1-B863-FF1A-F706-48450370E22A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39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1977-9297-C4D2-162E-6AE8BF18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2C90-9DB5-AE1A-6552-342D7483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0E2D9B-9129-081D-2504-A9481B4C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F0122A-3273-70D7-D3E6-E32ED8AE6770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A8E03B-DED6-F9BE-58A2-161BD73ABC18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8FB7F-7AD5-B4E4-209D-EA078B983FBD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A7031B-3344-7E2B-3D5E-04CEBBA8012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2A29CC-EEC3-8892-00AD-C60BCAF81A1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A5B5A447-69DD-8F20-61D3-4409B44C5BAD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9BB5E1-891F-8A3D-E06E-BE3C868987A0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86518-A438-FCD4-DBA4-7CAAAFFA4F72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C9B77-64C4-271B-64D2-5FE4BAFE4A38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DF9538E-9AB9-82DC-928F-DC7E4C23ACDD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A2DC487-1E80-70BC-E3FB-5EC486564C49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3981010-3268-BD69-921D-659D2C306B55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DF94725-6AB2-D8CA-2FA1-DBA381A6DC03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387E5F9-155B-8768-B176-98DF6CB3C894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59EB465-7132-465D-EBCB-35DB7BF4B8C7}"/>
              </a:ext>
            </a:extLst>
          </p:cNvPr>
          <p:cNvSpPr/>
          <p:nvPr/>
        </p:nvSpPr>
        <p:spPr>
          <a:xfrm>
            <a:off x="1162940" y="229727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DF052-511D-E188-4B36-DEAC293DF42C}"/>
              </a:ext>
            </a:extLst>
          </p:cNvPr>
          <p:cNvSpPr txBox="1"/>
          <p:nvPr/>
        </p:nvSpPr>
        <p:spPr>
          <a:xfrm>
            <a:off x="1162940" y="6356350"/>
            <a:ext cx="450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Add a transaction start entry to WAL.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AF03F-04B2-FCD0-31A9-2919F6159833}"/>
              </a:ext>
            </a:extLst>
          </p:cNvPr>
          <p:cNvSpPr txBox="1"/>
          <p:nvPr/>
        </p:nvSpPr>
        <p:spPr>
          <a:xfrm>
            <a:off x="5255395" y="371196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</p:txBody>
      </p:sp>
    </p:spTree>
    <p:extLst>
      <p:ext uri="{BB962C8B-B14F-4D97-AF65-F5344CB8AC3E}">
        <p14:creationId xmlns:p14="http://schemas.microsoft.com/office/powerpoint/2010/main" val="3802035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95D3A-21DF-68C6-05BF-34233A81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4E1F-B59A-9023-975D-D976A1A2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9B3FCE-865B-081F-A966-B80154BD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2A564D-C4D0-55E9-F110-76E9DA36358A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22DFEB-FD40-1214-E637-E7A91B8D2A07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9C4F34-E0EB-1DB5-8F1C-C7BC276E925E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9FBA5C-4FB0-ED61-00F6-A3F8E5ED4BF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33023-F5ED-AB86-7DA0-E18F63FFB3F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ABF16CE5-C2D6-0D1A-0481-5EFADD33FCD8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B5F547-8AA4-DA14-0AEF-6E30B2946A77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36866-D975-CB02-E46A-F5DD675F1CD5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00334-2240-1697-2BD3-33897697E12F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0800AE-EB4C-AFDD-F758-778964E6C43D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BCD4822-D549-C1C1-101D-F46368D088FB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F51DEBD-EADF-E4EE-9AED-8C8DD49734B5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511E7A39-BD63-C1DC-7D57-A10D1B659844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09971EFB-9873-A104-6AE1-A1DB479F4C54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492355-4F4C-5F46-B239-521CE98DCA0C}"/>
              </a:ext>
            </a:extLst>
          </p:cNvPr>
          <p:cNvSpPr/>
          <p:nvPr/>
        </p:nvSpPr>
        <p:spPr>
          <a:xfrm>
            <a:off x="1162940" y="263416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2FAFB-CEF7-9609-3AD6-010DDF0ADC78}"/>
              </a:ext>
            </a:extLst>
          </p:cNvPr>
          <p:cNvSpPr txBox="1"/>
          <p:nvPr/>
        </p:nvSpPr>
        <p:spPr>
          <a:xfrm>
            <a:off x="5255395" y="371196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C891D5D-D5B4-C4AE-4788-7E4162DC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27353"/>
              </p:ext>
            </p:extLst>
          </p:nvPr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6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C8BD-55CA-6EE3-2959-555222CF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3150-0A14-2025-4BC2-B0AC2B71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958CB-5316-4BDE-F790-9AAD6A83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807130-6C65-34E6-A7C9-D3B4ECB67D56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5186DB-F60D-4BF5-AD5E-C25670508CFD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459D9A-75BC-59CA-FEDD-BEC3A6617E38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53EEF8-6397-CC42-F9AB-C2C4010662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727E5-BE89-CEB4-1B9A-8DCAA3FC074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3928F183-9881-8381-D7AB-74CAF36D4E7D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D01568-218E-6DC8-02C9-E0B511B033BD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2EFDF-1635-668C-BDCB-6E183469A9EB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ABCB0-91D4-E37B-9D01-94A3AFEB87C5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632973-68B2-F87A-F6D1-6F5FB6F4794D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B3FFA4-47CE-BD28-A6A7-CC25780CF6D6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434D07-F5A1-5787-AEF0-E768081B4E47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FC2649EA-5A4E-C144-56D4-1AF83429679F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FFA0C735-5521-2CF4-AB24-70040D72A6ED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2092F9-E4C2-B23D-ADD5-B2EA8C00E9FE}"/>
              </a:ext>
            </a:extLst>
          </p:cNvPr>
          <p:cNvSpPr/>
          <p:nvPr/>
        </p:nvSpPr>
        <p:spPr>
          <a:xfrm>
            <a:off x="1162940" y="292291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7CF1942-EA82-4D39-ABA4-D3CC4BD10C76}"/>
              </a:ext>
            </a:extLst>
          </p:cNvPr>
          <p:cNvGraphicFramePr>
            <a:graphicFrameLocks noGrp="1"/>
          </p:cNvGraphicFramePr>
          <p:nvPr/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0828A9-1CB3-1373-00DD-2D26703DC48E}"/>
              </a:ext>
            </a:extLst>
          </p:cNvPr>
          <p:cNvSpPr txBox="1"/>
          <p:nvPr/>
        </p:nvSpPr>
        <p:spPr>
          <a:xfrm>
            <a:off x="5266360" y="3711963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85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8582-0029-9D6E-1567-785C8042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65DBE-CC41-29CB-7CBA-69131D18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7298E8-149D-FBC9-5888-7331F0F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D3C887-6AF3-DDB2-09CB-FF20F21629E2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57FFD0-ABA2-F9A5-2D08-39EB784CCD6D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752BB-9836-F013-148A-B06D2CDFABAE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7FCED-774E-2448-56D1-C5B7F49F817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99E9D9-FA15-BE39-BE05-6CC6252BE2D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55CBD550-BF10-FE99-C25F-324E6DB0A0B8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8E8776-2A73-7F41-064B-0D76AC688718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F8EB6-3536-F9FE-0D0A-C2779BFEA6F8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28E9-9A6A-6DE8-2290-15D1E5157270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06B1E2F-858D-78C6-7840-494F7E478DA3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761CEDF-4E95-5B48-F29F-535D6C262134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81D6E5-8BDF-C505-2763-F3AFE43E737D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AB62677-E167-DB63-FD67-10FD7A43FBC9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65421F99-5D4D-FA9B-556C-8A67E1361E05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29C8A1C-B307-93A7-9D32-C592F79B71F0}"/>
              </a:ext>
            </a:extLst>
          </p:cNvPr>
          <p:cNvSpPr/>
          <p:nvPr/>
        </p:nvSpPr>
        <p:spPr>
          <a:xfrm>
            <a:off x="1162940" y="292291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E909C70-D913-ADAC-C259-F0A38F780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26835"/>
              </p:ext>
            </p:extLst>
          </p:nvPr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73EFF68-FD3E-98EB-D001-AD90E4942C72}"/>
              </a:ext>
            </a:extLst>
          </p:cNvPr>
          <p:cNvSpPr txBox="1"/>
          <p:nvPr/>
        </p:nvSpPr>
        <p:spPr>
          <a:xfrm>
            <a:off x="5266360" y="3711963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200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E81B-D63F-DDA1-207F-86161DB3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B136F-DAFE-1F4A-248F-240BFA4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0AC0C2-0F31-1F94-02E4-EAEAEEBD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C7F257-E4E1-BAF4-05E8-7917B0CA061F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33637B-0B44-8421-B1F3-A4BE91B74D07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041550-8D53-DE6F-5542-96F614DCB073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04BC1D-11B8-E4FE-9F4D-ECF28299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AC9B69-7893-D9F8-26DE-B368A027909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4A31624-F1CB-05D8-CA60-3B5DA4947674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CD8D34-B4DB-96E6-413A-41823F75CD18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C262D-C81E-E37F-5350-B1A9F56DD2AF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CE386-D949-2633-C871-D46729D033DF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D5DB737-A272-6CA5-CE2A-D0831BBA898A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4EC65CE-8468-BD1A-6186-5103D3702E32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C4C01B-A819-A090-693B-C5A0275F9BC5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E2719C78-C97C-B1DB-7732-C35A1512CD9E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E13F2-BE8B-6F89-EA2B-AD443343841B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ACB233E-8313-09F3-B448-D09F50170306}"/>
              </a:ext>
            </a:extLst>
          </p:cNvPr>
          <p:cNvSpPr/>
          <p:nvPr/>
        </p:nvSpPr>
        <p:spPr>
          <a:xfrm>
            <a:off x="1162940" y="3250176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025E815-D268-48E8-8427-064B1C8331DA}"/>
              </a:ext>
            </a:extLst>
          </p:cNvPr>
          <p:cNvGraphicFramePr>
            <a:graphicFrameLocks noGrp="1"/>
          </p:cNvGraphicFramePr>
          <p:nvPr/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89C5B9B-2FB5-E52B-ACCE-241CF1C6E6B7}"/>
              </a:ext>
            </a:extLst>
          </p:cNvPr>
          <p:cNvSpPr txBox="1"/>
          <p:nvPr/>
        </p:nvSpPr>
        <p:spPr>
          <a:xfrm>
            <a:off x="5266360" y="3711963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</p:txBody>
      </p:sp>
    </p:spTree>
    <p:extLst>
      <p:ext uri="{BB962C8B-B14F-4D97-AF65-F5344CB8AC3E}">
        <p14:creationId xmlns:p14="http://schemas.microsoft.com/office/powerpoint/2010/main" val="33341953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7740C-2645-C016-5169-A1AA3376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25BE0-6496-AD6A-672F-AE0FB5CA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A16A47-80D7-44AB-B29A-C1433E2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64A48F-0549-21A2-9F8D-53E8F897D3D6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BC91FC-FA3E-3C8F-8866-12909EBE2FF3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24B2F1-A459-1412-DA54-E04C70B81A54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E53DA6-BB95-4BF5-9171-F6899D4C6DC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BB15E6-134D-31A7-8C83-974B86E2BAA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B4C453C-1F21-B8B4-55C6-297355D96786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03789E-DEB4-D34B-8A37-A8A75C34AE7E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39DF7-F3C1-E76A-710D-0E2036058070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4CB25-2135-C5C5-76D3-F99DD8DAFA4F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9083B0-8FC8-5C1A-8487-BAF2333BF5DA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21C4985-A860-5910-9301-1FBEB9CF3CA2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A063CD-3BA0-0F99-56E5-AC965203DF1C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2DFD3B36-F4A2-2727-0C0C-58E8E511293F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A514888A-FD43-AAF6-F679-8416F463C2D0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34690DD-BA4D-966F-0319-0B141B013BFA}"/>
              </a:ext>
            </a:extLst>
          </p:cNvPr>
          <p:cNvSpPr/>
          <p:nvPr/>
        </p:nvSpPr>
        <p:spPr>
          <a:xfrm>
            <a:off x="1162940" y="3250176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068F72-81CD-51A5-BD46-956CFF9B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335"/>
              </p:ext>
            </p:extLst>
          </p:nvPr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1B1571-1ADD-C8B1-7CCC-1A6B4A887E03}"/>
              </a:ext>
            </a:extLst>
          </p:cNvPr>
          <p:cNvSpPr txBox="1"/>
          <p:nvPr/>
        </p:nvSpPr>
        <p:spPr>
          <a:xfrm>
            <a:off x="5266360" y="3711963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</p:txBody>
      </p:sp>
    </p:spTree>
    <p:extLst>
      <p:ext uri="{BB962C8B-B14F-4D97-AF65-F5344CB8AC3E}">
        <p14:creationId xmlns:p14="http://schemas.microsoft.com/office/powerpoint/2010/main" val="1955149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4C4C-E8E4-3F5A-675A-F50FFA3E0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70514-072C-2DA9-7864-01F1903D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14DF21-8B50-9AC9-9B2F-24A529A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WAL Group Commit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6D14AC-5366-BA55-947D-1F4B3A830F92}"/>
              </a:ext>
            </a:extLst>
          </p:cNvPr>
          <p:cNvGraphicFramePr>
            <a:graphicFrameLocks noGrp="1"/>
          </p:cNvGraphicFramePr>
          <p:nvPr/>
        </p:nvGraphicFramePr>
        <p:xfrm>
          <a:off x="8765160" y="2797399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09A4CF-48B2-1DF1-4D78-48A839DABF5B}"/>
              </a:ext>
            </a:extLst>
          </p:cNvPr>
          <p:cNvSpPr txBox="1"/>
          <p:nvPr/>
        </p:nvSpPr>
        <p:spPr>
          <a:xfrm>
            <a:off x="5171026" y="155077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Buffer Pool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745EC-A0CA-4D21-2CC8-01D65AE28E2E}"/>
              </a:ext>
            </a:extLst>
          </p:cNvPr>
          <p:cNvGrpSpPr/>
          <p:nvPr/>
        </p:nvGrpSpPr>
        <p:grpSpPr>
          <a:xfrm>
            <a:off x="445629" y="1627776"/>
            <a:ext cx="817645" cy="2716316"/>
            <a:chOff x="272373" y="1701579"/>
            <a:chExt cx="817645" cy="45318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81B30-72AB-969E-F81A-4EEB4FCA2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8C24FA-2DFE-A483-3BE6-ABA610D755B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D899C29-63FD-5E09-5D10-8B9C54ED71F7}"/>
              </a:ext>
            </a:extLst>
          </p:cNvPr>
          <p:cNvSpPr/>
          <p:nvPr/>
        </p:nvSpPr>
        <p:spPr>
          <a:xfrm>
            <a:off x="8691754" y="2173048"/>
            <a:ext cx="2126686" cy="12642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52AFC6-9E1D-4074-0D92-86A28165E39E}"/>
              </a:ext>
            </a:extLst>
          </p:cNvPr>
          <p:cNvSpPr/>
          <p:nvPr/>
        </p:nvSpPr>
        <p:spPr>
          <a:xfrm>
            <a:off x="5059360" y="1950884"/>
            <a:ext cx="1774850" cy="102016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4617D-8EEF-1984-7637-4131B242BB50}"/>
              </a:ext>
            </a:extLst>
          </p:cNvPr>
          <p:cNvSpPr txBox="1"/>
          <p:nvPr/>
        </p:nvSpPr>
        <p:spPr>
          <a:xfrm>
            <a:off x="9378231" y="152623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0EF7E-3B38-24DE-0130-AFC902039E48}"/>
              </a:ext>
            </a:extLst>
          </p:cNvPr>
          <p:cNvSpPr txBox="1"/>
          <p:nvPr/>
        </p:nvSpPr>
        <p:spPr>
          <a:xfrm>
            <a:off x="10824345" y="278022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232DB-0610-92E1-424D-BE5DCA349A1F}"/>
              </a:ext>
            </a:extLst>
          </p:cNvPr>
          <p:cNvGraphicFramePr>
            <a:graphicFrameLocks noGrp="1"/>
          </p:cNvGraphicFramePr>
          <p:nvPr/>
        </p:nvGraphicFramePr>
        <p:xfrm>
          <a:off x="1544228" y="1550773"/>
          <a:ext cx="246950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5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234752">
                  <a:extLst>
                    <a:ext uri="{9D8B030D-6E8A-4147-A177-3AD203B41FA5}">
                      <a16:colId xmlns:a16="http://schemas.microsoft.com/office/drawing/2014/main" val="2364644601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T2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(C)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82E286-3E58-1407-38BB-3342433D26A1}"/>
              </a:ext>
            </a:extLst>
          </p:cNvPr>
          <p:cNvSpPr txBox="1"/>
          <p:nvPr/>
        </p:nvSpPr>
        <p:spPr>
          <a:xfrm>
            <a:off x="5603030" y="3180334"/>
            <a:ext cx="7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921BB1-85EC-87D4-4C28-26A9BA5026D6}"/>
              </a:ext>
            </a:extLst>
          </p:cNvPr>
          <p:cNvSpPr/>
          <p:nvPr/>
        </p:nvSpPr>
        <p:spPr>
          <a:xfrm>
            <a:off x="5101544" y="3580444"/>
            <a:ext cx="1774850" cy="25630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D50A0A1-3246-3AE7-7BDE-9941182EDE3E}"/>
              </a:ext>
            </a:extLst>
          </p:cNvPr>
          <p:cNvSpPr/>
          <p:nvPr/>
        </p:nvSpPr>
        <p:spPr>
          <a:xfrm>
            <a:off x="5255395" y="3711963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EBDF6F9E-F942-CAB9-B116-A8523FEF5026}"/>
              </a:ext>
            </a:extLst>
          </p:cNvPr>
          <p:cNvSpPr/>
          <p:nvPr/>
        </p:nvSpPr>
        <p:spPr>
          <a:xfrm>
            <a:off x="5266360" y="4926102"/>
            <a:ext cx="1445218" cy="102366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6EDE7BC-CF96-3C2D-ED0B-563F2667A24F}"/>
              </a:ext>
            </a:extLst>
          </p:cNvPr>
          <p:cNvSpPr/>
          <p:nvPr/>
        </p:nvSpPr>
        <p:spPr>
          <a:xfrm>
            <a:off x="2403595" y="351610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A480AB7-9E78-EF05-E098-C2FC90BCD739}"/>
              </a:ext>
            </a:extLst>
          </p:cNvPr>
          <p:cNvGraphicFramePr>
            <a:graphicFrameLocks noGrp="1"/>
          </p:cNvGraphicFramePr>
          <p:nvPr/>
        </p:nvGraphicFramePr>
        <p:xfrm>
          <a:off x="4959192" y="2243381"/>
          <a:ext cx="1979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16C3FE6-2D84-4BAC-9EB5-18EF518A9E3D}"/>
              </a:ext>
            </a:extLst>
          </p:cNvPr>
          <p:cNvSpPr txBox="1"/>
          <p:nvPr/>
        </p:nvSpPr>
        <p:spPr>
          <a:xfrm>
            <a:off x="5266360" y="3711963"/>
            <a:ext cx="1301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&lt;T1, Begin&gt;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A, 1, 6&gt;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&lt;T1, B, 4, 8&gt;</a:t>
            </a:r>
          </a:p>
          <a:p>
            <a:r>
              <a:rPr lang="en-US" sz="1600" b="1" dirty="0">
                <a:latin typeface="Palatino Linotype" panose="02040502050505030304" pitchFamily="18" charset="0"/>
              </a:rPr>
              <a:t>&lt;T2, Begin&gt;</a:t>
            </a:r>
          </a:p>
          <a:p>
            <a:endParaRPr lang="en-US" sz="1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68535</TotalTime>
  <Words>4940</Words>
  <Application>Microsoft Macintosh PowerPoint</Application>
  <PresentationFormat>Widescreen</PresentationFormat>
  <Paragraphs>1823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 3 is Out! Deadline: Dec 3, 2024 at 11:59pm   No Presentations for Assignment 3.   Final Exam: Dec 13, 2024 at 8-10am  Syllabus  Main focus on course not covered in Midterm, but questions can be on index and storage.</vt:lpstr>
      <vt:lpstr>Last Class</vt:lpstr>
      <vt:lpstr>MVCC Design Decisions</vt:lpstr>
      <vt:lpstr>Concurrency Control Protocol</vt:lpstr>
      <vt:lpstr>Version Storage</vt:lpstr>
      <vt:lpstr>Version Storage</vt:lpstr>
      <vt:lpstr>Version Storage</vt:lpstr>
      <vt:lpstr>Version Storage</vt:lpstr>
      <vt:lpstr>Append-Only Storage</vt:lpstr>
      <vt:lpstr>Append-Only Storage</vt:lpstr>
      <vt:lpstr>Append-Only Storage</vt:lpstr>
      <vt:lpstr>Append-Only Storage</vt:lpstr>
      <vt:lpstr>Time-Travel Storage</vt:lpstr>
      <vt:lpstr>Time-Travel Storage</vt:lpstr>
      <vt:lpstr>Time-Travel Storage</vt:lpstr>
      <vt:lpstr>Delta Storage</vt:lpstr>
      <vt:lpstr>Delta Storage</vt:lpstr>
      <vt:lpstr>Delta Storage</vt:lpstr>
      <vt:lpstr>Garbage Collection</vt:lpstr>
      <vt:lpstr>Garbage Collection</vt:lpstr>
      <vt:lpstr>Garbage Collection</vt:lpstr>
      <vt:lpstr>Tuple-Level GC</vt:lpstr>
      <vt:lpstr>Tuple-Level GC</vt:lpstr>
      <vt:lpstr>Tuple-Level GC</vt:lpstr>
      <vt:lpstr>Tuple-Level GC</vt:lpstr>
      <vt:lpstr>Transaction-Level GC</vt:lpstr>
      <vt:lpstr>Transaction-Level GC</vt:lpstr>
      <vt:lpstr>Transaction-Level GC</vt:lpstr>
      <vt:lpstr>Transaction-Level GC</vt:lpstr>
      <vt:lpstr>Transaction-Level GC</vt:lpstr>
      <vt:lpstr>Transaction-Level GC</vt:lpstr>
      <vt:lpstr>Transaction-Level GC</vt:lpstr>
      <vt:lpstr>MVCC Deletes</vt:lpstr>
      <vt:lpstr>MVCC Deletes</vt:lpstr>
      <vt:lpstr>Durability</vt:lpstr>
      <vt:lpstr>Durability</vt:lpstr>
      <vt:lpstr>Lack of Durability</vt:lpstr>
      <vt:lpstr>Lack of Durability</vt:lpstr>
      <vt:lpstr>Lack of Durability</vt:lpstr>
      <vt:lpstr>Lack of Durability</vt:lpstr>
      <vt:lpstr>Durability</vt:lpstr>
      <vt:lpstr>Undo vs. Redo</vt:lpstr>
      <vt:lpstr>Undo vs. Redo</vt:lpstr>
      <vt:lpstr>When to Write to Disk?</vt:lpstr>
      <vt:lpstr>When to Write to Disk?</vt:lpstr>
      <vt:lpstr>When to Write to Disk?</vt:lpstr>
      <vt:lpstr>When to Write to Disk?</vt:lpstr>
      <vt:lpstr>When to Write to Disk?</vt:lpstr>
      <vt:lpstr>When to Write to Disk?</vt:lpstr>
      <vt:lpstr>When to Write to Disk?</vt:lpstr>
      <vt:lpstr>When to Write to Disk?</vt:lpstr>
      <vt:lpstr>When to Write to Disk?</vt:lpstr>
      <vt:lpstr>Eviction Policies</vt:lpstr>
      <vt:lpstr>Steal Policy</vt:lpstr>
      <vt:lpstr>Force Policy</vt:lpstr>
      <vt:lpstr>Eviction Policies</vt:lpstr>
      <vt:lpstr>No-Steal + Force</vt:lpstr>
      <vt:lpstr>No-Steal + Force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</vt:lpstr>
      <vt:lpstr>Shadow Paging Disadvantages</vt:lpstr>
      <vt:lpstr>Steal + No-Force</vt:lpstr>
      <vt:lpstr>Write-Ahead Log (WAL)</vt:lpstr>
      <vt:lpstr>WAL Protocol</vt:lpstr>
      <vt:lpstr>WAL Protocol</vt:lpstr>
      <vt:lpstr>WAL Protocol</vt:lpstr>
      <vt:lpstr>WAL Protocol</vt:lpstr>
      <vt:lpstr>WAL Protocol</vt:lpstr>
      <vt:lpstr>WAL Protocol</vt:lpstr>
      <vt:lpstr>WAL Protocol</vt:lpstr>
      <vt:lpstr>WAL Protocol</vt:lpstr>
      <vt:lpstr>WAL Protocol</vt:lpstr>
      <vt:lpstr>WAL Protocol</vt:lpstr>
      <vt:lpstr>WAL Disadvantages</vt:lpstr>
      <vt:lpstr>WAL Disadvantages</vt:lpstr>
      <vt:lpstr>WAL Disadvantages</vt:lpstr>
      <vt:lpstr>WAL Disadvantages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  <vt:lpstr>WAL Group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2888</cp:revision>
  <dcterms:created xsi:type="dcterms:W3CDTF">2023-07-25T15:37:00Z</dcterms:created>
  <dcterms:modified xsi:type="dcterms:W3CDTF">2024-12-03T07:31:13Z</dcterms:modified>
</cp:coreProperties>
</file>