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449" r:id="rId3"/>
    <p:sldId id="326" r:id="rId4"/>
    <p:sldId id="685" r:id="rId5"/>
    <p:sldId id="686" r:id="rId6"/>
    <p:sldId id="687" r:id="rId7"/>
    <p:sldId id="688" r:id="rId8"/>
    <p:sldId id="689" r:id="rId9"/>
    <p:sldId id="690" r:id="rId10"/>
    <p:sldId id="691" r:id="rId11"/>
    <p:sldId id="692" r:id="rId12"/>
    <p:sldId id="693" r:id="rId13"/>
    <p:sldId id="694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3" r:id="rId23"/>
    <p:sldId id="704" r:id="rId24"/>
    <p:sldId id="705" r:id="rId25"/>
    <p:sldId id="706" r:id="rId26"/>
    <p:sldId id="707" r:id="rId27"/>
    <p:sldId id="708" r:id="rId28"/>
    <p:sldId id="709" r:id="rId29"/>
    <p:sldId id="710" r:id="rId30"/>
    <p:sldId id="711" r:id="rId31"/>
    <p:sldId id="712" r:id="rId32"/>
    <p:sldId id="360" r:id="rId33"/>
    <p:sldId id="608" r:id="rId34"/>
    <p:sldId id="609" r:id="rId35"/>
    <p:sldId id="610" r:id="rId36"/>
    <p:sldId id="611" r:id="rId37"/>
    <p:sldId id="613" r:id="rId38"/>
    <p:sldId id="614" r:id="rId39"/>
    <p:sldId id="612" r:id="rId40"/>
    <p:sldId id="615" r:id="rId41"/>
    <p:sldId id="616" r:id="rId42"/>
    <p:sldId id="632" r:id="rId43"/>
    <p:sldId id="633" r:id="rId44"/>
    <p:sldId id="635" r:id="rId45"/>
    <p:sldId id="634" r:id="rId46"/>
    <p:sldId id="636" r:id="rId47"/>
    <p:sldId id="637" r:id="rId48"/>
    <p:sldId id="38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6"/>
    <p:restoredTop sz="96327"/>
  </p:normalViewPr>
  <p:slideViewPr>
    <p:cSldViewPr snapToGrid="0">
      <p:cViewPr varScale="1">
        <p:scale>
          <a:sx n="160" d="100"/>
          <a:sy n="160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4/23/25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7: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Consistency and Isolation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>
                <a:latin typeface="Palatino Linotype" panose="02040502050505030304" pitchFamily="18" charset="0"/>
              </a:rPr>
              <a:t>Large Scale Systems</a:t>
            </a:r>
            <a:br>
              <a:rPr lang="en-US" b="1">
                <a:latin typeface="Palatino Linotype" panose="02040502050505030304" pitchFamily="18" charset="0"/>
              </a:rPr>
            </a:br>
            <a:r>
              <a:rPr lang="en-US" b="1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C0F29-9887-7195-2942-1BE6417FA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590E-7C16-4E9A-898C-B5091D99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Consistency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95A5B-5D6C-EE4B-47FE-96B61841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0F76-AECF-F419-451C-40C52BD9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sequentially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BF11-610E-601A-AC51-F3670D1727D0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DBFA2F00-145A-C1C1-6A3B-7DCB542C8134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A68F69B3-84B9-1DFB-2BBC-72B5EFA49305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9F72CE7C-1983-B586-B668-572F6649439E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D77B0F2C-AF05-773A-16AC-018597933C89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D96AB81B-9D14-E517-25D4-A17F65FE2AAF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D5C10E-735D-7134-B8BD-295C8538217F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490C4-E962-C9CE-CC0F-9C02591CC2E6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F725B1-14DB-80C1-0A36-180503C1E072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123E5-74B0-FF7D-CED4-3C29C82C4EA0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FD2308-2E59-D883-C2E3-93D4D368A94D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D3354-35A2-4D2B-DB03-C4CEC847EE11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04EB3-4F32-DFA5-6B80-05EEF478CCAA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EA0493-48C2-51F7-DACF-CAD743822B47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368679-1E7B-3FC9-B7FA-D745A9DD8B9D}"/>
              </a:ext>
            </a:extLst>
          </p:cNvPr>
          <p:cNvSpPr txBox="1"/>
          <p:nvPr/>
        </p:nvSpPr>
        <p:spPr>
          <a:xfrm>
            <a:off x="6976346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85BCB5-E4F0-EE1D-2CD8-B02495CCB9AD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866B5-3F12-20BB-E386-C050FD23EE62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621646-B3EC-D2B6-2B50-A530AD5C1DA4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56595-59FF-BABE-A8E1-6736883713AF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</p:spTree>
    <p:extLst>
      <p:ext uri="{BB962C8B-B14F-4D97-AF65-F5344CB8AC3E}">
        <p14:creationId xmlns:p14="http://schemas.microsoft.com/office/powerpoint/2010/main" val="262869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1776B-873E-DE40-B9D3-6ED978137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5AD5-064A-A95D-D4A4-DD8CEB68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Consistency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F1384-798B-C87D-D004-9E9DE362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AD81-6DE0-BC8A-BEE2-8FCD351F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624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sequentially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93076-E778-C105-0495-F7FA8A6C63E1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72FE6EB2-A6DA-66C5-5488-A4F84F68E950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5483F1E8-B617-65B7-A3D3-2B84231CE29C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E841DDCE-AEF4-2A7F-4CB1-508ED614434B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B0F4CEB7-33E1-9C65-0A95-A0CB458BBBD4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F0745B24-304A-993B-722F-C43B5015ACDA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DE261-3CEA-AEC1-D962-1F73C548918D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53736-6D17-D57B-9370-6CD9E9B2257A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636B2-7841-0292-E41F-5EA388C19475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D41771-7847-31FF-AC4F-479DC674BCCF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B6850-3A4C-810B-57BD-116E5C7331CE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51A051-87F8-821D-9BCE-FFE22F9959CA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3E8F1-DC95-7D93-64A8-A27DDF62F7CB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ACCBDD-5D09-08EE-24B6-EB3BF711ED29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BECBD-DDA4-7492-F072-CDE2BDEC8056}"/>
              </a:ext>
            </a:extLst>
          </p:cNvPr>
          <p:cNvSpPr txBox="1"/>
          <p:nvPr/>
        </p:nvSpPr>
        <p:spPr>
          <a:xfrm>
            <a:off x="6976346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D16353-05D4-BFA2-578D-BCDDE5F2A966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757968-3783-C6AA-5F84-20AC566ABD4C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45D0FB-2CB5-CABA-53A1-9BB8794334F8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DC324A-9C38-780B-BE43-CC6CDD4E642F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9ED081-FA29-1F2C-6240-C764D5D9CBCD}"/>
              </a:ext>
            </a:extLst>
          </p:cNvPr>
          <p:cNvSpPr txBox="1">
            <a:spLocks/>
          </p:cNvSpPr>
          <p:nvPr/>
        </p:nvSpPr>
        <p:spPr>
          <a:xfrm>
            <a:off x="375216" y="6146064"/>
            <a:ext cx="11083968" cy="6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  <a:endParaRPr lang="en-US" sz="2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4C268-053F-B64C-6817-A6FB415E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509B-6B00-1835-FDDC-6D4DC491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Consistency (III)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F7B36-64A2-DD35-8297-E238BEA6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7F76-F530-A81B-5AFE-FA6E69E69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sequentially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8DDF-4424-5D53-D4DA-E376DDF51DDE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BA57169B-4A21-A502-9947-A58C78045C2B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0E07B6C3-8096-5B08-6195-D7FB63B490EE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112F56FB-614F-8A24-E5B2-D4F556B97019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2435A62F-7AF8-3D5B-71A9-D463918BF446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C0E3AED4-61EF-6942-9374-31ABAE64420E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C040A6-ACE5-33BF-98E7-67367D581CD1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9A65-4A92-0307-29D4-08019E9B1C74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573C6-816D-4A52-351B-0739942C5047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FBE85-1EB9-8AA1-7671-BD94B5C09E0B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1EFDD-50C7-88A0-A6E8-AABD0415C38D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08D5B-CFB5-3645-EB2B-218F137B30C3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D9A52-0C26-7843-9C18-EC8B25A175F6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C2A31-B2EF-DC01-18CA-4ADCC4F1E39D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CB7DDF-1100-EED9-33E0-E0E90EA546EA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E1325-5551-D5A1-A36D-870D514A6A6D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CE25C8-0B6A-7F52-C743-2DE30A8626D2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6D3C0B-7405-FB1D-59F1-85FF20CB06D4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</p:spTree>
    <p:extLst>
      <p:ext uri="{BB962C8B-B14F-4D97-AF65-F5344CB8AC3E}">
        <p14:creationId xmlns:p14="http://schemas.microsoft.com/office/powerpoint/2010/main" val="18316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DB819-ED0E-0BF7-5460-19472D0C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161A-B4E7-B2D9-9852-6CFDA8D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Consistency (III)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BE39D-4EB5-CD5A-022C-E39EF018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2C3E-B257-122D-3AC9-9812DA09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624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sequentially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ED057-0378-0BF4-A6FA-9CF5C7D1C0BB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D7E86F44-A657-4100-3B31-D6DEC12F98CD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ABD054AD-3B6D-4277-95FE-2DD49760733F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2EFF275C-512E-C4B7-E319-777D57C7BD8E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6D4811C3-270A-EEAF-EC60-4CE56D663BB7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CD916168-30B4-13CD-B1E2-E70F3B91645B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9CCD5A-6DD4-E793-783D-E245ED2E0A0D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C1BDF-A460-12AA-6A35-0D4699BDEDEC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6D58E-E6D8-4055-F6F0-F016CAA17503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8880E-F2CC-BE61-09CE-328195E5C73D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B9073-5BF1-BEAB-9478-26DEFF1DD148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FAF15-9672-9887-B343-481F6BE71BD9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52CE19-422D-6A18-02C6-75AABAFDA58F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4426C-454D-0ADF-B512-9305C4FFBB60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60DAC-98B7-4B71-0BA4-E3A4134E87E0}"/>
              </a:ext>
            </a:extLst>
          </p:cNvPr>
          <p:cNvSpPr txBox="1">
            <a:spLocks/>
          </p:cNvSpPr>
          <p:nvPr/>
        </p:nvSpPr>
        <p:spPr>
          <a:xfrm>
            <a:off x="375216" y="6146064"/>
            <a:ext cx="11083968" cy="6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  <a:endParaRPr lang="en-US" sz="2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2ACD4-9622-55D0-162C-928D1B3BF04F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856DC-21CD-406C-FB5C-7AF3AA0A54C5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7717B-0634-C75C-36A1-5BC33CBED281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7720C-086C-4B4F-8A9B-F7D5108B7730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</p:spTree>
    <p:extLst>
      <p:ext uri="{BB962C8B-B14F-4D97-AF65-F5344CB8AC3E}">
        <p14:creationId xmlns:p14="http://schemas.microsoft.com/office/powerpoint/2010/main" val="167253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62B88-EA04-231F-5981-3786A670D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01B-1784-F6C9-74E2-1E14D1EA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03170-7196-7ECD-8C08-D04C1FF9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4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7DD22-1138-EC75-4FF7-8656C29D9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494D-6CC7-7858-ED26-C964BF52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FE1FB-2336-0880-A65A-DE723CAC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053A-5EA7-EBC8-498C-E013AFE8B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6"/>
            <a:ext cx="11816785" cy="448445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Stricter and more restrictive than sequential consistency.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Cares about time.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only complication is concurrency or overlapping operations.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For non-overlapping operations, every read should return the last write.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6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68D80-B347-D90E-62F1-A35CCEF0D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509A-DBAB-564F-3A19-3B95D29E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Linearizability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18903-B9CD-C17D-FCFE-F68A4734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8EA341-8FEB-DE2F-12F0-EEA8A660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linearizable schedule out of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71708-5586-411B-0632-CF9C8249F09A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9" name="Google Shape;208;p28">
            <a:extLst>
              <a:ext uri="{FF2B5EF4-FFF2-40B4-BE49-F238E27FC236}">
                <a16:creationId xmlns:a16="http://schemas.microsoft.com/office/drawing/2014/main" id="{F5C337B0-A73F-5867-C9CB-BD05DBF78EFE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7A6F6554-AC29-6A1A-2D98-F97AADE801C6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FACC9946-CF31-1A6C-BA1A-60A2EAFDFC3F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B0FF3F54-4BCE-C7BE-37CE-0ECB508B4235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50BD9FCC-592D-11DF-729A-FE4E755FD765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B4B36C-D5E5-B347-1D16-A03D53B929CA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72749-1422-E50E-85EC-EE0EE22239D3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90A82-6981-6932-5577-E0955B7736EC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972A6-E3F2-24F7-BF59-019628B229D4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D6608-D3EF-581D-137E-48CFBA54D9D7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22468-4D72-FABE-339D-AE6D97F3D28D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F2827-2619-3C98-B88A-FC434FFAAD31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1F69BA-3780-1B29-5025-BD2B57102F95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8837F-5462-CC17-3BD0-3F90D66A76A6}"/>
              </a:ext>
            </a:extLst>
          </p:cNvPr>
          <p:cNvSpPr txBox="1"/>
          <p:nvPr/>
        </p:nvSpPr>
        <p:spPr>
          <a:xfrm>
            <a:off x="6976346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341948-E435-0B8D-93EE-86B03DC22254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DF9AC-41DF-788B-A328-161B757ABD5B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2D0534-3CE2-25E3-70C1-26778920ED73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3248A-E620-5E67-665A-E71D3C79726E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</p:spTree>
    <p:extLst>
      <p:ext uri="{BB962C8B-B14F-4D97-AF65-F5344CB8AC3E}">
        <p14:creationId xmlns:p14="http://schemas.microsoft.com/office/powerpoint/2010/main" val="301701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D5CF9-D1FD-8C75-FC2E-E674FF7E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4496-325E-2BD3-3680-CA62BA78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Linearizability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94BC-90AF-D7AE-413C-3DB3B31F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D57F21-79F5-06B5-EDF9-AEFEFF8C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linearizable schedule out of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59FC-8915-E2EE-C858-1E2386BB3FFA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9" name="Google Shape;208;p28">
            <a:extLst>
              <a:ext uri="{FF2B5EF4-FFF2-40B4-BE49-F238E27FC236}">
                <a16:creationId xmlns:a16="http://schemas.microsoft.com/office/drawing/2014/main" id="{5707994D-7DEC-CDB1-88D2-0A80C748B144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8F365480-76FB-54D2-9429-B6747270479B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DBFBC8D5-C168-325C-EC26-881B30556795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FD004DBE-0152-805E-836F-8DF2FD34192A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EFD82E58-1784-2AE4-9F35-4B3A313EDA6A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697E74-ED36-2014-AE35-3C1C32950F93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D6D5B-FEFA-9971-D176-23833592DB24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61651-5E16-0B62-1E9B-E156B0A5D377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5CAF7-5E87-BE51-83A8-CA5862B7679D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474864-2594-4945-EABF-668F494B3A74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3D640-05A2-43C4-CB04-D84A3D4FDD8C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76E25-F5CD-2F14-6CFD-D9A6B5813C8B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44796-C902-B1FE-714A-2245BB1ED320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84B66-D2D8-68AF-77E1-5C8FEDB89388}"/>
              </a:ext>
            </a:extLst>
          </p:cNvPr>
          <p:cNvSpPr txBox="1"/>
          <p:nvPr/>
        </p:nvSpPr>
        <p:spPr>
          <a:xfrm>
            <a:off x="6976346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DA8DA-DF5D-452D-E181-8C3C985F7270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EA7A67-D770-AF5A-7BE2-743575FB6A5A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3092FF-63B4-1483-C4A8-237A9C3108EF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B714A9-36F8-2D42-E829-EFDE73119A8B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E572-01C8-62C8-30F0-E587145B6255}"/>
              </a:ext>
            </a:extLst>
          </p:cNvPr>
          <p:cNvSpPr txBox="1">
            <a:spLocks/>
          </p:cNvSpPr>
          <p:nvPr/>
        </p:nvSpPr>
        <p:spPr>
          <a:xfrm>
            <a:off x="375216" y="6146064"/>
            <a:ext cx="11083968" cy="6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</a:t>
            </a:r>
            <a:r>
              <a:rPr lang="en-US" sz="2400" dirty="0">
                <a:latin typeface="Palatino Linotype" panose="02040502050505030304" pitchFamily="18" charset="0"/>
              </a:rPr>
              <a:t>, because N</a:t>
            </a:r>
            <a:r>
              <a:rPr lang="en-US" sz="2400" baseline="-25000" dirty="0">
                <a:latin typeface="Palatino Linotype" panose="02040502050505030304" pitchFamily="18" charset="0"/>
              </a:rPr>
              <a:t>2</a:t>
            </a:r>
            <a:r>
              <a:rPr lang="en-US" sz="2400" dirty="0">
                <a:latin typeface="Palatino Linotype" panose="02040502050505030304" pitchFamily="18" charset="0"/>
              </a:rPr>
              <a:t> observes y=0 after N</a:t>
            </a:r>
            <a:r>
              <a:rPr lang="en-US" sz="2400" baseline="-25000" dirty="0">
                <a:latin typeface="Palatino Linotype" panose="02040502050505030304" pitchFamily="18" charset="0"/>
              </a:rPr>
              <a:t>1 </a:t>
            </a:r>
            <a:r>
              <a:rPr lang="en-US" sz="2400" dirty="0">
                <a:latin typeface="Palatino Linotype" panose="02040502050505030304" pitchFamily="18" charset="0"/>
              </a:rPr>
              <a:t>has written y=7.</a:t>
            </a:r>
          </a:p>
        </p:txBody>
      </p:sp>
    </p:spTree>
    <p:extLst>
      <p:ext uri="{BB962C8B-B14F-4D97-AF65-F5344CB8AC3E}">
        <p14:creationId xmlns:p14="http://schemas.microsoft.com/office/powerpoint/2010/main" val="356793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6C2E4-CB48-9D0F-E8B8-911C3EB3A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9E76-106B-6931-3D05-2C2EF4B2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Linearizability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2DC71-11B3-A084-BEA5-4161B275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A209-0421-290A-AC2B-2D09B38C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linearizable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098A0-8145-E560-6712-4512A29875FC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658A7FB7-A0DF-6ACB-F23B-F241B3367B17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2C21E666-0AC3-210A-1071-9F548BF3C4FF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6575A731-ACFA-73FF-50EA-11F0674DACA0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BFD1ED21-10D8-9DE2-0AAF-70BEDB30BA49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CEE8F03D-5B94-B0EC-78A6-4ECC8CCFDBED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6F117D-F34A-3072-EFD7-1A4528498D59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5D51B-CC10-3B04-76AD-3E82D9A017E8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04F73-F486-7482-CA81-F0BF5962114C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73F017-EB74-DEF5-90D9-D95FE304E62A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C6FFF-403A-4CB4-405F-23ECA08B7B46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3E359-0E40-C0C5-379F-A418D45D865F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0D9AC-2374-9271-98B8-B011F85B1EDA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R(x=5)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92EE0-507C-9D3A-502E-662B7B7CE3BA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R(y=7)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9C6B0-94A6-7F2A-92C5-E93816326DD6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F2ABE-488B-50FF-16E3-3E7B1770EEBE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3A159F-2182-9530-1AD6-257CB96B0B2C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11117B-ECEE-632E-472F-4F3C5EDC5973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</p:spTree>
    <p:extLst>
      <p:ext uri="{BB962C8B-B14F-4D97-AF65-F5344CB8AC3E}">
        <p14:creationId xmlns:p14="http://schemas.microsoft.com/office/powerpoint/2010/main" val="48733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C5D8B-D953-8440-3D19-CD60D2456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71DC-4CB8-CC03-2F48-F6CFE56C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Linearizability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9B651-3F3E-23C7-9A4E-71F3F485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8965-4C43-D722-1F7A-BB2BB79B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linearizable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21D9D-E227-72B5-7177-9FEEBFB7FC1C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B0A05B47-9663-B31A-5D0B-C914DF8C7F6E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E6553B90-1088-5876-E0CF-8F27BABF0650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20CB28B9-35EE-2013-BF06-11AE75B2DB0E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1A57771C-328D-E191-A5BC-52B2EECC1C16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B932EBE4-8EDD-4EBF-A653-C1E7C9E86806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D5A5DA-7371-0059-346E-44A107B22005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92CBB-3A3C-DCE2-B83C-A6E4E132952B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85589-3D08-EF92-317A-5D31D19ABE74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B124A7-87B2-73B7-501E-8398102A99E4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02845-CA3E-28A5-589C-626EC23DDF91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938A70-67D2-E2D4-E900-997220377326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780F0-1B39-DADA-8188-18D9BF7DDAB4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R(x=5)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0C06E-36AE-F6A3-C940-082A238FD7D1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R(y=7)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38C96-B43A-2D54-7262-65860F730A81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3908E-201B-2FDC-8EBC-A58A0D8B2349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7968A-91E9-424E-173D-2B3C28C5EB69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5AF406-1549-86B5-9584-47924D37D24F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5F7D9A-82CB-9A3C-A2F7-58BC26AC73AE}"/>
              </a:ext>
            </a:extLst>
          </p:cNvPr>
          <p:cNvSpPr txBox="1">
            <a:spLocks/>
          </p:cNvSpPr>
          <p:nvPr/>
        </p:nvSpPr>
        <p:spPr>
          <a:xfrm>
            <a:off x="375216" y="6146064"/>
            <a:ext cx="11083968" cy="6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  <a:endParaRPr lang="en-US" sz="2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9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Due Next Week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2 is due on April 30, 2025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Start working with your groups!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C164E-AC2B-0E19-9EF7-EE60A6AB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3103-9E8A-A13E-955B-F37605B3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Linearizability (III)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D679E-A89A-BAD0-E955-04C22EF6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8AA5-D7C0-3828-905A-8E156F07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linearizable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E6FE2-EDFA-A526-B758-41A938CA00F0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308B486D-2422-1935-48F6-D127E2A4631C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764D1594-B921-A1B9-A40C-A09D3038DAA5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62B93D05-814B-D0EF-E92F-47189D060C13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0BFFAE3E-B6B0-FED9-7989-910A9D2BAE45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C4B8C624-71CB-E6CC-5324-63015B0A6C18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303EC-F464-BCCE-46DE-B4017343C29B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F732D-A869-5A88-49C1-38161DE0271F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61106-85FB-D24F-B60C-66C60AE83CFC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8004A-7921-0B83-69F1-BDA9F5AFAC3E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E3092B-4C4D-9F71-1C2C-4CF0DB8F9DFA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6CB6F-745D-40B6-60AA-008F06D63DD1}"/>
              </a:ext>
            </a:extLst>
          </p:cNvPr>
          <p:cNvSpPr txBox="1"/>
          <p:nvPr/>
        </p:nvSpPr>
        <p:spPr>
          <a:xfrm>
            <a:off x="3171216" y="3650093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CCF53-CC3D-3460-BBCA-3B123AF1B26C}"/>
              </a:ext>
            </a:extLst>
          </p:cNvPr>
          <p:cNvSpPr txBox="1"/>
          <p:nvPr/>
        </p:nvSpPr>
        <p:spPr>
          <a:xfrm>
            <a:off x="2889929" y="4192740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R(x=0)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C58DB-26CC-6521-DF04-D323631FD030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R(y=7)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19A96-FDFE-C431-B549-BEB7CB9E40EE}"/>
              </a:ext>
            </a:extLst>
          </p:cNvPr>
          <p:cNvSpPr txBox="1"/>
          <p:nvPr/>
        </p:nvSpPr>
        <p:spPr>
          <a:xfrm>
            <a:off x="3453317" y="469566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6FFD7D-9B14-8BC0-766A-8595AFE8ACEE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624238-19D9-9C1E-1AC9-E451E7C97284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C0F0D7-B093-E6A6-076E-8F4954647037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</p:spTree>
    <p:extLst>
      <p:ext uri="{BB962C8B-B14F-4D97-AF65-F5344CB8AC3E}">
        <p14:creationId xmlns:p14="http://schemas.microsoft.com/office/powerpoint/2010/main" val="397125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EE35-06F1-F6BD-087E-3A6746B74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C53B-37E0-3C1A-D215-D8F7A42E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Linearizability (III)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68C1E-C821-6CF5-E725-0B28FFE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9DE4-A7DC-88D6-6108-AA57E4A3C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linearizable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475ED-8657-5E21-D977-380385A9105B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61CAE737-A58C-87B6-54DA-85D027120453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53DEDA18-5F08-3BD3-3512-5DDC3436F3B9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A466E0BD-3CE9-3BFC-C719-BD4D22F7AEC7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1C61C6CE-7CE1-6A4E-2357-6433EC7A4563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02796F03-A049-2576-8970-93785C4B7F76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304E7B-7BEF-439A-A49D-2863E49123D9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8955A-8C2A-7938-48C7-32CF7CEBE1A3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C6A3C-EE3E-8487-99E4-AB97FD2EE0D7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15E01-BA14-E322-DFE9-679F432D4242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86A8D-A638-952B-D16F-DC49C9C582A6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913E0-C37A-8643-067F-7DAC38A3475E}"/>
              </a:ext>
            </a:extLst>
          </p:cNvPr>
          <p:cNvSpPr txBox="1"/>
          <p:nvPr/>
        </p:nvSpPr>
        <p:spPr>
          <a:xfrm>
            <a:off x="3171216" y="3650093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27D8C-0E05-C814-0A23-CD5C054FA32D}"/>
              </a:ext>
            </a:extLst>
          </p:cNvPr>
          <p:cNvSpPr txBox="1"/>
          <p:nvPr/>
        </p:nvSpPr>
        <p:spPr>
          <a:xfrm>
            <a:off x="2889929" y="4192740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R(x=0)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F675E9-CC6B-E230-7B7A-84355D4909C0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R(y=7)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C0651-4B9D-2A93-2E24-BFD08DEC8815}"/>
              </a:ext>
            </a:extLst>
          </p:cNvPr>
          <p:cNvSpPr txBox="1"/>
          <p:nvPr/>
        </p:nvSpPr>
        <p:spPr>
          <a:xfrm>
            <a:off x="3453317" y="469566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3EE58-709D-9B02-7C7E-3CC3B3DD1AC4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557AA6-8D05-84FB-5A09-254C33B043CE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1EE8D0-EFE1-B3B7-6E81-02FCB4A5C430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59313-FCFF-3FA3-E464-7D50F1F167A6}"/>
              </a:ext>
            </a:extLst>
          </p:cNvPr>
          <p:cNvSpPr txBox="1">
            <a:spLocks/>
          </p:cNvSpPr>
          <p:nvPr/>
        </p:nvSpPr>
        <p:spPr>
          <a:xfrm>
            <a:off x="375216" y="6146064"/>
            <a:ext cx="11083968" cy="6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  <a:endParaRPr lang="en-US" sz="2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5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88559-A434-9B87-A27B-7F378B72D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C87D-0183-6594-278E-74BFD3D6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Causal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03FE2-DFC0-DEFE-0C65-84DE9E64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80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89A3E-382E-16B3-B1D9-125C1637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C7A-753D-4DD1-3A17-417E2464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Causal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7C1B7-4C04-DC72-C89B-9F74EBE3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4284-A2A4-F38A-FE34-1652394B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6"/>
            <a:ext cx="11816785" cy="448445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Follows Lamport clocks Happens Before Relationship.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Causal consistency only cares about causal relationship between dependent operations.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 restrictions on write operations of different nodes.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Only ensure that if a process/node observes a read operation, which is followed by a write operation, then we term this write as causally dependent on the read.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484CA-EAF9-8668-8FA1-AD208E00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0A56-96A8-A786-AE75-83ED524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Causal Consistency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CBE84-4613-05AE-66A6-BC1E5A3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6EB2-2B04-D96C-AFCE-1DECA22C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causally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68DD4-6D3B-2725-7F57-5CA57FA74A63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0EACAD72-B29A-EA7D-6365-3F69D6FB03F7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0934C229-64CA-C6DF-1A4C-A6E089E76A96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9BB4100D-9C3F-E324-5BD6-84802024F1A6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187200CD-38A6-E4ED-0483-1B02921A5CDC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1FFF2F4D-F627-B58B-56A0-7680A376F03D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7715F6-558F-EB03-A05B-F728F3BB8F8B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94078-EDC7-3012-B114-198DC84CF968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42CCD-C255-33B4-1420-C6793B698F34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CCA92D-C49C-BB51-32DA-DA1364DAB008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EB826-CF80-278E-11EC-6855101A1E53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3628B-556B-0A96-FFF1-4D067CC11205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4520C-B3F4-0D67-C09D-9EBB851A638D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12C0E6-08F9-3FED-97D6-32ABD46074D3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23EE0-EC6C-E557-678C-5295BF589B81}"/>
              </a:ext>
            </a:extLst>
          </p:cNvPr>
          <p:cNvSpPr txBox="1"/>
          <p:nvPr/>
        </p:nvSpPr>
        <p:spPr>
          <a:xfrm>
            <a:off x="6976346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D5311-DAE9-5F84-C6CB-D7C0EA76252E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C4952-C738-7DBA-1C99-F860C797A5C8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5D447-2B94-048E-A2E9-E7E0B40926D2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83BFF9-B3BD-653F-CB78-132BCC4C62A8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</p:spTree>
    <p:extLst>
      <p:ext uri="{BB962C8B-B14F-4D97-AF65-F5344CB8AC3E}">
        <p14:creationId xmlns:p14="http://schemas.microsoft.com/office/powerpoint/2010/main" val="884097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2CC4-6F5A-D9D1-EA9B-32448E657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7462-9D54-F038-695C-5242745B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Causal Consistency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967BE-442B-162F-D679-3117193B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0D25-E01C-28BC-911A-0F6EE17D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causally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07973-6D1C-F468-BDE1-4D79FB19443E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09B90011-1D98-7810-C32F-D1A38730775E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5E368CDA-463E-20A5-35B5-2A79056E2B3E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B34F0DBE-3E2F-E8DC-440D-00DDBD8CF7F1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92CA3770-70ED-EFD6-8474-3B1DF0DF1343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56056DFB-45E1-4AB9-69A8-92E266887BDC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DD6855-D225-62E7-45B1-1B7502848FF1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DD52A-CF76-4730-253C-3F7DDEF46343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FC090-DB50-DC6A-D486-61ADC06529C0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02BB7-23BD-8155-0DC4-6A3B30D4E328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BE384-633E-4636-42E8-16C56A896801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70D340-90DA-7D37-35E2-989880BD2046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762A8-8E15-F425-F02C-97E72238F68A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90337-A110-AAC4-AC8B-A5832AFF88BA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0DE62-1DA8-3743-66D5-F7967DCDC3BC}"/>
              </a:ext>
            </a:extLst>
          </p:cNvPr>
          <p:cNvSpPr txBox="1"/>
          <p:nvPr/>
        </p:nvSpPr>
        <p:spPr>
          <a:xfrm>
            <a:off x="6976346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3B9AB-3E07-3018-32EA-F058EBFC6479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9EEAA0-6A15-C6C2-1B26-92328DA63CA8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86C5F9-2DE8-42C4-FB10-4E496BEEDC79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1E8839-9CF1-A527-20C3-775A09FD4F04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41910-7953-0337-5380-9BE4D0289F28}"/>
              </a:ext>
            </a:extLst>
          </p:cNvPr>
          <p:cNvSpPr txBox="1">
            <a:spLocks/>
          </p:cNvSpPr>
          <p:nvPr/>
        </p:nvSpPr>
        <p:spPr>
          <a:xfrm>
            <a:off x="375216" y="6146064"/>
            <a:ext cx="11083968" cy="6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Yes!, </a:t>
            </a:r>
            <a:r>
              <a:rPr lang="en-US" sz="2400" b="1" dirty="0">
                <a:latin typeface="Palatino Linotype" panose="02040502050505030304" pitchFamily="18" charset="0"/>
              </a:rPr>
              <a:t>No causal read-write dependency.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10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401B-41D9-E6DB-2F67-887B8BF86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089A-614F-FF10-CA62-3AC02A19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Causal Consistency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8EDFA-C4EB-A2A7-BF34-B2D428A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D9E6-2609-25E6-814E-A67451EF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causally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82317-E203-6B87-2B0B-4FBF5675E5A7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62D410BA-2CDD-FB48-279B-E8F649AACBE9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7326355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600BF4D1-294E-E7DF-8758-AB2868F3E7F1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7326355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F05F66C5-A807-D77A-B8D7-F5F1E850585E}"/>
              </a:ext>
            </a:extLst>
          </p:cNvPr>
          <p:cNvCxnSpPr>
            <a:cxnSpLocks/>
          </p:cNvCxnSpPr>
          <p:nvPr/>
        </p:nvCxnSpPr>
        <p:spPr>
          <a:xfrm flipV="1">
            <a:off x="2114583" y="4077060"/>
            <a:ext cx="7311519" cy="173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06588981-9153-7F5D-1407-C2DEFD66EFE5}"/>
              </a:ext>
            </a:extLst>
          </p:cNvPr>
          <p:cNvCxnSpPr>
            <a:cxnSpLocks/>
          </p:cNvCxnSpPr>
          <p:nvPr/>
        </p:nvCxnSpPr>
        <p:spPr>
          <a:xfrm flipV="1">
            <a:off x="2107839" y="4613494"/>
            <a:ext cx="7318263" cy="577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9E9D1DAD-0E3F-4998-CB47-318176E8BEEE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7319611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6732BB-9EA2-9778-B6ED-E6721B420AD9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B450-9E9A-A1B9-FF41-179D2C43058A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34F74-4BB3-3C49-D672-39157C76D6C4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BF1E3-E5C4-9BA4-336D-070F58A1B983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DA7B8-5242-A811-EECB-AA57DB8A76D2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28E3D-5303-8A58-FF64-EE6B9F056ED8}"/>
              </a:ext>
            </a:extLst>
          </p:cNvPr>
          <p:cNvSpPr txBox="1"/>
          <p:nvPr/>
        </p:nvSpPr>
        <p:spPr>
          <a:xfrm>
            <a:off x="5667551" y="415485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32CE4-DF25-C619-10C5-9BC7A56171A5}"/>
              </a:ext>
            </a:extLst>
          </p:cNvPr>
          <p:cNvSpPr txBox="1"/>
          <p:nvPr/>
        </p:nvSpPr>
        <p:spPr>
          <a:xfrm>
            <a:off x="6924032" y="415432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C680-976F-8AE9-294E-162FED0ACD67}"/>
              </a:ext>
            </a:extLst>
          </p:cNvPr>
          <p:cNvSpPr txBox="1"/>
          <p:nvPr/>
        </p:nvSpPr>
        <p:spPr>
          <a:xfrm>
            <a:off x="8180513" y="415432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4BAA3F-BE04-B70E-FA2C-A423D15A22A4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2A939-56A3-6CA4-8B8B-DF2D95FEE074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2960A2-6866-C7BA-3D02-8438E6BFD4F9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611EE4-2ADB-AFE0-2054-0707816AF668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52EC8-9AED-83D1-56B8-10E82ABE3542}"/>
              </a:ext>
            </a:extLst>
          </p:cNvPr>
          <p:cNvSpPr txBox="1"/>
          <p:nvPr/>
        </p:nvSpPr>
        <p:spPr>
          <a:xfrm>
            <a:off x="3453318" y="367747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F1624-BCD6-3A0A-0D84-C30232D07D60}"/>
              </a:ext>
            </a:extLst>
          </p:cNvPr>
          <p:cNvSpPr txBox="1"/>
          <p:nvPr/>
        </p:nvSpPr>
        <p:spPr>
          <a:xfrm>
            <a:off x="4709799" y="3676950"/>
            <a:ext cx="120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</p:spTree>
    <p:extLst>
      <p:ext uri="{BB962C8B-B14F-4D97-AF65-F5344CB8AC3E}">
        <p14:creationId xmlns:p14="http://schemas.microsoft.com/office/powerpoint/2010/main" val="3041289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45C9-2614-B781-C123-9215322A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0AA1-F9EC-19BF-D0CB-B541690B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Causal Consistency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48FEA-23A8-BDFA-E2D8-5016CDC0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2975-0639-5C84-2EB1-1F595B53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causally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CC1B-78BE-0FFE-9EA1-F315F32C26B0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067823B4-9158-4E96-47BB-5DBA41AA3540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7326355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926AFA45-45CD-D51D-F63B-C7796CA7BBF4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7326355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9039F6C1-DA92-AE0F-6A13-8C0F28E8365E}"/>
              </a:ext>
            </a:extLst>
          </p:cNvPr>
          <p:cNvCxnSpPr>
            <a:cxnSpLocks/>
          </p:cNvCxnSpPr>
          <p:nvPr/>
        </p:nvCxnSpPr>
        <p:spPr>
          <a:xfrm flipV="1">
            <a:off x="2114583" y="4077060"/>
            <a:ext cx="7311519" cy="173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20298F3E-3C7B-4C7B-4FDF-53F06E6D5C44}"/>
              </a:ext>
            </a:extLst>
          </p:cNvPr>
          <p:cNvCxnSpPr>
            <a:cxnSpLocks/>
          </p:cNvCxnSpPr>
          <p:nvPr/>
        </p:nvCxnSpPr>
        <p:spPr>
          <a:xfrm flipV="1">
            <a:off x="2107839" y="4613494"/>
            <a:ext cx="7318263" cy="577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E8D89C43-DDA9-7E55-AEC9-9EC4B0E505F3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7319611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32BAE6-CF5C-F0B3-4CCE-63B312C27ECC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823C3-2A7A-5D35-0A1E-C6756D19DFDB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7BEDB3-40F0-E618-CBA9-99B341F1C8A0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D2292-8204-A6EF-D3C0-04A88AE9B20D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3C7C20-C33D-58B3-EC5C-92B12F344A3C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30223-AD9E-F80D-7BC6-2F96087A2109}"/>
              </a:ext>
            </a:extLst>
          </p:cNvPr>
          <p:cNvSpPr txBox="1"/>
          <p:nvPr/>
        </p:nvSpPr>
        <p:spPr>
          <a:xfrm>
            <a:off x="5667551" y="415485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1EA07-6248-EF35-A1AC-BAFEB908D90F}"/>
              </a:ext>
            </a:extLst>
          </p:cNvPr>
          <p:cNvSpPr txBox="1"/>
          <p:nvPr/>
        </p:nvSpPr>
        <p:spPr>
          <a:xfrm>
            <a:off x="6924032" y="415432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3C9663-6416-F7BE-D25D-19F9B089C82C}"/>
              </a:ext>
            </a:extLst>
          </p:cNvPr>
          <p:cNvSpPr txBox="1"/>
          <p:nvPr/>
        </p:nvSpPr>
        <p:spPr>
          <a:xfrm>
            <a:off x="8180513" y="415432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B1A6F-E469-84A0-A1B4-739A089FB8A5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59DFB-0FDE-E756-F204-CB348FB3964F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10157E-083A-9B4E-76EA-C5E1C0B00312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DF427F-276E-9A8A-25CC-BD79F65FEE5C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B014B-E29F-4BD7-2C10-58B5D0613B0D}"/>
              </a:ext>
            </a:extLst>
          </p:cNvPr>
          <p:cNvSpPr txBox="1"/>
          <p:nvPr/>
        </p:nvSpPr>
        <p:spPr>
          <a:xfrm>
            <a:off x="3453318" y="367747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5D453D-7F74-6E71-AC55-BD92D6EB4D45}"/>
              </a:ext>
            </a:extLst>
          </p:cNvPr>
          <p:cNvSpPr txBox="1">
            <a:spLocks/>
          </p:cNvSpPr>
          <p:nvPr/>
        </p:nvSpPr>
        <p:spPr>
          <a:xfrm>
            <a:off x="375216" y="6146064"/>
            <a:ext cx="11083968" cy="6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0</a:t>
            </a:r>
            <a:r>
              <a:rPr lang="en-US" sz="2400" dirty="0">
                <a:latin typeface="Palatino Linotype" panose="02040502050505030304" pitchFamily="18" charset="0"/>
              </a:rPr>
              <a:t>, because N</a:t>
            </a:r>
            <a:r>
              <a:rPr lang="en-US" sz="2400" baseline="-25000" dirty="0">
                <a:latin typeface="Palatino Linotype" panose="02040502050505030304" pitchFamily="18" charset="0"/>
              </a:rPr>
              <a:t>3</a:t>
            </a:r>
            <a:r>
              <a:rPr lang="en-US" sz="2400" dirty="0">
                <a:latin typeface="Palatino Linotype" panose="02040502050505030304" pitchFamily="18" charset="0"/>
              </a:rPr>
              <a:t> observes y=7 but does not observe x=5, which caused y=7 (in N</a:t>
            </a:r>
            <a:r>
              <a:rPr lang="en-US" sz="2400" baseline="-25000" dirty="0">
                <a:latin typeface="Palatino Linotype" panose="02040502050505030304" pitchFamily="18" charset="0"/>
              </a:rPr>
              <a:t>1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9DE89-FA78-1359-4C98-ED24D6B4BBF7}"/>
              </a:ext>
            </a:extLst>
          </p:cNvPr>
          <p:cNvSpPr txBox="1"/>
          <p:nvPr/>
        </p:nvSpPr>
        <p:spPr>
          <a:xfrm>
            <a:off x="4709799" y="3676950"/>
            <a:ext cx="120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</p:spTree>
    <p:extLst>
      <p:ext uri="{BB962C8B-B14F-4D97-AF65-F5344CB8AC3E}">
        <p14:creationId xmlns:p14="http://schemas.microsoft.com/office/powerpoint/2010/main" val="585883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C15FA-83AD-A18E-2A6C-58C847380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D213-B7E6-EE67-DAEF-3F23DF32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Eventual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BA189-0B93-4747-F067-568900CC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7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7511F-C2DF-9121-8744-501E09B07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8CFB-A96D-ACD3-A428-47CA248A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Eventual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0CAE-9CCB-FE5A-BDAB-98F0F3CD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DDA3-6044-3163-9ED7-DCDAD44C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6"/>
            <a:ext cx="11816785" cy="448445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Traditionally, the weakest form of consistency.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only guarantee it gives is that if there are no writes for a </a:t>
            </a:r>
            <a:r>
              <a:rPr lang="en-US" sz="2400" b="1" i="1" dirty="0">
                <a:latin typeface="Palatino Linotype" panose="02040502050505030304" pitchFamily="18" charset="0"/>
              </a:rPr>
              <a:t>long period </a:t>
            </a:r>
            <a:r>
              <a:rPr lang="en-US" sz="2400" dirty="0">
                <a:latin typeface="Palatino Linotype" panose="02040502050505030304" pitchFamily="18" charset="0"/>
              </a:rPr>
              <a:t>of time, then every node will agree on the value of last write.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Essentially, eventual agreement.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value of </a:t>
            </a:r>
            <a:r>
              <a:rPr lang="en-US" sz="2400" b="1" i="1" dirty="0">
                <a:latin typeface="Palatino Linotype" panose="02040502050505030304" pitchFamily="18" charset="0"/>
              </a:rPr>
              <a:t>long period of time</a:t>
            </a:r>
            <a:r>
              <a:rPr lang="en-US" sz="2400" dirty="0">
                <a:latin typeface="Palatino Linotype" panose="02040502050505030304" pitchFamily="18" charset="0"/>
              </a:rPr>
              <a:t> is system dependent.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6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Replication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Need for Replication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690A0-FA29-7819-BF5E-8AB01499A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1739-2B9B-A82D-4CD9-5E8C9A25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Eventual Consistency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C98FF-3D92-B64F-0825-A256C9F2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7184-2D69-692E-79E6-88F266BB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This schedule will be eventually consistent if N</a:t>
            </a:r>
            <a:r>
              <a:rPr lang="en-US" sz="2400" baseline="-25000" dirty="0">
                <a:latin typeface="Palatino Linotype" panose="02040502050505030304" pitchFamily="18" charset="0"/>
              </a:rPr>
              <a:t>3</a:t>
            </a:r>
            <a:r>
              <a:rPr lang="en-US" sz="2400" dirty="0">
                <a:latin typeface="Palatino Linotype" panose="02040502050505030304" pitchFamily="18" charset="0"/>
              </a:rPr>
              <a:t> observes x=5 after some time has passed.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84CC4-8AEA-A860-C583-0027FF4E8580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E731FE10-C94C-AA77-604A-032948C28B94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7326355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3BD6F5BB-6753-856D-65B1-E983468AD2E3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7326355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898CF43B-EC8E-CF97-E082-BFB7A5B7E95C}"/>
              </a:ext>
            </a:extLst>
          </p:cNvPr>
          <p:cNvCxnSpPr>
            <a:cxnSpLocks/>
          </p:cNvCxnSpPr>
          <p:nvPr/>
        </p:nvCxnSpPr>
        <p:spPr>
          <a:xfrm flipV="1">
            <a:off x="2114583" y="4077060"/>
            <a:ext cx="7311519" cy="173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8AA6367A-DDD3-44E7-0C71-F6C4CC0F1253}"/>
              </a:ext>
            </a:extLst>
          </p:cNvPr>
          <p:cNvCxnSpPr>
            <a:cxnSpLocks/>
          </p:cNvCxnSpPr>
          <p:nvPr/>
        </p:nvCxnSpPr>
        <p:spPr>
          <a:xfrm flipV="1">
            <a:off x="2107839" y="4613494"/>
            <a:ext cx="7318263" cy="577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FA131887-4173-A917-36EF-EADF59DD6443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7319611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6E09C1-7034-27A4-2F30-65557AAC812B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F1F96-F9DF-F1BB-4F49-CB0F9FC7B67C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49BA7-62B5-D4C1-58E3-C544C6185A0E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A31E2-89B5-DD25-D6C5-1CE896990DC4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78512F-92CC-C840-8F10-65B9C589CB2F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79963-A689-0640-7463-D8C56E704C23}"/>
              </a:ext>
            </a:extLst>
          </p:cNvPr>
          <p:cNvSpPr txBox="1"/>
          <p:nvPr/>
        </p:nvSpPr>
        <p:spPr>
          <a:xfrm>
            <a:off x="5667551" y="415485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C6D6D-E8D7-5C1F-5268-F3A3CA7884DC}"/>
              </a:ext>
            </a:extLst>
          </p:cNvPr>
          <p:cNvSpPr txBox="1"/>
          <p:nvPr/>
        </p:nvSpPr>
        <p:spPr>
          <a:xfrm>
            <a:off x="6924032" y="415432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155801-ACB5-D6A9-45B0-04AA56C6FC89}"/>
              </a:ext>
            </a:extLst>
          </p:cNvPr>
          <p:cNvSpPr txBox="1"/>
          <p:nvPr/>
        </p:nvSpPr>
        <p:spPr>
          <a:xfrm>
            <a:off x="8180513" y="415432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DDCB2-0B7C-7653-0474-D4830AF3A0BB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D17CE-26B3-B3C5-77D3-C99105C220FD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0)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F4C97A-8E47-30CE-DA90-89D523E182FB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590638-8AF8-5E07-20CB-54047E177AA1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CC789-F236-FC2F-6EA1-EA322D43DB09}"/>
              </a:ext>
            </a:extLst>
          </p:cNvPr>
          <p:cNvSpPr txBox="1"/>
          <p:nvPr/>
        </p:nvSpPr>
        <p:spPr>
          <a:xfrm>
            <a:off x="3453318" y="367747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E9020-AEF2-B06E-A01B-A4AA0F476E34}"/>
              </a:ext>
            </a:extLst>
          </p:cNvPr>
          <p:cNvSpPr txBox="1"/>
          <p:nvPr/>
        </p:nvSpPr>
        <p:spPr>
          <a:xfrm>
            <a:off x="4709799" y="3676950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</p:spTree>
    <p:extLst>
      <p:ext uri="{BB962C8B-B14F-4D97-AF65-F5344CB8AC3E}">
        <p14:creationId xmlns:p14="http://schemas.microsoft.com/office/powerpoint/2010/main" val="777490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DB07A-0AE3-2C92-0254-F1FB5662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7A5B-DE65-B4F0-93CF-DFC172D5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909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Isolation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71A0-60E4-B973-C84C-065598A8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0B62-4328-0EB9-FC77-2DCB0D4B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177047"/>
            <a:ext cx="11675276" cy="5544428"/>
          </a:xfrm>
        </p:spPr>
        <p:txBody>
          <a:bodyPr>
            <a:noAutofit/>
          </a:bodyPr>
          <a:lstStyle/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99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911F9-80BC-CC53-7536-667F8568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63CA-AEDE-7A1D-D273-043C0682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Conflicting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69D0-4ED4-8EF5-77EF-59437AE5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FF32-FB69-CF1F-C9A5-5A58989A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Interleaving concurrent transactions can lead to the following three anomalies: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Read-Write Conflicts (</a:t>
            </a:r>
            <a:r>
              <a:rPr lang="en-US" b="1" dirty="0">
                <a:latin typeface="Palatino Linotype" panose="02040502050505030304" pitchFamily="18" charset="0"/>
              </a:rPr>
              <a:t>R-W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Write-Read Conflicts (</a:t>
            </a:r>
            <a:r>
              <a:rPr lang="en-US" b="1" dirty="0">
                <a:latin typeface="Palatino Linotype" panose="02040502050505030304" pitchFamily="18" charset="0"/>
              </a:rPr>
              <a:t>W-R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Write-Write Conflicts (</a:t>
            </a:r>
            <a:r>
              <a:rPr lang="en-US" b="1" dirty="0">
                <a:latin typeface="Palatino Linotype" panose="02040502050505030304" pitchFamily="18" charset="0"/>
              </a:rPr>
              <a:t>W-W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98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08C9-20BE-712A-2B24-E3C59044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F22AB-59D5-5647-0F0E-BF501B46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9D1E8-7567-F923-A410-0E2CA7EA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37A77D-4E0B-BF24-D8E1-FD613A7E6908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1EFA04F-C55B-E9E3-6718-8117B845226A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384F3C-C445-FD08-2979-32320F16CDC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170DA0-7A42-72FB-78EF-F98B6DCA70C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AD6FAA56-5658-C542-7ECF-AB0CAE85EC21}"/>
              </a:ext>
            </a:extLst>
          </p:cNvPr>
          <p:cNvSpPr/>
          <p:nvPr/>
        </p:nvSpPr>
        <p:spPr>
          <a:xfrm>
            <a:off x="515426" y="2254072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45D80E-F800-9C8C-14AC-DC123838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39364-BAB5-86F6-DA76-C7055D8F3E97}"/>
              </a:ext>
            </a:extLst>
          </p:cNvPr>
          <p:cNvSpPr txBox="1"/>
          <p:nvPr/>
        </p:nvSpPr>
        <p:spPr>
          <a:xfrm>
            <a:off x="5974520" y="5627830"/>
            <a:ext cx="5109598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Is there any problem with this schedule?</a:t>
            </a:r>
          </a:p>
        </p:txBody>
      </p:sp>
    </p:spTree>
    <p:extLst>
      <p:ext uri="{BB962C8B-B14F-4D97-AF65-F5344CB8AC3E}">
        <p14:creationId xmlns:p14="http://schemas.microsoft.com/office/powerpoint/2010/main" val="361779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27C04-D737-4FFD-0B0E-79E01E7EE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414E4-B2C5-ADF7-1390-B9B0F03D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0B4B83-E7C8-5807-6DCC-CCDA00A9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6B0176-04AF-8024-1B31-FF23110C200D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726EEB1-D444-D629-EE50-E9408261D81A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F3A2425-6F66-2504-E100-EFFA97EDFC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FBCFF2-8941-B81A-5A17-72C2B2F11F4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19656F97-D994-C2AE-AA61-61D80C2FDFB0}"/>
              </a:ext>
            </a:extLst>
          </p:cNvPr>
          <p:cNvSpPr/>
          <p:nvPr/>
        </p:nvSpPr>
        <p:spPr>
          <a:xfrm>
            <a:off x="829501" y="288944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9E5CAF-A396-F537-17FE-7B870DE3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1FDF7-76E0-551F-D2DE-EC8420527270}"/>
              </a:ext>
            </a:extLst>
          </p:cNvPr>
          <p:cNvSpPr txBox="1"/>
          <p:nvPr/>
        </p:nvSpPr>
        <p:spPr>
          <a:xfrm>
            <a:off x="5974520" y="5627830"/>
            <a:ext cx="2398203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Say, output = 10</a:t>
            </a:r>
          </a:p>
        </p:txBody>
      </p:sp>
    </p:spTree>
    <p:extLst>
      <p:ext uri="{BB962C8B-B14F-4D97-AF65-F5344CB8AC3E}">
        <p14:creationId xmlns:p14="http://schemas.microsoft.com/office/powerpoint/2010/main" val="622088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2AEF-0C7B-8B22-EA71-C73D62A7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8D0C2-B757-105A-17B0-BAF6DB6C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696D16-7DB1-8E24-5A8A-6AC6FA5C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F229CB-B77E-67F3-DCBB-F075F93C4762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566DB5E-03FC-DB7B-05A7-2BD8CA633975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08B1BCE-7A2A-4B61-F6BB-6ECBA5407E8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EC78BF-426C-C6E7-4819-50F3EACEDD2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258DC348-86EE-E21B-D9BE-5065E6B273BA}"/>
              </a:ext>
            </a:extLst>
          </p:cNvPr>
          <p:cNvSpPr/>
          <p:nvPr/>
        </p:nvSpPr>
        <p:spPr>
          <a:xfrm>
            <a:off x="3405723" y="380298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364FBF-831A-96B2-67D2-BE1307A8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AB81E-D50A-9A5A-7D00-52110ECE9E7C}"/>
              </a:ext>
            </a:extLst>
          </p:cNvPr>
          <p:cNvSpPr txBox="1"/>
          <p:nvPr/>
        </p:nvSpPr>
        <p:spPr>
          <a:xfrm>
            <a:off x="5974520" y="5627830"/>
            <a:ext cx="2620840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Added a new record.</a:t>
            </a:r>
          </a:p>
        </p:txBody>
      </p:sp>
    </p:spTree>
    <p:extLst>
      <p:ext uri="{BB962C8B-B14F-4D97-AF65-F5344CB8AC3E}">
        <p14:creationId xmlns:p14="http://schemas.microsoft.com/office/powerpoint/2010/main" val="342254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AA48-398E-1826-EC77-9FA678E47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6E4B7-9E88-AAC2-BBCA-22454F2B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519A48-E369-9BF4-EE6C-2EC3160A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92D245-D595-5F18-B2BB-03D2E4C16E94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DC4E94C-F018-9C51-68C7-BCC93E338464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225384F-8F66-CFEE-CAE8-4A026EB79F3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6E8EC-32C0-88EA-1844-647423CDEDB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31DB43A3-E4DA-C0D3-C9E0-8EFA9B0E9122}"/>
              </a:ext>
            </a:extLst>
          </p:cNvPr>
          <p:cNvSpPr/>
          <p:nvPr/>
        </p:nvSpPr>
        <p:spPr>
          <a:xfrm>
            <a:off x="867480" y="4679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B6352-3C78-BC85-AB08-ED53624C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A893F-86D9-C425-241C-A35CB79A9D31}"/>
              </a:ext>
            </a:extLst>
          </p:cNvPr>
          <p:cNvSpPr txBox="1"/>
          <p:nvPr/>
        </p:nvSpPr>
        <p:spPr>
          <a:xfrm>
            <a:off x="5974520" y="5627830"/>
            <a:ext cx="2620840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Now, output = 11</a:t>
            </a:r>
          </a:p>
        </p:txBody>
      </p:sp>
    </p:spTree>
    <p:extLst>
      <p:ext uri="{BB962C8B-B14F-4D97-AF65-F5344CB8AC3E}">
        <p14:creationId xmlns:p14="http://schemas.microsoft.com/office/powerpoint/2010/main" val="1309276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9EB28-31FF-020C-3814-8EC93CBEE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56B5-AB1B-4C8A-0AA6-3C83B752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29A7F6-8D36-454C-0561-667526BA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00E912-C79B-2C30-9257-9FA7F7B6345E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34A8401-A421-186D-BA05-75E1D123BF76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81039F-192D-BD21-828A-A2B113804DD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5C85A-06C3-08F2-0552-397CFBE794B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25703FD1-EADE-88C1-38E2-45FAA1A0B865}"/>
              </a:ext>
            </a:extLst>
          </p:cNvPr>
          <p:cNvSpPr/>
          <p:nvPr/>
        </p:nvSpPr>
        <p:spPr>
          <a:xfrm>
            <a:off x="867480" y="4679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C23D36-2437-8C96-E017-C3738E3B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438D9-F765-78C4-74B8-9326159C9D58}"/>
              </a:ext>
            </a:extLst>
          </p:cNvPr>
          <p:cNvSpPr txBox="1"/>
          <p:nvPr/>
        </p:nvSpPr>
        <p:spPr>
          <a:xfrm>
            <a:off x="5974520" y="5627830"/>
            <a:ext cx="4767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The output of the two queries changed!</a:t>
            </a:r>
          </a:p>
        </p:txBody>
      </p:sp>
    </p:spTree>
    <p:extLst>
      <p:ext uri="{BB962C8B-B14F-4D97-AF65-F5344CB8AC3E}">
        <p14:creationId xmlns:p14="http://schemas.microsoft.com/office/powerpoint/2010/main" val="2624957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2E95-85A3-86BB-6F03-9522D0CD0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E62D7-65A6-D1F2-B0DF-96429B8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359A47-3C8F-F25D-49F1-85737451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Phantom Problem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EF8A87-2641-BFA3-C222-6B0583D6A491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4570A15-72DD-7057-000D-D41E364ED5CE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EB56142-DC31-36EE-5D78-80F16CFF19E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D6786-7266-2D63-DF17-6F3BE3B032A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D19A4BA2-E588-D6B5-1D66-5DBB383A9FB5}"/>
              </a:ext>
            </a:extLst>
          </p:cNvPr>
          <p:cNvSpPr/>
          <p:nvPr/>
        </p:nvSpPr>
        <p:spPr>
          <a:xfrm>
            <a:off x="867480" y="4679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AA0013-8F60-171B-B730-214220C0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F77F2-7110-9DF0-3F27-2C2D305B353F}"/>
              </a:ext>
            </a:extLst>
          </p:cNvPr>
          <p:cNvSpPr txBox="1"/>
          <p:nvPr/>
        </p:nvSpPr>
        <p:spPr>
          <a:xfrm>
            <a:off x="5974520" y="5627830"/>
            <a:ext cx="4767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This is also termed as a phantom problem.</a:t>
            </a:r>
          </a:p>
        </p:txBody>
      </p:sp>
    </p:spTree>
    <p:extLst>
      <p:ext uri="{BB962C8B-B14F-4D97-AF65-F5344CB8AC3E}">
        <p14:creationId xmlns:p14="http://schemas.microsoft.com/office/powerpoint/2010/main" val="3373619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A6ED8-3A3A-BAE8-847D-ED2C4FB95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3337-6DE8-EF9F-5E8E-7D546322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4822C8-77EA-36C4-FF2B-CA8CA0379B8A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7C78056-B488-643E-46FC-93DC7EE75383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4D11AA-3FB6-F887-4157-01BD8B43913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0B8767-A179-93F2-E7A8-9F8BD6408D6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3F6B2018-A1B4-2C40-D7CC-CCAB0D46A789}"/>
              </a:ext>
            </a:extLst>
          </p:cNvPr>
          <p:cNvSpPr/>
          <p:nvPr/>
        </p:nvSpPr>
        <p:spPr>
          <a:xfrm>
            <a:off x="867480" y="4679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74CA3-6F78-68FD-BBB4-4859CB51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D6261-8B43-3327-5567-49CB640D9058}"/>
              </a:ext>
            </a:extLst>
          </p:cNvPr>
          <p:cNvSpPr txBox="1"/>
          <p:nvPr/>
        </p:nvSpPr>
        <p:spPr>
          <a:xfrm>
            <a:off x="5974520" y="5627830"/>
            <a:ext cx="50459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Violates</a:t>
            </a:r>
            <a:r>
              <a:rPr lang="en-US" sz="2000" b="1" dirty="0">
                <a:latin typeface="Palatino Linotype" panose="02040502050505030304" pitchFamily="18" charset="0"/>
              </a:rPr>
              <a:t> our traditional definition of 2PL? T1 cannot take a lock on something that does not exist!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1AB1CD-7292-6C24-A739-23AE9972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Phantom Problem</a:t>
            </a:r>
          </a:p>
        </p:txBody>
      </p:sp>
    </p:spTree>
    <p:extLst>
      <p:ext uri="{BB962C8B-B14F-4D97-AF65-F5344CB8AC3E}">
        <p14:creationId xmlns:p14="http://schemas.microsoft.com/office/powerpoint/2010/main" val="68388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4BD62-7343-7054-4C63-88E5D8AA5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8FF7-0914-F6FF-021C-D5C8D677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909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Distributed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9934-289E-7C29-8518-E69D961B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D108-3A9C-9068-800D-90B13C75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177047"/>
            <a:ext cx="11675276" cy="5544428"/>
          </a:xfrm>
        </p:spPr>
        <p:txBody>
          <a:bodyPr>
            <a:noAutofit/>
          </a:bodyPr>
          <a:lstStyle/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05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EF49A-9616-9345-9FF5-B6BC5CDA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DD7A-CD88-3810-DC3E-BDBDE4DA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F98C86-F138-7C9B-C040-0CF99D4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Phantom Problem?</a:t>
            </a:r>
          </a:p>
        </p:txBody>
      </p:sp>
    </p:spTree>
    <p:extLst>
      <p:ext uri="{BB962C8B-B14F-4D97-AF65-F5344CB8AC3E}">
        <p14:creationId xmlns:p14="http://schemas.microsoft.com/office/powerpoint/2010/main" val="264685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73C89-062A-896E-D85E-41F073EFB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86DDE-6D95-D01C-7BA4-76CD744C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D7F7CC-1E8A-8B8C-C344-076190EF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took read/write locks on existing records and our locking scheme assumed a static system.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real-world databases are dynamic.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Concurrent transactions can add new records and our locking scheme does not consider insertions, deletions, and updates.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8368C-F788-EF21-6DDE-77253D20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Phantom Problem?</a:t>
            </a:r>
          </a:p>
        </p:txBody>
      </p:sp>
    </p:spTree>
    <p:extLst>
      <p:ext uri="{BB962C8B-B14F-4D97-AF65-F5344CB8AC3E}">
        <p14:creationId xmlns:p14="http://schemas.microsoft.com/office/powerpoint/2010/main" val="877506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86D2B-9BA5-B2A7-B4AE-15D9A77B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98B64-1C88-406C-EBCE-BC02242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592658-7ADF-11D0-4759-1526781C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Isolation Levels control the extent to which a transaction is exposed to the actions of other concurrent transactions.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Providing greater concurrency leads to several challenges: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Dirty Reads (W-R)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Unrepeatable Reads (R-W)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Lost Updates (W-W)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Phantom Reads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155A58-B284-D45E-831C-02A3645D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</p:spTree>
    <p:extLst>
      <p:ext uri="{BB962C8B-B14F-4D97-AF65-F5344CB8AC3E}">
        <p14:creationId xmlns:p14="http://schemas.microsoft.com/office/powerpoint/2010/main" val="2921632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70A06-A1AC-D614-CFDB-A1C41812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88186-2ACA-5F46-66F9-AE0E6B5C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68A6F7-AA6F-945F-43E2-7C6A2A0F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</a:t>
            </a:r>
            <a:r>
              <a:rPr lang="en-US" sz="2400" dirty="0">
                <a:latin typeface="Palatino Linotype" panose="02040502050505030304" pitchFamily="18" charset="0"/>
              </a:rPr>
              <a:t> no phantoms, all reads repeatable, no dirty reads.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E64DCA-E84C-8379-0DA0-434A4D3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4727FD-AFF4-AE10-ABBE-FFF6C0BE2A1E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3464318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9FAB54-66A4-F4C7-A125-2569B1D08D48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87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4590-8D3F-E6A4-5460-DF4DC9FFC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3DB4B-EEF3-AD02-7BB8-CCB6D71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054E8D-041E-2796-EC9D-A6346BCB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</a:t>
            </a:r>
            <a:r>
              <a:rPr lang="en-US" sz="2400" dirty="0">
                <a:latin typeface="Palatino Linotype" panose="02040502050505030304" pitchFamily="18" charset="0"/>
              </a:rPr>
              <a:t> no phantoms, all reads repeatable, no dirty reads.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Repeatable Reads: </a:t>
            </a:r>
            <a:r>
              <a:rPr lang="en-US" sz="2400" dirty="0">
                <a:latin typeface="Palatino Linotype" panose="02040502050505030304" pitchFamily="18" charset="0"/>
              </a:rPr>
              <a:t>phantoms may happen.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59142-BDFA-FFEE-CE8D-A3D82A05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161726-6FA2-9C68-94AF-290C167E551B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3464318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C5D81-2A9D-AD44-D407-5314EAEFB97D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7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4B8CD-9977-03B4-6E02-077F0DD3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CFE9-914C-49CA-7D1F-E813108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31530A-5240-DEDD-D6F4-DA067F743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</a:t>
            </a:r>
            <a:r>
              <a:rPr lang="en-US" sz="2400" dirty="0">
                <a:latin typeface="Palatino Linotype" panose="02040502050505030304" pitchFamily="18" charset="0"/>
              </a:rPr>
              <a:t> no phantoms, all reads repeatable, no dirty reads.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Repeatable Reads: </a:t>
            </a:r>
            <a:r>
              <a:rPr lang="en-US" sz="2400" dirty="0">
                <a:latin typeface="Palatino Linotype" panose="02040502050505030304" pitchFamily="18" charset="0"/>
              </a:rPr>
              <a:t>phantoms may happen.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Committed: </a:t>
            </a:r>
            <a:r>
              <a:rPr lang="en-US" sz="2400" dirty="0">
                <a:latin typeface="Palatino Linotype" panose="02040502050505030304" pitchFamily="18" charset="0"/>
              </a:rPr>
              <a:t>phantoms, unrepeatable reads, and lost updates may happen.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AF51DF-18A8-05BC-BBFE-D56D9F2F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397A51-17C6-EC7C-4726-03D85FFE0205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3464318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80361F-25EA-9D1F-6ACE-31D8C5EC289F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21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03F2-AC19-E795-4C2E-C6453D764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9F57B-4421-C964-0E04-DB485926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04DDE1-620C-EC47-74F7-9E9F69E2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</a:t>
            </a:r>
            <a:r>
              <a:rPr lang="en-US" sz="2400" dirty="0">
                <a:latin typeface="Palatino Linotype" panose="02040502050505030304" pitchFamily="18" charset="0"/>
              </a:rPr>
              <a:t> no phantoms, all reads repeatable, no dirty reads.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Repeatable Reads: </a:t>
            </a:r>
            <a:r>
              <a:rPr lang="en-US" sz="2400" dirty="0">
                <a:latin typeface="Palatino Linotype" panose="02040502050505030304" pitchFamily="18" charset="0"/>
              </a:rPr>
              <a:t>phantoms may happen.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Committed: </a:t>
            </a:r>
            <a:r>
              <a:rPr lang="en-US" sz="2400" dirty="0">
                <a:latin typeface="Palatino Linotype" panose="02040502050505030304" pitchFamily="18" charset="0"/>
              </a:rPr>
              <a:t>phantoms, unrepeatable reads, and lost updates may happen.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Uncommitted: </a:t>
            </a:r>
            <a:r>
              <a:rPr lang="en-US" sz="2400" dirty="0">
                <a:latin typeface="Palatino Linotype" panose="02040502050505030304" pitchFamily="18" charset="0"/>
              </a:rPr>
              <a:t>all anomalies may happen.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D665AA-17C4-3D54-0444-BEA1A7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DEAEF3-CE82-02A1-0178-20322BC24C5C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3464318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BF60FE-ACEB-95A6-06BB-77A46EF83598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42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2839-E984-758C-88E7-DC270062A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A6BF-69D9-0B7E-228F-92FF41FC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1EC6F7-2BC2-0E92-B09F-1555E8C9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 </a:t>
            </a:r>
            <a:r>
              <a:rPr lang="en-US" sz="2400" dirty="0">
                <a:latin typeface="Palatino Linotype" panose="02040502050505030304" pitchFamily="18" charset="0"/>
              </a:rPr>
              <a:t>Strong Strict 2PL with phantom protection (example index locks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Repeatable Reads: </a:t>
            </a:r>
            <a:r>
              <a:rPr lang="en-US" sz="2400" dirty="0">
                <a:latin typeface="Palatino Linotype" panose="02040502050505030304" pitchFamily="18" charset="0"/>
              </a:rPr>
              <a:t>Same as above, but without phantom protection.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Committed: </a:t>
            </a:r>
            <a:r>
              <a:rPr lang="en-US" sz="2400" dirty="0">
                <a:latin typeface="Palatino Linotype" panose="02040502050505030304" pitchFamily="18" charset="0"/>
              </a:rPr>
              <a:t> Same as above, but S-Locks are released immediately.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Uncommitted: </a:t>
            </a:r>
            <a:r>
              <a:rPr lang="en-US" sz="2400" dirty="0">
                <a:latin typeface="Palatino Linotype" panose="02040502050505030304" pitchFamily="18" charset="0"/>
              </a:rPr>
              <a:t>Same as above but allows dirty reads (no S-Locks).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FF2A0E-5932-5700-7468-7DB4E07C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BE2CC5-64CA-AC27-20B7-857825B0974F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4530161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EB06D7-0117-E3EB-4F68-2EAF597BF48F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98A3-F7F8-BB78-C1AF-BAEFA932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5C22-7A42-3909-7691-48621073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7D914-ABFE-3409-AB01-45F30DB4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189B5-BE1E-7086-9427-CED7903705FB}"/>
              </a:ext>
            </a:extLst>
          </p:cNvPr>
          <p:cNvGraphicFramePr>
            <a:graphicFrameLocks noGrp="1"/>
          </p:cNvGraphicFramePr>
          <p:nvPr/>
        </p:nvGraphicFramePr>
        <p:xfrm>
          <a:off x="340466" y="1254868"/>
          <a:ext cx="116051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Correspond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isolation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 the ability of a database to allow a transaction to execute as if there are no other concurrently running transactions.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Greater the guaranteed isolation among the transactions, lesser the system performance.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Isolation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isolation guarantees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Do not correspond to C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Unlike the C in ACID,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consistency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refers to the rules that make a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concurrent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distributed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appear as a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single-threaded, centralized system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at a particular point in time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must reflect the most recently completed write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(in real-time) of that data item, no matter which server processed that write.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Consistency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read results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588-CA32-77A1-52EA-3650F3C6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2729-997F-C568-49E2-DC3C53FF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Distributed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0FB06-9CD0-1AAD-87D6-34E7213B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A71E-79BA-64DA-0C06-AFB15142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Next, we look at different types of distributed consistency levels.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Based on the choice of consistency level we select, we fix the maximum performance our system can yield. 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FACFE-4ACA-EC3F-0AE7-26B6F396B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870E-1337-F05C-5E52-999ACFC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A0B48-F432-93E4-971C-D56521E7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6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E3A7-799F-AE1E-651D-D6038D2C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A0A0-3036-7D4C-36D4-8AE357B2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2AA7-46FF-7A01-82A2-66F9E0C0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531E-E233-7511-DE0C-C0683180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6"/>
            <a:ext cx="11816785" cy="448445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All write operations are globally ordered. 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matter which thread/process/node makes the write and no matter which data item was written.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Ex: If a node first observes a write to a variable X and then observes a write to variable Y, then all the nodes should observe the same order.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i="1" dirty="0">
                <a:latin typeface="Palatino Linotype" panose="02040502050505030304" pitchFamily="18" charset="0"/>
              </a:rPr>
              <a:t>Note:</a:t>
            </a:r>
            <a:r>
              <a:rPr lang="en-US" sz="2400" dirty="0">
                <a:latin typeface="Palatino Linotype" panose="02040502050505030304" pitchFamily="18" charset="0"/>
              </a:rPr>
              <a:t> While checking whether a schedule of transactions is sequentially consistent or not, you can reorder the operations of different nodes/processes but not operations of a single node.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E30E5-CB82-DDBB-C0AB-822E232DB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4801-32EF-D6E0-3FC7-D2330225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Consistency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B0C8C-499D-9BD5-FFB6-41FAB5A7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F117-09DE-20B6-9582-80CAA9A2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08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sequentially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51B48-D159-D4CC-E3AD-32BE662C5ADD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D4E176F8-41B4-ACB5-3DEF-ACADF4B1A273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CDC545F2-90F0-6787-7DFE-6F66BB0B7CE2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C536D244-F170-E3B1-8164-D6F8ADAE95B2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E4DD9FEB-A244-D4BB-212D-2F40462284F2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FB82D99C-E6B9-5555-AE3A-BF75C823311F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C4EC1D-D7EA-E930-EBB2-AC467335CE86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889B5-F533-6B8F-2AB2-87C99374A46D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EDB18-DFD8-D824-DF57-6625C957A17A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C8A861-90BB-EF51-5C02-8CF6EF4D40F7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CEC14-395B-3FCE-292C-4A0C0755000D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1F820-7EDF-A89E-602D-7B81C4F97810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A1F25-BEA4-4E9C-D7BB-7A1DE67FFFBC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427E3-D7DE-021D-B797-1B3F540FBB8B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55D47-F247-D3B1-E590-DB5FA3A3CAEE}"/>
              </a:ext>
            </a:extLst>
          </p:cNvPr>
          <p:cNvSpPr txBox="1"/>
          <p:nvPr/>
        </p:nvSpPr>
        <p:spPr>
          <a:xfrm>
            <a:off x="6976346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A1FFC-F4FA-D9A4-1659-ABE1545B7B21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314D3-91F5-0C38-8E77-496027093F8C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5D6E0-88FB-6A57-51BD-20F37CE765CC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35E367-2EF8-A528-5DB4-CBDBF252AB44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</p:spTree>
    <p:extLst>
      <p:ext uri="{BB962C8B-B14F-4D97-AF65-F5344CB8AC3E}">
        <p14:creationId xmlns:p14="http://schemas.microsoft.com/office/powerpoint/2010/main" val="244934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8EE5-6B65-2C5E-B853-F370E13A1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6912-06B0-B132-D66F-DAC595B5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Consistency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D620D-C7C4-0972-2198-32F7FBE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1F1D-12E2-66B9-2844-EDAFCD4F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624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Can we create a sequentially consistent schedule out of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746B4-D6D5-D224-F131-274989F79234}"/>
              </a:ext>
            </a:extLst>
          </p:cNvPr>
          <p:cNvSpPr txBox="1"/>
          <p:nvPr/>
        </p:nvSpPr>
        <p:spPr>
          <a:xfrm>
            <a:off x="1412132" y="3125825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0</a:t>
            </a:r>
          </a:p>
        </p:txBody>
      </p:sp>
      <p:cxnSp>
        <p:nvCxnSpPr>
          <p:cNvPr id="10" name="Google Shape;208;p28">
            <a:extLst>
              <a:ext uri="{FF2B5EF4-FFF2-40B4-BE49-F238E27FC236}">
                <a16:creationId xmlns:a16="http://schemas.microsoft.com/office/drawing/2014/main" id="{4978BDE6-BDCC-99CF-38CD-B595E1C14F59}"/>
              </a:ext>
            </a:extLst>
          </p:cNvPr>
          <p:cNvCxnSpPr>
            <a:cxnSpLocks/>
          </p:cNvCxnSpPr>
          <p:nvPr/>
        </p:nvCxnSpPr>
        <p:spPr>
          <a:xfrm>
            <a:off x="2099747" y="3055260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08;p28">
            <a:extLst>
              <a:ext uri="{FF2B5EF4-FFF2-40B4-BE49-F238E27FC236}">
                <a16:creationId xmlns:a16="http://schemas.microsoft.com/office/drawing/2014/main" id="{BD80BF1E-1A8D-C1AF-711C-5CBBF90FA7E4}"/>
              </a:ext>
            </a:extLst>
          </p:cNvPr>
          <p:cNvCxnSpPr>
            <a:cxnSpLocks/>
          </p:cNvCxnSpPr>
          <p:nvPr/>
        </p:nvCxnSpPr>
        <p:spPr>
          <a:xfrm>
            <a:off x="2099747" y="3588528"/>
            <a:ext cx="678225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BACA52A5-2F83-1012-181E-4009744FC4CE}"/>
              </a:ext>
            </a:extLst>
          </p:cNvPr>
          <p:cNvCxnSpPr>
            <a:cxnSpLocks/>
          </p:cNvCxnSpPr>
          <p:nvPr/>
        </p:nvCxnSpPr>
        <p:spPr>
          <a:xfrm>
            <a:off x="2114583" y="409443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6846602E-4C6A-206B-7EE3-0DD6821355EC}"/>
              </a:ext>
            </a:extLst>
          </p:cNvPr>
          <p:cNvCxnSpPr>
            <a:cxnSpLocks/>
          </p:cNvCxnSpPr>
          <p:nvPr/>
        </p:nvCxnSpPr>
        <p:spPr>
          <a:xfrm>
            <a:off x="2107839" y="4614071"/>
            <a:ext cx="6774160" cy="3078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EF9D9A09-5548-AEC6-76D0-133BC3311C72}"/>
              </a:ext>
            </a:extLst>
          </p:cNvPr>
          <p:cNvCxnSpPr>
            <a:cxnSpLocks/>
          </p:cNvCxnSpPr>
          <p:nvPr/>
        </p:nvCxnSpPr>
        <p:spPr>
          <a:xfrm>
            <a:off x="2106491" y="5146628"/>
            <a:ext cx="6775508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shade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3EB0F9-660B-A42F-5386-5E7BAB8A5C9C}"/>
              </a:ext>
            </a:extLst>
          </p:cNvPr>
          <p:cNvSpPr txBox="1"/>
          <p:nvPr/>
        </p:nvSpPr>
        <p:spPr>
          <a:xfrm>
            <a:off x="1412132" y="366191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EBA3C-9691-FDA4-E9A1-9FB9E3A2163B}"/>
              </a:ext>
            </a:extLst>
          </p:cNvPr>
          <p:cNvSpPr txBox="1"/>
          <p:nvPr/>
        </p:nvSpPr>
        <p:spPr>
          <a:xfrm>
            <a:off x="1412132" y="4167823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B0B53-D4B4-6BEB-813D-051F84B594F1}"/>
              </a:ext>
            </a:extLst>
          </p:cNvPr>
          <p:cNvSpPr txBox="1"/>
          <p:nvPr/>
        </p:nvSpPr>
        <p:spPr>
          <a:xfrm>
            <a:off x="1412132" y="4687456"/>
            <a:ext cx="561820" cy="40011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alatino Linotype" panose="02040502050505030304" pitchFamily="18" charset="0"/>
                <a:cs typeface="Hind Madurai" panose="02000000000000000000" pitchFamily="2" charset="77"/>
              </a:rPr>
              <a:t>N</a:t>
            </a:r>
            <a:r>
              <a:rPr lang="en-US" sz="2000" b="1" baseline="-25000" dirty="0">
                <a:latin typeface="Palatino Linotype" panose="02040502050505030304" pitchFamily="18" charset="0"/>
                <a:cs typeface="Hind Madurai" panose="02000000000000000000" pitchFamily="2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1E8A3-42A8-72C7-6512-D6D30C675A46}"/>
              </a:ext>
            </a:extLst>
          </p:cNvPr>
          <p:cNvSpPr txBox="1"/>
          <p:nvPr/>
        </p:nvSpPr>
        <p:spPr>
          <a:xfrm>
            <a:off x="3818115" y="5280843"/>
            <a:ext cx="84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A30466-286D-FAAD-F78C-EEEB37053357}"/>
              </a:ext>
            </a:extLst>
          </p:cNvPr>
          <p:cNvSpPr txBox="1"/>
          <p:nvPr/>
        </p:nvSpPr>
        <p:spPr>
          <a:xfrm>
            <a:off x="2326541" y="3135519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W(x = 5)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7EA63-9315-57A2-1668-5E6E1376CEA0}"/>
              </a:ext>
            </a:extLst>
          </p:cNvPr>
          <p:cNvSpPr txBox="1"/>
          <p:nvPr/>
        </p:nvSpPr>
        <p:spPr>
          <a:xfrm>
            <a:off x="3453318" y="3639329"/>
            <a:ext cx="114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W(y = 7)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C976DB-9ED4-262A-097C-7C8B2271E029}"/>
              </a:ext>
            </a:extLst>
          </p:cNvPr>
          <p:cNvSpPr txBox="1"/>
          <p:nvPr/>
        </p:nvSpPr>
        <p:spPr>
          <a:xfrm>
            <a:off x="4463384" y="4156991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20EF7-62EF-62AE-F060-D7252CC9AF08}"/>
              </a:ext>
            </a:extLst>
          </p:cNvPr>
          <p:cNvSpPr txBox="1"/>
          <p:nvPr/>
        </p:nvSpPr>
        <p:spPr>
          <a:xfrm>
            <a:off x="5719865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0)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1EFDB-9811-26C0-E446-5B5F254B0EA5}"/>
              </a:ext>
            </a:extLst>
          </p:cNvPr>
          <p:cNvSpPr txBox="1"/>
          <p:nvPr/>
        </p:nvSpPr>
        <p:spPr>
          <a:xfrm>
            <a:off x="6976346" y="4156462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FC58D-325B-66C9-2E88-BE4F8F3D179A}"/>
              </a:ext>
            </a:extLst>
          </p:cNvPr>
          <p:cNvSpPr txBox="1"/>
          <p:nvPr/>
        </p:nvSpPr>
        <p:spPr>
          <a:xfrm>
            <a:off x="5490873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R(y = 7)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676FF-5E01-1731-E7D4-E391C5E3B096}"/>
              </a:ext>
            </a:extLst>
          </p:cNvPr>
          <p:cNvSpPr txBox="1"/>
          <p:nvPr/>
        </p:nvSpPr>
        <p:spPr>
          <a:xfrm>
            <a:off x="6722216" y="4687456"/>
            <a:ext cx="112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R(x = 5)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061D69-2EE7-0885-E078-B51EB3B5D96D}"/>
              </a:ext>
            </a:extLst>
          </p:cNvPr>
          <p:cNvCxnSpPr>
            <a:cxnSpLocks/>
          </p:cNvCxnSpPr>
          <p:nvPr/>
        </p:nvCxnSpPr>
        <p:spPr>
          <a:xfrm>
            <a:off x="4659549" y="5471286"/>
            <a:ext cx="223381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D015CA-688B-9536-3304-3D98BB79FE1A}"/>
              </a:ext>
            </a:extLst>
          </p:cNvPr>
          <p:cNvSpPr txBox="1"/>
          <p:nvPr/>
        </p:nvSpPr>
        <p:spPr>
          <a:xfrm>
            <a:off x="4027250" y="2228409"/>
            <a:ext cx="29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Initially: x=0 and y=0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061E-B9D0-7CBC-B373-2029180F12C5}"/>
              </a:ext>
            </a:extLst>
          </p:cNvPr>
          <p:cNvSpPr txBox="1">
            <a:spLocks/>
          </p:cNvSpPr>
          <p:nvPr/>
        </p:nvSpPr>
        <p:spPr>
          <a:xfrm>
            <a:off x="375216" y="6146064"/>
            <a:ext cx="11083968" cy="6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Yes</a:t>
            </a:r>
            <a:r>
              <a:rPr lang="en-US" sz="2400" dirty="0">
                <a:latin typeface="Palatino Linotype" panose="02040502050505030304" pitchFamily="18" charset="0"/>
              </a:rPr>
              <a:t>, because in any way you reorder the nodes, if N</a:t>
            </a:r>
            <a:r>
              <a:rPr lang="en-US" sz="2400" baseline="-25000" dirty="0">
                <a:latin typeface="Palatino Linotype" panose="02040502050505030304" pitchFamily="18" charset="0"/>
              </a:rPr>
              <a:t>2</a:t>
            </a:r>
            <a:r>
              <a:rPr lang="en-US" sz="2400" dirty="0">
                <a:latin typeface="Palatino Linotype" panose="02040502050505030304" pitchFamily="18" charset="0"/>
              </a:rPr>
              <a:t> observes x=5 and y=7, then so does N</a:t>
            </a:r>
            <a:r>
              <a:rPr lang="en-US" sz="2400" baseline="-25000" dirty="0">
                <a:latin typeface="Palatino Linotype" panose="02040502050505030304" pitchFamily="18" charset="0"/>
              </a:rPr>
              <a:t>3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40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59874</TotalTime>
  <Words>2779</Words>
  <Application>Microsoft Macintosh PowerPoint</Application>
  <PresentationFormat>Widescreen</PresentationFormat>
  <Paragraphs>682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Assignment 2 Due Next Week</vt:lpstr>
      <vt:lpstr>Last Class</vt:lpstr>
      <vt:lpstr>Distributed Consistency</vt:lpstr>
      <vt:lpstr>Distributed Consistency Levels</vt:lpstr>
      <vt:lpstr>Sequential Consistency</vt:lpstr>
      <vt:lpstr>Sequential Consistency</vt:lpstr>
      <vt:lpstr>Sequential Consistency (I)</vt:lpstr>
      <vt:lpstr>Sequential Consistency (I)</vt:lpstr>
      <vt:lpstr>Sequential Consistency (II)</vt:lpstr>
      <vt:lpstr>Sequential Consistency (II)</vt:lpstr>
      <vt:lpstr>Sequential Consistency (III)</vt:lpstr>
      <vt:lpstr>Sequential Consistency (III)</vt:lpstr>
      <vt:lpstr>Linearizability</vt:lpstr>
      <vt:lpstr>Linearizability</vt:lpstr>
      <vt:lpstr>Linearizability (I)</vt:lpstr>
      <vt:lpstr>Linearizability (I)</vt:lpstr>
      <vt:lpstr>Linearizability (II)</vt:lpstr>
      <vt:lpstr>Linearizability (II)</vt:lpstr>
      <vt:lpstr>Linearizability (III)</vt:lpstr>
      <vt:lpstr>Linearizability (III)</vt:lpstr>
      <vt:lpstr>Causal Consistency</vt:lpstr>
      <vt:lpstr>Causal Consistency</vt:lpstr>
      <vt:lpstr>Causal Consistency (I)</vt:lpstr>
      <vt:lpstr>Causal Consistency (I)</vt:lpstr>
      <vt:lpstr>Causal Consistency (II)</vt:lpstr>
      <vt:lpstr>Causal Consistency (II)</vt:lpstr>
      <vt:lpstr>Eventual Consistency</vt:lpstr>
      <vt:lpstr>Eventual Consistency</vt:lpstr>
      <vt:lpstr>Eventual Consistency </vt:lpstr>
      <vt:lpstr>Transaction Isolation Levels</vt:lpstr>
      <vt:lpstr>Conflicting Transactions</vt:lpstr>
      <vt:lpstr>Queries Isolation</vt:lpstr>
      <vt:lpstr>Queries Isolation</vt:lpstr>
      <vt:lpstr>Queries Isolation</vt:lpstr>
      <vt:lpstr>Queries Isolation</vt:lpstr>
      <vt:lpstr>Queries Isolation</vt:lpstr>
      <vt:lpstr>Phantom Problem</vt:lpstr>
      <vt:lpstr>Phantom Problem</vt:lpstr>
      <vt:lpstr>Why Phantom Problem?</vt:lpstr>
      <vt:lpstr>Why Phantom Problem?</vt:lpstr>
      <vt:lpstr>Weaker Levels of Isolation</vt:lpstr>
      <vt:lpstr>Weaker Levels of Isolation</vt:lpstr>
      <vt:lpstr>Weaker Levels of Isolation</vt:lpstr>
      <vt:lpstr>Weaker Levels of Isolation</vt:lpstr>
      <vt:lpstr>Weaker Levels of Isolation</vt:lpstr>
      <vt:lpstr>Weaker Levels of Isolation</vt:lpstr>
      <vt:lpstr>Isolation Levels vs. Consistency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1272</cp:revision>
  <dcterms:created xsi:type="dcterms:W3CDTF">2023-07-25T15:37:00Z</dcterms:created>
  <dcterms:modified xsi:type="dcterms:W3CDTF">2025-04-23T18:56:38Z</dcterms:modified>
</cp:coreProperties>
</file>