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lexandria Bold" charset="1" panose="00000000000000000000"/>
      <p:regular r:id="rId14"/>
    </p:embeddedFont>
    <p:embeddedFont>
      <p:font typeface="Arimo" charset="1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Slides/notesSlide2.xml" Type="http://schemas.openxmlformats.org/officeDocument/2006/relationships/notesSlide"/><Relationship Id="rId17" Target="notesSlides/notesSlide3.xml" Type="http://schemas.openxmlformats.org/officeDocument/2006/relationships/notesSlide"/><Relationship Id="rId18" Target="notesSlides/notesSlide4.xml" Type="http://schemas.openxmlformats.org/officeDocument/2006/relationships/notesSlide"/><Relationship Id="rId19" Target="notesSlides/notesSlide5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93400"/>
          </a:xfrm>
          <a:custGeom>
            <a:avLst/>
            <a:gdLst/>
            <a:ahLst/>
            <a:cxnLst/>
            <a:rect r="r" b="b" t="t" l="l"/>
            <a:pathLst>
              <a:path h="10293400" w="6858000">
                <a:moveTo>
                  <a:pt x="0" y="0"/>
                </a:moveTo>
                <a:lnTo>
                  <a:pt x="6858000" y="0"/>
                </a:lnTo>
                <a:lnTo>
                  <a:pt x="6858000" y="10293400"/>
                </a:lnTo>
                <a:lnTo>
                  <a:pt x="0" y="10293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" r="0" b="-15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27037" y="649784"/>
            <a:ext cx="9775924" cy="2331988"/>
            <a:chOff x="0" y="0"/>
            <a:chExt cx="13034565" cy="31093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34566" cy="3109317"/>
            </a:xfrm>
            <a:custGeom>
              <a:avLst/>
              <a:gdLst/>
              <a:ahLst/>
              <a:cxnLst/>
              <a:rect r="r" b="b" t="t" l="l"/>
              <a:pathLst>
                <a:path h="3109317" w="13034566">
                  <a:moveTo>
                    <a:pt x="0" y="0"/>
                  </a:moveTo>
                  <a:lnTo>
                    <a:pt x="13034566" y="0"/>
                  </a:lnTo>
                  <a:lnTo>
                    <a:pt x="13034566" y="3109317"/>
                  </a:lnTo>
                  <a:lnTo>
                    <a:pt x="0" y="3109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3034565" cy="31188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062"/>
                </a:lnSpc>
              </a:pPr>
              <a:r>
                <a:rPr lang="en-US" sz="4875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Gamification, Cognitive Psychology, and HCI: An Intertwined Exploration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2275" y="3331369"/>
            <a:ext cx="9785449" cy="1409254"/>
            <a:chOff x="0" y="0"/>
            <a:chExt cx="13047265" cy="18790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13034518" cy="1866265"/>
            </a:xfrm>
            <a:custGeom>
              <a:avLst/>
              <a:gdLst/>
              <a:ahLst/>
              <a:cxnLst/>
              <a:rect r="r" b="b" t="t" l="l"/>
              <a:pathLst>
                <a:path h="1866265" w="13034518">
                  <a:moveTo>
                    <a:pt x="0" y="132334"/>
                  </a:moveTo>
                  <a:cubicBezTo>
                    <a:pt x="0" y="59309"/>
                    <a:pt x="59563" y="0"/>
                    <a:pt x="133096" y="0"/>
                  </a:cubicBezTo>
                  <a:lnTo>
                    <a:pt x="12901422" y="0"/>
                  </a:lnTo>
                  <a:cubicBezTo>
                    <a:pt x="12974955" y="0"/>
                    <a:pt x="13034518" y="59309"/>
                    <a:pt x="13034518" y="132334"/>
                  </a:cubicBezTo>
                  <a:lnTo>
                    <a:pt x="13034518" y="1733931"/>
                  </a:lnTo>
                  <a:cubicBezTo>
                    <a:pt x="13034518" y="1807083"/>
                    <a:pt x="12974955" y="1866265"/>
                    <a:pt x="12901422" y="1866265"/>
                  </a:cubicBezTo>
                  <a:lnTo>
                    <a:pt x="133096" y="1866265"/>
                  </a:lnTo>
                  <a:cubicBezTo>
                    <a:pt x="59563" y="1866265"/>
                    <a:pt x="0" y="1807083"/>
                    <a:pt x="0" y="1733931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047218" cy="1878965"/>
            </a:xfrm>
            <a:custGeom>
              <a:avLst/>
              <a:gdLst/>
              <a:ahLst/>
              <a:cxnLst/>
              <a:rect r="r" b="b" t="t" l="l"/>
              <a:pathLst>
                <a:path h="1878965" w="13047218">
                  <a:moveTo>
                    <a:pt x="0" y="138684"/>
                  </a:moveTo>
                  <a:cubicBezTo>
                    <a:pt x="0" y="62103"/>
                    <a:pt x="62484" y="0"/>
                    <a:pt x="139446" y="0"/>
                  </a:cubicBezTo>
                  <a:lnTo>
                    <a:pt x="12907772" y="0"/>
                  </a:lnTo>
                  <a:lnTo>
                    <a:pt x="12907772" y="6350"/>
                  </a:lnTo>
                  <a:lnTo>
                    <a:pt x="12907772" y="0"/>
                  </a:lnTo>
                  <a:cubicBezTo>
                    <a:pt x="12984734" y="0"/>
                    <a:pt x="13047218" y="62103"/>
                    <a:pt x="13047218" y="138684"/>
                  </a:cubicBezTo>
                  <a:lnTo>
                    <a:pt x="13040868" y="138684"/>
                  </a:lnTo>
                  <a:lnTo>
                    <a:pt x="13047218" y="138684"/>
                  </a:lnTo>
                  <a:lnTo>
                    <a:pt x="13047218" y="1740281"/>
                  </a:lnTo>
                  <a:lnTo>
                    <a:pt x="13040868" y="1740281"/>
                  </a:lnTo>
                  <a:lnTo>
                    <a:pt x="13047218" y="1740281"/>
                  </a:lnTo>
                  <a:cubicBezTo>
                    <a:pt x="13047218" y="1816862"/>
                    <a:pt x="12984734" y="1878965"/>
                    <a:pt x="12907772" y="1878965"/>
                  </a:cubicBezTo>
                  <a:lnTo>
                    <a:pt x="12907772" y="1872615"/>
                  </a:lnTo>
                  <a:lnTo>
                    <a:pt x="12907772" y="1878965"/>
                  </a:lnTo>
                  <a:lnTo>
                    <a:pt x="139446" y="1878965"/>
                  </a:lnTo>
                  <a:lnTo>
                    <a:pt x="139446" y="1872615"/>
                  </a:lnTo>
                  <a:lnTo>
                    <a:pt x="139446" y="1878965"/>
                  </a:lnTo>
                  <a:cubicBezTo>
                    <a:pt x="62484" y="1878965"/>
                    <a:pt x="0" y="1816989"/>
                    <a:pt x="0" y="1740281"/>
                  </a:cubicBezTo>
                  <a:lnTo>
                    <a:pt x="0" y="138684"/>
                  </a:lnTo>
                  <a:lnTo>
                    <a:pt x="6350" y="138684"/>
                  </a:lnTo>
                  <a:lnTo>
                    <a:pt x="0" y="138684"/>
                  </a:lnTo>
                  <a:moveTo>
                    <a:pt x="12700" y="138684"/>
                  </a:moveTo>
                  <a:lnTo>
                    <a:pt x="12700" y="1740281"/>
                  </a:lnTo>
                  <a:lnTo>
                    <a:pt x="6350" y="1740281"/>
                  </a:lnTo>
                  <a:lnTo>
                    <a:pt x="12700" y="1740281"/>
                  </a:lnTo>
                  <a:cubicBezTo>
                    <a:pt x="12700" y="1809877"/>
                    <a:pt x="69469" y="1866265"/>
                    <a:pt x="139446" y="1866265"/>
                  </a:cubicBezTo>
                  <a:lnTo>
                    <a:pt x="12907772" y="1866265"/>
                  </a:lnTo>
                  <a:cubicBezTo>
                    <a:pt x="12977876" y="1866265"/>
                    <a:pt x="13034518" y="1809877"/>
                    <a:pt x="13034518" y="1740281"/>
                  </a:cubicBezTo>
                  <a:lnTo>
                    <a:pt x="13034518" y="138684"/>
                  </a:lnTo>
                  <a:cubicBezTo>
                    <a:pt x="13034518" y="69088"/>
                    <a:pt x="12977749" y="12700"/>
                    <a:pt x="12907772" y="12700"/>
                  </a:cubicBezTo>
                  <a:lnTo>
                    <a:pt x="139446" y="12700"/>
                  </a:lnTo>
                  <a:lnTo>
                    <a:pt x="139446" y="6350"/>
                  </a:lnTo>
                  <a:lnTo>
                    <a:pt x="139446" y="12700"/>
                  </a:lnTo>
                  <a:cubicBezTo>
                    <a:pt x="69469" y="12700"/>
                    <a:pt x="12700" y="69088"/>
                    <a:pt x="12700" y="138684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72754" y="3581846"/>
            <a:ext cx="3109317" cy="388590"/>
            <a:chOff x="0" y="0"/>
            <a:chExt cx="4145757" cy="5181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145757" cy="518120"/>
            </a:xfrm>
            <a:custGeom>
              <a:avLst/>
              <a:gdLst/>
              <a:ahLst/>
              <a:cxnLst/>
              <a:rect r="r" b="b" t="t" l="l"/>
              <a:pathLst>
                <a:path h="518120" w="4145757">
                  <a:moveTo>
                    <a:pt x="0" y="0"/>
                  </a:moveTo>
                  <a:lnTo>
                    <a:pt x="4145757" y="0"/>
                  </a:lnTo>
                  <a:lnTo>
                    <a:pt x="4145757" y="518120"/>
                  </a:lnTo>
                  <a:lnTo>
                    <a:pt x="0" y="518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4145757" cy="5181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99"/>
                </a:lnSpc>
              </a:pPr>
              <a:r>
                <a:rPr lang="en-US" sz="2437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Gamification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2754" y="4112121"/>
            <a:ext cx="9284494" cy="378024"/>
            <a:chOff x="0" y="0"/>
            <a:chExt cx="12379325" cy="5040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379325" cy="504032"/>
            </a:xfrm>
            <a:custGeom>
              <a:avLst/>
              <a:gdLst/>
              <a:ahLst/>
              <a:cxnLst/>
              <a:rect r="r" b="b" t="t" l="l"/>
              <a:pathLst>
                <a:path h="504032" w="12379325">
                  <a:moveTo>
                    <a:pt x="0" y="0"/>
                  </a:moveTo>
                  <a:lnTo>
                    <a:pt x="12379325" y="0"/>
                  </a:lnTo>
                  <a:lnTo>
                    <a:pt x="12379325" y="504032"/>
                  </a:lnTo>
                  <a:lnTo>
                    <a:pt x="0" y="504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12379325" cy="5992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7"/>
                </a:lnSpc>
              </a:pPr>
              <a:r>
                <a:rPr lang="en-US" sz="1812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Explores the dynamic intersection of gamification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22275" y="4967287"/>
            <a:ext cx="9785449" cy="1409254"/>
            <a:chOff x="0" y="0"/>
            <a:chExt cx="13047265" cy="187900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13034518" cy="1866265"/>
            </a:xfrm>
            <a:custGeom>
              <a:avLst/>
              <a:gdLst/>
              <a:ahLst/>
              <a:cxnLst/>
              <a:rect r="r" b="b" t="t" l="l"/>
              <a:pathLst>
                <a:path h="1866265" w="13034518">
                  <a:moveTo>
                    <a:pt x="0" y="132334"/>
                  </a:moveTo>
                  <a:cubicBezTo>
                    <a:pt x="0" y="59309"/>
                    <a:pt x="59563" y="0"/>
                    <a:pt x="133096" y="0"/>
                  </a:cubicBezTo>
                  <a:lnTo>
                    <a:pt x="12901422" y="0"/>
                  </a:lnTo>
                  <a:cubicBezTo>
                    <a:pt x="12974955" y="0"/>
                    <a:pt x="13034518" y="59309"/>
                    <a:pt x="13034518" y="132334"/>
                  </a:cubicBezTo>
                  <a:lnTo>
                    <a:pt x="13034518" y="1733931"/>
                  </a:lnTo>
                  <a:cubicBezTo>
                    <a:pt x="13034518" y="1807083"/>
                    <a:pt x="12974955" y="1866265"/>
                    <a:pt x="12901422" y="1866265"/>
                  </a:cubicBezTo>
                  <a:lnTo>
                    <a:pt x="133096" y="1866265"/>
                  </a:lnTo>
                  <a:cubicBezTo>
                    <a:pt x="59563" y="1866265"/>
                    <a:pt x="0" y="1807083"/>
                    <a:pt x="0" y="1733931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047218" cy="1878965"/>
            </a:xfrm>
            <a:custGeom>
              <a:avLst/>
              <a:gdLst/>
              <a:ahLst/>
              <a:cxnLst/>
              <a:rect r="r" b="b" t="t" l="l"/>
              <a:pathLst>
                <a:path h="1878965" w="13047218">
                  <a:moveTo>
                    <a:pt x="0" y="138684"/>
                  </a:moveTo>
                  <a:cubicBezTo>
                    <a:pt x="0" y="62103"/>
                    <a:pt x="62484" y="0"/>
                    <a:pt x="139446" y="0"/>
                  </a:cubicBezTo>
                  <a:lnTo>
                    <a:pt x="12907772" y="0"/>
                  </a:lnTo>
                  <a:lnTo>
                    <a:pt x="12907772" y="6350"/>
                  </a:lnTo>
                  <a:lnTo>
                    <a:pt x="12907772" y="0"/>
                  </a:lnTo>
                  <a:cubicBezTo>
                    <a:pt x="12984734" y="0"/>
                    <a:pt x="13047218" y="62103"/>
                    <a:pt x="13047218" y="138684"/>
                  </a:cubicBezTo>
                  <a:lnTo>
                    <a:pt x="13040868" y="138684"/>
                  </a:lnTo>
                  <a:lnTo>
                    <a:pt x="13047218" y="138684"/>
                  </a:lnTo>
                  <a:lnTo>
                    <a:pt x="13047218" y="1740281"/>
                  </a:lnTo>
                  <a:lnTo>
                    <a:pt x="13040868" y="1740281"/>
                  </a:lnTo>
                  <a:lnTo>
                    <a:pt x="13047218" y="1740281"/>
                  </a:lnTo>
                  <a:cubicBezTo>
                    <a:pt x="13047218" y="1816862"/>
                    <a:pt x="12984734" y="1878965"/>
                    <a:pt x="12907772" y="1878965"/>
                  </a:cubicBezTo>
                  <a:lnTo>
                    <a:pt x="12907772" y="1872615"/>
                  </a:lnTo>
                  <a:lnTo>
                    <a:pt x="12907772" y="1878965"/>
                  </a:lnTo>
                  <a:lnTo>
                    <a:pt x="139446" y="1878965"/>
                  </a:lnTo>
                  <a:lnTo>
                    <a:pt x="139446" y="1872615"/>
                  </a:lnTo>
                  <a:lnTo>
                    <a:pt x="139446" y="1878965"/>
                  </a:lnTo>
                  <a:cubicBezTo>
                    <a:pt x="62484" y="1878965"/>
                    <a:pt x="0" y="1816989"/>
                    <a:pt x="0" y="1740281"/>
                  </a:cubicBezTo>
                  <a:lnTo>
                    <a:pt x="0" y="138684"/>
                  </a:lnTo>
                  <a:lnTo>
                    <a:pt x="6350" y="138684"/>
                  </a:lnTo>
                  <a:lnTo>
                    <a:pt x="0" y="138684"/>
                  </a:lnTo>
                  <a:moveTo>
                    <a:pt x="12700" y="138684"/>
                  </a:moveTo>
                  <a:lnTo>
                    <a:pt x="12700" y="1740281"/>
                  </a:lnTo>
                  <a:lnTo>
                    <a:pt x="6350" y="1740281"/>
                  </a:lnTo>
                  <a:lnTo>
                    <a:pt x="12700" y="1740281"/>
                  </a:lnTo>
                  <a:cubicBezTo>
                    <a:pt x="12700" y="1809877"/>
                    <a:pt x="69469" y="1866265"/>
                    <a:pt x="139446" y="1866265"/>
                  </a:cubicBezTo>
                  <a:lnTo>
                    <a:pt x="12907772" y="1866265"/>
                  </a:lnTo>
                  <a:cubicBezTo>
                    <a:pt x="12977876" y="1866265"/>
                    <a:pt x="13034518" y="1809877"/>
                    <a:pt x="13034518" y="1740281"/>
                  </a:cubicBezTo>
                  <a:lnTo>
                    <a:pt x="13034518" y="138684"/>
                  </a:lnTo>
                  <a:cubicBezTo>
                    <a:pt x="13034518" y="69088"/>
                    <a:pt x="12977749" y="12700"/>
                    <a:pt x="12907772" y="12700"/>
                  </a:cubicBezTo>
                  <a:lnTo>
                    <a:pt x="139446" y="12700"/>
                  </a:lnTo>
                  <a:lnTo>
                    <a:pt x="139446" y="6350"/>
                  </a:lnTo>
                  <a:lnTo>
                    <a:pt x="139446" y="12700"/>
                  </a:lnTo>
                  <a:cubicBezTo>
                    <a:pt x="69469" y="12700"/>
                    <a:pt x="12700" y="69088"/>
                    <a:pt x="12700" y="138684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072754" y="5217765"/>
            <a:ext cx="3358009" cy="388590"/>
            <a:chOff x="0" y="0"/>
            <a:chExt cx="4477345" cy="5181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477345" cy="518120"/>
            </a:xfrm>
            <a:custGeom>
              <a:avLst/>
              <a:gdLst/>
              <a:ahLst/>
              <a:cxnLst/>
              <a:rect r="r" b="b" t="t" l="l"/>
              <a:pathLst>
                <a:path h="518120" w="4477345">
                  <a:moveTo>
                    <a:pt x="0" y="0"/>
                  </a:moveTo>
                  <a:lnTo>
                    <a:pt x="4477345" y="0"/>
                  </a:lnTo>
                  <a:lnTo>
                    <a:pt x="4477345" y="518120"/>
                  </a:lnTo>
                  <a:lnTo>
                    <a:pt x="0" y="518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4477345" cy="5181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99"/>
                </a:lnSpc>
              </a:pPr>
              <a:r>
                <a:rPr lang="en-US" sz="2437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Cognitive Psychology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72754" y="5748040"/>
            <a:ext cx="9284494" cy="378024"/>
            <a:chOff x="0" y="0"/>
            <a:chExt cx="12379325" cy="5040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379325" cy="504032"/>
            </a:xfrm>
            <a:custGeom>
              <a:avLst/>
              <a:gdLst/>
              <a:ahLst/>
              <a:cxnLst/>
              <a:rect r="r" b="b" t="t" l="l"/>
              <a:pathLst>
                <a:path h="504032" w="12379325">
                  <a:moveTo>
                    <a:pt x="0" y="0"/>
                  </a:moveTo>
                  <a:lnTo>
                    <a:pt x="12379325" y="0"/>
                  </a:lnTo>
                  <a:lnTo>
                    <a:pt x="12379325" y="504032"/>
                  </a:lnTo>
                  <a:lnTo>
                    <a:pt x="0" y="504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0"/>
              <a:ext cx="12379325" cy="5992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7"/>
                </a:lnSpc>
              </a:pPr>
              <a:r>
                <a:rPr lang="en-US" sz="1812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Delves into how gamification leverages psychological principles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22275" y="6603206"/>
            <a:ext cx="9785449" cy="1409254"/>
            <a:chOff x="0" y="0"/>
            <a:chExt cx="13047265" cy="187900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350" y="6350"/>
              <a:ext cx="13034518" cy="1866265"/>
            </a:xfrm>
            <a:custGeom>
              <a:avLst/>
              <a:gdLst/>
              <a:ahLst/>
              <a:cxnLst/>
              <a:rect r="r" b="b" t="t" l="l"/>
              <a:pathLst>
                <a:path h="1866265" w="13034518">
                  <a:moveTo>
                    <a:pt x="0" y="132334"/>
                  </a:moveTo>
                  <a:cubicBezTo>
                    <a:pt x="0" y="59309"/>
                    <a:pt x="59563" y="0"/>
                    <a:pt x="133096" y="0"/>
                  </a:cubicBezTo>
                  <a:lnTo>
                    <a:pt x="12901422" y="0"/>
                  </a:lnTo>
                  <a:cubicBezTo>
                    <a:pt x="12974955" y="0"/>
                    <a:pt x="13034518" y="59309"/>
                    <a:pt x="13034518" y="132334"/>
                  </a:cubicBezTo>
                  <a:lnTo>
                    <a:pt x="13034518" y="1733931"/>
                  </a:lnTo>
                  <a:cubicBezTo>
                    <a:pt x="13034518" y="1807083"/>
                    <a:pt x="12974955" y="1866265"/>
                    <a:pt x="12901422" y="1866265"/>
                  </a:cubicBezTo>
                  <a:lnTo>
                    <a:pt x="133096" y="1866265"/>
                  </a:lnTo>
                  <a:cubicBezTo>
                    <a:pt x="59563" y="1866265"/>
                    <a:pt x="0" y="1807083"/>
                    <a:pt x="0" y="1733931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047218" cy="1878965"/>
            </a:xfrm>
            <a:custGeom>
              <a:avLst/>
              <a:gdLst/>
              <a:ahLst/>
              <a:cxnLst/>
              <a:rect r="r" b="b" t="t" l="l"/>
              <a:pathLst>
                <a:path h="1878965" w="13047218">
                  <a:moveTo>
                    <a:pt x="0" y="138684"/>
                  </a:moveTo>
                  <a:cubicBezTo>
                    <a:pt x="0" y="62103"/>
                    <a:pt x="62484" y="0"/>
                    <a:pt x="139446" y="0"/>
                  </a:cubicBezTo>
                  <a:lnTo>
                    <a:pt x="12907772" y="0"/>
                  </a:lnTo>
                  <a:lnTo>
                    <a:pt x="12907772" y="6350"/>
                  </a:lnTo>
                  <a:lnTo>
                    <a:pt x="12907772" y="0"/>
                  </a:lnTo>
                  <a:cubicBezTo>
                    <a:pt x="12984734" y="0"/>
                    <a:pt x="13047218" y="62103"/>
                    <a:pt x="13047218" y="138684"/>
                  </a:cubicBezTo>
                  <a:lnTo>
                    <a:pt x="13040868" y="138684"/>
                  </a:lnTo>
                  <a:lnTo>
                    <a:pt x="13047218" y="138684"/>
                  </a:lnTo>
                  <a:lnTo>
                    <a:pt x="13047218" y="1740281"/>
                  </a:lnTo>
                  <a:lnTo>
                    <a:pt x="13040868" y="1740281"/>
                  </a:lnTo>
                  <a:lnTo>
                    <a:pt x="13047218" y="1740281"/>
                  </a:lnTo>
                  <a:cubicBezTo>
                    <a:pt x="13047218" y="1816862"/>
                    <a:pt x="12984734" y="1878965"/>
                    <a:pt x="12907772" y="1878965"/>
                  </a:cubicBezTo>
                  <a:lnTo>
                    <a:pt x="12907772" y="1872615"/>
                  </a:lnTo>
                  <a:lnTo>
                    <a:pt x="12907772" y="1878965"/>
                  </a:lnTo>
                  <a:lnTo>
                    <a:pt x="139446" y="1878965"/>
                  </a:lnTo>
                  <a:lnTo>
                    <a:pt x="139446" y="1872615"/>
                  </a:lnTo>
                  <a:lnTo>
                    <a:pt x="139446" y="1878965"/>
                  </a:lnTo>
                  <a:cubicBezTo>
                    <a:pt x="62484" y="1878965"/>
                    <a:pt x="0" y="1816989"/>
                    <a:pt x="0" y="1740281"/>
                  </a:cubicBezTo>
                  <a:lnTo>
                    <a:pt x="0" y="138684"/>
                  </a:lnTo>
                  <a:lnTo>
                    <a:pt x="6350" y="138684"/>
                  </a:lnTo>
                  <a:lnTo>
                    <a:pt x="0" y="138684"/>
                  </a:lnTo>
                  <a:moveTo>
                    <a:pt x="12700" y="138684"/>
                  </a:moveTo>
                  <a:lnTo>
                    <a:pt x="12700" y="1740281"/>
                  </a:lnTo>
                  <a:lnTo>
                    <a:pt x="6350" y="1740281"/>
                  </a:lnTo>
                  <a:lnTo>
                    <a:pt x="12700" y="1740281"/>
                  </a:lnTo>
                  <a:cubicBezTo>
                    <a:pt x="12700" y="1809877"/>
                    <a:pt x="69469" y="1866265"/>
                    <a:pt x="139446" y="1866265"/>
                  </a:cubicBezTo>
                  <a:lnTo>
                    <a:pt x="12907772" y="1866265"/>
                  </a:lnTo>
                  <a:cubicBezTo>
                    <a:pt x="12977876" y="1866265"/>
                    <a:pt x="13034518" y="1809877"/>
                    <a:pt x="13034518" y="1740281"/>
                  </a:cubicBezTo>
                  <a:lnTo>
                    <a:pt x="13034518" y="138684"/>
                  </a:lnTo>
                  <a:cubicBezTo>
                    <a:pt x="13034518" y="69088"/>
                    <a:pt x="12977749" y="12700"/>
                    <a:pt x="12907772" y="12700"/>
                  </a:cubicBezTo>
                  <a:lnTo>
                    <a:pt x="139446" y="12700"/>
                  </a:lnTo>
                  <a:lnTo>
                    <a:pt x="139446" y="6350"/>
                  </a:lnTo>
                  <a:lnTo>
                    <a:pt x="139446" y="12700"/>
                  </a:lnTo>
                  <a:cubicBezTo>
                    <a:pt x="69469" y="12700"/>
                    <a:pt x="12700" y="69088"/>
                    <a:pt x="12700" y="138684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072754" y="6853684"/>
            <a:ext cx="5545485" cy="388590"/>
            <a:chOff x="0" y="0"/>
            <a:chExt cx="7393980" cy="5181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393980" cy="518120"/>
            </a:xfrm>
            <a:custGeom>
              <a:avLst/>
              <a:gdLst/>
              <a:ahLst/>
              <a:cxnLst/>
              <a:rect r="r" b="b" t="t" l="l"/>
              <a:pathLst>
                <a:path h="518120" w="7393980">
                  <a:moveTo>
                    <a:pt x="0" y="0"/>
                  </a:moveTo>
                  <a:lnTo>
                    <a:pt x="7393980" y="0"/>
                  </a:lnTo>
                  <a:lnTo>
                    <a:pt x="7393980" y="518120"/>
                  </a:lnTo>
                  <a:lnTo>
                    <a:pt x="0" y="518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7393980" cy="5181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99"/>
                </a:lnSpc>
              </a:pPr>
              <a:r>
                <a:rPr lang="en-US" sz="2437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Human-Computer Interaction (HCI)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72754" y="7383959"/>
            <a:ext cx="9284494" cy="378024"/>
            <a:chOff x="0" y="0"/>
            <a:chExt cx="12379325" cy="50403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379325" cy="504032"/>
            </a:xfrm>
            <a:custGeom>
              <a:avLst/>
              <a:gdLst/>
              <a:ahLst/>
              <a:cxnLst/>
              <a:rect r="r" b="b" t="t" l="l"/>
              <a:pathLst>
                <a:path h="504032" w="12379325">
                  <a:moveTo>
                    <a:pt x="0" y="0"/>
                  </a:moveTo>
                  <a:lnTo>
                    <a:pt x="12379325" y="0"/>
                  </a:lnTo>
                  <a:lnTo>
                    <a:pt x="12379325" y="504032"/>
                  </a:lnTo>
                  <a:lnTo>
                    <a:pt x="0" y="504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0"/>
              <a:ext cx="12379325" cy="5992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7"/>
                </a:lnSpc>
              </a:pPr>
              <a:r>
                <a:rPr lang="en-US" sz="1812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Enhances user experience, motivation, and learning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22275" y="8239125"/>
            <a:ext cx="9785449" cy="1409254"/>
            <a:chOff x="0" y="0"/>
            <a:chExt cx="13047265" cy="187900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6350" y="6350"/>
              <a:ext cx="13034518" cy="1866265"/>
            </a:xfrm>
            <a:custGeom>
              <a:avLst/>
              <a:gdLst/>
              <a:ahLst/>
              <a:cxnLst/>
              <a:rect r="r" b="b" t="t" l="l"/>
              <a:pathLst>
                <a:path h="1866265" w="13034518">
                  <a:moveTo>
                    <a:pt x="0" y="132334"/>
                  </a:moveTo>
                  <a:cubicBezTo>
                    <a:pt x="0" y="59309"/>
                    <a:pt x="59563" y="0"/>
                    <a:pt x="133096" y="0"/>
                  </a:cubicBezTo>
                  <a:lnTo>
                    <a:pt x="12901422" y="0"/>
                  </a:lnTo>
                  <a:cubicBezTo>
                    <a:pt x="12974955" y="0"/>
                    <a:pt x="13034518" y="59309"/>
                    <a:pt x="13034518" y="132334"/>
                  </a:cubicBezTo>
                  <a:lnTo>
                    <a:pt x="13034518" y="1733931"/>
                  </a:lnTo>
                  <a:cubicBezTo>
                    <a:pt x="13034518" y="1807083"/>
                    <a:pt x="12974955" y="1866265"/>
                    <a:pt x="12901422" y="1866265"/>
                  </a:cubicBezTo>
                  <a:lnTo>
                    <a:pt x="133096" y="1866265"/>
                  </a:lnTo>
                  <a:cubicBezTo>
                    <a:pt x="59563" y="1866265"/>
                    <a:pt x="0" y="1807083"/>
                    <a:pt x="0" y="1733931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3047218" cy="1878965"/>
            </a:xfrm>
            <a:custGeom>
              <a:avLst/>
              <a:gdLst/>
              <a:ahLst/>
              <a:cxnLst/>
              <a:rect r="r" b="b" t="t" l="l"/>
              <a:pathLst>
                <a:path h="1878965" w="13047218">
                  <a:moveTo>
                    <a:pt x="0" y="138684"/>
                  </a:moveTo>
                  <a:cubicBezTo>
                    <a:pt x="0" y="62103"/>
                    <a:pt x="62484" y="0"/>
                    <a:pt x="139446" y="0"/>
                  </a:cubicBezTo>
                  <a:lnTo>
                    <a:pt x="12907772" y="0"/>
                  </a:lnTo>
                  <a:lnTo>
                    <a:pt x="12907772" y="6350"/>
                  </a:lnTo>
                  <a:lnTo>
                    <a:pt x="12907772" y="0"/>
                  </a:lnTo>
                  <a:cubicBezTo>
                    <a:pt x="12984734" y="0"/>
                    <a:pt x="13047218" y="62103"/>
                    <a:pt x="13047218" y="138684"/>
                  </a:cubicBezTo>
                  <a:lnTo>
                    <a:pt x="13040868" y="138684"/>
                  </a:lnTo>
                  <a:lnTo>
                    <a:pt x="13047218" y="138684"/>
                  </a:lnTo>
                  <a:lnTo>
                    <a:pt x="13047218" y="1740281"/>
                  </a:lnTo>
                  <a:lnTo>
                    <a:pt x="13040868" y="1740281"/>
                  </a:lnTo>
                  <a:lnTo>
                    <a:pt x="13047218" y="1740281"/>
                  </a:lnTo>
                  <a:cubicBezTo>
                    <a:pt x="13047218" y="1816862"/>
                    <a:pt x="12984734" y="1878965"/>
                    <a:pt x="12907772" y="1878965"/>
                  </a:cubicBezTo>
                  <a:lnTo>
                    <a:pt x="12907772" y="1872615"/>
                  </a:lnTo>
                  <a:lnTo>
                    <a:pt x="12907772" y="1878965"/>
                  </a:lnTo>
                  <a:lnTo>
                    <a:pt x="139446" y="1878965"/>
                  </a:lnTo>
                  <a:lnTo>
                    <a:pt x="139446" y="1872615"/>
                  </a:lnTo>
                  <a:lnTo>
                    <a:pt x="139446" y="1878965"/>
                  </a:lnTo>
                  <a:cubicBezTo>
                    <a:pt x="62484" y="1878965"/>
                    <a:pt x="0" y="1816989"/>
                    <a:pt x="0" y="1740281"/>
                  </a:cubicBezTo>
                  <a:lnTo>
                    <a:pt x="0" y="138684"/>
                  </a:lnTo>
                  <a:lnTo>
                    <a:pt x="6350" y="138684"/>
                  </a:lnTo>
                  <a:lnTo>
                    <a:pt x="0" y="138684"/>
                  </a:lnTo>
                  <a:moveTo>
                    <a:pt x="12700" y="138684"/>
                  </a:moveTo>
                  <a:lnTo>
                    <a:pt x="12700" y="1740281"/>
                  </a:lnTo>
                  <a:lnTo>
                    <a:pt x="6350" y="1740281"/>
                  </a:lnTo>
                  <a:lnTo>
                    <a:pt x="12700" y="1740281"/>
                  </a:lnTo>
                  <a:cubicBezTo>
                    <a:pt x="12700" y="1809877"/>
                    <a:pt x="69469" y="1866265"/>
                    <a:pt x="139446" y="1866265"/>
                  </a:cubicBezTo>
                  <a:lnTo>
                    <a:pt x="12907772" y="1866265"/>
                  </a:lnTo>
                  <a:cubicBezTo>
                    <a:pt x="12977876" y="1866265"/>
                    <a:pt x="13034518" y="1809877"/>
                    <a:pt x="13034518" y="1740281"/>
                  </a:cubicBezTo>
                  <a:lnTo>
                    <a:pt x="13034518" y="138684"/>
                  </a:lnTo>
                  <a:cubicBezTo>
                    <a:pt x="13034518" y="69088"/>
                    <a:pt x="12977749" y="12700"/>
                    <a:pt x="12907772" y="12700"/>
                  </a:cubicBezTo>
                  <a:lnTo>
                    <a:pt x="139446" y="12700"/>
                  </a:lnTo>
                  <a:lnTo>
                    <a:pt x="139446" y="6350"/>
                  </a:lnTo>
                  <a:lnTo>
                    <a:pt x="139446" y="12700"/>
                  </a:lnTo>
                  <a:cubicBezTo>
                    <a:pt x="69469" y="12700"/>
                    <a:pt x="12700" y="69088"/>
                    <a:pt x="12700" y="138684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072754" y="8489602"/>
            <a:ext cx="3461296" cy="388590"/>
            <a:chOff x="0" y="0"/>
            <a:chExt cx="4615062" cy="51812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615062" cy="518120"/>
            </a:xfrm>
            <a:custGeom>
              <a:avLst/>
              <a:gdLst/>
              <a:ahLst/>
              <a:cxnLst/>
              <a:rect r="r" b="b" t="t" l="l"/>
              <a:pathLst>
                <a:path h="518120" w="4615062">
                  <a:moveTo>
                    <a:pt x="0" y="0"/>
                  </a:moveTo>
                  <a:lnTo>
                    <a:pt x="4615062" y="0"/>
                  </a:lnTo>
                  <a:lnTo>
                    <a:pt x="4615062" y="518120"/>
                  </a:lnTo>
                  <a:lnTo>
                    <a:pt x="0" y="518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0"/>
              <a:ext cx="4615062" cy="5181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99"/>
                </a:lnSpc>
              </a:pPr>
              <a:r>
                <a:rPr lang="en-US" sz="2437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Transformative Power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72754" y="9019878"/>
            <a:ext cx="9284494" cy="378024"/>
            <a:chOff x="0" y="0"/>
            <a:chExt cx="12379325" cy="50403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379325" cy="504032"/>
            </a:xfrm>
            <a:custGeom>
              <a:avLst/>
              <a:gdLst/>
              <a:ahLst/>
              <a:cxnLst/>
              <a:rect r="r" b="b" t="t" l="l"/>
              <a:pathLst>
                <a:path h="504032" w="12379325">
                  <a:moveTo>
                    <a:pt x="0" y="0"/>
                  </a:moveTo>
                  <a:lnTo>
                    <a:pt x="12379325" y="0"/>
                  </a:lnTo>
                  <a:lnTo>
                    <a:pt x="12379325" y="504032"/>
                  </a:lnTo>
                  <a:lnTo>
                    <a:pt x="0" y="504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95250"/>
              <a:ext cx="12379325" cy="5992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7"/>
                </a:lnSpc>
              </a:pPr>
              <a:r>
                <a:rPr lang="en-US" sz="1812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Surprising statistic about gamification in the digital landscape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47886" y="2796331"/>
            <a:ext cx="15082689" cy="890885"/>
            <a:chOff x="0" y="0"/>
            <a:chExt cx="20110252" cy="11878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10252" cy="1187847"/>
            </a:xfrm>
            <a:custGeom>
              <a:avLst/>
              <a:gdLst/>
              <a:ahLst/>
              <a:cxnLst/>
              <a:rect r="r" b="b" t="t" l="l"/>
              <a:pathLst>
                <a:path h="1187847" w="20110252">
                  <a:moveTo>
                    <a:pt x="0" y="0"/>
                  </a:moveTo>
                  <a:lnTo>
                    <a:pt x="20110252" y="0"/>
                  </a:lnTo>
                  <a:lnTo>
                    <a:pt x="20110252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110252" cy="12354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Defining Our Terms: Gamification and HCI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7886" y="4364088"/>
            <a:ext cx="3563391" cy="445294"/>
            <a:chOff x="0" y="0"/>
            <a:chExt cx="4751188" cy="593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Gamification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7886" y="5080099"/>
            <a:ext cx="7865715" cy="2166938"/>
            <a:chOff x="0" y="0"/>
            <a:chExt cx="10487620" cy="28892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620" cy="2889250"/>
            </a:xfrm>
            <a:custGeom>
              <a:avLst/>
              <a:gdLst/>
              <a:ahLst/>
              <a:cxnLst/>
              <a:rect r="r" b="b" t="t" l="l"/>
              <a:pathLst>
                <a:path h="28892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2889250"/>
                  </a:lnTo>
                  <a:lnTo>
                    <a:pt x="0" y="288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0487620" cy="29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The application of game-design elements and principles in non-game contexts. Examples include point systems, leaderboards, badges, progress bars, and challenges. The goal is to increase user engagement, motivation, enjoyment, and learning.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83924" y="4364088"/>
            <a:ext cx="6358086" cy="445294"/>
            <a:chOff x="0" y="0"/>
            <a:chExt cx="8477448" cy="5937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477448" cy="593725"/>
            </a:xfrm>
            <a:custGeom>
              <a:avLst/>
              <a:gdLst/>
              <a:ahLst/>
              <a:cxnLst/>
              <a:rect r="r" b="b" t="t" l="l"/>
              <a:pathLst>
                <a:path h="593725" w="8477448">
                  <a:moveTo>
                    <a:pt x="0" y="0"/>
                  </a:moveTo>
                  <a:lnTo>
                    <a:pt x="8477448" y="0"/>
                  </a:lnTo>
                  <a:lnTo>
                    <a:pt x="847744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47744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Human-Computer Interaction (HCI)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83924" y="5080099"/>
            <a:ext cx="7865715" cy="1733550"/>
            <a:chOff x="0" y="0"/>
            <a:chExt cx="10487620" cy="2311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620" cy="2311400"/>
            </a:xfrm>
            <a:custGeom>
              <a:avLst/>
              <a:gdLst/>
              <a:ahLst/>
              <a:cxnLst/>
              <a:rect r="r" b="b" t="t" l="l"/>
              <a:pathLst>
                <a:path h="231140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2311400"/>
                  </a:lnTo>
                  <a:lnTo>
                    <a:pt x="0" y="2311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10487620" cy="2397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A multidisciplinary field focused on the design, evaluation, and implementation of interactive computing systems for human use. It encompasses usability, accessibility, and user experience.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51849" y="1172766"/>
            <a:ext cx="9842301" cy="1492151"/>
            <a:chOff x="0" y="0"/>
            <a:chExt cx="13123068" cy="19895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23069" cy="1989535"/>
            </a:xfrm>
            <a:custGeom>
              <a:avLst/>
              <a:gdLst/>
              <a:ahLst/>
              <a:cxnLst/>
              <a:rect r="r" b="b" t="t" l="l"/>
              <a:pathLst>
                <a:path h="1989535" w="13123069">
                  <a:moveTo>
                    <a:pt x="0" y="0"/>
                  </a:moveTo>
                  <a:lnTo>
                    <a:pt x="13123069" y="0"/>
                  </a:lnTo>
                  <a:lnTo>
                    <a:pt x="13123069" y="1989535"/>
                  </a:lnTo>
                  <a:lnTo>
                    <a:pt x="0" y="19895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3123068" cy="20085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874"/>
                </a:lnSpc>
              </a:pPr>
              <a:r>
                <a:rPr lang="en-US" sz="4687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Cognitive Psychology: The Foundation of Gamification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647086" y="3255466"/>
            <a:ext cx="519856" cy="519856"/>
            <a:chOff x="0" y="0"/>
            <a:chExt cx="693142" cy="6931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680466" cy="680466"/>
            </a:xfrm>
            <a:custGeom>
              <a:avLst/>
              <a:gdLst/>
              <a:ahLst/>
              <a:cxnLst/>
              <a:rect r="r" b="b" t="t" l="l"/>
              <a:pathLst>
                <a:path h="680466" w="680466">
                  <a:moveTo>
                    <a:pt x="0" y="127000"/>
                  </a:moveTo>
                  <a:cubicBezTo>
                    <a:pt x="0" y="56896"/>
                    <a:pt x="56896" y="0"/>
                    <a:pt x="127000" y="0"/>
                  </a:cubicBezTo>
                  <a:lnTo>
                    <a:pt x="553466" y="0"/>
                  </a:lnTo>
                  <a:cubicBezTo>
                    <a:pt x="623570" y="0"/>
                    <a:pt x="680466" y="56896"/>
                    <a:pt x="680466" y="127000"/>
                  </a:cubicBezTo>
                  <a:lnTo>
                    <a:pt x="680466" y="553466"/>
                  </a:lnTo>
                  <a:cubicBezTo>
                    <a:pt x="680466" y="623570"/>
                    <a:pt x="623570" y="680466"/>
                    <a:pt x="553466" y="680466"/>
                  </a:cubicBezTo>
                  <a:lnTo>
                    <a:pt x="127000" y="680466"/>
                  </a:lnTo>
                  <a:cubicBezTo>
                    <a:pt x="56896" y="680466"/>
                    <a:pt x="0" y="623570"/>
                    <a:pt x="0" y="553466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3166" cy="693166"/>
            </a:xfrm>
            <a:custGeom>
              <a:avLst/>
              <a:gdLst/>
              <a:ahLst/>
              <a:cxnLst/>
              <a:rect r="r" b="b" t="t" l="l"/>
              <a:pathLst>
                <a:path h="693166" w="693166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lnTo>
                    <a:pt x="559816" y="0"/>
                  </a:lnTo>
                  <a:lnTo>
                    <a:pt x="559816" y="6350"/>
                  </a:lnTo>
                  <a:lnTo>
                    <a:pt x="559816" y="0"/>
                  </a:lnTo>
                  <a:cubicBezTo>
                    <a:pt x="633476" y="0"/>
                    <a:pt x="693166" y="59690"/>
                    <a:pt x="693166" y="133350"/>
                  </a:cubicBezTo>
                  <a:lnTo>
                    <a:pt x="686816" y="133350"/>
                  </a:lnTo>
                  <a:lnTo>
                    <a:pt x="693166" y="133350"/>
                  </a:lnTo>
                  <a:lnTo>
                    <a:pt x="693166" y="559816"/>
                  </a:lnTo>
                  <a:lnTo>
                    <a:pt x="686816" y="559816"/>
                  </a:lnTo>
                  <a:lnTo>
                    <a:pt x="693166" y="559816"/>
                  </a:lnTo>
                  <a:cubicBezTo>
                    <a:pt x="693166" y="633476"/>
                    <a:pt x="633476" y="693166"/>
                    <a:pt x="559816" y="693166"/>
                  </a:cubicBezTo>
                  <a:lnTo>
                    <a:pt x="559816" y="686816"/>
                  </a:lnTo>
                  <a:lnTo>
                    <a:pt x="559816" y="693166"/>
                  </a:lnTo>
                  <a:lnTo>
                    <a:pt x="133350" y="693166"/>
                  </a:lnTo>
                  <a:lnTo>
                    <a:pt x="133350" y="686816"/>
                  </a:lnTo>
                  <a:lnTo>
                    <a:pt x="133350" y="693166"/>
                  </a:lnTo>
                  <a:cubicBezTo>
                    <a:pt x="59690" y="693166"/>
                    <a:pt x="0" y="633476"/>
                    <a:pt x="0" y="559816"/>
                  </a:cubicBezTo>
                  <a:lnTo>
                    <a:pt x="0" y="133350"/>
                  </a:lnTo>
                  <a:lnTo>
                    <a:pt x="6350" y="133350"/>
                  </a:lnTo>
                  <a:lnTo>
                    <a:pt x="0" y="133350"/>
                  </a:lnTo>
                  <a:moveTo>
                    <a:pt x="12700" y="133350"/>
                  </a:moveTo>
                  <a:lnTo>
                    <a:pt x="12700" y="559816"/>
                  </a:lnTo>
                  <a:lnTo>
                    <a:pt x="6350" y="559816"/>
                  </a:lnTo>
                  <a:lnTo>
                    <a:pt x="12700" y="559816"/>
                  </a:lnTo>
                  <a:cubicBezTo>
                    <a:pt x="12700" y="626491"/>
                    <a:pt x="66675" y="680466"/>
                    <a:pt x="133350" y="680466"/>
                  </a:cubicBezTo>
                  <a:lnTo>
                    <a:pt x="559816" y="680466"/>
                  </a:lnTo>
                  <a:cubicBezTo>
                    <a:pt x="626491" y="680466"/>
                    <a:pt x="680466" y="626491"/>
                    <a:pt x="680466" y="559816"/>
                  </a:cubicBezTo>
                  <a:lnTo>
                    <a:pt x="680466" y="133350"/>
                  </a:lnTo>
                  <a:cubicBezTo>
                    <a:pt x="680466" y="66675"/>
                    <a:pt x="626491" y="12700"/>
                    <a:pt x="559816" y="12700"/>
                  </a:cubicBezTo>
                  <a:lnTo>
                    <a:pt x="133350" y="12700"/>
                  </a:lnTo>
                  <a:lnTo>
                    <a:pt x="133350" y="6350"/>
                  </a:lnTo>
                  <a:lnTo>
                    <a:pt x="133350" y="12700"/>
                  </a:lnTo>
                  <a:cubicBezTo>
                    <a:pt x="66675" y="12700"/>
                    <a:pt x="12700" y="66675"/>
                    <a:pt x="12700" y="133350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836545" y="3336280"/>
            <a:ext cx="140791" cy="358080"/>
            <a:chOff x="0" y="0"/>
            <a:chExt cx="187722" cy="4774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7722" cy="477440"/>
            </a:xfrm>
            <a:custGeom>
              <a:avLst/>
              <a:gdLst/>
              <a:ahLst/>
              <a:cxnLst/>
              <a:rect r="r" b="b" t="t" l="l"/>
              <a:pathLst>
                <a:path h="477440" w="187722">
                  <a:moveTo>
                    <a:pt x="0" y="0"/>
                  </a:moveTo>
                  <a:lnTo>
                    <a:pt x="187722" y="0"/>
                  </a:lnTo>
                  <a:lnTo>
                    <a:pt x="187722" y="477440"/>
                  </a:lnTo>
                  <a:lnTo>
                    <a:pt x="0" y="477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57150"/>
              <a:ext cx="187722" cy="4202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2"/>
                </a:lnSpc>
              </a:pPr>
              <a:r>
                <a:rPr lang="en-US" sz="28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388995" y="3260229"/>
            <a:ext cx="2984450" cy="372964"/>
            <a:chOff x="0" y="0"/>
            <a:chExt cx="3979267" cy="4972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79267" cy="497285"/>
            </a:xfrm>
            <a:custGeom>
              <a:avLst/>
              <a:gdLst/>
              <a:ahLst/>
              <a:cxnLst/>
              <a:rect r="r" b="b" t="t" l="l"/>
              <a:pathLst>
                <a:path h="497285" w="3979267">
                  <a:moveTo>
                    <a:pt x="0" y="0"/>
                  </a:moveTo>
                  <a:lnTo>
                    <a:pt x="3979267" y="0"/>
                  </a:lnTo>
                  <a:lnTo>
                    <a:pt x="3979267" y="497285"/>
                  </a:lnTo>
                  <a:lnTo>
                    <a:pt x="0" y="4972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79267" cy="5163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7"/>
                </a:lnSpc>
              </a:pPr>
              <a:r>
                <a:rPr lang="en-US" sz="23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Motivation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388995" y="3769221"/>
            <a:ext cx="4070598" cy="3265586"/>
            <a:chOff x="0" y="0"/>
            <a:chExt cx="5427463" cy="435411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27463" cy="4354115"/>
            </a:xfrm>
            <a:custGeom>
              <a:avLst/>
              <a:gdLst/>
              <a:ahLst/>
              <a:cxnLst/>
              <a:rect r="r" b="b" t="t" l="l"/>
              <a:pathLst>
                <a:path h="4354115" w="5427463">
                  <a:moveTo>
                    <a:pt x="0" y="0"/>
                  </a:moveTo>
                  <a:lnTo>
                    <a:pt x="5427463" y="0"/>
                  </a:lnTo>
                  <a:lnTo>
                    <a:pt x="5427463" y="4354115"/>
                  </a:lnTo>
                  <a:lnTo>
                    <a:pt x="0" y="43541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5427463" cy="44493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2"/>
                </a:lnSpc>
              </a:pPr>
              <a:r>
                <a:rPr lang="en-US" sz="1750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Intrinsic vs. Extrinsic: Gamification often uses extrinsic rewards to foster initial engagement, but the goal is to cultivate intrinsic motivation (enjoyment, mastery). Self-Determination Theory emphasizes autonomy, competence, and relatedness as key motivators.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681645" y="3255466"/>
            <a:ext cx="519856" cy="519856"/>
            <a:chOff x="0" y="0"/>
            <a:chExt cx="693142" cy="69314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680466" cy="680466"/>
            </a:xfrm>
            <a:custGeom>
              <a:avLst/>
              <a:gdLst/>
              <a:ahLst/>
              <a:cxnLst/>
              <a:rect r="r" b="b" t="t" l="l"/>
              <a:pathLst>
                <a:path h="680466" w="680466">
                  <a:moveTo>
                    <a:pt x="0" y="127000"/>
                  </a:moveTo>
                  <a:cubicBezTo>
                    <a:pt x="0" y="56896"/>
                    <a:pt x="56896" y="0"/>
                    <a:pt x="127000" y="0"/>
                  </a:cubicBezTo>
                  <a:lnTo>
                    <a:pt x="553466" y="0"/>
                  </a:lnTo>
                  <a:cubicBezTo>
                    <a:pt x="623570" y="0"/>
                    <a:pt x="680466" y="56896"/>
                    <a:pt x="680466" y="127000"/>
                  </a:cubicBezTo>
                  <a:lnTo>
                    <a:pt x="680466" y="553466"/>
                  </a:lnTo>
                  <a:cubicBezTo>
                    <a:pt x="680466" y="623570"/>
                    <a:pt x="623570" y="680466"/>
                    <a:pt x="553466" y="680466"/>
                  </a:cubicBezTo>
                  <a:lnTo>
                    <a:pt x="127000" y="680466"/>
                  </a:lnTo>
                  <a:cubicBezTo>
                    <a:pt x="56896" y="680466"/>
                    <a:pt x="0" y="623570"/>
                    <a:pt x="0" y="553466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3166" cy="693166"/>
            </a:xfrm>
            <a:custGeom>
              <a:avLst/>
              <a:gdLst/>
              <a:ahLst/>
              <a:cxnLst/>
              <a:rect r="r" b="b" t="t" l="l"/>
              <a:pathLst>
                <a:path h="693166" w="693166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lnTo>
                    <a:pt x="559816" y="0"/>
                  </a:lnTo>
                  <a:lnTo>
                    <a:pt x="559816" y="6350"/>
                  </a:lnTo>
                  <a:lnTo>
                    <a:pt x="559816" y="0"/>
                  </a:lnTo>
                  <a:cubicBezTo>
                    <a:pt x="633476" y="0"/>
                    <a:pt x="693166" y="59690"/>
                    <a:pt x="693166" y="133350"/>
                  </a:cubicBezTo>
                  <a:lnTo>
                    <a:pt x="686816" y="133350"/>
                  </a:lnTo>
                  <a:lnTo>
                    <a:pt x="693166" y="133350"/>
                  </a:lnTo>
                  <a:lnTo>
                    <a:pt x="693166" y="559816"/>
                  </a:lnTo>
                  <a:lnTo>
                    <a:pt x="686816" y="559816"/>
                  </a:lnTo>
                  <a:lnTo>
                    <a:pt x="693166" y="559816"/>
                  </a:lnTo>
                  <a:cubicBezTo>
                    <a:pt x="693166" y="633476"/>
                    <a:pt x="633476" y="693166"/>
                    <a:pt x="559816" y="693166"/>
                  </a:cubicBezTo>
                  <a:lnTo>
                    <a:pt x="559816" y="686816"/>
                  </a:lnTo>
                  <a:lnTo>
                    <a:pt x="559816" y="693166"/>
                  </a:lnTo>
                  <a:lnTo>
                    <a:pt x="133350" y="693166"/>
                  </a:lnTo>
                  <a:lnTo>
                    <a:pt x="133350" y="686816"/>
                  </a:lnTo>
                  <a:lnTo>
                    <a:pt x="133350" y="693166"/>
                  </a:lnTo>
                  <a:cubicBezTo>
                    <a:pt x="59690" y="693166"/>
                    <a:pt x="0" y="633476"/>
                    <a:pt x="0" y="559816"/>
                  </a:cubicBezTo>
                  <a:lnTo>
                    <a:pt x="0" y="133350"/>
                  </a:lnTo>
                  <a:lnTo>
                    <a:pt x="6350" y="133350"/>
                  </a:lnTo>
                  <a:lnTo>
                    <a:pt x="0" y="133350"/>
                  </a:lnTo>
                  <a:moveTo>
                    <a:pt x="12700" y="133350"/>
                  </a:moveTo>
                  <a:lnTo>
                    <a:pt x="12700" y="559816"/>
                  </a:lnTo>
                  <a:lnTo>
                    <a:pt x="6350" y="559816"/>
                  </a:lnTo>
                  <a:lnTo>
                    <a:pt x="12700" y="559816"/>
                  </a:lnTo>
                  <a:cubicBezTo>
                    <a:pt x="12700" y="626491"/>
                    <a:pt x="66675" y="680466"/>
                    <a:pt x="133350" y="680466"/>
                  </a:cubicBezTo>
                  <a:lnTo>
                    <a:pt x="559816" y="680466"/>
                  </a:lnTo>
                  <a:cubicBezTo>
                    <a:pt x="626491" y="680466"/>
                    <a:pt x="680466" y="626491"/>
                    <a:pt x="680466" y="559816"/>
                  </a:cubicBezTo>
                  <a:lnTo>
                    <a:pt x="680466" y="133350"/>
                  </a:lnTo>
                  <a:cubicBezTo>
                    <a:pt x="680466" y="66675"/>
                    <a:pt x="626491" y="12700"/>
                    <a:pt x="559816" y="12700"/>
                  </a:cubicBezTo>
                  <a:lnTo>
                    <a:pt x="133350" y="12700"/>
                  </a:lnTo>
                  <a:lnTo>
                    <a:pt x="133350" y="6350"/>
                  </a:lnTo>
                  <a:lnTo>
                    <a:pt x="133350" y="12700"/>
                  </a:lnTo>
                  <a:cubicBezTo>
                    <a:pt x="66675" y="12700"/>
                    <a:pt x="12700" y="66675"/>
                    <a:pt x="12700" y="133350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834640" y="3336280"/>
            <a:ext cx="213866" cy="358080"/>
            <a:chOff x="0" y="0"/>
            <a:chExt cx="285155" cy="4774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85155" cy="477440"/>
            </a:xfrm>
            <a:custGeom>
              <a:avLst/>
              <a:gdLst/>
              <a:ahLst/>
              <a:cxnLst/>
              <a:rect r="r" b="b" t="t" l="l"/>
              <a:pathLst>
                <a:path h="477440" w="285155">
                  <a:moveTo>
                    <a:pt x="0" y="0"/>
                  </a:moveTo>
                  <a:lnTo>
                    <a:pt x="285155" y="0"/>
                  </a:lnTo>
                  <a:lnTo>
                    <a:pt x="285155" y="477440"/>
                  </a:lnTo>
                  <a:lnTo>
                    <a:pt x="0" y="477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57150"/>
              <a:ext cx="285155" cy="4202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2"/>
                </a:lnSpc>
              </a:pPr>
              <a:r>
                <a:rPr lang="en-US" sz="28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2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423552" y="3260229"/>
            <a:ext cx="2984450" cy="372964"/>
            <a:chOff x="0" y="0"/>
            <a:chExt cx="3979267" cy="4972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979267" cy="497285"/>
            </a:xfrm>
            <a:custGeom>
              <a:avLst/>
              <a:gdLst/>
              <a:ahLst/>
              <a:cxnLst/>
              <a:rect r="r" b="b" t="t" l="l"/>
              <a:pathLst>
                <a:path h="497285" w="3979267">
                  <a:moveTo>
                    <a:pt x="0" y="0"/>
                  </a:moveTo>
                  <a:lnTo>
                    <a:pt x="3979267" y="0"/>
                  </a:lnTo>
                  <a:lnTo>
                    <a:pt x="3979267" y="497285"/>
                  </a:lnTo>
                  <a:lnTo>
                    <a:pt x="0" y="4972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3979267" cy="5163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7"/>
                </a:lnSpc>
              </a:pPr>
              <a:r>
                <a:rPr lang="en-US" sz="23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Learning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423552" y="3769221"/>
            <a:ext cx="4070598" cy="2177058"/>
            <a:chOff x="0" y="0"/>
            <a:chExt cx="5427463" cy="290274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27463" cy="2902743"/>
            </a:xfrm>
            <a:custGeom>
              <a:avLst/>
              <a:gdLst/>
              <a:ahLst/>
              <a:cxnLst/>
              <a:rect r="r" b="b" t="t" l="l"/>
              <a:pathLst>
                <a:path h="2902743" w="5427463">
                  <a:moveTo>
                    <a:pt x="0" y="0"/>
                  </a:moveTo>
                  <a:lnTo>
                    <a:pt x="5427463" y="0"/>
                  </a:lnTo>
                  <a:lnTo>
                    <a:pt x="5427463" y="2902743"/>
                  </a:lnTo>
                  <a:lnTo>
                    <a:pt x="0" y="29027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5427463" cy="29979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2"/>
                </a:lnSpc>
              </a:pPr>
              <a:r>
                <a:rPr lang="en-US" sz="1750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Cognitive Load Theory: Minimizing extraneous cognitive load and maximizing germane cognitive load facilitates effective learning. The Spacing Effect enhances retention through distributed learning.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647086" y="7511951"/>
            <a:ext cx="519856" cy="519856"/>
            <a:chOff x="0" y="0"/>
            <a:chExt cx="693142" cy="69314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6350" y="6350"/>
              <a:ext cx="680466" cy="680466"/>
            </a:xfrm>
            <a:custGeom>
              <a:avLst/>
              <a:gdLst/>
              <a:ahLst/>
              <a:cxnLst/>
              <a:rect r="r" b="b" t="t" l="l"/>
              <a:pathLst>
                <a:path h="680466" w="680466">
                  <a:moveTo>
                    <a:pt x="0" y="127000"/>
                  </a:moveTo>
                  <a:cubicBezTo>
                    <a:pt x="0" y="56896"/>
                    <a:pt x="56896" y="0"/>
                    <a:pt x="127000" y="0"/>
                  </a:cubicBezTo>
                  <a:lnTo>
                    <a:pt x="553466" y="0"/>
                  </a:lnTo>
                  <a:cubicBezTo>
                    <a:pt x="623570" y="0"/>
                    <a:pt x="680466" y="56896"/>
                    <a:pt x="680466" y="127000"/>
                  </a:cubicBezTo>
                  <a:lnTo>
                    <a:pt x="680466" y="553466"/>
                  </a:lnTo>
                  <a:cubicBezTo>
                    <a:pt x="680466" y="623570"/>
                    <a:pt x="623570" y="680466"/>
                    <a:pt x="553466" y="680466"/>
                  </a:cubicBezTo>
                  <a:lnTo>
                    <a:pt x="127000" y="680466"/>
                  </a:lnTo>
                  <a:cubicBezTo>
                    <a:pt x="56896" y="680466"/>
                    <a:pt x="0" y="623570"/>
                    <a:pt x="0" y="553466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93166" cy="693166"/>
            </a:xfrm>
            <a:custGeom>
              <a:avLst/>
              <a:gdLst/>
              <a:ahLst/>
              <a:cxnLst/>
              <a:rect r="r" b="b" t="t" l="l"/>
              <a:pathLst>
                <a:path h="693166" w="693166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lnTo>
                    <a:pt x="559816" y="0"/>
                  </a:lnTo>
                  <a:lnTo>
                    <a:pt x="559816" y="6350"/>
                  </a:lnTo>
                  <a:lnTo>
                    <a:pt x="559816" y="0"/>
                  </a:lnTo>
                  <a:cubicBezTo>
                    <a:pt x="633476" y="0"/>
                    <a:pt x="693166" y="59690"/>
                    <a:pt x="693166" y="133350"/>
                  </a:cubicBezTo>
                  <a:lnTo>
                    <a:pt x="686816" y="133350"/>
                  </a:lnTo>
                  <a:lnTo>
                    <a:pt x="693166" y="133350"/>
                  </a:lnTo>
                  <a:lnTo>
                    <a:pt x="693166" y="559816"/>
                  </a:lnTo>
                  <a:lnTo>
                    <a:pt x="686816" y="559816"/>
                  </a:lnTo>
                  <a:lnTo>
                    <a:pt x="693166" y="559816"/>
                  </a:lnTo>
                  <a:cubicBezTo>
                    <a:pt x="693166" y="633476"/>
                    <a:pt x="633476" y="693166"/>
                    <a:pt x="559816" y="693166"/>
                  </a:cubicBezTo>
                  <a:lnTo>
                    <a:pt x="559816" y="686816"/>
                  </a:lnTo>
                  <a:lnTo>
                    <a:pt x="559816" y="693166"/>
                  </a:lnTo>
                  <a:lnTo>
                    <a:pt x="133350" y="693166"/>
                  </a:lnTo>
                  <a:lnTo>
                    <a:pt x="133350" y="686816"/>
                  </a:lnTo>
                  <a:lnTo>
                    <a:pt x="133350" y="693166"/>
                  </a:lnTo>
                  <a:cubicBezTo>
                    <a:pt x="59690" y="693166"/>
                    <a:pt x="0" y="633476"/>
                    <a:pt x="0" y="559816"/>
                  </a:cubicBezTo>
                  <a:lnTo>
                    <a:pt x="0" y="133350"/>
                  </a:lnTo>
                  <a:lnTo>
                    <a:pt x="6350" y="133350"/>
                  </a:lnTo>
                  <a:lnTo>
                    <a:pt x="0" y="133350"/>
                  </a:lnTo>
                  <a:moveTo>
                    <a:pt x="12700" y="133350"/>
                  </a:moveTo>
                  <a:lnTo>
                    <a:pt x="12700" y="559816"/>
                  </a:lnTo>
                  <a:lnTo>
                    <a:pt x="6350" y="559816"/>
                  </a:lnTo>
                  <a:lnTo>
                    <a:pt x="12700" y="559816"/>
                  </a:lnTo>
                  <a:cubicBezTo>
                    <a:pt x="12700" y="626491"/>
                    <a:pt x="66675" y="680466"/>
                    <a:pt x="133350" y="680466"/>
                  </a:cubicBezTo>
                  <a:lnTo>
                    <a:pt x="559816" y="680466"/>
                  </a:lnTo>
                  <a:cubicBezTo>
                    <a:pt x="626491" y="680466"/>
                    <a:pt x="680466" y="626491"/>
                    <a:pt x="680466" y="559816"/>
                  </a:cubicBezTo>
                  <a:lnTo>
                    <a:pt x="680466" y="133350"/>
                  </a:lnTo>
                  <a:cubicBezTo>
                    <a:pt x="680466" y="66675"/>
                    <a:pt x="626491" y="12700"/>
                    <a:pt x="559816" y="12700"/>
                  </a:cubicBezTo>
                  <a:lnTo>
                    <a:pt x="133350" y="12700"/>
                  </a:lnTo>
                  <a:lnTo>
                    <a:pt x="133350" y="6350"/>
                  </a:lnTo>
                  <a:lnTo>
                    <a:pt x="133350" y="12700"/>
                  </a:lnTo>
                  <a:cubicBezTo>
                    <a:pt x="66675" y="12700"/>
                    <a:pt x="12700" y="66675"/>
                    <a:pt x="12700" y="133350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799934" y="7592765"/>
            <a:ext cx="214164" cy="358080"/>
            <a:chOff x="0" y="0"/>
            <a:chExt cx="285552" cy="47744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85552" cy="477440"/>
            </a:xfrm>
            <a:custGeom>
              <a:avLst/>
              <a:gdLst/>
              <a:ahLst/>
              <a:cxnLst/>
              <a:rect r="r" b="b" t="t" l="l"/>
              <a:pathLst>
                <a:path h="477440" w="285552">
                  <a:moveTo>
                    <a:pt x="0" y="0"/>
                  </a:moveTo>
                  <a:lnTo>
                    <a:pt x="285552" y="0"/>
                  </a:lnTo>
                  <a:lnTo>
                    <a:pt x="285552" y="477440"/>
                  </a:lnTo>
                  <a:lnTo>
                    <a:pt x="0" y="477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57150"/>
              <a:ext cx="285552" cy="4202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2"/>
                </a:lnSpc>
              </a:pPr>
              <a:r>
                <a:rPr lang="en-US" sz="28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3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388995" y="7516714"/>
            <a:ext cx="2984450" cy="372964"/>
            <a:chOff x="0" y="0"/>
            <a:chExt cx="3979267" cy="49728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979267" cy="497285"/>
            </a:xfrm>
            <a:custGeom>
              <a:avLst/>
              <a:gdLst/>
              <a:ahLst/>
              <a:cxnLst/>
              <a:rect r="r" b="b" t="t" l="l"/>
              <a:pathLst>
                <a:path h="497285" w="3979267">
                  <a:moveTo>
                    <a:pt x="0" y="0"/>
                  </a:moveTo>
                  <a:lnTo>
                    <a:pt x="3979267" y="0"/>
                  </a:lnTo>
                  <a:lnTo>
                    <a:pt x="3979267" y="497285"/>
                  </a:lnTo>
                  <a:lnTo>
                    <a:pt x="0" y="4972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3979267" cy="5163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7"/>
                </a:lnSpc>
              </a:pPr>
              <a:r>
                <a:rPr lang="en-US" sz="23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Attention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388995" y="8025705"/>
            <a:ext cx="9105156" cy="1088529"/>
            <a:chOff x="0" y="0"/>
            <a:chExt cx="12140208" cy="145137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2140209" cy="1451372"/>
            </a:xfrm>
            <a:custGeom>
              <a:avLst/>
              <a:gdLst/>
              <a:ahLst/>
              <a:cxnLst/>
              <a:rect r="r" b="b" t="t" l="l"/>
              <a:pathLst>
                <a:path h="1451372" w="12140209">
                  <a:moveTo>
                    <a:pt x="0" y="0"/>
                  </a:moveTo>
                  <a:lnTo>
                    <a:pt x="12140209" y="0"/>
                  </a:lnTo>
                  <a:lnTo>
                    <a:pt x="12140209" y="1451372"/>
                  </a:lnTo>
                  <a:lnTo>
                    <a:pt x="0" y="14513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0"/>
              <a:ext cx="12140208" cy="15466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12"/>
                </a:lnSpc>
              </a:pPr>
              <a:r>
                <a:rPr lang="en-US" sz="1750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Selective Attention: Gamified elements should capture and maintain user attention without overwhelming them. Change Blindness suggests gradual changes are more easily accepted than abrupt ones.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2988617"/>
          </a:xfrm>
          <a:custGeom>
            <a:avLst/>
            <a:gdLst/>
            <a:ahLst/>
            <a:cxnLst/>
            <a:rect r="r" b="b" t="t" l="l"/>
            <a:pathLst>
              <a:path h="2988617" w="18288000">
                <a:moveTo>
                  <a:pt x="0" y="0"/>
                </a:moveTo>
                <a:lnTo>
                  <a:pt x="18288000" y="0"/>
                </a:lnTo>
                <a:lnTo>
                  <a:pt x="18288000" y="2988617"/>
                </a:lnTo>
                <a:lnTo>
                  <a:pt x="0" y="2988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7" r="0" b="-37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36711" y="3647182"/>
            <a:ext cx="16614576" cy="2116947"/>
            <a:chOff x="0" y="0"/>
            <a:chExt cx="22152768" cy="28225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52769" cy="2822596"/>
            </a:xfrm>
            <a:custGeom>
              <a:avLst/>
              <a:gdLst/>
              <a:ahLst/>
              <a:cxnLst/>
              <a:rect r="r" b="b" t="t" l="l"/>
              <a:pathLst>
                <a:path h="2822596" w="22152769">
                  <a:moveTo>
                    <a:pt x="0" y="0"/>
                  </a:moveTo>
                  <a:lnTo>
                    <a:pt x="22152769" y="0"/>
                  </a:lnTo>
                  <a:lnTo>
                    <a:pt x="22152769" y="2822596"/>
                  </a:lnTo>
                  <a:lnTo>
                    <a:pt x="0" y="28225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2152768" cy="28416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187"/>
                </a:lnSpc>
              </a:pPr>
              <a:r>
                <a:rPr lang="en-US" sz="4937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The Interplay: How Gamification Leverages Cognitive Psychology in HCI</a:t>
              </a:r>
            </a:p>
          </p:txBody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836711" y="5578822"/>
            <a:ext cx="597694" cy="597694"/>
          </a:xfrm>
          <a:custGeom>
            <a:avLst/>
            <a:gdLst/>
            <a:ahLst/>
            <a:cxnLst/>
            <a:rect r="r" b="b" t="t" l="l"/>
            <a:pathLst>
              <a:path h="597694" w="597694">
                <a:moveTo>
                  <a:pt x="0" y="0"/>
                </a:moveTo>
                <a:lnTo>
                  <a:pt x="597694" y="0"/>
                </a:lnTo>
                <a:lnTo>
                  <a:pt x="597694" y="597694"/>
                </a:lnTo>
                <a:lnTo>
                  <a:pt x="0" y="597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36711" y="6415534"/>
            <a:ext cx="3145780" cy="393204"/>
            <a:chOff x="0" y="0"/>
            <a:chExt cx="4194373" cy="5242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94373" cy="524272"/>
            </a:xfrm>
            <a:custGeom>
              <a:avLst/>
              <a:gdLst/>
              <a:ahLst/>
              <a:cxnLst/>
              <a:rect r="r" b="b" t="t" l="l"/>
              <a:pathLst>
                <a:path h="524272" w="4194373">
                  <a:moveTo>
                    <a:pt x="0" y="0"/>
                  </a:moveTo>
                  <a:lnTo>
                    <a:pt x="4194373" y="0"/>
                  </a:lnTo>
                  <a:lnTo>
                    <a:pt x="4194373" y="524272"/>
                  </a:lnTo>
                  <a:lnTo>
                    <a:pt x="0" y="524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4194373" cy="5337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7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Motivation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6711" y="6952060"/>
            <a:ext cx="5299174" cy="2676376"/>
            <a:chOff x="0" y="0"/>
            <a:chExt cx="7065565" cy="35685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5565" cy="3568502"/>
            </a:xfrm>
            <a:custGeom>
              <a:avLst/>
              <a:gdLst/>
              <a:ahLst/>
              <a:cxnLst/>
              <a:rect r="r" b="b" t="t" l="l"/>
              <a:pathLst>
                <a:path h="3568502" w="7065565">
                  <a:moveTo>
                    <a:pt x="0" y="0"/>
                  </a:moveTo>
                  <a:lnTo>
                    <a:pt x="7065565" y="0"/>
                  </a:lnTo>
                  <a:lnTo>
                    <a:pt x="7065565" y="3568502"/>
                  </a:lnTo>
                  <a:lnTo>
                    <a:pt x="0" y="35685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7065565" cy="36732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00"/>
                </a:lnSpc>
              </a:pPr>
              <a:r>
                <a:rPr lang="en-US" sz="1874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Progress bars provide a visual representation of progress, satisfying the need for competence and control. Points and rewards trigger dopamine release, reinforcing desired behaviors, while leaderboards appeal to social comparison and competition.</a:t>
              </a:r>
            </a:p>
          </p:txBody>
        </p:sp>
      </p:grpSp>
      <p:sp>
        <p:nvSpPr>
          <p:cNvPr name="Freeform 17" id="17" descr="preencoded.png"/>
          <p:cNvSpPr/>
          <p:nvPr/>
        </p:nvSpPr>
        <p:spPr>
          <a:xfrm flipH="false" flipV="false" rot="0">
            <a:off x="6494412" y="5578822"/>
            <a:ext cx="597694" cy="597694"/>
          </a:xfrm>
          <a:custGeom>
            <a:avLst/>
            <a:gdLst/>
            <a:ahLst/>
            <a:cxnLst/>
            <a:rect r="r" b="b" t="t" l="l"/>
            <a:pathLst>
              <a:path h="597694" w="597694">
                <a:moveTo>
                  <a:pt x="0" y="0"/>
                </a:moveTo>
                <a:lnTo>
                  <a:pt x="597694" y="0"/>
                </a:lnTo>
                <a:lnTo>
                  <a:pt x="597694" y="597694"/>
                </a:lnTo>
                <a:lnTo>
                  <a:pt x="0" y="59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494412" y="6415534"/>
            <a:ext cx="3145780" cy="393204"/>
            <a:chOff x="0" y="0"/>
            <a:chExt cx="4194373" cy="5242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194373" cy="524272"/>
            </a:xfrm>
            <a:custGeom>
              <a:avLst/>
              <a:gdLst/>
              <a:ahLst/>
              <a:cxnLst/>
              <a:rect r="r" b="b" t="t" l="l"/>
              <a:pathLst>
                <a:path h="524272" w="4194373">
                  <a:moveTo>
                    <a:pt x="0" y="0"/>
                  </a:moveTo>
                  <a:lnTo>
                    <a:pt x="4194373" y="0"/>
                  </a:lnTo>
                  <a:lnTo>
                    <a:pt x="4194373" y="524272"/>
                  </a:lnTo>
                  <a:lnTo>
                    <a:pt x="0" y="524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4194373" cy="5337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7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Learning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94412" y="6952060"/>
            <a:ext cx="5299174" cy="1911698"/>
            <a:chOff x="0" y="0"/>
            <a:chExt cx="7065565" cy="25489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065565" cy="2548930"/>
            </a:xfrm>
            <a:custGeom>
              <a:avLst/>
              <a:gdLst/>
              <a:ahLst/>
              <a:cxnLst/>
              <a:rect r="r" b="b" t="t" l="l"/>
              <a:pathLst>
                <a:path h="2548930" w="7065565">
                  <a:moveTo>
                    <a:pt x="0" y="0"/>
                  </a:moveTo>
                  <a:lnTo>
                    <a:pt x="7065565" y="0"/>
                  </a:lnTo>
                  <a:lnTo>
                    <a:pt x="7065565" y="2548930"/>
                  </a:lnTo>
                  <a:lnTo>
                    <a:pt x="0" y="25489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7065565" cy="265370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00"/>
                </a:lnSpc>
              </a:pPr>
              <a:r>
                <a:rPr lang="en-US" sz="1874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Tutorials and challenges break down complex tasks into manageable steps, reducing cognitive overload. Immediate and informative feedback enhances learning and skill development.</a:t>
              </a:r>
            </a:p>
          </p:txBody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12152114" y="5578822"/>
            <a:ext cx="597694" cy="597694"/>
          </a:xfrm>
          <a:custGeom>
            <a:avLst/>
            <a:gdLst/>
            <a:ahLst/>
            <a:cxnLst/>
            <a:rect r="r" b="b" t="t" l="l"/>
            <a:pathLst>
              <a:path h="597694" w="597694">
                <a:moveTo>
                  <a:pt x="0" y="0"/>
                </a:moveTo>
                <a:lnTo>
                  <a:pt x="597693" y="0"/>
                </a:lnTo>
                <a:lnTo>
                  <a:pt x="597693" y="597694"/>
                </a:lnTo>
                <a:lnTo>
                  <a:pt x="0" y="5976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2152114" y="6415534"/>
            <a:ext cx="3145780" cy="393204"/>
            <a:chOff x="0" y="0"/>
            <a:chExt cx="4194373" cy="52427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194373" cy="524272"/>
            </a:xfrm>
            <a:custGeom>
              <a:avLst/>
              <a:gdLst/>
              <a:ahLst/>
              <a:cxnLst/>
              <a:rect r="r" b="b" t="t" l="l"/>
              <a:pathLst>
                <a:path h="524272" w="4194373">
                  <a:moveTo>
                    <a:pt x="0" y="0"/>
                  </a:moveTo>
                  <a:lnTo>
                    <a:pt x="4194373" y="0"/>
                  </a:lnTo>
                  <a:lnTo>
                    <a:pt x="4194373" y="524272"/>
                  </a:lnTo>
                  <a:lnTo>
                    <a:pt x="0" y="524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"/>
              <a:ext cx="4194373" cy="5337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7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Attention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152114" y="6952060"/>
            <a:ext cx="5299174" cy="1147019"/>
            <a:chOff x="0" y="0"/>
            <a:chExt cx="7065565" cy="152935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065565" cy="1529358"/>
            </a:xfrm>
            <a:custGeom>
              <a:avLst/>
              <a:gdLst/>
              <a:ahLst/>
              <a:cxnLst/>
              <a:rect r="r" b="b" t="t" l="l"/>
              <a:pathLst>
                <a:path h="1529358" w="7065565">
                  <a:moveTo>
                    <a:pt x="0" y="0"/>
                  </a:moveTo>
                  <a:lnTo>
                    <a:pt x="7065565" y="0"/>
                  </a:lnTo>
                  <a:lnTo>
                    <a:pt x="7065565" y="1529358"/>
                  </a:lnTo>
                  <a:lnTo>
                    <a:pt x="0" y="15293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04775"/>
              <a:ext cx="7065565" cy="163413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00"/>
                </a:lnSpc>
              </a:pPr>
              <a:r>
                <a:rPr lang="en-US" sz="1874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Game-like aesthetics capture and maintain user attention with visually appealing interfaces and engaging narratives.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718077" y="1393626"/>
            <a:ext cx="9709845" cy="1616869"/>
            <a:chOff x="0" y="0"/>
            <a:chExt cx="12946460" cy="21558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46460" cy="2155825"/>
            </a:xfrm>
            <a:custGeom>
              <a:avLst/>
              <a:gdLst/>
              <a:ahLst/>
              <a:cxnLst/>
              <a:rect r="r" b="b" t="t" l="l"/>
              <a:pathLst>
                <a:path h="2155825" w="12946460">
                  <a:moveTo>
                    <a:pt x="0" y="0"/>
                  </a:moveTo>
                  <a:lnTo>
                    <a:pt x="12946460" y="0"/>
                  </a:lnTo>
                  <a:lnTo>
                    <a:pt x="12946460" y="2155825"/>
                  </a:lnTo>
                  <a:lnTo>
                    <a:pt x="0" y="21558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2946460" cy="21748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12"/>
                </a:lnSpc>
              </a:pPr>
              <a:r>
                <a:rPr lang="en-US" sz="5062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Examples in Action: Gamified HCI Applications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13315" y="3374380"/>
            <a:ext cx="4741664" cy="3429893"/>
            <a:chOff x="0" y="0"/>
            <a:chExt cx="6322218" cy="45731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6309614" cy="4560570"/>
            </a:xfrm>
            <a:custGeom>
              <a:avLst/>
              <a:gdLst/>
              <a:ahLst/>
              <a:cxnLst/>
              <a:rect r="r" b="b" t="t" l="l"/>
              <a:pathLst>
                <a:path h="4560570" w="6309614">
                  <a:moveTo>
                    <a:pt x="0" y="137668"/>
                  </a:moveTo>
                  <a:cubicBezTo>
                    <a:pt x="0" y="61595"/>
                    <a:pt x="61722" y="0"/>
                    <a:pt x="137795" y="0"/>
                  </a:cubicBezTo>
                  <a:lnTo>
                    <a:pt x="6171819" y="0"/>
                  </a:lnTo>
                  <a:cubicBezTo>
                    <a:pt x="6247892" y="0"/>
                    <a:pt x="6309614" y="61595"/>
                    <a:pt x="6309614" y="137668"/>
                  </a:cubicBezTo>
                  <a:lnTo>
                    <a:pt x="6309614" y="4422902"/>
                  </a:lnTo>
                  <a:cubicBezTo>
                    <a:pt x="6309614" y="4498975"/>
                    <a:pt x="6247892" y="4560570"/>
                    <a:pt x="6171819" y="4560570"/>
                  </a:cubicBezTo>
                  <a:lnTo>
                    <a:pt x="137795" y="4560570"/>
                  </a:lnTo>
                  <a:cubicBezTo>
                    <a:pt x="61722" y="4560443"/>
                    <a:pt x="0" y="4498848"/>
                    <a:pt x="0" y="4422902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22314" cy="4573270"/>
            </a:xfrm>
            <a:custGeom>
              <a:avLst/>
              <a:gdLst/>
              <a:ahLst/>
              <a:cxnLst/>
              <a:rect r="r" b="b" t="t" l="l"/>
              <a:pathLst>
                <a:path h="4573270" w="6322314">
                  <a:moveTo>
                    <a:pt x="0" y="144018"/>
                  </a:moveTo>
                  <a:cubicBezTo>
                    <a:pt x="0" y="64516"/>
                    <a:pt x="64516" y="0"/>
                    <a:pt x="144145" y="0"/>
                  </a:cubicBezTo>
                  <a:lnTo>
                    <a:pt x="6178169" y="0"/>
                  </a:lnTo>
                  <a:lnTo>
                    <a:pt x="6178169" y="6350"/>
                  </a:lnTo>
                  <a:lnTo>
                    <a:pt x="6178169" y="0"/>
                  </a:lnTo>
                  <a:cubicBezTo>
                    <a:pt x="6257798" y="0"/>
                    <a:pt x="6322314" y="64516"/>
                    <a:pt x="6322314" y="144018"/>
                  </a:cubicBezTo>
                  <a:lnTo>
                    <a:pt x="6315964" y="144018"/>
                  </a:lnTo>
                  <a:lnTo>
                    <a:pt x="6322314" y="144018"/>
                  </a:lnTo>
                  <a:lnTo>
                    <a:pt x="6322314" y="4429252"/>
                  </a:lnTo>
                  <a:lnTo>
                    <a:pt x="6315964" y="4429252"/>
                  </a:lnTo>
                  <a:lnTo>
                    <a:pt x="6322314" y="4429252"/>
                  </a:lnTo>
                  <a:cubicBezTo>
                    <a:pt x="6322314" y="4508754"/>
                    <a:pt x="6257798" y="4573270"/>
                    <a:pt x="6178169" y="4573270"/>
                  </a:cubicBezTo>
                  <a:lnTo>
                    <a:pt x="6178169" y="4566920"/>
                  </a:lnTo>
                  <a:lnTo>
                    <a:pt x="6178169" y="4573270"/>
                  </a:lnTo>
                  <a:lnTo>
                    <a:pt x="144145" y="4573270"/>
                  </a:lnTo>
                  <a:lnTo>
                    <a:pt x="144145" y="4566920"/>
                  </a:lnTo>
                  <a:lnTo>
                    <a:pt x="144145" y="4573270"/>
                  </a:lnTo>
                  <a:cubicBezTo>
                    <a:pt x="64516" y="4573143"/>
                    <a:pt x="0" y="4508754"/>
                    <a:pt x="0" y="4429252"/>
                  </a:cubicBezTo>
                  <a:lnTo>
                    <a:pt x="0" y="144018"/>
                  </a:lnTo>
                  <a:lnTo>
                    <a:pt x="6350" y="144018"/>
                  </a:lnTo>
                  <a:lnTo>
                    <a:pt x="0" y="144018"/>
                  </a:lnTo>
                  <a:moveTo>
                    <a:pt x="12700" y="144018"/>
                  </a:moveTo>
                  <a:lnTo>
                    <a:pt x="12700" y="4429252"/>
                  </a:lnTo>
                  <a:lnTo>
                    <a:pt x="6350" y="4429252"/>
                  </a:lnTo>
                  <a:lnTo>
                    <a:pt x="12700" y="4429252"/>
                  </a:lnTo>
                  <a:cubicBezTo>
                    <a:pt x="12700" y="4501769"/>
                    <a:pt x="71501" y="4560570"/>
                    <a:pt x="144145" y="4560570"/>
                  </a:cubicBezTo>
                  <a:lnTo>
                    <a:pt x="6178169" y="4560570"/>
                  </a:lnTo>
                  <a:cubicBezTo>
                    <a:pt x="6250686" y="4560570"/>
                    <a:pt x="6309614" y="4501769"/>
                    <a:pt x="6309614" y="4429252"/>
                  </a:cubicBezTo>
                  <a:lnTo>
                    <a:pt x="6309614" y="144018"/>
                  </a:lnTo>
                  <a:cubicBezTo>
                    <a:pt x="6309487" y="71501"/>
                    <a:pt x="6250686" y="12700"/>
                    <a:pt x="6178169" y="12700"/>
                  </a:cubicBezTo>
                  <a:lnTo>
                    <a:pt x="144145" y="12700"/>
                  </a:lnTo>
                  <a:lnTo>
                    <a:pt x="144145" y="6350"/>
                  </a:lnTo>
                  <a:lnTo>
                    <a:pt x="144145" y="12700"/>
                  </a:lnTo>
                  <a:cubicBezTo>
                    <a:pt x="71501" y="12700"/>
                    <a:pt x="12700" y="71501"/>
                    <a:pt x="12700" y="144018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973317" y="3634382"/>
            <a:ext cx="3233738" cy="404217"/>
            <a:chOff x="0" y="0"/>
            <a:chExt cx="4311650" cy="5389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11650" cy="538957"/>
            </a:xfrm>
            <a:custGeom>
              <a:avLst/>
              <a:gdLst/>
              <a:ahLst/>
              <a:cxnLst/>
              <a:rect r="r" b="b" t="t" l="l"/>
              <a:pathLst>
                <a:path h="538957" w="4311650">
                  <a:moveTo>
                    <a:pt x="0" y="0"/>
                  </a:moveTo>
                  <a:lnTo>
                    <a:pt x="4311650" y="0"/>
                  </a:lnTo>
                  <a:lnTo>
                    <a:pt x="4311650" y="538957"/>
                  </a:lnTo>
                  <a:lnTo>
                    <a:pt x="0" y="538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4311650" cy="5484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Education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73317" y="4185940"/>
            <a:ext cx="4221659" cy="2358330"/>
            <a:chOff x="0" y="0"/>
            <a:chExt cx="5628878" cy="31444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628879" cy="3144440"/>
            </a:xfrm>
            <a:custGeom>
              <a:avLst/>
              <a:gdLst/>
              <a:ahLst/>
              <a:cxnLst/>
              <a:rect r="r" b="b" t="t" l="l"/>
              <a:pathLst>
                <a:path h="3144440" w="5628879">
                  <a:moveTo>
                    <a:pt x="0" y="0"/>
                  </a:moveTo>
                  <a:lnTo>
                    <a:pt x="5628879" y="0"/>
                  </a:lnTo>
                  <a:lnTo>
                    <a:pt x="5628879" y="3144440"/>
                  </a:lnTo>
                  <a:lnTo>
                    <a:pt x="0" y="3144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5628878" cy="32492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1874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Khan Academy utilizes points, badges, and progress tracking to motivate students. Classcraft gamifies classroom management, increasing student engagement and participation.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691170" y="3374380"/>
            <a:ext cx="4741664" cy="3429893"/>
            <a:chOff x="0" y="0"/>
            <a:chExt cx="6322218" cy="457319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6309614" cy="4560570"/>
            </a:xfrm>
            <a:custGeom>
              <a:avLst/>
              <a:gdLst/>
              <a:ahLst/>
              <a:cxnLst/>
              <a:rect r="r" b="b" t="t" l="l"/>
              <a:pathLst>
                <a:path h="4560570" w="6309614">
                  <a:moveTo>
                    <a:pt x="0" y="137668"/>
                  </a:moveTo>
                  <a:cubicBezTo>
                    <a:pt x="0" y="61595"/>
                    <a:pt x="61722" y="0"/>
                    <a:pt x="137795" y="0"/>
                  </a:cubicBezTo>
                  <a:lnTo>
                    <a:pt x="6171819" y="0"/>
                  </a:lnTo>
                  <a:cubicBezTo>
                    <a:pt x="6247892" y="0"/>
                    <a:pt x="6309614" y="61595"/>
                    <a:pt x="6309614" y="137668"/>
                  </a:cubicBezTo>
                  <a:lnTo>
                    <a:pt x="6309614" y="4422902"/>
                  </a:lnTo>
                  <a:cubicBezTo>
                    <a:pt x="6309614" y="4498975"/>
                    <a:pt x="6247892" y="4560570"/>
                    <a:pt x="6171819" y="4560570"/>
                  </a:cubicBezTo>
                  <a:lnTo>
                    <a:pt x="137795" y="4560570"/>
                  </a:lnTo>
                  <a:cubicBezTo>
                    <a:pt x="61722" y="4560443"/>
                    <a:pt x="0" y="4498848"/>
                    <a:pt x="0" y="4422902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22314" cy="4573270"/>
            </a:xfrm>
            <a:custGeom>
              <a:avLst/>
              <a:gdLst/>
              <a:ahLst/>
              <a:cxnLst/>
              <a:rect r="r" b="b" t="t" l="l"/>
              <a:pathLst>
                <a:path h="4573270" w="6322314">
                  <a:moveTo>
                    <a:pt x="0" y="144018"/>
                  </a:moveTo>
                  <a:cubicBezTo>
                    <a:pt x="0" y="64516"/>
                    <a:pt x="64516" y="0"/>
                    <a:pt x="144145" y="0"/>
                  </a:cubicBezTo>
                  <a:lnTo>
                    <a:pt x="6178169" y="0"/>
                  </a:lnTo>
                  <a:lnTo>
                    <a:pt x="6178169" y="6350"/>
                  </a:lnTo>
                  <a:lnTo>
                    <a:pt x="6178169" y="0"/>
                  </a:lnTo>
                  <a:cubicBezTo>
                    <a:pt x="6257798" y="0"/>
                    <a:pt x="6322314" y="64516"/>
                    <a:pt x="6322314" y="144018"/>
                  </a:cubicBezTo>
                  <a:lnTo>
                    <a:pt x="6315964" y="144018"/>
                  </a:lnTo>
                  <a:lnTo>
                    <a:pt x="6322314" y="144018"/>
                  </a:lnTo>
                  <a:lnTo>
                    <a:pt x="6322314" y="4429252"/>
                  </a:lnTo>
                  <a:lnTo>
                    <a:pt x="6315964" y="4429252"/>
                  </a:lnTo>
                  <a:lnTo>
                    <a:pt x="6322314" y="4429252"/>
                  </a:lnTo>
                  <a:cubicBezTo>
                    <a:pt x="6322314" y="4508754"/>
                    <a:pt x="6257798" y="4573270"/>
                    <a:pt x="6178169" y="4573270"/>
                  </a:cubicBezTo>
                  <a:lnTo>
                    <a:pt x="6178169" y="4566920"/>
                  </a:lnTo>
                  <a:lnTo>
                    <a:pt x="6178169" y="4573270"/>
                  </a:lnTo>
                  <a:lnTo>
                    <a:pt x="144145" y="4573270"/>
                  </a:lnTo>
                  <a:lnTo>
                    <a:pt x="144145" y="4566920"/>
                  </a:lnTo>
                  <a:lnTo>
                    <a:pt x="144145" y="4573270"/>
                  </a:lnTo>
                  <a:cubicBezTo>
                    <a:pt x="64516" y="4573143"/>
                    <a:pt x="0" y="4508754"/>
                    <a:pt x="0" y="4429252"/>
                  </a:cubicBezTo>
                  <a:lnTo>
                    <a:pt x="0" y="144018"/>
                  </a:lnTo>
                  <a:lnTo>
                    <a:pt x="6350" y="144018"/>
                  </a:lnTo>
                  <a:lnTo>
                    <a:pt x="0" y="144018"/>
                  </a:lnTo>
                  <a:moveTo>
                    <a:pt x="12700" y="144018"/>
                  </a:moveTo>
                  <a:lnTo>
                    <a:pt x="12700" y="4429252"/>
                  </a:lnTo>
                  <a:lnTo>
                    <a:pt x="6350" y="4429252"/>
                  </a:lnTo>
                  <a:lnTo>
                    <a:pt x="12700" y="4429252"/>
                  </a:lnTo>
                  <a:cubicBezTo>
                    <a:pt x="12700" y="4501769"/>
                    <a:pt x="71501" y="4560570"/>
                    <a:pt x="144145" y="4560570"/>
                  </a:cubicBezTo>
                  <a:lnTo>
                    <a:pt x="6178169" y="4560570"/>
                  </a:lnTo>
                  <a:cubicBezTo>
                    <a:pt x="6250686" y="4560570"/>
                    <a:pt x="6309614" y="4501769"/>
                    <a:pt x="6309614" y="4429252"/>
                  </a:cubicBezTo>
                  <a:lnTo>
                    <a:pt x="6309614" y="144018"/>
                  </a:lnTo>
                  <a:cubicBezTo>
                    <a:pt x="6309487" y="71501"/>
                    <a:pt x="6250686" y="12700"/>
                    <a:pt x="6178169" y="12700"/>
                  </a:cubicBezTo>
                  <a:lnTo>
                    <a:pt x="144145" y="12700"/>
                  </a:lnTo>
                  <a:lnTo>
                    <a:pt x="144145" y="6350"/>
                  </a:lnTo>
                  <a:lnTo>
                    <a:pt x="144145" y="12700"/>
                  </a:lnTo>
                  <a:cubicBezTo>
                    <a:pt x="71501" y="12700"/>
                    <a:pt x="12700" y="71501"/>
                    <a:pt x="12700" y="144018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951172" y="3634382"/>
            <a:ext cx="3233738" cy="404217"/>
            <a:chOff x="0" y="0"/>
            <a:chExt cx="4311650" cy="53895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311650" cy="538957"/>
            </a:xfrm>
            <a:custGeom>
              <a:avLst/>
              <a:gdLst/>
              <a:ahLst/>
              <a:cxnLst/>
              <a:rect r="r" b="b" t="t" l="l"/>
              <a:pathLst>
                <a:path h="538957" w="4311650">
                  <a:moveTo>
                    <a:pt x="0" y="0"/>
                  </a:moveTo>
                  <a:lnTo>
                    <a:pt x="4311650" y="0"/>
                  </a:lnTo>
                  <a:lnTo>
                    <a:pt x="4311650" y="538957"/>
                  </a:lnTo>
                  <a:lnTo>
                    <a:pt x="0" y="538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4311650" cy="5484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Health &amp; Fitness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951172" y="4185940"/>
            <a:ext cx="4221659" cy="1965275"/>
            <a:chOff x="0" y="0"/>
            <a:chExt cx="5628878" cy="262036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628879" cy="2620367"/>
            </a:xfrm>
            <a:custGeom>
              <a:avLst/>
              <a:gdLst/>
              <a:ahLst/>
              <a:cxnLst/>
              <a:rect r="r" b="b" t="t" l="l"/>
              <a:pathLst>
                <a:path h="2620367" w="5628879">
                  <a:moveTo>
                    <a:pt x="0" y="0"/>
                  </a:moveTo>
                  <a:lnTo>
                    <a:pt x="5628879" y="0"/>
                  </a:lnTo>
                  <a:lnTo>
                    <a:pt x="5628879" y="2620367"/>
                  </a:lnTo>
                  <a:lnTo>
                    <a:pt x="0" y="26203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5628878" cy="27251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1874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Fitbit uses badges, challenges, and social features to encourage physical activity. Zombies, Run! turns running into an immersive zombie survival game.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713315" y="7040464"/>
            <a:ext cx="9719370" cy="1857672"/>
            <a:chOff x="0" y="0"/>
            <a:chExt cx="12959160" cy="24768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12946380" cy="2464181"/>
            </a:xfrm>
            <a:custGeom>
              <a:avLst/>
              <a:gdLst/>
              <a:ahLst/>
              <a:cxnLst/>
              <a:rect r="r" b="b" t="t" l="l"/>
              <a:pathLst>
                <a:path h="2464181" w="12946380">
                  <a:moveTo>
                    <a:pt x="0" y="137668"/>
                  </a:moveTo>
                  <a:cubicBezTo>
                    <a:pt x="0" y="61595"/>
                    <a:pt x="61849" y="0"/>
                    <a:pt x="138176" y="0"/>
                  </a:cubicBezTo>
                  <a:lnTo>
                    <a:pt x="12808204" y="0"/>
                  </a:lnTo>
                  <a:cubicBezTo>
                    <a:pt x="12884531" y="0"/>
                    <a:pt x="12946380" y="61595"/>
                    <a:pt x="12946380" y="137668"/>
                  </a:cubicBezTo>
                  <a:lnTo>
                    <a:pt x="12946380" y="2326513"/>
                  </a:lnTo>
                  <a:cubicBezTo>
                    <a:pt x="12946380" y="2402459"/>
                    <a:pt x="12884531" y="2464181"/>
                    <a:pt x="12808204" y="2464181"/>
                  </a:cubicBezTo>
                  <a:lnTo>
                    <a:pt x="138176" y="2464181"/>
                  </a:lnTo>
                  <a:cubicBezTo>
                    <a:pt x="61849" y="2464181"/>
                    <a:pt x="0" y="2402586"/>
                    <a:pt x="0" y="2326513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959080" cy="2476881"/>
            </a:xfrm>
            <a:custGeom>
              <a:avLst/>
              <a:gdLst/>
              <a:ahLst/>
              <a:cxnLst/>
              <a:rect r="r" b="b" t="t" l="l"/>
              <a:pathLst>
                <a:path h="2476881" w="12959080">
                  <a:moveTo>
                    <a:pt x="0" y="144018"/>
                  </a:moveTo>
                  <a:cubicBezTo>
                    <a:pt x="0" y="64389"/>
                    <a:pt x="64770" y="0"/>
                    <a:pt x="144526" y="0"/>
                  </a:cubicBezTo>
                  <a:lnTo>
                    <a:pt x="12814554" y="0"/>
                  </a:lnTo>
                  <a:lnTo>
                    <a:pt x="12814554" y="6350"/>
                  </a:lnTo>
                  <a:lnTo>
                    <a:pt x="12814554" y="0"/>
                  </a:lnTo>
                  <a:cubicBezTo>
                    <a:pt x="12894311" y="0"/>
                    <a:pt x="12959080" y="64389"/>
                    <a:pt x="12959080" y="144018"/>
                  </a:cubicBezTo>
                  <a:lnTo>
                    <a:pt x="12952730" y="144018"/>
                  </a:lnTo>
                  <a:lnTo>
                    <a:pt x="12959080" y="144018"/>
                  </a:lnTo>
                  <a:lnTo>
                    <a:pt x="12959080" y="2332863"/>
                  </a:lnTo>
                  <a:lnTo>
                    <a:pt x="12952730" y="2332863"/>
                  </a:lnTo>
                  <a:lnTo>
                    <a:pt x="12959080" y="2332863"/>
                  </a:lnTo>
                  <a:cubicBezTo>
                    <a:pt x="12959080" y="2412365"/>
                    <a:pt x="12894311" y="2476881"/>
                    <a:pt x="12814554" y="2476881"/>
                  </a:cubicBezTo>
                  <a:lnTo>
                    <a:pt x="12814554" y="2470531"/>
                  </a:lnTo>
                  <a:lnTo>
                    <a:pt x="12814554" y="2476881"/>
                  </a:lnTo>
                  <a:lnTo>
                    <a:pt x="144526" y="2476881"/>
                  </a:lnTo>
                  <a:lnTo>
                    <a:pt x="144526" y="2470531"/>
                  </a:lnTo>
                  <a:lnTo>
                    <a:pt x="144526" y="2476881"/>
                  </a:lnTo>
                  <a:cubicBezTo>
                    <a:pt x="64770" y="2476881"/>
                    <a:pt x="0" y="2412492"/>
                    <a:pt x="0" y="2332863"/>
                  </a:cubicBezTo>
                  <a:lnTo>
                    <a:pt x="0" y="144018"/>
                  </a:lnTo>
                  <a:lnTo>
                    <a:pt x="6350" y="144018"/>
                  </a:lnTo>
                  <a:lnTo>
                    <a:pt x="0" y="144018"/>
                  </a:lnTo>
                  <a:moveTo>
                    <a:pt x="12700" y="144018"/>
                  </a:moveTo>
                  <a:lnTo>
                    <a:pt x="12700" y="2332863"/>
                  </a:lnTo>
                  <a:lnTo>
                    <a:pt x="6350" y="2332863"/>
                  </a:lnTo>
                  <a:lnTo>
                    <a:pt x="12700" y="2332863"/>
                  </a:lnTo>
                  <a:cubicBezTo>
                    <a:pt x="12700" y="2405380"/>
                    <a:pt x="71755" y="2464181"/>
                    <a:pt x="144526" y="2464181"/>
                  </a:cubicBezTo>
                  <a:lnTo>
                    <a:pt x="12814554" y="2464181"/>
                  </a:lnTo>
                  <a:cubicBezTo>
                    <a:pt x="12887452" y="2464181"/>
                    <a:pt x="12946380" y="2405380"/>
                    <a:pt x="12946380" y="2332863"/>
                  </a:cubicBezTo>
                  <a:lnTo>
                    <a:pt x="12946380" y="144018"/>
                  </a:lnTo>
                  <a:cubicBezTo>
                    <a:pt x="12946380" y="71501"/>
                    <a:pt x="12887325" y="12700"/>
                    <a:pt x="12814554" y="12700"/>
                  </a:cubicBezTo>
                  <a:lnTo>
                    <a:pt x="144526" y="12700"/>
                  </a:lnTo>
                  <a:lnTo>
                    <a:pt x="144526" y="6350"/>
                  </a:lnTo>
                  <a:lnTo>
                    <a:pt x="144526" y="12700"/>
                  </a:lnTo>
                  <a:cubicBezTo>
                    <a:pt x="71755" y="12700"/>
                    <a:pt x="12700" y="71501"/>
                    <a:pt x="12700" y="144018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7973317" y="7300466"/>
            <a:ext cx="3233738" cy="404217"/>
            <a:chOff x="0" y="0"/>
            <a:chExt cx="4311650" cy="5389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11650" cy="538957"/>
            </a:xfrm>
            <a:custGeom>
              <a:avLst/>
              <a:gdLst/>
              <a:ahLst/>
              <a:cxnLst/>
              <a:rect r="r" b="b" t="t" l="l"/>
              <a:pathLst>
                <a:path h="538957" w="4311650">
                  <a:moveTo>
                    <a:pt x="0" y="0"/>
                  </a:moveTo>
                  <a:lnTo>
                    <a:pt x="4311650" y="0"/>
                  </a:lnTo>
                  <a:lnTo>
                    <a:pt x="4311650" y="538957"/>
                  </a:lnTo>
                  <a:lnTo>
                    <a:pt x="0" y="538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4311650" cy="5484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Productivity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973317" y="7852022"/>
            <a:ext cx="9199364" cy="786110"/>
            <a:chOff x="0" y="0"/>
            <a:chExt cx="12265818" cy="10481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265818" cy="1048147"/>
            </a:xfrm>
            <a:custGeom>
              <a:avLst/>
              <a:gdLst/>
              <a:ahLst/>
              <a:cxnLst/>
              <a:rect r="r" b="b" t="t" l="l"/>
              <a:pathLst>
                <a:path h="1048147" w="12265818">
                  <a:moveTo>
                    <a:pt x="0" y="0"/>
                  </a:moveTo>
                  <a:lnTo>
                    <a:pt x="12265818" y="0"/>
                  </a:lnTo>
                  <a:lnTo>
                    <a:pt x="12265818" y="1048147"/>
                  </a:lnTo>
                  <a:lnTo>
                    <a:pt x="0" y="10481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04775"/>
              <a:ext cx="12265818" cy="11529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1874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Habitica gamifies task management, increasing adherence to goals. Forest helps users focus by planting a virtual tree that dies if they leave the app.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DAGgChDsmAA</dc:identifier>
  <dcterms:modified xsi:type="dcterms:W3CDTF">2011-08-01T06:04:30Z</dcterms:modified>
  <cp:revision>1</cp:revision>
  <dc:title>Gamification-Cognitive-Psychology-and-HCI-An-Intertwined-Exploration.pptx</dc:title>
</cp:coreProperties>
</file>