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5ED7-C0A2-2367-EFD1-29CCFD9E4F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A37982-BFEE-2C27-41F6-F8C7F1CF18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59098A-A6E3-5FB4-018E-5CB76937AFF9}"/>
              </a:ext>
            </a:extLst>
          </p:cNvPr>
          <p:cNvSpPr>
            <a:spLocks noGrp="1"/>
          </p:cNvSpPr>
          <p:nvPr>
            <p:ph type="dt" sz="half" idx="10"/>
          </p:nvPr>
        </p:nvSpPr>
        <p:spPr/>
        <p:txBody>
          <a:bodyPr/>
          <a:lstStyle/>
          <a:p>
            <a:fld id="{ACAB4524-3952-4CA1-BAD0-E144C7DF3BE8}" type="datetimeFigureOut">
              <a:rPr lang="en-US" smtClean="0"/>
              <a:t>1/4/2023</a:t>
            </a:fld>
            <a:endParaRPr lang="en-US"/>
          </a:p>
        </p:txBody>
      </p:sp>
      <p:sp>
        <p:nvSpPr>
          <p:cNvPr id="5" name="Footer Placeholder 4">
            <a:extLst>
              <a:ext uri="{FF2B5EF4-FFF2-40B4-BE49-F238E27FC236}">
                <a16:creationId xmlns:a16="http://schemas.microsoft.com/office/drawing/2014/main" id="{3AB8B192-1780-7D78-4B54-B8F0CFD25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46261-2BF4-B2A0-1C78-76D9BD831107}"/>
              </a:ext>
            </a:extLst>
          </p:cNvPr>
          <p:cNvSpPr>
            <a:spLocks noGrp="1"/>
          </p:cNvSpPr>
          <p:nvPr>
            <p:ph type="sldNum" sz="quarter" idx="12"/>
          </p:nvPr>
        </p:nvSpPr>
        <p:spPr/>
        <p:txBody>
          <a:bodyPr/>
          <a:lstStyle/>
          <a:p>
            <a:fld id="{595EEF63-0A3C-47F6-A996-754100C9C73D}" type="slidenum">
              <a:rPr lang="en-US" smtClean="0"/>
              <a:t>‹#›</a:t>
            </a:fld>
            <a:endParaRPr lang="en-US"/>
          </a:p>
        </p:txBody>
      </p:sp>
    </p:spTree>
    <p:extLst>
      <p:ext uri="{BB962C8B-B14F-4D97-AF65-F5344CB8AC3E}">
        <p14:creationId xmlns:p14="http://schemas.microsoft.com/office/powerpoint/2010/main" val="94488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19F7-156E-E602-4743-748B4CE1B3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4B054B-72F3-9C49-D5F8-2727EB9EBA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D9484-A205-28A7-1FAC-7980DE9012F9}"/>
              </a:ext>
            </a:extLst>
          </p:cNvPr>
          <p:cNvSpPr>
            <a:spLocks noGrp="1"/>
          </p:cNvSpPr>
          <p:nvPr>
            <p:ph type="dt" sz="half" idx="10"/>
          </p:nvPr>
        </p:nvSpPr>
        <p:spPr/>
        <p:txBody>
          <a:bodyPr/>
          <a:lstStyle/>
          <a:p>
            <a:fld id="{ACAB4524-3952-4CA1-BAD0-E144C7DF3BE8}" type="datetimeFigureOut">
              <a:rPr lang="en-US" smtClean="0"/>
              <a:t>1/4/2023</a:t>
            </a:fld>
            <a:endParaRPr lang="en-US"/>
          </a:p>
        </p:txBody>
      </p:sp>
      <p:sp>
        <p:nvSpPr>
          <p:cNvPr id="5" name="Footer Placeholder 4">
            <a:extLst>
              <a:ext uri="{FF2B5EF4-FFF2-40B4-BE49-F238E27FC236}">
                <a16:creationId xmlns:a16="http://schemas.microsoft.com/office/drawing/2014/main" id="{00DB5CFB-2AFB-6FD7-9160-70BD3768C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1717B-9CE5-A739-F534-48C405257C74}"/>
              </a:ext>
            </a:extLst>
          </p:cNvPr>
          <p:cNvSpPr>
            <a:spLocks noGrp="1"/>
          </p:cNvSpPr>
          <p:nvPr>
            <p:ph type="sldNum" sz="quarter" idx="12"/>
          </p:nvPr>
        </p:nvSpPr>
        <p:spPr/>
        <p:txBody>
          <a:bodyPr/>
          <a:lstStyle/>
          <a:p>
            <a:fld id="{595EEF63-0A3C-47F6-A996-754100C9C73D}" type="slidenum">
              <a:rPr lang="en-US" smtClean="0"/>
              <a:t>‹#›</a:t>
            </a:fld>
            <a:endParaRPr lang="en-US"/>
          </a:p>
        </p:txBody>
      </p:sp>
    </p:spTree>
    <p:extLst>
      <p:ext uri="{BB962C8B-B14F-4D97-AF65-F5344CB8AC3E}">
        <p14:creationId xmlns:p14="http://schemas.microsoft.com/office/powerpoint/2010/main" val="145306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97C568-FAAD-A717-53FD-71E11AC141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B52006-2D78-4F0C-3E29-CEB366DAA0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C6AD1-AC09-1CD9-2559-21E0B8CB2AC2}"/>
              </a:ext>
            </a:extLst>
          </p:cNvPr>
          <p:cNvSpPr>
            <a:spLocks noGrp="1"/>
          </p:cNvSpPr>
          <p:nvPr>
            <p:ph type="dt" sz="half" idx="10"/>
          </p:nvPr>
        </p:nvSpPr>
        <p:spPr/>
        <p:txBody>
          <a:bodyPr/>
          <a:lstStyle/>
          <a:p>
            <a:fld id="{ACAB4524-3952-4CA1-BAD0-E144C7DF3BE8}" type="datetimeFigureOut">
              <a:rPr lang="en-US" smtClean="0"/>
              <a:t>1/4/2023</a:t>
            </a:fld>
            <a:endParaRPr lang="en-US"/>
          </a:p>
        </p:txBody>
      </p:sp>
      <p:sp>
        <p:nvSpPr>
          <p:cNvPr id="5" name="Footer Placeholder 4">
            <a:extLst>
              <a:ext uri="{FF2B5EF4-FFF2-40B4-BE49-F238E27FC236}">
                <a16:creationId xmlns:a16="http://schemas.microsoft.com/office/drawing/2014/main" id="{C291C308-0FF4-1B0C-7532-D9AB66E5D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FA520-6D61-7FB3-514A-B6CABD51DE16}"/>
              </a:ext>
            </a:extLst>
          </p:cNvPr>
          <p:cNvSpPr>
            <a:spLocks noGrp="1"/>
          </p:cNvSpPr>
          <p:nvPr>
            <p:ph type="sldNum" sz="quarter" idx="12"/>
          </p:nvPr>
        </p:nvSpPr>
        <p:spPr/>
        <p:txBody>
          <a:bodyPr/>
          <a:lstStyle/>
          <a:p>
            <a:fld id="{595EEF63-0A3C-47F6-A996-754100C9C73D}" type="slidenum">
              <a:rPr lang="en-US" smtClean="0"/>
              <a:t>‹#›</a:t>
            </a:fld>
            <a:endParaRPr lang="en-US"/>
          </a:p>
        </p:txBody>
      </p:sp>
    </p:spTree>
    <p:extLst>
      <p:ext uri="{BB962C8B-B14F-4D97-AF65-F5344CB8AC3E}">
        <p14:creationId xmlns:p14="http://schemas.microsoft.com/office/powerpoint/2010/main" val="18743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D4DC7-B8FA-E5AE-3B8F-39B0D02CF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330351-9D42-C13F-BCDB-6CE937FC0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68BF4-E9AF-F0B6-CE0A-A324053455D3}"/>
              </a:ext>
            </a:extLst>
          </p:cNvPr>
          <p:cNvSpPr>
            <a:spLocks noGrp="1"/>
          </p:cNvSpPr>
          <p:nvPr>
            <p:ph type="dt" sz="half" idx="10"/>
          </p:nvPr>
        </p:nvSpPr>
        <p:spPr/>
        <p:txBody>
          <a:bodyPr/>
          <a:lstStyle/>
          <a:p>
            <a:fld id="{ACAB4524-3952-4CA1-BAD0-E144C7DF3BE8}" type="datetimeFigureOut">
              <a:rPr lang="en-US" smtClean="0"/>
              <a:t>1/4/2023</a:t>
            </a:fld>
            <a:endParaRPr lang="en-US"/>
          </a:p>
        </p:txBody>
      </p:sp>
      <p:sp>
        <p:nvSpPr>
          <p:cNvPr id="5" name="Footer Placeholder 4">
            <a:extLst>
              <a:ext uri="{FF2B5EF4-FFF2-40B4-BE49-F238E27FC236}">
                <a16:creationId xmlns:a16="http://schemas.microsoft.com/office/drawing/2014/main" id="{C6DF4B0B-6237-10CB-BD96-297ACB5C9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E38FD-6F71-C5A5-DA36-BB9507F75F36}"/>
              </a:ext>
            </a:extLst>
          </p:cNvPr>
          <p:cNvSpPr>
            <a:spLocks noGrp="1"/>
          </p:cNvSpPr>
          <p:nvPr>
            <p:ph type="sldNum" sz="quarter" idx="12"/>
          </p:nvPr>
        </p:nvSpPr>
        <p:spPr/>
        <p:txBody>
          <a:bodyPr/>
          <a:lstStyle/>
          <a:p>
            <a:fld id="{595EEF63-0A3C-47F6-A996-754100C9C73D}" type="slidenum">
              <a:rPr lang="en-US" smtClean="0"/>
              <a:t>‹#›</a:t>
            </a:fld>
            <a:endParaRPr lang="en-US"/>
          </a:p>
        </p:txBody>
      </p:sp>
    </p:spTree>
    <p:extLst>
      <p:ext uri="{BB962C8B-B14F-4D97-AF65-F5344CB8AC3E}">
        <p14:creationId xmlns:p14="http://schemas.microsoft.com/office/powerpoint/2010/main" val="344405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F9A0-79D6-BB6D-9AD8-B357D64907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70765B-A5BF-087B-C227-EB3F5FFEF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E4B6F-8701-3365-BC47-D680B341E201}"/>
              </a:ext>
            </a:extLst>
          </p:cNvPr>
          <p:cNvSpPr>
            <a:spLocks noGrp="1"/>
          </p:cNvSpPr>
          <p:nvPr>
            <p:ph type="dt" sz="half" idx="10"/>
          </p:nvPr>
        </p:nvSpPr>
        <p:spPr/>
        <p:txBody>
          <a:bodyPr/>
          <a:lstStyle/>
          <a:p>
            <a:fld id="{ACAB4524-3952-4CA1-BAD0-E144C7DF3BE8}" type="datetimeFigureOut">
              <a:rPr lang="en-US" smtClean="0"/>
              <a:t>1/4/2023</a:t>
            </a:fld>
            <a:endParaRPr lang="en-US"/>
          </a:p>
        </p:txBody>
      </p:sp>
      <p:sp>
        <p:nvSpPr>
          <p:cNvPr id="5" name="Footer Placeholder 4">
            <a:extLst>
              <a:ext uri="{FF2B5EF4-FFF2-40B4-BE49-F238E27FC236}">
                <a16:creationId xmlns:a16="http://schemas.microsoft.com/office/drawing/2014/main" id="{2F2FBB35-6D6C-4E74-42B5-27D29C870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1C827-0671-5694-7612-5278BA9099F4}"/>
              </a:ext>
            </a:extLst>
          </p:cNvPr>
          <p:cNvSpPr>
            <a:spLocks noGrp="1"/>
          </p:cNvSpPr>
          <p:nvPr>
            <p:ph type="sldNum" sz="quarter" idx="12"/>
          </p:nvPr>
        </p:nvSpPr>
        <p:spPr/>
        <p:txBody>
          <a:bodyPr/>
          <a:lstStyle/>
          <a:p>
            <a:fld id="{595EEF63-0A3C-47F6-A996-754100C9C73D}" type="slidenum">
              <a:rPr lang="en-US" smtClean="0"/>
              <a:t>‹#›</a:t>
            </a:fld>
            <a:endParaRPr lang="en-US"/>
          </a:p>
        </p:txBody>
      </p:sp>
    </p:spTree>
    <p:extLst>
      <p:ext uri="{BB962C8B-B14F-4D97-AF65-F5344CB8AC3E}">
        <p14:creationId xmlns:p14="http://schemas.microsoft.com/office/powerpoint/2010/main" val="2105650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3564-347E-B948-6717-A4934A170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D55354-47C8-7DAE-F72D-53DA39FE3A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37FD2C-FF3F-80F8-1673-9A4F25563C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C54459-E712-8C68-E86A-EF7773A02931}"/>
              </a:ext>
            </a:extLst>
          </p:cNvPr>
          <p:cNvSpPr>
            <a:spLocks noGrp="1"/>
          </p:cNvSpPr>
          <p:nvPr>
            <p:ph type="dt" sz="half" idx="10"/>
          </p:nvPr>
        </p:nvSpPr>
        <p:spPr/>
        <p:txBody>
          <a:bodyPr/>
          <a:lstStyle/>
          <a:p>
            <a:fld id="{ACAB4524-3952-4CA1-BAD0-E144C7DF3BE8}" type="datetimeFigureOut">
              <a:rPr lang="en-US" smtClean="0"/>
              <a:t>1/4/2023</a:t>
            </a:fld>
            <a:endParaRPr lang="en-US"/>
          </a:p>
        </p:txBody>
      </p:sp>
      <p:sp>
        <p:nvSpPr>
          <p:cNvPr id="6" name="Footer Placeholder 5">
            <a:extLst>
              <a:ext uri="{FF2B5EF4-FFF2-40B4-BE49-F238E27FC236}">
                <a16:creationId xmlns:a16="http://schemas.microsoft.com/office/drawing/2014/main" id="{D938D47F-6AA0-AA2B-AA13-33BBBF82D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26B38-9A6A-A1A6-C2FD-13F7EB903EAD}"/>
              </a:ext>
            </a:extLst>
          </p:cNvPr>
          <p:cNvSpPr>
            <a:spLocks noGrp="1"/>
          </p:cNvSpPr>
          <p:nvPr>
            <p:ph type="sldNum" sz="quarter" idx="12"/>
          </p:nvPr>
        </p:nvSpPr>
        <p:spPr/>
        <p:txBody>
          <a:bodyPr/>
          <a:lstStyle/>
          <a:p>
            <a:fld id="{595EEF63-0A3C-47F6-A996-754100C9C73D}" type="slidenum">
              <a:rPr lang="en-US" smtClean="0"/>
              <a:t>‹#›</a:t>
            </a:fld>
            <a:endParaRPr lang="en-US"/>
          </a:p>
        </p:txBody>
      </p:sp>
    </p:spTree>
    <p:extLst>
      <p:ext uri="{BB962C8B-B14F-4D97-AF65-F5344CB8AC3E}">
        <p14:creationId xmlns:p14="http://schemas.microsoft.com/office/powerpoint/2010/main" val="263954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2B14-37E0-0889-AE84-F51BFBE72C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A9970E-A85F-EA2F-792A-332F315BD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68C680-5AAB-E0FF-4CDC-BF525D4BD0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A95849-453C-5A68-9A7D-B997087A7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B9EF39-646E-87A8-6A42-755FA37A15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AAD73-FDAE-E0A0-217A-826324E735B8}"/>
              </a:ext>
            </a:extLst>
          </p:cNvPr>
          <p:cNvSpPr>
            <a:spLocks noGrp="1"/>
          </p:cNvSpPr>
          <p:nvPr>
            <p:ph type="dt" sz="half" idx="10"/>
          </p:nvPr>
        </p:nvSpPr>
        <p:spPr/>
        <p:txBody>
          <a:bodyPr/>
          <a:lstStyle/>
          <a:p>
            <a:fld id="{ACAB4524-3952-4CA1-BAD0-E144C7DF3BE8}" type="datetimeFigureOut">
              <a:rPr lang="en-US" smtClean="0"/>
              <a:t>1/4/2023</a:t>
            </a:fld>
            <a:endParaRPr lang="en-US"/>
          </a:p>
        </p:txBody>
      </p:sp>
      <p:sp>
        <p:nvSpPr>
          <p:cNvPr id="8" name="Footer Placeholder 7">
            <a:extLst>
              <a:ext uri="{FF2B5EF4-FFF2-40B4-BE49-F238E27FC236}">
                <a16:creationId xmlns:a16="http://schemas.microsoft.com/office/drawing/2014/main" id="{9B5DC007-AE02-FD60-B2DF-BD9B36D966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6957E8-DFDF-462F-6658-E2A783D2D9A6}"/>
              </a:ext>
            </a:extLst>
          </p:cNvPr>
          <p:cNvSpPr>
            <a:spLocks noGrp="1"/>
          </p:cNvSpPr>
          <p:nvPr>
            <p:ph type="sldNum" sz="quarter" idx="12"/>
          </p:nvPr>
        </p:nvSpPr>
        <p:spPr/>
        <p:txBody>
          <a:bodyPr/>
          <a:lstStyle/>
          <a:p>
            <a:fld id="{595EEF63-0A3C-47F6-A996-754100C9C73D}" type="slidenum">
              <a:rPr lang="en-US" smtClean="0"/>
              <a:t>‹#›</a:t>
            </a:fld>
            <a:endParaRPr lang="en-US"/>
          </a:p>
        </p:txBody>
      </p:sp>
    </p:spTree>
    <p:extLst>
      <p:ext uri="{BB962C8B-B14F-4D97-AF65-F5344CB8AC3E}">
        <p14:creationId xmlns:p14="http://schemas.microsoft.com/office/powerpoint/2010/main" val="306367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C5E6-66F7-AC0C-2A84-762AB5EA3A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685990-6046-2F93-E0B6-DD489EEB18A6}"/>
              </a:ext>
            </a:extLst>
          </p:cNvPr>
          <p:cNvSpPr>
            <a:spLocks noGrp="1"/>
          </p:cNvSpPr>
          <p:nvPr>
            <p:ph type="dt" sz="half" idx="10"/>
          </p:nvPr>
        </p:nvSpPr>
        <p:spPr/>
        <p:txBody>
          <a:bodyPr/>
          <a:lstStyle/>
          <a:p>
            <a:fld id="{ACAB4524-3952-4CA1-BAD0-E144C7DF3BE8}" type="datetimeFigureOut">
              <a:rPr lang="en-US" smtClean="0"/>
              <a:t>1/4/2023</a:t>
            </a:fld>
            <a:endParaRPr lang="en-US"/>
          </a:p>
        </p:txBody>
      </p:sp>
      <p:sp>
        <p:nvSpPr>
          <p:cNvPr id="4" name="Footer Placeholder 3">
            <a:extLst>
              <a:ext uri="{FF2B5EF4-FFF2-40B4-BE49-F238E27FC236}">
                <a16:creationId xmlns:a16="http://schemas.microsoft.com/office/drawing/2014/main" id="{10D32A63-5F2C-96E2-8CD9-70A02264FC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7A2771-E98D-C3D1-EF0B-2C7DB0108121}"/>
              </a:ext>
            </a:extLst>
          </p:cNvPr>
          <p:cNvSpPr>
            <a:spLocks noGrp="1"/>
          </p:cNvSpPr>
          <p:nvPr>
            <p:ph type="sldNum" sz="quarter" idx="12"/>
          </p:nvPr>
        </p:nvSpPr>
        <p:spPr/>
        <p:txBody>
          <a:bodyPr/>
          <a:lstStyle/>
          <a:p>
            <a:fld id="{595EEF63-0A3C-47F6-A996-754100C9C73D}" type="slidenum">
              <a:rPr lang="en-US" smtClean="0"/>
              <a:t>‹#›</a:t>
            </a:fld>
            <a:endParaRPr lang="en-US"/>
          </a:p>
        </p:txBody>
      </p:sp>
    </p:spTree>
    <p:extLst>
      <p:ext uri="{BB962C8B-B14F-4D97-AF65-F5344CB8AC3E}">
        <p14:creationId xmlns:p14="http://schemas.microsoft.com/office/powerpoint/2010/main" val="31194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5CD144-C1D1-47C2-3763-E485CDBFED37}"/>
              </a:ext>
            </a:extLst>
          </p:cNvPr>
          <p:cNvSpPr>
            <a:spLocks noGrp="1"/>
          </p:cNvSpPr>
          <p:nvPr>
            <p:ph type="dt" sz="half" idx="10"/>
          </p:nvPr>
        </p:nvSpPr>
        <p:spPr/>
        <p:txBody>
          <a:bodyPr/>
          <a:lstStyle/>
          <a:p>
            <a:fld id="{ACAB4524-3952-4CA1-BAD0-E144C7DF3BE8}" type="datetimeFigureOut">
              <a:rPr lang="en-US" smtClean="0"/>
              <a:t>1/4/2023</a:t>
            </a:fld>
            <a:endParaRPr lang="en-US"/>
          </a:p>
        </p:txBody>
      </p:sp>
      <p:sp>
        <p:nvSpPr>
          <p:cNvPr id="3" name="Footer Placeholder 2">
            <a:extLst>
              <a:ext uri="{FF2B5EF4-FFF2-40B4-BE49-F238E27FC236}">
                <a16:creationId xmlns:a16="http://schemas.microsoft.com/office/drawing/2014/main" id="{E7022DA7-6D47-18A5-D6E4-CD14E89775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22CCD4-AC3E-BC4E-CE31-EFC7DFAD04F4}"/>
              </a:ext>
            </a:extLst>
          </p:cNvPr>
          <p:cNvSpPr>
            <a:spLocks noGrp="1"/>
          </p:cNvSpPr>
          <p:nvPr>
            <p:ph type="sldNum" sz="quarter" idx="12"/>
          </p:nvPr>
        </p:nvSpPr>
        <p:spPr/>
        <p:txBody>
          <a:bodyPr/>
          <a:lstStyle/>
          <a:p>
            <a:fld id="{595EEF63-0A3C-47F6-A996-754100C9C73D}" type="slidenum">
              <a:rPr lang="en-US" smtClean="0"/>
              <a:t>‹#›</a:t>
            </a:fld>
            <a:endParaRPr lang="en-US"/>
          </a:p>
        </p:txBody>
      </p:sp>
    </p:spTree>
    <p:extLst>
      <p:ext uri="{BB962C8B-B14F-4D97-AF65-F5344CB8AC3E}">
        <p14:creationId xmlns:p14="http://schemas.microsoft.com/office/powerpoint/2010/main" val="166712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94F1-3817-ADB0-BFDE-20ED4EFA5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1DFF1F-0D95-40D5-7ACF-097341A34D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8EE81C-76D8-E83B-AB2A-5EF00EDA9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C68F2-0A19-19D1-1F1B-047E82357BE9}"/>
              </a:ext>
            </a:extLst>
          </p:cNvPr>
          <p:cNvSpPr>
            <a:spLocks noGrp="1"/>
          </p:cNvSpPr>
          <p:nvPr>
            <p:ph type="dt" sz="half" idx="10"/>
          </p:nvPr>
        </p:nvSpPr>
        <p:spPr/>
        <p:txBody>
          <a:bodyPr/>
          <a:lstStyle/>
          <a:p>
            <a:fld id="{ACAB4524-3952-4CA1-BAD0-E144C7DF3BE8}" type="datetimeFigureOut">
              <a:rPr lang="en-US" smtClean="0"/>
              <a:t>1/4/2023</a:t>
            </a:fld>
            <a:endParaRPr lang="en-US"/>
          </a:p>
        </p:txBody>
      </p:sp>
      <p:sp>
        <p:nvSpPr>
          <p:cNvPr id="6" name="Footer Placeholder 5">
            <a:extLst>
              <a:ext uri="{FF2B5EF4-FFF2-40B4-BE49-F238E27FC236}">
                <a16:creationId xmlns:a16="http://schemas.microsoft.com/office/drawing/2014/main" id="{D2C2C8F7-F6DD-4215-9080-03DECDF238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8695C-9DF0-92CC-2BD4-9841520A3283}"/>
              </a:ext>
            </a:extLst>
          </p:cNvPr>
          <p:cNvSpPr>
            <a:spLocks noGrp="1"/>
          </p:cNvSpPr>
          <p:nvPr>
            <p:ph type="sldNum" sz="quarter" idx="12"/>
          </p:nvPr>
        </p:nvSpPr>
        <p:spPr/>
        <p:txBody>
          <a:bodyPr/>
          <a:lstStyle/>
          <a:p>
            <a:fld id="{595EEF63-0A3C-47F6-A996-754100C9C73D}" type="slidenum">
              <a:rPr lang="en-US" smtClean="0"/>
              <a:t>‹#›</a:t>
            </a:fld>
            <a:endParaRPr lang="en-US"/>
          </a:p>
        </p:txBody>
      </p:sp>
    </p:spTree>
    <p:extLst>
      <p:ext uri="{BB962C8B-B14F-4D97-AF65-F5344CB8AC3E}">
        <p14:creationId xmlns:p14="http://schemas.microsoft.com/office/powerpoint/2010/main" val="1896815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1942-550F-080B-0BF3-D02054C1D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1F3E7B-7727-613C-B914-168E06BAC0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FB7C4E-C0FB-FBA6-2B90-13F7DFBF0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CE9130-3A94-1F1D-0C4E-AC07F7F90D16}"/>
              </a:ext>
            </a:extLst>
          </p:cNvPr>
          <p:cNvSpPr>
            <a:spLocks noGrp="1"/>
          </p:cNvSpPr>
          <p:nvPr>
            <p:ph type="dt" sz="half" idx="10"/>
          </p:nvPr>
        </p:nvSpPr>
        <p:spPr/>
        <p:txBody>
          <a:bodyPr/>
          <a:lstStyle/>
          <a:p>
            <a:fld id="{ACAB4524-3952-4CA1-BAD0-E144C7DF3BE8}" type="datetimeFigureOut">
              <a:rPr lang="en-US" smtClean="0"/>
              <a:t>1/4/2023</a:t>
            </a:fld>
            <a:endParaRPr lang="en-US"/>
          </a:p>
        </p:txBody>
      </p:sp>
      <p:sp>
        <p:nvSpPr>
          <p:cNvPr id="6" name="Footer Placeholder 5">
            <a:extLst>
              <a:ext uri="{FF2B5EF4-FFF2-40B4-BE49-F238E27FC236}">
                <a16:creationId xmlns:a16="http://schemas.microsoft.com/office/drawing/2014/main" id="{29800909-C93B-507F-9336-D7C9027C2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A5E3E-AC73-B9E1-32B6-928F8782F2E0}"/>
              </a:ext>
            </a:extLst>
          </p:cNvPr>
          <p:cNvSpPr>
            <a:spLocks noGrp="1"/>
          </p:cNvSpPr>
          <p:nvPr>
            <p:ph type="sldNum" sz="quarter" idx="12"/>
          </p:nvPr>
        </p:nvSpPr>
        <p:spPr/>
        <p:txBody>
          <a:bodyPr/>
          <a:lstStyle/>
          <a:p>
            <a:fld id="{595EEF63-0A3C-47F6-A996-754100C9C73D}" type="slidenum">
              <a:rPr lang="en-US" smtClean="0"/>
              <a:t>‹#›</a:t>
            </a:fld>
            <a:endParaRPr lang="en-US"/>
          </a:p>
        </p:txBody>
      </p:sp>
    </p:spTree>
    <p:extLst>
      <p:ext uri="{BB962C8B-B14F-4D97-AF65-F5344CB8AC3E}">
        <p14:creationId xmlns:p14="http://schemas.microsoft.com/office/powerpoint/2010/main" val="3483101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7F6EF-FC51-CCC3-8DCE-EAA353D33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C2F01F-FA61-EC99-8F28-0DDAE85D9B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D7D9E-1234-4319-7E06-63AEEB390A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B4524-3952-4CA1-BAD0-E144C7DF3BE8}" type="datetimeFigureOut">
              <a:rPr lang="en-US" smtClean="0"/>
              <a:t>1/4/2023</a:t>
            </a:fld>
            <a:endParaRPr lang="en-US"/>
          </a:p>
        </p:txBody>
      </p:sp>
      <p:sp>
        <p:nvSpPr>
          <p:cNvPr id="5" name="Footer Placeholder 4">
            <a:extLst>
              <a:ext uri="{FF2B5EF4-FFF2-40B4-BE49-F238E27FC236}">
                <a16:creationId xmlns:a16="http://schemas.microsoft.com/office/drawing/2014/main" id="{1F205A36-6D30-72A4-D46F-021EED295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E1CF8A-3620-F19D-B096-E54CFBE8B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5EEF63-0A3C-47F6-A996-754100C9C73D}" type="slidenum">
              <a:rPr lang="en-US" smtClean="0"/>
              <a:t>‹#›</a:t>
            </a:fld>
            <a:endParaRPr lang="en-US"/>
          </a:p>
        </p:txBody>
      </p:sp>
    </p:spTree>
    <p:extLst>
      <p:ext uri="{BB962C8B-B14F-4D97-AF65-F5344CB8AC3E}">
        <p14:creationId xmlns:p14="http://schemas.microsoft.com/office/powerpoint/2010/main" val="3074362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5B8C-F109-355B-ABF2-D0A4C2CD02D6}"/>
              </a:ext>
            </a:extLst>
          </p:cNvPr>
          <p:cNvSpPr>
            <a:spLocks noGrp="1"/>
          </p:cNvSpPr>
          <p:nvPr>
            <p:ph type="ctrTitle"/>
          </p:nvPr>
        </p:nvSpPr>
        <p:spPr>
          <a:xfrm>
            <a:off x="1524000" y="1122363"/>
            <a:ext cx="9144000" cy="1871849"/>
          </a:xfrm>
        </p:spPr>
        <p:txBody>
          <a:bodyPr>
            <a:normAutofit/>
          </a:bodyPr>
          <a:lstStyle/>
          <a:p>
            <a:r>
              <a:rPr lang="en-US" b="1" dirty="0">
                <a:solidFill>
                  <a:srgbClr val="C00000"/>
                </a:solidFill>
              </a:rPr>
              <a:t>Capstone Project-1</a:t>
            </a:r>
            <a:br>
              <a:rPr lang="en-US" b="1" dirty="0">
                <a:solidFill>
                  <a:srgbClr val="FF0000"/>
                </a:solidFill>
              </a:rPr>
            </a:br>
            <a:r>
              <a:rPr lang="en-US" dirty="0"/>
              <a:t>Global Terrorism Analysis</a:t>
            </a:r>
          </a:p>
        </p:txBody>
      </p:sp>
      <p:sp>
        <p:nvSpPr>
          <p:cNvPr id="3" name="Subtitle 2">
            <a:extLst>
              <a:ext uri="{FF2B5EF4-FFF2-40B4-BE49-F238E27FC236}">
                <a16:creationId xmlns:a16="http://schemas.microsoft.com/office/drawing/2014/main" id="{392368F2-09C6-A373-B7DB-A869F5C2A718}"/>
              </a:ext>
            </a:extLst>
          </p:cNvPr>
          <p:cNvSpPr>
            <a:spLocks noGrp="1"/>
          </p:cNvSpPr>
          <p:nvPr>
            <p:ph type="subTitle" idx="1"/>
          </p:nvPr>
        </p:nvSpPr>
        <p:spPr/>
        <p:txBody>
          <a:bodyPr/>
          <a:lstStyle/>
          <a:p>
            <a:r>
              <a:rPr lang="en-US" dirty="0"/>
              <a:t>Rishi Gupta</a:t>
            </a:r>
          </a:p>
          <a:p>
            <a:r>
              <a:rPr lang="en-US" dirty="0"/>
              <a:t>Data Science Trainee,</a:t>
            </a:r>
          </a:p>
          <a:p>
            <a:r>
              <a:rPr lang="en-US" dirty="0" err="1"/>
              <a:t>Almabettter</a:t>
            </a:r>
            <a:r>
              <a:rPr lang="en-US"/>
              <a:t>.</a:t>
            </a:r>
            <a:endParaRPr lang="en-US" dirty="0"/>
          </a:p>
          <a:p>
            <a:endParaRPr lang="en-US" dirty="0"/>
          </a:p>
        </p:txBody>
      </p:sp>
    </p:spTree>
    <p:extLst>
      <p:ext uri="{BB962C8B-B14F-4D97-AF65-F5344CB8AC3E}">
        <p14:creationId xmlns:p14="http://schemas.microsoft.com/office/powerpoint/2010/main" val="131761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47986-1050-4326-286C-1BFC967413C6}"/>
              </a:ext>
            </a:extLst>
          </p:cNvPr>
          <p:cNvSpPr>
            <a:spLocks noGrp="1"/>
          </p:cNvSpPr>
          <p:nvPr>
            <p:ph type="title"/>
          </p:nvPr>
        </p:nvSpPr>
        <p:spPr/>
        <p:txBody>
          <a:bodyPr/>
          <a:lstStyle/>
          <a:p>
            <a:r>
              <a:rPr lang="en-US" dirty="0"/>
              <a:t>Main target-</a:t>
            </a:r>
          </a:p>
        </p:txBody>
      </p:sp>
      <p:sp>
        <p:nvSpPr>
          <p:cNvPr id="3" name="Content Placeholder 2">
            <a:extLst>
              <a:ext uri="{FF2B5EF4-FFF2-40B4-BE49-F238E27FC236}">
                <a16:creationId xmlns:a16="http://schemas.microsoft.com/office/drawing/2014/main" id="{151A7604-E1B7-CE66-49CE-FD9F065879DC}"/>
              </a:ext>
            </a:extLst>
          </p:cNvPr>
          <p:cNvSpPr>
            <a:spLocks noGrp="1"/>
          </p:cNvSpPr>
          <p:nvPr>
            <p:ph idx="1"/>
          </p:nvPr>
        </p:nvSpPr>
        <p:spPr/>
        <p:txBody>
          <a:bodyPr>
            <a:normAutofit fontScale="70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b="0" i="0" dirty="0">
              <a:effectLst/>
              <a:latin typeface="-apple-system"/>
            </a:endParaRPr>
          </a:p>
          <a:p>
            <a:endParaRPr lang="en-US" b="0" i="0" dirty="0">
              <a:effectLst/>
              <a:latin typeface="-apple-system"/>
            </a:endParaRPr>
          </a:p>
          <a:p>
            <a:endParaRPr lang="en-US" b="0" i="0" dirty="0">
              <a:effectLst/>
              <a:latin typeface="-apple-system"/>
            </a:endParaRPr>
          </a:p>
          <a:p>
            <a:r>
              <a:rPr lang="en-US" b="0" i="0" dirty="0">
                <a:effectLst/>
                <a:latin typeface="-apple-system"/>
              </a:rPr>
              <a:t>Private Citizens &amp; Property, Military, Police, Government (General), Business these are </a:t>
            </a:r>
            <a:r>
              <a:rPr lang="en-US" b="0" i="0" dirty="0" err="1">
                <a:effectLst/>
                <a:latin typeface="-apple-system"/>
              </a:rPr>
              <a:t>majour</a:t>
            </a:r>
            <a:r>
              <a:rPr lang="en-US" b="0" i="0" dirty="0">
                <a:effectLst/>
                <a:latin typeface="-apple-system"/>
              </a:rPr>
              <a:t> targets for terrorist groups.</a:t>
            </a:r>
            <a:endParaRPr lang="en-US" dirty="0"/>
          </a:p>
        </p:txBody>
      </p:sp>
      <p:pic>
        <p:nvPicPr>
          <p:cNvPr id="5" name="Picture 4">
            <a:extLst>
              <a:ext uri="{FF2B5EF4-FFF2-40B4-BE49-F238E27FC236}">
                <a16:creationId xmlns:a16="http://schemas.microsoft.com/office/drawing/2014/main" id="{E45BEE80-F95C-54C6-E1BA-90F8CB129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79" y="1362636"/>
            <a:ext cx="10964805" cy="3926542"/>
          </a:xfrm>
          <a:prstGeom prst="rect">
            <a:avLst/>
          </a:prstGeom>
        </p:spPr>
      </p:pic>
    </p:spTree>
    <p:extLst>
      <p:ext uri="{BB962C8B-B14F-4D97-AF65-F5344CB8AC3E}">
        <p14:creationId xmlns:p14="http://schemas.microsoft.com/office/powerpoint/2010/main" val="371204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E5AE-C714-6F5E-3B96-003930273161}"/>
              </a:ext>
            </a:extLst>
          </p:cNvPr>
          <p:cNvSpPr>
            <a:spLocks noGrp="1"/>
          </p:cNvSpPr>
          <p:nvPr>
            <p:ph type="title"/>
          </p:nvPr>
        </p:nvSpPr>
        <p:spPr/>
        <p:txBody>
          <a:bodyPr/>
          <a:lstStyle/>
          <a:p>
            <a:r>
              <a:rPr lang="en-US" dirty="0"/>
              <a:t>Number of attacks in India-</a:t>
            </a:r>
          </a:p>
        </p:txBody>
      </p:sp>
      <p:sp>
        <p:nvSpPr>
          <p:cNvPr id="3" name="Content Placeholder 2">
            <a:extLst>
              <a:ext uri="{FF2B5EF4-FFF2-40B4-BE49-F238E27FC236}">
                <a16:creationId xmlns:a16="http://schemas.microsoft.com/office/drawing/2014/main" id="{25B31FB0-3B72-0985-0C9B-1FB615295A8F}"/>
              </a:ext>
            </a:extLst>
          </p:cNvPr>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b="0" i="0" dirty="0">
              <a:effectLst/>
              <a:latin typeface="-apple-system"/>
            </a:endParaRPr>
          </a:p>
          <a:p>
            <a:endParaRPr lang="en-US" b="0" i="0" dirty="0">
              <a:effectLst/>
              <a:latin typeface="-apple-system"/>
            </a:endParaRPr>
          </a:p>
          <a:p>
            <a:endParaRPr lang="en-US" b="0" i="0" dirty="0">
              <a:effectLst/>
              <a:latin typeface="-apple-system"/>
            </a:endParaRPr>
          </a:p>
          <a:p>
            <a:r>
              <a:rPr lang="en-US" b="0" i="0" dirty="0">
                <a:effectLst/>
                <a:latin typeface="-apple-system"/>
              </a:rPr>
              <a:t>After 2007 attacks are gradually increases.</a:t>
            </a:r>
            <a:endParaRPr lang="en-US" dirty="0"/>
          </a:p>
        </p:txBody>
      </p:sp>
      <p:pic>
        <p:nvPicPr>
          <p:cNvPr id="5" name="Picture 4">
            <a:extLst>
              <a:ext uri="{FF2B5EF4-FFF2-40B4-BE49-F238E27FC236}">
                <a16:creationId xmlns:a16="http://schemas.microsoft.com/office/drawing/2014/main" id="{15C86E99-C91E-0FCF-A406-C4969DFE6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7106"/>
            <a:ext cx="12192000" cy="4007224"/>
          </a:xfrm>
          <a:prstGeom prst="rect">
            <a:avLst/>
          </a:prstGeom>
        </p:spPr>
      </p:pic>
    </p:spTree>
    <p:extLst>
      <p:ext uri="{BB962C8B-B14F-4D97-AF65-F5344CB8AC3E}">
        <p14:creationId xmlns:p14="http://schemas.microsoft.com/office/powerpoint/2010/main" val="379825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A6AA-2307-B023-99A7-CC215EC751F1}"/>
              </a:ext>
            </a:extLst>
          </p:cNvPr>
          <p:cNvSpPr>
            <a:spLocks noGrp="1"/>
          </p:cNvSpPr>
          <p:nvPr>
            <p:ph type="title"/>
          </p:nvPr>
        </p:nvSpPr>
        <p:spPr/>
        <p:txBody>
          <a:bodyPr/>
          <a:lstStyle/>
          <a:p>
            <a:r>
              <a:rPr lang="en-US" dirty="0"/>
              <a:t>Terror activities in each year w.r.t region</a:t>
            </a:r>
          </a:p>
        </p:txBody>
      </p:sp>
      <p:sp>
        <p:nvSpPr>
          <p:cNvPr id="3" name="Content Placeholder 2">
            <a:extLst>
              <a:ext uri="{FF2B5EF4-FFF2-40B4-BE49-F238E27FC236}">
                <a16:creationId xmlns:a16="http://schemas.microsoft.com/office/drawing/2014/main" id="{37BBA391-4854-0657-E1E1-D3FF8F24F59E}"/>
              </a:ext>
            </a:extLst>
          </p:cNvPr>
          <p:cNvSpPr>
            <a:spLocks noGrp="1"/>
          </p:cNvSpPr>
          <p:nvPr>
            <p:ph idx="1"/>
          </p:nvPr>
        </p:nvSpPr>
        <p:spPr/>
        <p:txBody>
          <a:bodyPr>
            <a:normAutofit fontScale="55000" lnSpcReduction="20000"/>
          </a:bodyPr>
          <a:lstStyle/>
          <a:p>
            <a:pPr algn="l">
              <a:buFont typeface="+mj-lt"/>
              <a:buAutoNum type="arabicPeriod"/>
            </a:pPr>
            <a:endParaRPr lang="en-US" b="0" i="0" dirty="0">
              <a:effectLst/>
              <a:latin typeface="-apple-system"/>
            </a:endParaRPr>
          </a:p>
          <a:p>
            <a:pPr algn="l">
              <a:buFont typeface="+mj-lt"/>
              <a:buAutoNum type="arabicPeriod"/>
            </a:pPr>
            <a:endParaRPr lang="en-US" dirty="0">
              <a:latin typeface="-apple-system"/>
            </a:endParaRPr>
          </a:p>
          <a:p>
            <a:pPr algn="l">
              <a:buFont typeface="+mj-lt"/>
              <a:buAutoNum type="arabicPeriod"/>
            </a:pPr>
            <a:endParaRPr lang="en-US" b="0" i="0" dirty="0">
              <a:effectLst/>
              <a:latin typeface="-apple-system"/>
            </a:endParaRPr>
          </a:p>
          <a:p>
            <a:pPr algn="l">
              <a:buFont typeface="+mj-lt"/>
              <a:buAutoNum type="arabicPeriod"/>
            </a:pPr>
            <a:endParaRPr lang="en-US" dirty="0">
              <a:latin typeface="-apple-system"/>
            </a:endParaRPr>
          </a:p>
          <a:p>
            <a:pPr algn="l">
              <a:buFont typeface="+mj-lt"/>
              <a:buAutoNum type="arabicPeriod"/>
            </a:pPr>
            <a:endParaRPr lang="en-US" b="0" i="0" dirty="0">
              <a:effectLst/>
              <a:latin typeface="-apple-system"/>
            </a:endParaRPr>
          </a:p>
          <a:p>
            <a:pPr algn="l">
              <a:buFont typeface="+mj-lt"/>
              <a:buAutoNum type="arabicPeriod"/>
            </a:pPr>
            <a:endParaRPr lang="en-US" b="0" i="0" dirty="0">
              <a:effectLst/>
              <a:latin typeface="-apple-system"/>
            </a:endParaRPr>
          </a:p>
          <a:p>
            <a:pPr algn="l">
              <a:buFont typeface="+mj-lt"/>
              <a:buAutoNum type="arabicPeriod"/>
            </a:pPr>
            <a:endParaRPr lang="en-US" b="0" i="0" dirty="0">
              <a:effectLst/>
              <a:latin typeface="-apple-system"/>
            </a:endParaRPr>
          </a:p>
          <a:p>
            <a:pPr algn="l">
              <a:buFont typeface="+mj-lt"/>
              <a:buAutoNum type="arabicPeriod"/>
            </a:pPr>
            <a:endParaRPr lang="en-US" b="0" i="0" dirty="0">
              <a:effectLst/>
              <a:latin typeface="-apple-system"/>
            </a:endParaRPr>
          </a:p>
          <a:p>
            <a:pPr algn="l">
              <a:buFont typeface="+mj-lt"/>
              <a:buAutoNum type="arabicPeriod"/>
            </a:pPr>
            <a:endParaRPr lang="en-US" b="0" i="0" dirty="0">
              <a:effectLst/>
              <a:latin typeface="-apple-system"/>
            </a:endParaRPr>
          </a:p>
          <a:p>
            <a:pPr algn="l">
              <a:buFont typeface="+mj-lt"/>
              <a:buAutoNum type="arabicPeriod"/>
            </a:pPr>
            <a:endParaRPr lang="en-US" b="0" i="0" dirty="0">
              <a:effectLst/>
              <a:latin typeface="-apple-system"/>
            </a:endParaRPr>
          </a:p>
          <a:p>
            <a:pPr algn="l">
              <a:buFont typeface="+mj-lt"/>
              <a:buAutoNum type="arabicPeriod"/>
            </a:pPr>
            <a:endParaRPr lang="en-US" b="0" i="0" dirty="0">
              <a:effectLst/>
              <a:latin typeface="-apple-system"/>
            </a:endParaRPr>
          </a:p>
          <a:p>
            <a:pPr marL="0" indent="0" algn="l">
              <a:buNone/>
            </a:pPr>
            <a:endParaRPr lang="en-US" dirty="0">
              <a:latin typeface="-apple-system"/>
            </a:endParaRPr>
          </a:p>
          <a:p>
            <a:pPr marL="0" indent="0" algn="l">
              <a:buNone/>
            </a:pPr>
            <a:r>
              <a:rPr lang="en-US" b="0" i="0" dirty="0">
                <a:effectLst/>
                <a:latin typeface="-apple-system"/>
              </a:rPr>
              <a:t>From </a:t>
            </a:r>
            <a:r>
              <a:rPr lang="en-US" b="0" i="0" dirty="0" err="1">
                <a:effectLst/>
                <a:latin typeface="-apple-system"/>
              </a:rPr>
              <a:t>barplot</a:t>
            </a:r>
            <a:r>
              <a:rPr lang="en-US" b="0" i="0" dirty="0">
                <a:effectLst/>
                <a:latin typeface="-apple-system"/>
              </a:rPr>
              <a:t> and cross tab we can see that Middle East &amp; North Africa, South Africa are highest terrorist attack region.</a:t>
            </a:r>
          </a:p>
          <a:p>
            <a:pPr algn="l">
              <a:buFont typeface="+mj-lt"/>
              <a:buAutoNum type="arabicPeriod"/>
            </a:pPr>
            <a:r>
              <a:rPr lang="en-US" b="0" i="0" dirty="0">
                <a:effectLst/>
                <a:latin typeface="-apple-system"/>
              </a:rPr>
              <a:t>Australia and Oceania and Central America has maximum attack after 2004.</a:t>
            </a:r>
          </a:p>
          <a:p>
            <a:pPr algn="l">
              <a:buFont typeface="+mj-lt"/>
              <a:buAutoNum type="arabicPeriod"/>
            </a:pPr>
            <a:r>
              <a:rPr lang="en-US" b="0" i="0" dirty="0">
                <a:effectLst/>
                <a:latin typeface="-apple-system"/>
              </a:rPr>
              <a:t>There have been less terrorist attack in East Asia and north America.</a:t>
            </a:r>
          </a:p>
          <a:p>
            <a:endParaRPr lang="en-US" dirty="0"/>
          </a:p>
        </p:txBody>
      </p:sp>
      <p:pic>
        <p:nvPicPr>
          <p:cNvPr id="5" name="Picture 4">
            <a:extLst>
              <a:ext uri="{FF2B5EF4-FFF2-40B4-BE49-F238E27FC236}">
                <a16:creationId xmlns:a16="http://schemas.microsoft.com/office/drawing/2014/main" id="{F76DDE77-887A-0CE5-8DAB-B024E07BE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5036"/>
            <a:ext cx="10945753" cy="3576917"/>
          </a:xfrm>
          <a:prstGeom prst="rect">
            <a:avLst/>
          </a:prstGeom>
        </p:spPr>
      </p:pic>
    </p:spTree>
    <p:extLst>
      <p:ext uri="{BB962C8B-B14F-4D97-AF65-F5344CB8AC3E}">
        <p14:creationId xmlns:p14="http://schemas.microsoft.com/office/powerpoint/2010/main" val="287737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F694-8FB5-55CC-A0CE-D43B251163CF}"/>
              </a:ext>
            </a:extLst>
          </p:cNvPr>
          <p:cNvSpPr>
            <a:spLocks noGrp="1"/>
          </p:cNvSpPr>
          <p:nvPr>
            <p:ph type="title"/>
          </p:nvPr>
        </p:nvSpPr>
        <p:spPr/>
        <p:txBody>
          <a:bodyPr/>
          <a:lstStyle/>
          <a:p>
            <a:r>
              <a:rPr lang="en-US" dirty="0">
                <a:solidFill>
                  <a:srgbClr val="C00000"/>
                </a:solidFill>
              </a:rPr>
              <a:t>Conclusion</a:t>
            </a:r>
          </a:p>
        </p:txBody>
      </p:sp>
      <p:sp>
        <p:nvSpPr>
          <p:cNvPr id="3" name="Content Placeholder 2">
            <a:extLst>
              <a:ext uri="{FF2B5EF4-FFF2-40B4-BE49-F238E27FC236}">
                <a16:creationId xmlns:a16="http://schemas.microsoft.com/office/drawing/2014/main" id="{DC11FF15-033A-1D3F-73BC-16695C78D585}"/>
              </a:ext>
            </a:extLst>
          </p:cNvPr>
          <p:cNvSpPr>
            <a:spLocks noGrp="1"/>
          </p:cNvSpPr>
          <p:nvPr>
            <p:ph idx="1"/>
          </p:nvPr>
        </p:nvSpPr>
        <p:spPr/>
        <p:txBody>
          <a:bodyPr/>
          <a:lstStyle/>
          <a:p>
            <a:pPr algn="l">
              <a:buFont typeface="+mj-lt"/>
              <a:buAutoNum type="arabicPeriod"/>
            </a:pPr>
            <a:r>
              <a:rPr lang="en-US" b="0" i="0" dirty="0">
                <a:effectLst/>
                <a:latin typeface="-apple-system"/>
              </a:rPr>
              <a:t>The time interval between 1979 to 1997, few terrorist attacks but after 2005 attacks are increased year by year.</a:t>
            </a:r>
          </a:p>
          <a:p>
            <a:pPr algn="l">
              <a:buFont typeface="+mj-lt"/>
              <a:buAutoNum type="arabicPeriod"/>
            </a:pPr>
            <a:r>
              <a:rPr lang="en-US" b="0" i="0" dirty="0">
                <a:effectLst/>
                <a:latin typeface="-apple-system"/>
              </a:rPr>
              <a:t>Iraq (24636), Pakistan (14368), Afghanistan (12731), India (11960) and Colombia (8306) these countries has </a:t>
            </a:r>
            <a:r>
              <a:rPr lang="en-US" b="0" i="0" dirty="0" err="1">
                <a:effectLst/>
                <a:latin typeface="-apple-system"/>
              </a:rPr>
              <a:t>hightest</a:t>
            </a:r>
            <a:r>
              <a:rPr lang="en-US" b="0" i="0" dirty="0">
                <a:effectLst/>
                <a:latin typeface="-apple-system"/>
              </a:rPr>
              <a:t> terrorist attacks.</a:t>
            </a:r>
          </a:p>
          <a:p>
            <a:pPr algn="l">
              <a:buFont typeface="+mj-lt"/>
              <a:buAutoNum type="arabicPeriod"/>
            </a:pPr>
            <a:r>
              <a:rPr lang="en-US" b="0" i="0" dirty="0">
                <a:effectLst/>
                <a:latin typeface="-apple-system"/>
              </a:rPr>
              <a:t>Baghdad, Karachi, Lima, Mosul, Belfast these cities has highest attacks in world.</a:t>
            </a:r>
          </a:p>
          <a:p>
            <a:endParaRPr lang="en-US" dirty="0"/>
          </a:p>
        </p:txBody>
      </p:sp>
    </p:spTree>
    <p:extLst>
      <p:ext uri="{BB962C8B-B14F-4D97-AF65-F5344CB8AC3E}">
        <p14:creationId xmlns:p14="http://schemas.microsoft.com/office/powerpoint/2010/main" val="85966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86B6-B760-6784-0556-D75CA945DAAD}"/>
              </a:ext>
            </a:extLst>
          </p:cNvPr>
          <p:cNvSpPr>
            <a:spLocks noGrp="1"/>
          </p:cNvSpPr>
          <p:nvPr>
            <p:ph type="title"/>
          </p:nvPr>
        </p:nvSpPr>
        <p:spPr/>
        <p:txBody>
          <a:bodyPr>
            <a:normAutofit/>
          </a:bodyPr>
          <a:lstStyle/>
          <a:p>
            <a:r>
              <a:rPr lang="en-US" sz="4000" dirty="0">
                <a:solidFill>
                  <a:srgbClr val="C00000"/>
                </a:solidFill>
              </a:rPr>
              <a:t>Introduction</a:t>
            </a:r>
          </a:p>
        </p:txBody>
      </p:sp>
      <p:sp>
        <p:nvSpPr>
          <p:cNvPr id="3" name="Content Placeholder 2">
            <a:extLst>
              <a:ext uri="{FF2B5EF4-FFF2-40B4-BE49-F238E27FC236}">
                <a16:creationId xmlns:a16="http://schemas.microsoft.com/office/drawing/2014/main" id="{23C29CD7-D33C-D1EE-40FE-EF8D80A49C75}"/>
              </a:ext>
            </a:extLst>
          </p:cNvPr>
          <p:cNvSpPr>
            <a:spLocks noGrp="1"/>
          </p:cNvSpPr>
          <p:nvPr>
            <p:ph idx="1"/>
          </p:nvPr>
        </p:nvSpPr>
        <p:spPr/>
        <p:txBody>
          <a:bodyPr/>
          <a:lstStyle/>
          <a:p>
            <a:pPr algn="l"/>
            <a:r>
              <a:rPr lang="en-US" i="0" dirty="0">
                <a:effectLst/>
                <a:latin typeface="-apple-system"/>
              </a:rPr>
              <a:t>The Global Terrorism Database (GTD) is an open-source database including information on terrorist attacks around the world from 1970 through 2017. 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p>
          <a:p>
            <a:pPr algn="l"/>
            <a:r>
              <a:rPr lang="en-US" i="0" dirty="0">
                <a:effectLst/>
                <a:latin typeface="-apple-system"/>
              </a:rPr>
              <a:t>We have to explore and analyze the data to discover key findings pertaining to terrorist activities.</a:t>
            </a:r>
          </a:p>
          <a:p>
            <a:endParaRPr lang="en-US" dirty="0"/>
          </a:p>
        </p:txBody>
      </p:sp>
    </p:spTree>
    <p:extLst>
      <p:ext uri="{BB962C8B-B14F-4D97-AF65-F5344CB8AC3E}">
        <p14:creationId xmlns:p14="http://schemas.microsoft.com/office/powerpoint/2010/main" val="130876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1709E-5F56-E652-047D-57A6E82663BB}"/>
              </a:ext>
            </a:extLst>
          </p:cNvPr>
          <p:cNvSpPr>
            <a:spLocks noGrp="1"/>
          </p:cNvSpPr>
          <p:nvPr>
            <p:ph type="title"/>
          </p:nvPr>
        </p:nvSpPr>
        <p:spPr/>
        <p:txBody>
          <a:bodyPr/>
          <a:lstStyle/>
          <a:p>
            <a:r>
              <a:rPr lang="en-US" dirty="0">
                <a:solidFill>
                  <a:srgbClr val="C00000"/>
                </a:solidFill>
              </a:rPr>
              <a:t>Problem Statement</a:t>
            </a:r>
          </a:p>
        </p:txBody>
      </p:sp>
      <p:sp>
        <p:nvSpPr>
          <p:cNvPr id="3" name="Content Placeholder 2">
            <a:extLst>
              <a:ext uri="{FF2B5EF4-FFF2-40B4-BE49-F238E27FC236}">
                <a16:creationId xmlns:a16="http://schemas.microsoft.com/office/drawing/2014/main" id="{F0332800-C4CD-6A24-6DCC-82C3A5FD58B3}"/>
              </a:ext>
            </a:extLst>
          </p:cNvPr>
          <p:cNvSpPr>
            <a:spLocks noGrp="1"/>
          </p:cNvSpPr>
          <p:nvPr>
            <p:ph idx="1"/>
          </p:nvPr>
        </p:nvSpPr>
        <p:spPr/>
        <p:txBody>
          <a:bodyPr>
            <a:normAutofit fontScale="47500" lnSpcReduction="20000"/>
          </a:bodyPr>
          <a:lstStyle/>
          <a:p>
            <a:pPr algn="l"/>
            <a:r>
              <a:rPr lang="en-US" sz="3300" b="0" i="0" dirty="0">
                <a:solidFill>
                  <a:srgbClr val="000000"/>
                </a:solidFill>
                <a:effectLst/>
                <a:latin typeface="var(--jp-content-font-family)"/>
              </a:rPr>
              <a:t>The Global Terrorism Database (GTD) documents more than 200,000 international and domestic terrorist attacks that occurred worldwide since 1970. An action must also be carried out for political, economic, religious, or social purposes to count as terrorism. The GTD defined as: "The unlawful use of force or violence against persons or property to intimidate or coerce a Government, the civilian population, or any segment thereof, in furtherance of political or social objectives." The GTD includes more than 83,000 bombings . It also includes more than 18000 assassinations and more than 11000 kidnappings.</a:t>
            </a:r>
          </a:p>
          <a:p>
            <a:pPr algn="l"/>
            <a:r>
              <a:rPr lang="en-US" sz="3300" b="0" i="0" dirty="0">
                <a:solidFill>
                  <a:srgbClr val="000000"/>
                </a:solidFill>
                <a:effectLst/>
                <a:latin typeface="var(--jp-content-font-family)"/>
              </a:rPr>
              <a:t>We have to find</a:t>
            </a:r>
          </a:p>
          <a:p>
            <a:pPr algn="l">
              <a:buFont typeface="+mj-lt"/>
              <a:buAutoNum type="arabicPeriod"/>
            </a:pPr>
            <a:r>
              <a:rPr lang="en-US" sz="3300" b="0" i="0" dirty="0">
                <a:solidFill>
                  <a:srgbClr val="000000"/>
                </a:solidFill>
                <a:effectLst/>
                <a:latin typeface="var(--jp-content-font-family)"/>
              </a:rPr>
              <a:t>year Vs Number of terrorist attack?</a:t>
            </a:r>
          </a:p>
          <a:p>
            <a:pPr algn="l">
              <a:buFont typeface="+mj-lt"/>
              <a:buAutoNum type="arabicPeriod"/>
            </a:pPr>
            <a:r>
              <a:rPr lang="en-US" sz="3300" b="0" i="0" dirty="0">
                <a:solidFill>
                  <a:srgbClr val="000000"/>
                </a:solidFill>
                <a:effectLst/>
                <a:latin typeface="var(--jp-content-font-family)"/>
              </a:rPr>
              <a:t>which top 5 countries has highest terrorist attacks?</a:t>
            </a:r>
          </a:p>
          <a:p>
            <a:pPr algn="l">
              <a:buFont typeface="+mj-lt"/>
              <a:buAutoNum type="arabicPeriod"/>
            </a:pPr>
            <a:r>
              <a:rPr lang="en-US" sz="3300" b="0" i="0" dirty="0">
                <a:solidFill>
                  <a:srgbClr val="000000"/>
                </a:solidFill>
                <a:effectLst/>
                <a:latin typeface="var(--jp-content-font-family)"/>
              </a:rPr>
              <a:t>which 5 cities has </a:t>
            </a:r>
            <a:r>
              <a:rPr lang="en-US" sz="3300" b="0" i="0" dirty="0" err="1">
                <a:solidFill>
                  <a:srgbClr val="000000"/>
                </a:solidFill>
                <a:effectLst/>
                <a:latin typeface="var(--jp-content-font-family)"/>
              </a:rPr>
              <a:t>hightest</a:t>
            </a:r>
            <a:r>
              <a:rPr lang="en-US" sz="3300" b="0" i="0" dirty="0">
                <a:solidFill>
                  <a:srgbClr val="000000"/>
                </a:solidFill>
                <a:effectLst/>
                <a:latin typeface="var(--jp-content-font-family)"/>
              </a:rPr>
              <a:t> terrorist attacks?</a:t>
            </a:r>
          </a:p>
          <a:p>
            <a:pPr algn="l">
              <a:buFont typeface="+mj-lt"/>
              <a:buAutoNum type="arabicPeriod"/>
            </a:pPr>
            <a:r>
              <a:rPr lang="en-US" sz="3300" b="0" i="0" dirty="0">
                <a:solidFill>
                  <a:srgbClr val="000000"/>
                </a:solidFill>
                <a:effectLst/>
                <a:latin typeface="var(--jp-content-font-family)"/>
              </a:rPr>
              <a:t>which attack types mostly used?</a:t>
            </a:r>
          </a:p>
          <a:p>
            <a:pPr algn="l">
              <a:buFont typeface="+mj-lt"/>
              <a:buAutoNum type="arabicPeriod"/>
            </a:pPr>
            <a:r>
              <a:rPr lang="en-US" sz="3300" b="0" i="0" dirty="0">
                <a:solidFill>
                  <a:srgbClr val="000000"/>
                </a:solidFill>
                <a:effectLst/>
                <a:latin typeface="var(--jp-content-font-family)"/>
              </a:rPr>
              <a:t>which regions has </a:t>
            </a:r>
            <a:r>
              <a:rPr lang="en-US" sz="3300" b="0" i="0" dirty="0" err="1">
                <a:solidFill>
                  <a:srgbClr val="000000"/>
                </a:solidFill>
                <a:effectLst/>
                <a:latin typeface="var(--jp-content-font-family)"/>
              </a:rPr>
              <a:t>hightest</a:t>
            </a:r>
            <a:r>
              <a:rPr lang="en-US" sz="3300" b="0" i="0" dirty="0">
                <a:solidFill>
                  <a:srgbClr val="000000"/>
                </a:solidFill>
                <a:effectLst/>
                <a:latin typeface="var(--jp-content-font-family)"/>
              </a:rPr>
              <a:t> terrorist attacks?</a:t>
            </a:r>
          </a:p>
          <a:p>
            <a:pPr algn="l">
              <a:buFont typeface="+mj-lt"/>
              <a:buAutoNum type="arabicPeriod"/>
            </a:pPr>
            <a:r>
              <a:rPr lang="en-US" sz="3300" b="0" i="0" dirty="0">
                <a:solidFill>
                  <a:srgbClr val="000000"/>
                </a:solidFill>
                <a:effectLst/>
                <a:latin typeface="var(--jp-content-font-family)"/>
              </a:rPr>
              <a:t>which weapon is mostly used by terrorist?</a:t>
            </a:r>
          </a:p>
          <a:p>
            <a:pPr algn="l">
              <a:buFont typeface="+mj-lt"/>
              <a:buAutoNum type="arabicPeriod"/>
            </a:pPr>
            <a:r>
              <a:rPr lang="en-US" sz="3300" b="0" i="0" dirty="0">
                <a:solidFill>
                  <a:srgbClr val="000000"/>
                </a:solidFill>
                <a:effectLst/>
                <a:latin typeface="var(--jp-content-font-family)"/>
              </a:rPr>
              <a:t>find motive behind the terrorist attacks?</a:t>
            </a:r>
          </a:p>
          <a:p>
            <a:pPr algn="l">
              <a:buFont typeface="+mj-lt"/>
              <a:buAutoNum type="arabicPeriod"/>
            </a:pPr>
            <a:r>
              <a:rPr lang="en-US" sz="3300" b="0" i="0" dirty="0">
                <a:solidFill>
                  <a:srgbClr val="000000"/>
                </a:solidFill>
                <a:effectLst/>
                <a:latin typeface="var(--jp-content-font-family)"/>
              </a:rPr>
              <a:t>who are main targets of attacks?</a:t>
            </a:r>
          </a:p>
          <a:p>
            <a:pPr algn="l">
              <a:buFont typeface="+mj-lt"/>
              <a:buAutoNum type="arabicPeriod"/>
            </a:pPr>
            <a:r>
              <a:rPr lang="en-US" sz="3300" b="0" i="0" dirty="0">
                <a:solidFill>
                  <a:srgbClr val="000000"/>
                </a:solidFill>
                <a:effectLst/>
                <a:latin typeface="var(--jp-content-font-family)"/>
              </a:rPr>
              <a:t>which gropes are mostly active terrorist attacks?</a:t>
            </a:r>
          </a:p>
          <a:p>
            <a:endParaRPr lang="en-US" dirty="0"/>
          </a:p>
        </p:txBody>
      </p:sp>
    </p:spTree>
    <p:extLst>
      <p:ext uri="{BB962C8B-B14F-4D97-AF65-F5344CB8AC3E}">
        <p14:creationId xmlns:p14="http://schemas.microsoft.com/office/powerpoint/2010/main" val="264439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1DD3-1D15-1957-3BE9-2BC9A618AEDC}"/>
              </a:ext>
            </a:extLst>
          </p:cNvPr>
          <p:cNvSpPr>
            <a:spLocks noGrp="1"/>
          </p:cNvSpPr>
          <p:nvPr>
            <p:ph type="title"/>
          </p:nvPr>
        </p:nvSpPr>
        <p:spPr/>
        <p:txBody>
          <a:bodyPr/>
          <a:lstStyle/>
          <a:p>
            <a:r>
              <a:rPr lang="en-US" dirty="0">
                <a:solidFill>
                  <a:srgbClr val="C00000"/>
                </a:solidFill>
              </a:rPr>
              <a:t>Exploratory Data Analysis</a:t>
            </a:r>
          </a:p>
        </p:txBody>
      </p:sp>
      <p:sp>
        <p:nvSpPr>
          <p:cNvPr id="3" name="Content Placeholder 2">
            <a:extLst>
              <a:ext uri="{FF2B5EF4-FFF2-40B4-BE49-F238E27FC236}">
                <a16:creationId xmlns:a16="http://schemas.microsoft.com/office/drawing/2014/main" id="{FDB34192-8C8C-B355-AAF6-D83783A5AC39}"/>
              </a:ext>
            </a:extLst>
          </p:cNvPr>
          <p:cNvSpPr>
            <a:spLocks noGrp="1"/>
          </p:cNvSpPr>
          <p:nvPr>
            <p:ph idx="1"/>
          </p:nvPr>
        </p:nvSpPr>
        <p:spPr/>
        <p:txBody>
          <a:bodyPr/>
          <a:lstStyle/>
          <a:p>
            <a:r>
              <a:rPr lang="en-US" dirty="0"/>
              <a:t>Number of attacks each year-</a:t>
            </a:r>
          </a:p>
          <a:p>
            <a:pPr marL="0" indent="0">
              <a:buNone/>
            </a:pPr>
            <a:r>
              <a:rPr lang="en-US" dirty="0"/>
              <a:t> </a:t>
            </a:r>
          </a:p>
        </p:txBody>
      </p:sp>
      <p:pic>
        <p:nvPicPr>
          <p:cNvPr id="5" name="Picture 4">
            <a:extLst>
              <a:ext uri="{FF2B5EF4-FFF2-40B4-BE49-F238E27FC236}">
                <a16:creationId xmlns:a16="http://schemas.microsoft.com/office/drawing/2014/main" id="{1C860D4B-8FA3-E0F9-0CF4-950B356BE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9435"/>
            <a:ext cx="11887200" cy="4063440"/>
          </a:xfrm>
          <a:prstGeom prst="rect">
            <a:avLst/>
          </a:prstGeom>
        </p:spPr>
      </p:pic>
    </p:spTree>
    <p:extLst>
      <p:ext uri="{BB962C8B-B14F-4D97-AF65-F5344CB8AC3E}">
        <p14:creationId xmlns:p14="http://schemas.microsoft.com/office/powerpoint/2010/main" val="184727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70E0-193C-B651-21E6-2EAED064521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8D15AF-0F48-4126-206C-45450E368CD8}"/>
              </a:ext>
            </a:extLst>
          </p:cNvPr>
          <p:cNvSpPr>
            <a:spLocks noGrp="1"/>
          </p:cNvSpPr>
          <p:nvPr>
            <p:ph idx="1"/>
          </p:nvPr>
        </p:nvSpPr>
        <p:spPr/>
        <p:txBody>
          <a:bodyPr/>
          <a:lstStyle/>
          <a:p>
            <a:pPr algn="l">
              <a:buFont typeface="+mj-lt"/>
              <a:buAutoNum type="arabicPeriod"/>
            </a:pPr>
            <a:r>
              <a:rPr lang="en-US" b="0" i="0" dirty="0">
                <a:effectLst/>
                <a:latin typeface="-apple-system"/>
              </a:rPr>
              <a:t>The terrorist attacks gradual increase in 2004.</a:t>
            </a:r>
          </a:p>
          <a:p>
            <a:pPr algn="l">
              <a:buFont typeface="+mj-lt"/>
              <a:buAutoNum type="arabicPeriod"/>
            </a:pPr>
            <a:r>
              <a:rPr lang="en-US" b="0" i="0" dirty="0">
                <a:effectLst/>
                <a:latin typeface="-apple-system"/>
              </a:rPr>
              <a:t>The highest peak of attacks in 2014.</a:t>
            </a:r>
          </a:p>
          <a:p>
            <a:pPr algn="l">
              <a:buFont typeface="+mj-lt"/>
              <a:buAutoNum type="arabicPeriod"/>
            </a:pPr>
            <a:r>
              <a:rPr lang="en-US" b="0" i="0" dirty="0">
                <a:effectLst/>
                <a:latin typeface="-apple-system"/>
              </a:rPr>
              <a:t>After 2014 attacks decreases.</a:t>
            </a:r>
          </a:p>
          <a:p>
            <a:endParaRPr lang="en-US" dirty="0"/>
          </a:p>
        </p:txBody>
      </p:sp>
    </p:spTree>
    <p:extLst>
      <p:ext uri="{BB962C8B-B14F-4D97-AF65-F5344CB8AC3E}">
        <p14:creationId xmlns:p14="http://schemas.microsoft.com/office/powerpoint/2010/main" val="187484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F2E4-41D9-AEDD-FD6E-D7CBD073E99C}"/>
              </a:ext>
            </a:extLst>
          </p:cNvPr>
          <p:cNvSpPr>
            <a:spLocks noGrp="1"/>
          </p:cNvSpPr>
          <p:nvPr>
            <p:ph type="title"/>
          </p:nvPr>
        </p:nvSpPr>
        <p:spPr/>
        <p:txBody>
          <a:bodyPr/>
          <a:lstStyle/>
          <a:p>
            <a:r>
              <a:rPr lang="en-US" dirty="0"/>
              <a:t>Countries with highest terror attacks-</a:t>
            </a:r>
          </a:p>
        </p:txBody>
      </p:sp>
      <p:sp>
        <p:nvSpPr>
          <p:cNvPr id="3" name="Content Placeholder 2">
            <a:extLst>
              <a:ext uri="{FF2B5EF4-FFF2-40B4-BE49-F238E27FC236}">
                <a16:creationId xmlns:a16="http://schemas.microsoft.com/office/drawing/2014/main" id="{35E89294-6928-7D88-55F7-CFFE9BD1182D}"/>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0" i="0" dirty="0">
                <a:effectLst/>
                <a:latin typeface="-apple-system"/>
              </a:rPr>
              <a:t>Iraq, Pakistan, Afghanistan, India and Colombia these countries has highest terrorist attacks.</a:t>
            </a:r>
            <a:endParaRPr lang="en-US" dirty="0"/>
          </a:p>
        </p:txBody>
      </p:sp>
      <p:pic>
        <p:nvPicPr>
          <p:cNvPr id="5" name="Picture 4">
            <a:extLst>
              <a:ext uri="{FF2B5EF4-FFF2-40B4-BE49-F238E27FC236}">
                <a16:creationId xmlns:a16="http://schemas.microsoft.com/office/drawing/2014/main" id="{1B62B695-3388-DD46-FC5B-6F1A74406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7812"/>
            <a:ext cx="12192000" cy="4034117"/>
          </a:xfrm>
          <a:prstGeom prst="rect">
            <a:avLst/>
          </a:prstGeom>
        </p:spPr>
      </p:pic>
    </p:spTree>
    <p:extLst>
      <p:ext uri="{BB962C8B-B14F-4D97-AF65-F5344CB8AC3E}">
        <p14:creationId xmlns:p14="http://schemas.microsoft.com/office/powerpoint/2010/main" val="388206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8087-9D28-FCA2-B16E-63459AD1DAD9}"/>
              </a:ext>
            </a:extLst>
          </p:cNvPr>
          <p:cNvSpPr>
            <a:spLocks noGrp="1"/>
          </p:cNvSpPr>
          <p:nvPr>
            <p:ph type="title"/>
          </p:nvPr>
        </p:nvSpPr>
        <p:spPr/>
        <p:txBody>
          <a:bodyPr/>
          <a:lstStyle/>
          <a:p>
            <a:r>
              <a:rPr lang="en-US" dirty="0"/>
              <a:t>Cities with highest terror attacks-</a:t>
            </a:r>
          </a:p>
        </p:txBody>
      </p:sp>
      <p:sp>
        <p:nvSpPr>
          <p:cNvPr id="3" name="Content Placeholder 2">
            <a:extLst>
              <a:ext uri="{FF2B5EF4-FFF2-40B4-BE49-F238E27FC236}">
                <a16:creationId xmlns:a16="http://schemas.microsoft.com/office/drawing/2014/main" id="{09DAAFA2-FDE4-911E-35E0-35D69831E755}"/>
              </a:ext>
            </a:extLst>
          </p:cNvPr>
          <p:cNvSpPr>
            <a:spLocks noGrp="1"/>
          </p:cNvSpPr>
          <p:nvPr>
            <p:ph idx="1"/>
          </p:nvPr>
        </p:nvSpPr>
        <p:spPr/>
        <p:txBody>
          <a:bodyPr>
            <a:normAutofit fontScale="8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b="0" i="0" dirty="0">
              <a:effectLst/>
              <a:latin typeface="-apple-system"/>
            </a:endParaRPr>
          </a:p>
          <a:p>
            <a:endParaRPr lang="en-US" b="0" i="0" dirty="0">
              <a:effectLst/>
              <a:latin typeface="-apple-system"/>
            </a:endParaRPr>
          </a:p>
          <a:p>
            <a:r>
              <a:rPr lang="en-US" b="0" i="0" dirty="0">
                <a:effectLst/>
                <a:latin typeface="-apple-system"/>
              </a:rPr>
              <a:t>Baghdad, Karachi, Lima, Mosul, Belfast this cities has highest terrorist attack.</a:t>
            </a:r>
            <a:endParaRPr lang="en-US" dirty="0"/>
          </a:p>
        </p:txBody>
      </p:sp>
      <p:pic>
        <p:nvPicPr>
          <p:cNvPr id="5" name="Picture 4">
            <a:extLst>
              <a:ext uri="{FF2B5EF4-FFF2-40B4-BE49-F238E27FC236}">
                <a16:creationId xmlns:a16="http://schemas.microsoft.com/office/drawing/2014/main" id="{E0B08BA8-539E-2FDB-395A-5941981A1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0565"/>
            <a:ext cx="12192000" cy="3890682"/>
          </a:xfrm>
          <a:prstGeom prst="rect">
            <a:avLst/>
          </a:prstGeom>
        </p:spPr>
      </p:pic>
    </p:spTree>
    <p:extLst>
      <p:ext uri="{BB962C8B-B14F-4D97-AF65-F5344CB8AC3E}">
        <p14:creationId xmlns:p14="http://schemas.microsoft.com/office/powerpoint/2010/main" val="9282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9526-05AB-CF5B-DBF8-DFCDACB13C6A}"/>
              </a:ext>
            </a:extLst>
          </p:cNvPr>
          <p:cNvSpPr>
            <a:spLocks noGrp="1"/>
          </p:cNvSpPr>
          <p:nvPr>
            <p:ph type="title"/>
          </p:nvPr>
        </p:nvSpPr>
        <p:spPr/>
        <p:txBody>
          <a:bodyPr/>
          <a:lstStyle/>
          <a:p>
            <a:r>
              <a:rPr lang="en-US" dirty="0"/>
              <a:t>Type of attack-</a:t>
            </a:r>
          </a:p>
        </p:txBody>
      </p:sp>
      <p:sp>
        <p:nvSpPr>
          <p:cNvPr id="3" name="Content Placeholder 2">
            <a:extLst>
              <a:ext uri="{FF2B5EF4-FFF2-40B4-BE49-F238E27FC236}">
                <a16:creationId xmlns:a16="http://schemas.microsoft.com/office/drawing/2014/main" id="{6573CC8E-85EA-637B-8283-CC2645D5E105}"/>
              </a:ext>
            </a:extLst>
          </p:cNvPr>
          <p:cNvSpPr>
            <a:spLocks noGrp="1"/>
          </p:cNvSpPr>
          <p:nvPr>
            <p:ph idx="1"/>
          </p:nvPr>
        </p:nvSpPr>
        <p:spPr/>
        <p:txBody>
          <a:bodyPr>
            <a:normAutofit fontScale="925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0" i="0" dirty="0">
                <a:effectLst/>
                <a:latin typeface="-apple-system"/>
              </a:rPr>
              <a:t>Bombing/Explosion, Armed Assault these attack types are mostly used.</a:t>
            </a:r>
            <a:endParaRPr lang="en-US" dirty="0"/>
          </a:p>
        </p:txBody>
      </p:sp>
      <p:pic>
        <p:nvPicPr>
          <p:cNvPr id="5" name="Picture 4">
            <a:extLst>
              <a:ext uri="{FF2B5EF4-FFF2-40B4-BE49-F238E27FC236}">
                <a16:creationId xmlns:a16="http://schemas.microsoft.com/office/drawing/2014/main" id="{F56E2476-A435-6D68-BD48-671631C9A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89" y="1613647"/>
            <a:ext cx="10421646" cy="3926541"/>
          </a:xfrm>
          <a:prstGeom prst="rect">
            <a:avLst/>
          </a:prstGeom>
        </p:spPr>
      </p:pic>
    </p:spTree>
    <p:extLst>
      <p:ext uri="{BB962C8B-B14F-4D97-AF65-F5344CB8AC3E}">
        <p14:creationId xmlns:p14="http://schemas.microsoft.com/office/powerpoint/2010/main" val="355438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586A4-61C0-7B6B-B696-5C98B64E02DB}"/>
              </a:ext>
            </a:extLst>
          </p:cNvPr>
          <p:cNvSpPr>
            <a:spLocks noGrp="1"/>
          </p:cNvSpPr>
          <p:nvPr>
            <p:ph type="title"/>
          </p:nvPr>
        </p:nvSpPr>
        <p:spPr/>
        <p:txBody>
          <a:bodyPr/>
          <a:lstStyle/>
          <a:p>
            <a:r>
              <a:rPr lang="en-US" dirty="0"/>
              <a:t>Regions with highest terror attacks-</a:t>
            </a:r>
          </a:p>
        </p:txBody>
      </p:sp>
      <p:sp>
        <p:nvSpPr>
          <p:cNvPr id="3" name="Content Placeholder 2">
            <a:extLst>
              <a:ext uri="{FF2B5EF4-FFF2-40B4-BE49-F238E27FC236}">
                <a16:creationId xmlns:a16="http://schemas.microsoft.com/office/drawing/2014/main" id="{48259ED3-58D4-D6BB-232E-08A2B1353168}"/>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Middle east &amp; North Africa is the region with highest terror </a:t>
            </a:r>
            <a:r>
              <a:rPr lang="en-US" dirty="0" err="1"/>
              <a:t>aattack</a:t>
            </a:r>
            <a:r>
              <a:rPr lang="en-US" dirty="0"/>
              <a:t> followed by South Asia and South America.</a:t>
            </a:r>
          </a:p>
        </p:txBody>
      </p:sp>
      <p:pic>
        <p:nvPicPr>
          <p:cNvPr id="5" name="Picture 4">
            <a:extLst>
              <a:ext uri="{FF2B5EF4-FFF2-40B4-BE49-F238E27FC236}">
                <a16:creationId xmlns:a16="http://schemas.microsoft.com/office/drawing/2014/main" id="{8CD8CFE0-50B9-4066-B054-31F729EE4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755" y="1371600"/>
            <a:ext cx="10850489" cy="3827929"/>
          </a:xfrm>
          <a:prstGeom prst="rect">
            <a:avLst/>
          </a:prstGeom>
        </p:spPr>
      </p:pic>
    </p:spTree>
    <p:extLst>
      <p:ext uri="{BB962C8B-B14F-4D97-AF65-F5344CB8AC3E}">
        <p14:creationId xmlns:p14="http://schemas.microsoft.com/office/powerpoint/2010/main" val="3638022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567</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Calibri Light</vt:lpstr>
      <vt:lpstr>var(--jp-content-font-family)</vt:lpstr>
      <vt:lpstr>Office Theme</vt:lpstr>
      <vt:lpstr>Capstone Project-1 Global Terrorism Analysis</vt:lpstr>
      <vt:lpstr>Introduction</vt:lpstr>
      <vt:lpstr>Problem Statement</vt:lpstr>
      <vt:lpstr>Exploratory Data Analysis</vt:lpstr>
      <vt:lpstr>PowerPoint Presentation</vt:lpstr>
      <vt:lpstr>Countries with highest terror attacks-</vt:lpstr>
      <vt:lpstr>Cities with highest terror attacks-</vt:lpstr>
      <vt:lpstr>Type of attack-</vt:lpstr>
      <vt:lpstr>Regions with highest terror attacks-</vt:lpstr>
      <vt:lpstr>Main target-</vt:lpstr>
      <vt:lpstr>Number of attacks in India-</vt:lpstr>
      <vt:lpstr>Terror activities in each year w.r.t region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Global Terrorism Analysis</dc:title>
  <dc:creator>rishi gupta</dc:creator>
  <cp:lastModifiedBy>rishi gupta</cp:lastModifiedBy>
  <cp:revision>3</cp:revision>
  <dcterms:created xsi:type="dcterms:W3CDTF">2022-12-30T05:33:01Z</dcterms:created>
  <dcterms:modified xsi:type="dcterms:W3CDTF">2023-01-04T06:10:37Z</dcterms:modified>
</cp:coreProperties>
</file>