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8" r:id="rId13"/>
    <p:sldId id="269" r:id="rId14"/>
    <p:sldId id="271" r:id="rId15"/>
    <p:sldId id="272" r:id="rId16"/>
    <p:sldId id="27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85"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1475-4618-8ED5-83D9-F493A4331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987B70-051E-8C1A-FB2C-0B3F9DBC9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4DEF0D-B768-5946-B055-76808BF130DE}"/>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98E8A10F-2AB6-B5DE-BDBF-67FA10D3C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F1405-8A79-7A93-5E55-C5373F5D1F07}"/>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356695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6BA4-B8BE-88ED-0DB9-8D413D18A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D7D7CF-1D56-FB73-E11D-299A605023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34CDE-2C5B-EE01-FFF7-FD83D266F9A2}"/>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D9C66AE0-300F-C547-016A-0F5E57680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DDE9B-CDBF-4778-495F-BAB31EB7DFAE}"/>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318347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0CFD5-6706-EBC5-07EA-C98C0E15A5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4F6FA-9ECF-472D-E0B8-E604E34E6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701E7-82EA-4BAA-6903-34C5A232B6C8}"/>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37D8CD18-E7FA-ADEE-15EF-48F898308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9022D-972C-1FD9-C3A5-7C27F7A8D32E}"/>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104649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5E48-E811-0168-8999-DC233DA26C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4AB86-D812-E44A-0128-9DD2613F4D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F70BB-FA0E-1E97-80BD-B924F8A426C8}"/>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B772E3D4-5E10-0EB7-8BFE-C8817CBE2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BF204-EAB8-ACED-9EC9-3A3BFA62D1E5}"/>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600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190B-5C8D-01E3-10AF-4F95C0C85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D9277-3B90-35A0-1AEC-AB909981F0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EBCC8-7D03-C941-DB51-4963DE8DD1CE}"/>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5E3A14AD-50AB-5C98-2A73-3EBB2152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03FF-6DD7-DC3C-C967-7E5C545B8A9B}"/>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222507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D7A8-FDE4-E874-272D-7F6E946A2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534A42-74CC-F8C6-0CBA-F59C141EE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D47C2B-BAAA-5D69-8B81-15C6F5D4D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AC2C75-1FF5-571F-9C48-AE7A4B6A6C84}"/>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6" name="Footer Placeholder 5">
            <a:extLst>
              <a:ext uri="{FF2B5EF4-FFF2-40B4-BE49-F238E27FC236}">
                <a16:creationId xmlns:a16="http://schemas.microsoft.com/office/drawing/2014/main" id="{08CC1837-658F-9EBF-AF08-F89023B99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9FC74-AB02-A02B-17FC-B2B7628B4DC0}"/>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24917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265-FA65-03A7-4F34-31D7D21127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C18F9E-3AF7-8296-CD00-B26559AA32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F8283-C51C-6A46-7D7F-4AB07B4A4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6791F1-E796-CCA6-C816-576144FD0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F5148C-BD29-79F8-29EA-6AE2433AFC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14335-5D7E-3E7F-E9A0-DCC8DF033197}"/>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8" name="Footer Placeholder 7">
            <a:extLst>
              <a:ext uri="{FF2B5EF4-FFF2-40B4-BE49-F238E27FC236}">
                <a16:creationId xmlns:a16="http://schemas.microsoft.com/office/drawing/2014/main" id="{D3984C09-104B-9ECB-9E84-9B770FE6B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FBB56-B0FB-0A2E-30A4-BE60D991B9E8}"/>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22777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F89E-6748-20D7-1A23-AAB04D149A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4E5C6-48C8-4FD0-6CAF-298F622D2A0D}"/>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4" name="Footer Placeholder 3">
            <a:extLst>
              <a:ext uri="{FF2B5EF4-FFF2-40B4-BE49-F238E27FC236}">
                <a16:creationId xmlns:a16="http://schemas.microsoft.com/office/drawing/2014/main" id="{802B934F-9C5D-E56A-0DA8-74DF7AFFFF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F6711A-2DDB-700B-71A2-F589A927C34D}"/>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182215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7E960-4F1A-04E8-48B2-7A9102275D1E}"/>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3" name="Footer Placeholder 2">
            <a:extLst>
              <a:ext uri="{FF2B5EF4-FFF2-40B4-BE49-F238E27FC236}">
                <a16:creationId xmlns:a16="http://schemas.microsoft.com/office/drawing/2014/main" id="{EF429DFB-4FED-77F8-A36C-A9BDF58C9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F1E55F-10F4-9B8F-BE60-C14509771F03}"/>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134650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8C9F-DBC4-AFEA-B05E-B22735D84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D730AC-5674-57C1-C99D-3E217A10E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381CEC-53C0-33C1-5140-4EC91CD90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09AF6-D40C-8379-67B6-DC1D1E482F91}"/>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6" name="Footer Placeholder 5">
            <a:extLst>
              <a:ext uri="{FF2B5EF4-FFF2-40B4-BE49-F238E27FC236}">
                <a16:creationId xmlns:a16="http://schemas.microsoft.com/office/drawing/2014/main" id="{FE7E67BF-BF53-2375-6A97-148812361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279E0-AE92-CD30-B3B1-061301B348C3}"/>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146569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AE2C-65D1-AADC-13D1-12BD0CC69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33C1A-1FC9-4626-152F-363AFDDF3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3EFD5-832E-FA9C-A0E4-D328C7BBF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BEB1E-6285-8859-B605-F9552F303531}"/>
              </a:ext>
            </a:extLst>
          </p:cNvPr>
          <p:cNvSpPr>
            <a:spLocks noGrp="1"/>
          </p:cNvSpPr>
          <p:nvPr>
            <p:ph type="dt" sz="half" idx="10"/>
          </p:nvPr>
        </p:nvSpPr>
        <p:spPr/>
        <p:txBody>
          <a:bodyPr/>
          <a:lstStyle/>
          <a:p>
            <a:fld id="{B8489638-0446-4BAD-A419-42EE0D49951C}" type="datetimeFigureOut">
              <a:rPr lang="en-US" smtClean="0"/>
              <a:t>1/6/2023</a:t>
            </a:fld>
            <a:endParaRPr lang="en-US"/>
          </a:p>
        </p:txBody>
      </p:sp>
      <p:sp>
        <p:nvSpPr>
          <p:cNvPr id="6" name="Footer Placeholder 5">
            <a:extLst>
              <a:ext uri="{FF2B5EF4-FFF2-40B4-BE49-F238E27FC236}">
                <a16:creationId xmlns:a16="http://schemas.microsoft.com/office/drawing/2014/main" id="{2B34E978-881B-A4A9-5631-235F92ECA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9F188-4E2D-8222-0E94-4847E208B1B2}"/>
              </a:ext>
            </a:extLst>
          </p:cNvPr>
          <p:cNvSpPr>
            <a:spLocks noGrp="1"/>
          </p:cNvSpPr>
          <p:nvPr>
            <p:ph type="sldNum" sz="quarter" idx="12"/>
          </p:nvPr>
        </p:nvSpPr>
        <p:spPr/>
        <p:txBody>
          <a:bodyPr/>
          <a:lstStyle/>
          <a:p>
            <a:fld id="{7348E21C-01BC-473B-9FF1-05042BC92AF6}" type="slidenum">
              <a:rPr lang="en-US" smtClean="0"/>
              <a:t>‹#›</a:t>
            </a:fld>
            <a:endParaRPr lang="en-US"/>
          </a:p>
        </p:txBody>
      </p:sp>
    </p:spTree>
    <p:extLst>
      <p:ext uri="{BB962C8B-B14F-4D97-AF65-F5344CB8AC3E}">
        <p14:creationId xmlns:p14="http://schemas.microsoft.com/office/powerpoint/2010/main" val="8837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39BC7E-C880-4876-881D-AA77DE9F8F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94CD8A-43F0-9034-0E0F-4F1520955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383BD-81A4-4A3E-6DC7-006021556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9638-0446-4BAD-A419-42EE0D49951C}" type="datetimeFigureOut">
              <a:rPr lang="en-US" smtClean="0"/>
              <a:t>1/6/2023</a:t>
            </a:fld>
            <a:endParaRPr lang="en-US"/>
          </a:p>
        </p:txBody>
      </p:sp>
      <p:sp>
        <p:nvSpPr>
          <p:cNvPr id="5" name="Footer Placeholder 4">
            <a:extLst>
              <a:ext uri="{FF2B5EF4-FFF2-40B4-BE49-F238E27FC236}">
                <a16:creationId xmlns:a16="http://schemas.microsoft.com/office/drawing/2014/main" id="{9859EE36-1DC6-375E-17BD-0DED8E403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132750-4539-74B8-B4F0-3D8DE98276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8E21C-01BC-473B-9FF1-05042BC92AF6}" type="slidenum">
              <a:rPr lang="en-US" smtClean="0"/>
              <a:t>‹#›</a:t>
            </a:fld>
            <a:endParaRPr lang="en-US"/>
          </a:p>
        </p:txBody>
      </p:sp>
    </p:spTree>
    <p:extLst>
      <p:ext uri="{BB962C8B-B14F-4D97-AF65-F5344CB8AC3E}">
        <p14:creationId xmlns:p14="http://schemas.microsoft.com/office/powerpoint/2010/main" val="15478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7793-28E9-BED7-CB4C-440002D8BD58}"/>
              </a:ext>
            </a:extLst>
          </p:cNvPr>
          <p:cNvSpPr>
            <a:spLocks noGrp="1"/>
          </p:cNvSpPr>
          <p:nvPr>
            <p:ph type="ctrTitle"/>
          </p:nvPr>
        </p:nvSpPr>
        <p:spPr/>
        <p:txBody>
          <a:bodyPr>
            <a:normAutofit fontScale="90000"/>
          </a:bodyPr>
          <a:lstStyle/>
          <a:p>
            <a:r>
              <a:rPr lang="en-US" b="1" dirty="0">
                <a:solidFill>
                  <a:srgbClr val="C00000"/>
                </a:solidFill>
              </a:rPr>
              <a:t>CAPSTONE PROJECT-4</a:t>
            </a:r>
            <a:br>
              <a:rPr lang="en-US" b="1" dirty="0">
                <a:solidFill>
                  <a:srgbClr val="C00000"/>
                </a:solidFill>
              </a:rPr>
            </a:br>
            <a:br>
              <a:rPr lang="en-US" b="1" dirty="0">
                <a:solidFill>
                  <a:srgbClr val="C00000"/>
                </a:solidFill>
              </a:rPr>
            </a:br>
            <a:r>
              <a:rPr lang="en-US" sz="4400" b="1" dirty="0">
                <a:solidFill>
                  <a:schemeClr val="tx1">
                    <a:lumMod val="95000"/>
                    <a:lumOff val="5000"/>
                  </a:schemeClr>
                </a:solidFill>
              </a:rPr>
              <a:t>NETFLIX MOVIES AND TV SHOW CLUSTERING</a:t>
            </a:r>
          </a:p>
        </p:txBody>
      </p:sp>
      <p:sp>
        <p:nvSpPr>
          <p:cNvPr id="3" name="Subtitle 2">
            <a:extLst>
              <a:ext uri="{FF2B5EF4-FFF2-40B4-BE49-F238E27FC236}">
                <a16:creationId xmlns:a16="http://schemas.microsoft.com/office/drawing/2014/main" id="{DB9A680F-B484-042B-49D9-38A00CF93CC5}"/>
              </a:ext>
            </a:extLst>
          </p:cNvPr>
          <p:cNvSpPr>
            <a:spLocks noGrp="1"/>
          </p:cNvSpPr>
          <p:nvPr>
            <p:ph type="subTitle" idx="1"/>
          </p:nvPr>
        </p:nvSpPr>
        <p:spPr/>
        <p:txBody>
          <a:bodyPr/>
          <a:lstStyle/>
          <a:p>
            <a:r>
              <a:rPr lang="en-US" dirty="0"/>
              <a:t>RISHI GUPTA</a:t>
            </a:r>
          </a:p>
          <a:p>
            <a:r>
              <a:rPr lang="en-US" dirty="0"/>
              <a:t>Data Science Trainee</a:t>
            </a:r>
          </a:p>
          <a:p>
            <a:r>
              <a:rPr lang="en-US" dirty="0" err="1"/>
              <a:t>Almabetter</a:t>
            </a:r>
            <a:r>
              <a:rPr lang="en-US" dirty="0"/>
              <a:t>.</a:t>
            </a:r>
          </a:p>
        </p:txBody>
      </p:sp>
    </p:spTree>
    <p:extLst>
      <p:ext uri="{BB962C8B-B14F-4D97-AF65-F5344CB8AC3E}">
        <p14:creationId xmlns:p14="http://schemas.microsoft.com/office/powerpoint/2010/main" val="2318720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4805-8AD6-41B7-FF16-3CDF9BCE023A}"/>
              </a:ext>
            </a:extLst>
          </p:cNvPr>
          <p:cNvSpPr>
            <a:spLocks noGrp="1"/>
          </p:cNvSpPr>
          <p:nvPr>
            <p:ph type="title"/>
          </p:nvPr>
        </p:nvSpPr>
        <p:spPr/>
        <p:txBody>
          <a:bodyPr/>
          <a:lstStyle/>
          <a:p>
            <a:r>
              <a:rPr lang="en-US" b="1" dirty="0">
                <a:solidFill>
                  <a:srgbClr val="C00000"/>
                </a:solidFill>
              </a:rPr>
              <a:t>Feature Selection</a:t>
            </a:r>
          </a:p>
        </p:txBody>
      </p:sp>
      <p:sp>
        <p:nvSpPr>
          <p:cNvPr id="3" name="Content Placeholder 2">
            <a:extLst>
              <a:ext uri="{FF2B5EF4-FFF2-40B4-BE49-F238E27FC236}">
                <a16:creationId xmlns:a16="http://schemas.microsoft.com/office/drawing/2014/main" id="{356385F2-D7F8-F4FB-D7A4-1D2BE6965B2E}"/>
              </a:ext>
            </a:extLst>
          </p:cNvPr>
          <p:cNvSpPr>
            <a:spLocks noGrp="1"/>
          </p:cNvSpPr>
          <p:nvPr>
            <p:ph idx="1"/>
          </p:nvPr>
        </p:nvSpPr>
        <p:spPr/>
        <p:txBody>
          <a:bodyPr>
            <a:normAutofit/>
          </a:bodyPr>
          <a:lstStyle/>
          <a:p>
            <a:pPr marL="0" indent="0">
              <a:buNone/>
            </a:pPr>
            <a:r>
              <a:rPr lang="en-US" dirty="0"/>
              <a:t>● Initially Separating the column type into movie and tv shows </a:t>
            </a:r>
          </a:p>
          <a:p>
            <a:pPr marL="0" indent="0">
              <a:buNone/>
            </a:pPr>
            <a:r>
              <a:rPr lang="en-US" dirty="0"/>
              <a:t>● Here we are going to do Clustering similar content by matching text-based features so column description is one of the important feature </a:t>
            </a:r>
          </a:p>
          <a:p>
            <a:pPr marL="0" indent="0">
              <a:buNone/>
            </a:pPr>
            <a:r>
              <a:rPr lang="en-US" dirty="0"/>
              <a:t>● Convert the text to lower case </a:t>
            </a:r>
          </a:p>
          <a:p>
            <a:pPr marL="0" indent="0">
              <a:buNone/>
            </a:pPr>
            <a:r>
              <a:rPr lang="en-US" dirty="0"/>
              <a:t>● Tokenize the text</a:t>
            </a:r>
          </a:p>
          <a:p>
            <a:pPr marL="0" indent="0">
              <a:buNone/>
            </a:pPr>
            <a:r>
              <a:rPr lang="en-US" dirty="0"/>
              <a:t> ● Removed all the stop words and punctuation</a:t>
            </a:r>
          </a:p>
          <a:p>
            <a:pPr marL="0" indent="0">
              <a:buNone/>
            </a:pPr>
            <a:r>
              <a:rPr lang="en-US" dirty="0"/>
              <a:t> ● We use  Term Frequency Inverse Document Frequency. This is very common algorithm to transform text into a meaningful representation of numbers which is used to fit machine algorithm for </a:t>
            </a:r>
            <a:r>
              <a:rPr lang="en-US" dirty="0" err="1"/>
              <a:t>predictio</a:t>
            </a:r>
            <a:endParaRPr lang="en-US" dirty="0"/>
          </a:p>
        </p:txBody>
      </p:sp>
    </p:spTree>
    <p:extLst>
      <p:ext uri="{BB962C8B-B14F-4D97-AF65-F5344CB8AC3E}">
        <p14:creationId xmlns:p14="http://schemas.microsoft.com/office/powerpoint/2010/main" val="236866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5AC9-74ED-FF99-AD3D-3E21FA2D80CC}"/>
              </a:ext>
            </a:extLst>
          </p:cNvPr>
          <p:cNvSpPr>
            <a:spLocks noGrp="1"/>
          </p:cNvSpPr>
          <p:nvPr>
            <p:ph type="title"/>
          </p:nvPr>
        </p:nvSpPr>
        <p:spPr/>
        <p:txBody>
          <a:bodyPr/>
          <a:lstStyle/>
          <a:p>
            <a:r>
              <a:rPr lang="en-US" b="1" dirty="0">
                <a:solidFill>
                  <a:srgbClr val="C00000"/>
                </a:solidFill>
              </a:rPr>
              <a:t>Applying K-Means clustering algorithm</a:t>
            </a:r>
          </a:p>
        </p:txBody>
      </p:sp>
      <p:sp>
        <p:nvSpPr>
          <p:cNvPr id="3" name="Content Placeholder 2">
            <a:extLst>
              <a:ext uri="{FF2B5EF4-FFF2-40B4-BE49-F238E27FC236}">
                <a16:creationId xmlns:a16="http://schemas.microsoft.com/office/drawing/2014/main" id="{8319F607-E206-DB7F-E4A5-FF0AD83B5CFB}"/>
              </a:ext>
            </a:extLst>
          </p:cNvPr>
          <p:cNvSpPr>
            <a:spLocks noGrp="1"/>
          </p:cNvSpPr>
          <p:nvPr>
            <p:ph idx="1"/>
          </p:nvPr>
        </p:nvSpPr>
        <p:spPr>
          <a:xfrm>
            <a:off x="838200" y="1825625"/>
            <a:ext cx="10515600" cy="1724399"/>
          </a:xfrm>
        </p:spPr>
        <p:txBody>
          <a:bodyPr>
            <a:normAutofit fontScale="70000" lnSpcReduction="20000"/>
          </a:bodyPr>
          <a:lstStyle/>
          <a:p>
            <a:r>
              <a:rPr lang="en-US" dirty="0"/>
              <a:t>K-Means Clustering is an Unsupervised Learning algorithm which groups the unlabeled dataset into different clusters. Here K defines the number of predefined clusters that need to be created in the process, as if K=2, there will be two clusters, and for K=3, there will be three clusters, and so on.</a:t>
            </a:r>
          </a:p>
          <a:p>
            <a:r>
              <a:rPr lang="en-US" dirty="0"/>
              <a:t>We use Elbow method to find out the optimal number of clusters.</a:t>
            </a:r>
          </a:p>
          <a:p>
            <a:r>
              <a:rPr lang="en-US" dirty="0"/>
              <a:t>From Elbow curve the optimal number of cluster comes out at 26.</a:t>
            </a:r>
          </a:p>
        </p:txBody>
      </p:sp>
      <p:pic>
        <p:nvPicPr>
          <p:cNvPr id="5" name="Picture 4">
            <a:extLst>
              <a:ext uri="{FF2B5EF4-FFF2-40B4-BE49-F238E27FC236}">
                <a16:creationId xmlns:a16="http://schemas.microsoft.com/office/drawing/2014/main" id="{6BB53527-00D9-3566-E43E-374BC00FB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679" y="3550024"/>
            <a:ext cx="5077534" cy="2924175"/>
          </a:xfrm>
          <a:prstGeom prst="rect">
            <a:avLst/>
          </a:prstGeom>
        </p:spPr>
      </p:pic>
    </p:spTree>
    <p:extLst>
      <p:ext uri="{BB962C8B-B14F-4D97-AF65-F5344CB8AC3E}">
        <p14:creationId xmlns:p14="http://schemas.microsoft.com/office/powerpoint/2010/main" val="59174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2598-D003-AF9C-670C-191BFDA87171}"/>
              </a:ext>
            </a:extLst>
          </p:cNvPr>
          <p:cNvSpPr>
            <a:spLocks noGrp="1"/>
          </p:cNvSpPr>
          <p:nvPr>
            <p:ph type="title"/>
          </p:nvPr>
        </p:nvSpPr>
        <p:spPr/>
        <p:txBody>
          <a:bodyPr/>
          <a:lstStyle/>
          <a:p>
            <a:r>
              <a:rPr lang="en-US" b="1" dirty="0">
                <a:solidFill>
                  <a:srgbClr val="C00000"/>
                </a:solidFill>
              </a:rPr>
              <a:t>Evaluation</a:t>
            </a:r>
          </a:p>
        </p:txBody>
      </p:sp>
      <p:sp>
        <p:nvSpPr>
          <p:cNvPr id="3" name="Content Placeholder 2">
            <a:extLst>
              <a:ext uri="{FF2B5EF4-FFF2-40B4-BE49-F238E27FC236}">
                <a16:creationId xmlns:a16="http://schemas.microsoft.com/office/drawing/2014/main" id="{782070F0-0419-E4C4-15D2-07833F4715B9}"/>
              </a:ext>
            </a:extLst>
          </p:cNvPr>
          <p:cNvSpPr>
            <a:spLocks noGrp="1"/>
          </p:cNvSpPr>
          <p:nvPr>
            <p:ph idx="1"/>
          </p:nvPr>
        </p:nvSpPr>
        <p:spPr>
          <a:xfrm>
            <a:off x="5183188" y="4562475"/>
            <a:ext cx="6172200" cy="1628774"/>
          </a:xfrm>
        </p:spPr>
        <p:txBody>
          <a:bodyPr>
            <a:normAutofit fontScale="62500" lnSpcReduction="20000"/>
          </a:bodyPr>
          <a:lstStyle/>
          <a:p>
            <a:r>
              <a:rPr lang="en-US" dirty="0"/>
              <a:t> Silhouette score would always lie between -1 to 1. 1 representing better clustering</a:t>
            </a:r>
          </a:p>
          <a:p>
            <a:r>
              <a:rPr lang="en-US" dirty="0"/>
              <a:t>  Silhouette score is 0.007499010681200968</a:t>
            </a:r>
          </a:p>
          <a:p>
            <a:r>
              <a:rPr lang="en-US" dirty="0"/>
              <a:t> </a:t>
            </a:r>
            <a:r>
              <a:rPr lang="en-US" dirty="0" err="1"/>
              <a:t>Davies_bouldin_score</a:t>
            </a:r>
            <a:r>
              <a:rPr lang="en-US" dirty="0"/>
              <a:t> is 9.05605194948868 </a:t>
            </a:r>
          </a:p>
          <a:p>
            <a:r>
              <a:rPr lang="en-US" dirty="0"/>
              <a:t> So model is performing well</a:t>
            </a:r>
          </a:p>
          <a:p>
            <a:endParaRPr lang="en-US" dirty="0"/>
          </a:p>
        </p:txBody>
      </p:sp>
      <p:sp>
        <p:nvSpPr>
          <p:cNvPr id="4" name="Text Placeholder 3">
            <a:extLst>
              <a:ext uri="{FF2B5EF4-FFF2-40B4-BE49-F238E27FC236}">
                <a16:creationId xmlns:a16="http://schemas.microsoft.com/office/drawing/2014/main" id="{5A882AFB-1BF5-E6D9-E32B-A7CC1201953B}"/>
              </a:ext>
            </a:extLst>
          </p:cNvPr>
          <p:cNvSpPr>
            <a:spLocks noGrp="1"/>
          </p:cNvSpPr>
          <p:nvPr>
            <p:ph type="body" sz="half" idx="2"/>
          </p:nvPr>
        </p:nvSpPr>
        <p:spPr/>
        <p:txBody>
          <a:bodyPr/>
          <a:lstStyle/>
          <a:p>
            <a:pPr marL="0" indent="0">
              <a:buNone/>
            </a:pPr>
            <a:r>
              <a:rPr lang="en-US" dirty="0"/>
              <a:t>1.Silhouette Score : is a metric to evaluate the performance of clustering algorithm. It uses compactness of individual clusters(intra cluster distance) and separation amongst clusters (inter cluster distance) to measure an overall representative score of how well our clustering algorithm has performed </a:t>
            </a:r>
          </a:p>
          <a:p>
            <a:pPr marL="0" indent="0">
              <a:buNone/>
            </a:pPr>
            <a:r>
              <a:rPr lang="en-US" dirty="0"/>
              <a:t>2.The Davies-Bouldin index (DBI ).It is most commonly used to evaluate the goodness of split by a K-Means clustering algorithm for a given number of clusters. </a:t>
            </a:r>
          </a:p>
          <a:p>
            <a:endParaRPr lang="en-US" dirty="0"/>
          </a:p>
        </p:txBody>
      </p:sp>
      <p:pic>
        <p:nvPicPr>
          <p:cNvPr id="6" name="Picture 5">
            <a:extLst>
              <a:ext uri="{FF2B5EF4-FFF2-40B4-BE49-F238E27FC236}">
                <a16:creationId xmlns:a16="http://schemas.microsoft.com/office/drawing/2014/main" id="{94938E4C-606D-33B5-F51A-A8FEFE05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141" y="1800055"/>
            <a:ext cx="3715268" cy="2438740"/>
          </a:xfrm>
          <a:prstGeom prst="rect">
            <a:avLst/>
          </a:prstGeom>
        </p:spPr>
      </p:pic>
    </p:spTree>
    <p:extLst>
      <p:ext uri="{BB962C8B-B14F-4D97-AF65-F5344CB8AC3E}">
        <p14:creationId xmlns:p14="http://schemas.microsoft.com/office/powerpoint/2010/main" val="283557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DA26-FB1C-B71E-4A15-964DF2F1EB24}"/>
              </a:ext>
            </a:extLst>
          </p:cNvPr>
          <p:cNvSpPr>
            <a:spLocks noGrp="1"/>
          </p:cNvSpPr>
          <p:nvPr>
            <p:ph type="title"/>
          </p:nvPr>
        </p:nvSpPr>
        <p:spPr/>
        <p:txBody>
          <a:bodyPr/>
          <a:lstStyle/>
          <a:p>
            <a:r>
              <a:rPr lang="en-US" b="1" dirty="0">
                <a:solidFill>
                  <a:srgbClr val="C00000"/>
                </a:solidFill>
              </a:rPr>
              <a:t>Agglomerative clustering</a:t>
            </a:r>
          </a:p>
        </p:txBody>
      </p:sp>
      <p:sp>
        <p:nvSpPr>
          <p:cNvPr id="3" name="Content Placeholder 2">
            <a:extLst>
              <a:ext uri="{FF2B5EF4-FFF2-40B4-BE49-F238E27FC236}">
                <a16:creationId xmlns:a16="http://schemas.microsoft.com/office/drawing/2014/main" id="{64568C62-B695-BF37-5E8D-D7EDF3CB3A7E}"/>
              </a:ext>
            </a:extLst>
          </p:cNvPr>
          <p:cNvSpPr>
            <a:spLocks noGrp="1"/>
          </p:cNvSpPr>
          <p:nvPr>
            <p:ph sz="half" idx="1"/>
          </p:nvPr>
        </p:nvSpPr>
        <p:spPr/>
        <p:txBody>
          <a:bodyPr/>
          <a:lstStyle/>
          <a:p>
            <a:pPr marL="0" indent="0">
              <a:buNone/>
            </a:pPr>
            <a:r>
              <a:rPr lang="en-US" dirty="0"/>
              <a:t>● In agglomerative clustering no need to give the value of k beforehand </a:t>
            </a:r>
          </a:p>
          <a:p>
            <a:pPr marL="0" indent="0">
              <a:buNone/>
            </a:pPr>
            <a:r>
              <a:rPr lang="en-US" dirty="0"/>
              <a:t>● The agglomerative hierarchical clustering algorithm is a popular example of HCA </a:t>
            </a:r>
          </a:p>
          <a:p>
            <a:pPr marL="0" indent="0">
              <a:buNone/>
            </a:pPr>
            <a:r>
              <a:rPr lang="en-US" dirty="0"/>
              <a:t>● Here we used ward linkage</a:t>
            </a:r>
          </a:p>
          <a:p>
            <a:pPr marL="0" indent="0">
              <a:buNone/>
            </a:pPr>
            <a:r>
              <a:rPr lang="en-US" dirty="0"/>
              <a:t> ● The optimal number of clusters is 4 using the Dendrogram</a:t>
            </a:r>
          </a:p>
        </p:txBody>
      </p:sp>
      <p:sp>
        <p:nvSpPr>
          <p:cNvPr id="4" name="Content Placeholder 3">
            <a:extLst>
              <a:ext uri="{FF2B5EF4-FFF2-40B4-BE49-F238E27FC236}">
                <a16:creationId xmlns:a16="http://schemas.microsoft.com/office/drawing/2014/main" id="{CA49AE9C-24CB-080F-43F1-F382940F203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3701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C798-35A9-A89E-A918-9570254BB5C2}"/>
              </a:ext>
            </a:extLst>
          </p:cNvPr>
          <p:cNvSpPr>
            <a:spLocks noGrp="1"/>
          </p:cNvSpPr>
          <p:nvPr>
            <p:ph type="title"/>
          </p:nvPr>
        </p:nvSpPr>
        <p:spPr/>
        <p:txBody>
          <a:bodyPr/>
          <a:lstStyle/>
          <a:p>
            <a:r>
              <a:rPr lang="en-US" b="1" dirty="0">
                <a:solidFill>
                  <a:srgbClr val="C00000"/>
                </a:solidFill>
              </a:rPr>
              <a:t>Evaluation</a:t>
            </a:r>
          </a:p>
        </p:txBody>
      </p:sp>
      <p:sp>
        <p:nvSpPr>
          <p:cNvPr id="3" name="Content Placeholder 2">
            <a:extLst>
              <a:ext uri="{FF2B5EF4-FFF2-40B4-BE49-F238E27FC236}">
                <a16:creationId xmlns:a16="http://schemas.microsoft.com/office/drawing/2014/main" id="{C22DA777-BF8A-4ACA-7D23-10E66924C377}"/>
              </a:ext>
            </a:extLst>
          </p:cNvPr>
          <p:cNvSpPr>
            <a:spLocks noGrp="1"/>
          </p:cNvSpPr>
          <p:nvPr>
            <p:ph idx="1"/>
          </p:nvPr>
        </p:nvSpPr>
        <p:spPr/>
        <p:txBody>
          <a:bodyPr/>
          <a:lstStyle/>
          <a:p>
            <a:r>
              <a:rPr lang="en-US" dirty="0"/>
              <a:t>Silhouette Coefficient: -0.002 </a:t>
            </a:r>
          </a:p>
          <a:p>
            <a:r>
              <a:rPr lang="en-US" dirty="0" err="1"/>
              <a:t>Davies_bouldin_score</a:t>
            </a:r>
            <a:r>
              <a:rPr lang="en-US" dirty="0"/>
              <a:t> is 9.05605 </a:t>
            </a:r>
          </a:p>
          <a:p>
            <a:r>
              <a:rPr lang="en-US" dirty="0"/>
              <a:t>Comparing with K mean only </a:t>
            </a:r>
            <a:r>
              <a:rPr lang="en-US" dirty="0" err="1"/>
              <a:t>Davies_bouldin_score</a:t>
            </a:r>
            <a:r>
              <a:rPr lang="en-US" dirty="0"/>
              <a:t> is better for hierarchical clustering Model.</a:t>
            </a:r>
          </a:p>
          <a:p>
            <a:r>
              <a:rPr lang="en-US" dirty="0"/>
              <a:t>Hence K-Means clustering is better performing model.</a:t>
            </a:r>
          </a:p>
          <a:p>
            <a:pPr marL="0" indent="0">
              <a:buNone/>
            </a:pPr>
            <a:r>
              <a:rPr lang="en-US" dirty="0"/>
              <a:t> </a:t>
            </a:r>
          </a:p>
        </p:txBody>
      </p:sp>
    </p:spTree>
    <p:extLst>
      <p:ext uri="{BB962C8B-B14F-4D97-AF65-F5344CB8AC3E}">
        <p14:creationId xmlns:p14="http://schemas.microsoft.com/office/powerpoint/2010/main" val="72907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3169-4A13-805A-4521-BAE69A6D2BC8}"/>
              </a:ext>
            </a:extLst>
          </p:cNvPr>
          <p:cNvSpPr>
            <a:spLocks noGrp="1"/>
          </p:cNvSpPr>
          <p:nvPr>
            <p:ph type="title"/>
          </p:nvPr>
        </p:nvSpPr>
        <p:spPr/>
        <p:txBody>
          <a:bodyPr/>
          <a:lstStyle/>
          <a:p>
            <a:r>
              <a:rPr lang="en-US" b="1" dirty="0">
                <a:solidFill>
                  <a:srgbClr val="C00000"/>
                </a:solidFill>
              </a:rPr>
              <a:t>Conclusion</a:t>
            </a:r>
          </a:p>
        </p:txBody>
      </p:sp>
      <p:sp>
        <p:nvSpPr>
          <p:cNvPr id="3" name="Content Placeholder 2">
            <a:extLst>
              <a:ext uri="{FF2B5EF4-FFF2-40B4-BE49-F238E27FC236}">
                <a16:creationId xmlns:a16="http://schemas.microsoft.com/office/drawing/2014/main" id="{A3DA61F8-D80C-C219-B58F-22E681E6136C}"/>
              </a:ext>
            </a:extLst>
          </p:cNvPr>
          <p:cNvSpPr>
            <a:spLocks noGrp="1"/>
          </p:cNvSpPr>
          <p:nvPr>
            <p:ph idx="1"/>
          </p:nvPr>
        </p:nvSpPr>
        <p:spPr/>
        <p:txBody>
          <a:bodyPr>
            <a:normAutofit fontScale="92500" lnSpcReduction="10000"/>
          </a:bodyPr>
          <a:lstStyle/>
          <a:p>
            <a:r>
              <a:rPr lang="en-US" dirty="0"/>
              <a:t> Netflix has 5372 movies and 2398 TV shows, there are more movies on Netflix than TV shows.</a:t>
            </a:r>
          </a:p>
          <a:p>
            <a:r>
              <a:rPr lang="en-US" dirty="0"/>
              <a:t> TV-MA has the highest number of ratings for tv shows </a:t>
            </a:r>
            <a:r>
              <a:rPr lang="en-US" dirty="0" err="1"/>
              <a:t>i,e</a:t>
            </a:r>
            <a:r>
              <a:rPr lang="en-US" dirty="0"/>
              <a:t> adult ratings </a:t>
            </a:r>
          </a:p>
          <a:p>
            <a:r>
              <a:rPr lang="en-US" dirty="0"/>
              <a:t> Highest number of movies released in 2017 and 2018 highest number of movies released in 2020 The number of movies on Netflix is growing significantly faster than the number of TV shows.</a:t>
            </a:r>
          </a:p>
          <a:p>
            <a:r>
              <a:rPr lang="en-US" dirty="0"/>
              <a:t> We saw a huge increase in the number of movies and television episodes after 2015. </a:t>
            </a:r>
          </a:p>
          <a:p>
            <a:r>
              <a:rPr lang="en-US" dirty="0"/>
              <a:t>It appears that Netflix has focused more attention on increasing Movie content than TV Shows. Movies have increased much more dramatically than TV show</a:t>
            </a:r>
          </a:p>
        </p:txBody>
      </p:sp>
    </p:spTree>
    <p:extLst>
      <p:ext uri="{BB962C8B-B14F-4D97-AF65-F5344CB8AC3E}">
        <p14:creationId xmlns:p14="http://schemas.microsoft.com/office/powerpoint/2010/main" val="236154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EA15-4CA3-2822-17F2-BABCE53BBA48}"/>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4BC9CBA-F687-17E2-D6D2-70884B65A673}"/>
              </a:ext>
            </a:extLst>
          </p:cNvPr>
          <p:cNvSpPr>
            <a:spLocks noGrp="1"/>
          </p:cNvSpPr>
          <p:nvPr>
            <p:ph idx="1"/>
          </p:nvPr>
        </p:nvSpPr>
        <p:spPr>
          <a:xfrm>
            <a:off x="219075" y="495300"/>
            <a:ext cx="11134725" cy="5681663"/>
          </a:xfrm>
        </p:spPr>
        <p:txBody>
          <a:bodyPr/>
          <a:lstStyle/>
          <a:p>
            <a:r>
              <a:rPr lang="en-US" dirty="0"/>
              <a:t> Documentaries are the top most genre in </a:t>
            </a:r>
            <a:r>
              <a:rPr lang="en-US" dirty="0" err="1"/>
              <a:t>netflix</a:t>
            </a:r>
            <a:r>
              <a:rPr lang="en-US" dirty="0"/>
              <a:t> which is followed by standup comedy and Drama and international movies</a:t>
            </a:r>
          </a:p>
          <a:p>
            <a:r>
              <a:rPr lang="en-US" dirty="0"/>
              <a:t> Kids tv is the top most TV show genre in </a:t>
            </a:r>
            <a:r>
              <a:rPr lang="en-US" dirty="0" err="1"/>
              <a:t>netflix</a:t>
            </a:r>
            <a:r>
              <a:rPr lang="en-US" dirty="0"/>
              <a:t> </a:t>
            </a:r>
          </a:p>
          <a:p>
            <a:r>
              <a:rPr lang="en-US" dirty="0"/>
              <a:t> Most of the movies have duration of between 50 to 150 </a:t>
            </a:r>
          </a:p>
          <a:p>
            <a:r>
              <a:rPr lang="en-US" dirty="0"/>
              <a:t> Highest number of </a:t>
            </a:r>
            <a:r>
              <a:rPr lang="en-US" dirty="0" err="1"/>
              <a:t>tv_shows</a:t>
            </a:r>
            <a:r>
              <a:rPr lang="en-US" dirty="0"/>
              <a:t> consisting of single season</a:t>
            </a:r>
          </a:p>
          <a:p>
            <a:r>
              <a:rPr lang="en-US" dirty="0"/>
              <a:t>United states has the highest number of content on the </a:t>
            </a:r>
            <a:r>
              <a:rPr lang="en-US" dirty="0" err="1"/>
              <a:t>netflix</a:t>
            </a:r>
            <a:r>
              <a:rPr lang="en-US" dirty="0"/>
              <a:t> followed by </a:t>
            </a:r>
            <a:r>
              <a:rPr lang="en-US" dirty="0" err="1"/>
              <a:t>india</a:t>
            </a:r>
            <a:r>
              <a:rPr lang="en-US" dirty="0"/>
              <a:t> and U.K.</a:t>
            </a:r>
          </a:p>
          <a:p>
            <a:r>
              <a:rPr lang="en-US" dirty="0"/>
              <a:t>For clustering we used K-Means clustering and </a:t>
            </a:r>
            <a:r>
              <a:rPr lang="en-US" dirty="0" err="1"/>
              <a:t>Hierarchial</a:t>
            </a:r>
            <a:r>
              <a:rPr lang="en-US" dirty="0"/>
              <a:t> clustering.</a:t>
            </a:r>
          </a:p>
          <a:p>
            <a:r>
              <a:rPr lang="en-US" dirty="0"/>
              <a:t>From elbow and </a:t>
            </a:r>
            <a:r>
              <a:rPr lang="en-US" dirty="0" err="1"/>
              <a:t>sillhoute</a:t>
            </a:r>
            <a:r>
              <a:rPr lang="en-US" dirty="0"/>
              <a:t> score ,optimal of 26 clusters formed , K Means is best for identification than Hierarchical as the evaluation metrics also indicates the same.</a:t>
            </a:r>
          </a:p>
        </p:txBody>
      </p:sp>
    </p:spTree>
    <p:extLst>
      <p:ext uri="{BB962C8B-B14F-4D97-AF65-F5344CB8AC3E}">
        <p14:creationId xmlns:p14="http://schemas.microsoft.com/office/powerpoint/2010/main" val="244433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FC77-F289-7E0A-15E2-E72F630C8937}"/>
              </a:ext>
            </a:extLst>
          </p:cNvPr>
          <p:cNvSpPr>
            <a:spLocks noGrp="1"/>
          </p:cNvSpPr>
          <p:nvPr>
            <p:ph type="title"/>
          </p:nvPr>
        </p:nvSpPr>
        <p:spPr>
          <a:xfrm>
            <a:off x="831850" y="1709738"/>
            <a:ext cx="10515600" cy="1919287"/>
          </a:xfrm>
        </p:spPr>
        <p:txBody>
          <a:bodyPr/>
          <a:lstStyle/>
          <a:p>
            <a:r>
              <a:rPr lang="en-US" dirty="0"/>
              <a:t>                    </a:t>
            </a:r>
            <a:r>
              <a:rPr lang="en-US" sz="8000" b="1" dirty="0">
                <a:solidFill>
                  <a:srgbClr val="C00000"/>
                </a:solidFill>
              </a:rPr>
              <a:t>Thank You</a:t>
            </a:r>
          </a:p>
        </p:txBody>
      </p:sp>
      <p:sp>
        <p:nvSpPr>
          <p:cNvPr id="3" name="Text Placeholder 2">
            <a:extLst>
              <a:ext uri="{FF2B5EF4-FFF2-40B4-BE49-F238E27FC236}">
                <a16:creationId xmlns:a16="http://schemas.microsoft.com/office/drawing/2014/main" id="{67DAE5B3-96C1-509B-5FB5-8288CB417C25}"/>
              </a:ext>
            </a:extLst>
          </p:cNvPr>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246130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4E15-69F9-56F0-501F-C35BAC964E1F}"/>
              </a:ext>
            </a:extLst>
          </p:cNvPr>
          <p:cNvSpPr>
            <a:spLocks noGrp="1"/>
          </p:cNvSpPr>
          <p:nvPr>
            <p:ph type="title"/>
          </p:nvPr>
        </p:nvSpPr>
        <p:spPr/>
        <p:txBody>
          <a:bodyPr/>
          <a:lstStyle/>
          <a:p>
            <a:r>
              <a:rPr lang="en-US" b="1" dirty="0">
                <a:solidFill>
                  <a:srgbClr val="C00000"/>
                </a:solidFill>
              </a:rPr>
              <a:t>Problem Statement</a:t>
            </a:r>
          </a:p>
        </p:txBody>
      </p:sp>
      <p:sp>
        <p:nvSpPr>
          <p:cNvPr id="3" name="Content Placeholder 2">
            <a:extLst>
              <a:ext uri="{FF2B5EF4-FFF2-40B4-BE49-F238E27FC236}">
                <a16:creationId xmlns:a16="http://schemas.microsoft.com/office/drawing/2014/main" id="{C465AA72-48EB-BD48-51F9-B37F38B4EC8C}"/>
              </a:ext>
            </a:extLst>
          </p:cNvPr>
          <p:cNvSpPr>
            <a:spLocks noGrp="1"/>
          </p:cNvSpPr>
          <p:nvPr>
            <p:ph idx="1"/>
          </p:nvPr>
        </p:nvSpPr>
        <p:spPr/>
        <p:txBody>
          <a:bodyPr>
            <a:normAutofit fontScale="85000" lnSpcReduction="20000"/>
          </a:bodyPr>
          <a:lstStyle/>
          <a:p>
            <a:r>
              <a:rPr lang="en-US" dirty="0"/>
              <a:t>This dataset consists of tv shows and movies available on Netflix as of 2019. The dataset is collected from </a:t>
            </a:r>
            <a:r>
              <a:rPr lang="en-US" dirty="0" err="1"/>
              <a:t>Flixable</a:t>
            </a:r>
            <a:r>
              <a:rPr lang="en-US" dirty="0"/>
              <a:t> which is a third-party Netflix search engine. 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 Integrating this dataset with other external datasets such as IMDB ratings, rotten tomatoes can also provide many interesting findings.</a:t>
            </a:r>
          </a:p>
          <a:p>
            <a:r>
              <a:rPr lang="en-US" dirty="0"/>
              <a:t>In this project, we have done</a:t>
            </a:r>
          </a:p>
          <a:p>
            <a:pPr marL="0" indent="0">
              <a:buNone/>
            </a:pPr>
            <a:r>
              <a:rPr lang="en-US" dirty="0"/>
              <a:t> ● 1.Exploratory Data Analysis</a:t>
            </a:r>
          </a:p>
          <a:p>
            <a:pPr marL="0" indent="0">
              <a:buNone/>
            </a:pPr>
            <a:r>
              <a:rPr lang="en-US" dirty="0"/>
              <a:t> ● 2.Understanding what type content is available in different countries </a:t>
            </a:r>
          </a:p>
          <a:p>
            <a:pPr marL="0" indent="0">
              <a:buNone/>
            </a:pPr>
            <a:r>
              <a:rPr lang="en-US" dirty="0"/>
              <a:t>● 3.Is Netflix increasingly focusing on TV rather than movies in recent years. </a:t>
            </a:r>
          </a:p>
          <a:p>
            <a:pPr marL="0" indent="0">
              <a:buNone/>
            </a:pPr>
            <a:r>
              <a:rPr lang="en-US" dirty="0"/>
              <a:t>● 4.Clustering similar content by matching text-based feature</a:t>
            </a:r>
          </a:p>
        </p:txBody>
      </p:sp>
    </p:spTree>
    <p:extLst>
      <p:ext uri="{BB962C8B-B14F-4D97-AF65-F5344CB8AC3E}">
        <p14:creationId xmlns:p14="http://schemas.microsoft.com/office/powerpoint/2010/main" val="225775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9FA9-7947-BE80-DF97-88B3E1CE4BB5}"/>
              </a:ext>
            </a:extLst>
          </p:cNvPr>
          <p:cNvSpPr>
            <a:spLocks noGrp="1"/>
          </p:cNvSpPr>
          <p:nvPr>
            <p:ph type="title"/>
          </p:nvPr>
        </p:nvSpPr>
        <p:spPr/>
        <p:txBody>
          <a:bodyPr/>
          <a:lstStyle/>
          <a:p>
            <a:r>
              <a:rPr lang="en-US" b="1" dirty="0">
                <a:solidFill>
                  <a:srgbClr val="C00000"/>
                </a:solidFill>
              </a:rPr>
              <a:t>Data Description</a:t>
            </a:r>
          </a:p>
        </p:txBody>
      </p:sp>
      <p:sp>
        <p:nvSpPr>
          <p:cNvPr id="3" name="Content Placeholder 2">
            <a:extLst>
              <a:ext uri="{FF2B5EF4-FFF2-40B4-BE49-F238E27FC236}">
                <a16:creationId xmlns:a16="http://schemas.microsoft.com/office/drawing/2014/main" id="{FF297C25-A859-CF39-2A00-4952B2FE2BF0}"/>
              </a:ext>
            </a:extLst>
          </p:cNvPr>
          <p:cNvSpPr>
            <a:spLocks noGrp="1"/>
          </p:cNvSpPr>
          <p:nvPr>
            <p:ph idx="1"/>
          </p:nvPr>
        </p:nvSpPr>
        <p:spPr/>
        <p:txBody>
          <a:bodyPr>
            <a:normAutofit fontScale="55000" lnSpcReduction="20000"/>
          </a:bodyPr>
          <a:lstStyle/>
          <a:p>
            <a:r>
              <a:rPr lang="en-US" dirty="0"/>
              <a:t>The dataset consists of listings of all the movies and tv shows available on Netflix, along with details such as - cast, directors, ratings, release year, duration, etc.</a:t>
            </a:r>
          </a:p>
          <a:p>
            <a:r>
              <a:rPr lang="en-US" b="1" dirty="0"/>
              <a:t>Attribute Information</a:t>
            </a:r>
          </a:p>
          <a:p>
            <a:pPr marL="0" indent="0">
              <a:buNone/>
            </a:pPr>
            <a:r>
              <a:rPr lang="en-US" dirty="0"/>
              <a:t> ● </a:t>
            </a:r>
            <a:r>
              <a:rPr lang="en-US" dirty="0" err="1"/>
              <a:t>show_id</a:t>
            </a:r>
            <a:r>
              <a:rPr lang="en-US" dirty="0"/>
              <a:t> : Unique ID for every Movie / Tv Show </a:t>
            </a:r>
          </a:p>
          <a:p>
            <a:pPr marL="0" indent="0">
              <a:buNone/>
            </a:pPr>
            <a:r>
              <a:rPr lang="en-US" dirty="0"/>
              <a:t>● type : Identifier - A Movie or TV Show</a:t>
            </a:r>
          </a:p>
          <a:p>
            <a:pPr marL="0" indent="0">
              <a:buNone/>
            </a:pPr>
            <a:r>
              <a:rPr lang="en-US" dirty="0"/>
              <a:t> ● title : Title of the Movie / Tv Show </a:t>
            </a:r>
          </a:p>
          <a:p>
            <a:pPr marL="0" indent="0">
              <a:buNone/>
            </a:pPr>
            <a:r>
              <a:rPr lang="en-US" dirty="0"/>
              <a:t>● director : Director of the Movie</a:t>
            </a:r>
          </a:p>
          <a:p>
            <a:pPr marL="0" indent="0">
              <a:buNone/>
            </a:pPr>
            <a:r>
              <a:rPr lang="en-US" dirty="0"/>
              <a:t> ● cast : Actors involved in the movie / show </a:t>
            </a:r>
          </a:p>
          <a:p>
            <a:pPr marL="0" indent="0">
              <a:buNone/>
            </a:pPr>
            <a:r>
              <a:rPr lang="en-US" dirty="0"/>
              <a:t>● country : Country where the movie / show was produced </a:t>
            </a:r>
          </a:p>
          <a:p>
            <a:pPr marL="0" indent="0">
              <a:buNone/>
            </a:pPr>
            <a:r>
              <a:rPr lang="en-US" dirty="0"/>
              <a:t>● </a:t>
            </a:r>
            <a:r>
              <a:rPr lang="en-US" dirty="0" err="1"/>
              <a:t>date_added</a:t>
            </a:r>
            <a:r>
              <a:rPr lang="en-US" dirty="0"/>
              <a:t> : Date it was added on Netflix</a:t>
            </a:r>
          </a:p>
          <a:p>
            <a:pPr marL="0" indent="0">
              <a:buNone/>
            </a:pPr>
            <a:r>
              <a:rPr lang="en-US" dirty="0"/>
              <a:t> ● </a:t>
            </a:r>
            <a:r>
              <a:rPr lang="en-US" dirty="0" err="1"/>
              <a:t>release_year</a:t>
            </a:r>
            <a:r>
              <a:rPr lang="en-US" dirty="0"/>
              <a:t> : Actual Release Year of the movie / show</a:t>
            </a:r>
          </a:p>
          <a:p>
            <a:pPr marL="0" indent="0">
              <a:buNone/>
            </a:pPr>
            <a:r>
              <a:rPr lang="en-US" dirty="0"/>
              <a:t> ● rating : TV Rating of the movie / show </a:t>
            </a:r>
          </a:p>
          <a:p>
            <a:pPr marL="0" indent="0">
              <a:buNone/>
            </a:pPr>
            <a:r>
              <a:rPr lang="en-US" dirty="0"/>
              <a:t>● duration : Total Duration - in minutes or number of seasons </a:t>
            </a:r>
          </a:p>
          <a:p>
            <a:pPr marL="0" indent="0">
              <a:buNone/>
            </a:pPr>
            <a:r>
              <a:rPr lang="en-US" dirty="0"/>
              <a:t>● </a:t>
            </a:r>
            <a:r>
              <a:rPr lang="en-US" dirty="0" err="1"/>
              <a:t>listed_in</a:t>
            </a:r>
            <a:r>
              <a:rPr lang="en-US" dirty="0"/>
              <a:t> : Genre</a:t>
            </a:r>
          </a:p>
          <a:p>
            <a:pPr marL="0" indent="0">
              <a:buNone/>
            </a:pPr>
            <a:r>
              <a:rPr lang="en-US" dirty="0"/>
              <a:t> ● description: The Summary description</a:t>
            </a:r>
          </a:p>
        </p:txBody>
      </p:sp>
    </p:spTree>
    <p:extLst>
      <p:ext uri="{BB962C8B-B14F-4D97-AF65-F5344CB8AC3E}">
        <p14:creationId xmlns:p14="http://schemas.microsoft.com/office/powerpoint/2010/main" val="277356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35B1-84EA-EC7B-F8B3-99114A4A3D86}"/>
              </a:ext>
            </a:extLst>
          </p:cNvPr>
          <p:cNvSpPr>
            <a:spLocks noGrp="1"/>
          </p:cNvSpPr>
          <p:nvPr>
            <p:ph type="title"/>
          </p:nvPr>
        </p:nvSpPr>
        <p:spPr>
          <a:xfrm>
            <a:off x="838200" y="338231"/>
            <a:ext cx="10515600" cy="1325563"/>
          </a:xfrm>
        </p:spPr>
        <p:txBody>
          <a:bodyPr/>
          <a:lstStyle/>
          <a:p>
            <a:r>
              <a:rPr lang="en-US" b="1" dirty="0">
                <a:solidFill>
                  <a:srgbClr val="C00000"/>
                </a:solidFill>
              </a:rPr>
              <a:t>Exploratory Data Analysis</a:t>
            </a:r>
          </a:p>
        </p:txBody>
      </p:sp>
      <p:sp>
        <p:nvSpPr>
          <p:cNvPr id="15" name="Content Placeholder 14">
            <a:extLst>
              <a:ext uri="{FF2B5EF4-FFF2-40B4-BE49-F238E27FC236}">
                <a16:creationId xmlns:a16="http://schemas.microsoft.com/office/drawing/2014/main" id="{8543EB6D-F6EC-CF35-BC9C-AF9B3AD44763}"/>
              </a:ext>
            </a:extLst>
          </p:cNvPr>
          <p:cNvSpPr>
            <a:spLocks noGrp="1"/>
          </p:cNvSpPr>
          <p:nvPr>
            <p:ph idx="1"/>
          </p:nvPr>
        </p:nvSpPr>
        <p:spPr/>
        <p:txBody>
          <a:bodyPr/>
          <a:lstStyle/>
          <a:p>
            <a:pPr marL="0" indent="0">
              <a:buNone/>
            </a:pPr>
            <a:r>
              <a:rPr lang="en-US" dirty="0"/>
              <a:t>Type of show:</a:t>
            </a:r>
          </a:p>
          <a:p>
            <a:r>
              <a:rPr lang="en-US" dirty="0"/>
              <a:t> Netflix has 5372 movies and 2398 TV shows.</a:t>
            </a:r>
          </a:p>
          <a:p>
            <a:r>
              <a:rPr lang="en-US" dirty="0"/>
              <a:t>There are more movies on Netflix which is more than double the TV Shows.</a:t>
            </a:r>
          </a:p>
          <a:p>
            <a:endParaRPr lang="en-US" dirty="0"/>
          </a:p>
        </p:txBody>
      </p:sp>
      <p:pic>
        <p:nvPicPr>
          <p:cNvPr id="17" name="Picture 16">
            <a:extLst>
              <a:ext uri="{FF2B5EF4-FFF2-40B4-BE49-F238E27FC236}">
                <a16:creationId xmlns:a16="http://schemas.microsoft.com/office/drawing/2014/main" id="{354A9655-FFC1-2150-B29F-2F39B4353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951" y="3774142"/>
            <a:ext cx="7335274" cy="2904564"/>
          </a:xfrm>
          <a:prstGeom prst="rect">
            <a:avLst/>
          </a:prstGeom>
        </p:spPr>
      </p:pic>
    </p:spTree>
    <p:extLst>
      <p:ext uri="{BB962C8B-B14F-4D97-AF65-F5344CB8AC3E}">
        <p14:creationId xmlns:p14="http://schemas.microsoft.com/office/powerpoint/2010/main" val="266970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AA-F716-96FF-03D4-3ACC5290026F}"/>
              </a:ext>
            </a:extLst>
          </p:cNvPr>
          <p:cNvSpPr>
            <a:spLocks noGrp="1"/>
          </p:cNvSpPr>
          <p:nvPr>
            <p:ph type="title"/>
          </p:nvPr>
        </p:nvSpPr>
        <p:spPr/>
        <p:txBody>
          <a:bodyPr/>
          <a:lstStyle/>
          <a:p>
            <a:r>
              <a:rPr lang="en-US" b="1" dirty="0">
                <a:solidFill>
                  <a:srgbClr val="C00000"/>
                </a:solidFill>
              </a:rPr>
              <a:t>Countries with highest content.</a:t>
            </a:r>
          </a:p>
        </p:txBody>
      </p:sp>
      <p:sp>
        <p:nvSpPr>
          <p:cNvPr id="3" name="Content Placeholder 2">
            <a:extLst>
              <a:ext uri="{FF2B5EF4-FFF2-40B4-BE49-F238E27FC236}">
                <a16:creationId xmlns:a16="http://schemas.microsoft.com/office/drawing/2014/main" id="{178498D8-E108-5D1D-9432-F6FA9520A51A}"/>
              </a:ext>
            </a:extLst>
          </p:cNvPr>
          <p:cNvSpPr>
            <a:spLocks noGrp="1"/>
          </p:cNvSpPr>
          <p:nvPr>
            <p:ph idx="1"/>
          </p:nvPr>
        </p:nvSpPr>
        <p:spPr/>
        <p:txBody>
          <a:bodyPr/>
          <a:lstStyle/>
          <a:p>
            <a:r>
              <a:rPr lang="en-US" dirty="0"/>
              <a:t>U.S has highest content on Netflix followed by India and U.K</a:t>
            </a:r>
          </a:p>
          <a:p>
            <a:pPr marL="0" indent="0">
              <a:buNone/>
            </a:pPr>
            <a:endParaRPr lang="en-US" dirty="0"/>
          </a:p>
        </p:txBody>
      </p:sp>
      <p:pic>
        <p:nvPicPr>
          <p:cNvPr id="5" name="Picture 4">
            <a:extLst>
              <a:ext uri="{FF2B5EF4-FFF2-40B4-BE49-F238E27FC236}">
                <a16:creationId xmlns:a16="http://schemas.microsoft.com/office/drawing/2014/main" id="{97D6C09F-599D-FCCA-E8AF-03F2B8E74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36" y="2942898"/>
            <a:ext cx="8802328" cy="3234065"/>
          </a:xfrm>
          <a:prstGeom prst="rect">
            <a:avLst/>
          </a:prstGeom>
        </p:spPr>
      </p:pic>
    </p:spTree>
    <p:extLst>
      <p:ext uri="{BB962C8B-B14F-4D97-AF65-F5344CB8AC3E}">
        <p14:creationId xmlns:p14="http://schemas.microsoft.com/office/powerpoint/2010/main" val="303387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2750-DAA1-81AA-1CF7-E57C95FAE9AF}"/>
              </a:ext>
            </a:extLst>
          </p:cNvPr>
          <p:cNvSpPr>
            <a:spLocks noGrp="1"/>
          </p:cNvSpPr>
          <p:nvPr>
            <p:ph type="title"/>
          </p:nvPr>
        </p:nvSpPr>
        <p:spPr/>
        <p:txBody>
          <a:bodyPr/>
          <a:lstStyle/>
          <a:p>
            <a:r>
              <a:rPr lang="en-US" b="1" dirty="0">
                <a:solidFill>
                  <a:srgbClr val="C00000"/>
                </a:solidFill>
              </a:rPr>
              <a:t>Ratings</a:t>
            </a:r>
            <a:br>
              <a:rPr lang="en-US" b="1" dirty="0">
                <a:solidFill>
                  <a:srgbClr val="C00000"/>
                </a:solidFill>
              </a:rPr>
            </a:br>
            <a:endParaRPr lang="en-US" b="1" dirty="0">
              <a:solidFill>
                <a:srgbClr val="C00000"/>
              </a:solidFill>
            </a:endParaRPr>
          </a:p>
        </p:txBody>
      </p:sp>
      <p:pic>
        <p:nvPicPr>
          <p:cNvPr id="6" name="Picture Placeholder 5">
            <a:extLst>
              <a:ext uri="{FF2B5EF4-FFF2-40B4-BE49-F238E27FC236}">
                <a16:creationId xmlns:a16="http://schemas.microsoft.com/office/drawing/2014/main" id="{718BAB57-03B6-9731-50D6-9B9DA0D60BD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81" r="1381"/>
          <a:stretch>
            <a:fillRect/>
          </a:stretch>
        </p:blipFill>
        <p:spPr>
          <a:xfrm>
            <a:off x="5183188" y="987426"/>
            <a:ext cx="6172200" cy="2553634"/>
          </a:xfrm>
        </p:spPr>
      </p:pic>
      <p:sp>
        <p:nvSpPr>
          <p:cNvPr id="4" name="Text Placeholder 3">
            <a:extLst>
              <a:ext uri="{FF2B5EF4-FFF2-40B4-BE49-F238E27FC236}">
                <a16:creationId xmlns:a16="http://schemas.microsoft.com/office/drawing/2014/main" id="{B2AEFD59-C709-4816-2181-E439192884CF}"/>
              </a:ext>
            </a:extLst>
          </p:cNvPr>
          <p:cNvSpPr>
            <a:spLocks noGrp="1"/>
          </p:cNvSpPr>
          <p:nvPr>
            <p:ph type="body" sz="half" idx="2"/>
          </p:nvPr>
        </p:nvSpPr>
        <p:spPr/>
        <p:txBody>
          <a:bodyPr/>
          <a:lstStyle/>
          <a:p>
            <a:endParaRPr lang="en-US" dirty="0"/>
          </a:p>
          <a:p>
            <a:r>
              <a:rPr lang="en-US" dirty="0"/>
              <a:t>● TV-MA has the highest number of ratings for tv shows .</a:t>
            </a:r>
          </a:p>
          <a:p>
            <a:r>
              <a:rPr lang="en-US" dirty="0"/>
              <a:t> ● TV-MA has the highest number of ratings for movies .</a:t>
            </a:r>
          </a:p>
          <a:p>
            <a:r>
              <a:rPr lang="en-US" dirty="0"/>
              <a:t> ● In both the cases TV-MA has the highest number of ratings.</a:t>
            </a:r>
          </a:p>
        </p:txBody>
      </p:sp>
      <p:pic>
        <p:nvPicPr>
          <p:cNvPr id="8" name="Picture 7">
            <a:extLst>
              <a:ext uri="{FF2B5EF4-FFF2-40B4-BE49-F238E27FC236}">
                <a16:creationId xmlns:a16="http://schemas.microsoft.com/office/drawing/2014/main" id="{123BD9FA-C0E0-69F0-BF6D-FAF60510C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906" y="3751728"/>
            <a:ext cx="6039693" cy="2729753"/>
          </a:xfrm>
          <a:prstGeom prst="rect">
            <a:avLst/>
          </a:prstGeom>
        </p:spPr>
      </p:pic>
    </p:spTree>
    <p:extLst>
      <p:ext uri="{BB962C8B-B14F-4D97-AF65-F5344CB8AC3E}">
        <p14:creationId xmlns:p14="http://schemas.microsoft.com/office/powerpoint/2010/main" val="77597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D383-C0D4-4B72-C173-F4DA8A3CF4A4}"/>
              </a:ext>
            </a:extLst>
          </p:cNvPr>
          <p:cNvSpPr>
            <a:spLocks noGrp="1"/>
          </p:cNvSpPr>
          <p:nvPr>
            <p:ph type="title"/>
          </p:nvPr>
        </p:nvSpPr>
        <p:spPr/>
        <p:txBody>
          <a:bodyPr/>
          <a:lstStyle/>
          <a:p>
            <a:r>
              <a:rPr lang="en-US" b="1" dirty="0">
                <a:solidFill>
                  <a:srgbClr val="C00000"/>
                </a:solidFill>
              </a:rPr>
              <a:t>Release Year</a:t>
            </a:r>
          </a:p>
        </p:txBody>
      </p:sp>
      <p:pic>
        <p:nvPicPr>
          <p:cNvPr id="6" name="Picture Placeholder 5">
            <a:extLst>
              <a:ext uri="{FF2B5EF4-FFF2-40B4-BE49-F238E27FC236}">
                <a16:creationId xmlns:a16="http://schemas.microsoft.com/office/drawing/2014/main" id="{DB620D0D-3A3F-BE95-000E-FC5AC4356B2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19" r="3219"/>
          <a:stretch>
            <a:fillRect/>
          </a:stretch>
        </p:blipFill>
        <p:spPr>
          <a:xfrm>
            <a:off x="5487988" y="1362635"/>
            <a:ext cx="6172200" cy="2203450"/>
          </a:xfrm>
        </p:spPr>
      </p:pic>
      <p:sp>
        <p:nvSpPr>
          <p:cNvPr id="4" name="Text Placeholder 3">
            <a:extLst>
              <a:ext uri="{FF2B5EF4-FFF2-40B4-BE49-F238E27FC236}">
                <a16:creationId xmlns:a16="http://schemas.microsoft.com/office/drawing/2014/main" id="{F8B90DC5-B95F-6ADD-9E18-D2399EBBADC1}"/>
              </a:ext>
            </a:extLst>
          </p:cNvPr>
          <p:cNvSpPr>
            <a:spLocks noGrp="1"/>
          </p:cNvSpPr>
          <p:nvPr>
            <p:ph type="body" sz="half" idx="2"/>
          </p:nvPr>
        </p:nvSpPr>
        <p:spPr>
          <a:xfrm>
            <a:off x="839788" y="2156012"/>
            <a:ext cx="3932237" cy="3811588"/>
          </a:xfrm>
        </p:spPr>
        <p:txBody>
          <a:bodyPr>
            <a:normAutofit/>
          </a:bodyPr>
          <a:lstStyle/>
          <a:p>
            <a:r>
              <a:rPr lang="en-US" dirty="0"/>
              <a:t>● Highest number of movies released in 2017 and 2018 </a:t>
            </a:r>
          </a:p>
          <a:p>
            <a:r>
              <a:rPr lang="en-US" dirty="0"/>
              <a:t>● Highest number of movies released in 2020</a:t>
            </a:r>
          </a:p>
          <a:p>
            <a:r>
              <a:rPr lang="en-US" dirty="0"/>
              <a:t>● We saw a huge increase in the number of movies and television episodes after 2015. </a:t>
            </a:r>
          </a:p>
          <a:p>
            <a:r>
              <a:rPr lang="en-US" dirty="0"/>
              <a:t>● It appears that Netflix has focused more attention on increasing Movie content that TV Shows. Movies have increased much more dramatically than TV shows.</a:t>
            </a:r>
          </a:p>
        </p:txBody>
      </p:sp>
      <p:pic>
        <p:nvPicPr>
          <p:cNvPr id="8" name="Picture 7">
            <a:extLst>
              <a:ext uri="{FF2B5EF4-FFF2-40B4-BE49-F238E27FC236}">
                <a16:creationId xmlns:a16="http://schemas.microsoft.com/office/drawing/2014/main" id="{D79C1252-B05B-2A76-8487-97D796072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729" y="4182035"/>
            <a:ext cx="6293224" cy="1681397"/>
          </a:xfrm>
          <a:prstGeom prst="rect">
            <a:avLst/>
          </a:prstGeom>
        </p:spPr>
      </p:pic>
    </p:spTree>
    <p:extLst>
      <p:ext uri="{BB962C8B-B14F-4D97-AF65-F5344CB8AC3E}">
        <p14:creationId xmlns:p14="http://schemas.microsoft.com/office/powerpoint/2010/main" val="181842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5B33-1332-1A5F-7B29-F58DBD193F4A}"/>
              </a:ext>
            </a:extLst>
          </p:cNvPr>
          <p:cNvSpPr>
            <a:spLocks noGrp="1"/>
          </p:cNvSpPr>
          <p:nvPr>
            <p:ph type="title"/>
          </p:nvPr>
        </p:nvSpPr>
        <p:spPr/>
        <p:txBody>
          <a:bodyPr/>
          <a:lstStyle/>
          <a:p>
            <a:r>
              <a:rPr lang="en-US" b="1" dirty="0">
                <a:solidFill>
                  <a:srgbClr val="C00000"/>
                </a:solidFill>
              </a:rPr>
              <a:t>Genre</a:t>
            </a:r>
          </a:p>
        </p:txBody>
      </p:sp>
      <p:sp>
        <p:nvSpPr>
          <p:cNvPr id="4" name="Text Placeholder 3">
            <a:extLst>
              <a:ext uri="{FF2B5EF4-FFF2-40B4-BE49-F238E27FC236}">
                <a16:creationId xmlns:a16="http://schemas.microsoft.com/office/drawing/2014/main" id="{DF86F020-FB33-BB77-8450-D6D3F2AAF5C3}"/>
              </a:ext>
            </a:extLst>
          </p:cNvPr>
          <p:cNvSpPr>
            <a:spLocks noGrp="1"/>
          </p:cNvSpPr>
          <p:nvPr>
            <p:ph type="body" sz="half" idx="2"/>
          </p:nvPr>
        </p:nvSpPr>
        <p:spPr/>
        <p:txBody>
          <a:bodyPr/>
          <a:lstStyle/>
          <a:p>
            <a:endParaRPr lang="en-US" dirty="0"/>
          </a:p>
          <a:p>
            <a:r>
              <a:rPr lang="en-US" dirty="0"/>
              <a:t>● Documentaries are the top most genre in Netflix which is followed by standup comedy and Drams and international movies.</a:t>
            </a:r>
          </a:p>
          <a:p>
            <a:r>
              <a:rPr lang="en-US" dirty="0"/>
              <a:t> ● Kids tv show is the top most TV show genre in Netflix.</a:t>
            </a:r>
          </a:p>
        </p:txBody>
      </p:sp>
      <p:pic>
        <p:nvPicPr>
          <p:cNvPr id="10" name="Picture Placeholder 9">
            <a:extLst>
              <a:ext uri="{FF2B5EF4-FFF2-40B4-BE49-F238E27FC236}">
                <a16:creationId xmlns:a16="http://schemas.microsoft.com/office/drawing/2014/main" id="{CA23FDB4-2502-A58F-5B88-025425E568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279" r="22279"/>
          <a:stretch>
            <a:fillRect/>
          </a:stretch>
        </p:blipFill>
        <p:spPr>
          <a:xfrm>
            <a:off x="5091953" y="767790"/>
            <a:ext cx="6173788" cy="2661210"/>
          </a:xfrm>
        </p:spPr>
      </p:pic>
      <p:pic>
        <p:nvPicPr>
          <p:cNvPr id="14" name="Picture 13">
            <a:extLst>
              <a:ext uri="{FF2B5EF4-FFF2-40B4-BE49-F238E27FC236}">
                <a16:creationId xmlns:a16="http://schemas.microsoft.com/office/drawing/2014/main" id="{E71A9C1C-EA42-12B2-A794-08E1E2633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358" y="3657600"/>
            <a:ext cx="10212225" cy="2590006"/>
          </a:xfrm>
          <a:prstGeom prst="rect">
            <a:avLst/>
          </a:prstGeom>
        </p:spPr>
      </p:pic>
    </p:spTree>
    <p:extLst>
      <p:ext uri="{BB962C8B-B14F-4D97-AF65-F5344CB8AC3E}">
        <p14:creationId xmlns:p14="http://schemas.microsoft.com/office/powerpoint/2010/main" val="428930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35A6-EC2E-FB9C-033C-CABD815AF6DB}"/>
              </a:ext>
            </a:extLst>
          </p:cNvPr>
          <p:cNvSpPr>
            <a:spLocks noGrp="1"/>
          </p:cNvSpPr>
          <p:nvPr>
            <p:ph type="title"/>
          </p:nvPr>
        </p:nvSpPr>
        <p:spPr/>
        <p:txBody>
          <a:bodyPr/>
          <a:lstStyle/>
          <a:p>
            <a:r>
              <a:rPr lang="en-US" b="1" dirty="0">
                <a:solidFill>
                  <a:srgbClr val="C00000"/>
                </a:solidFill>
              </a:rPr>
              <a:t>Duration</a:t>
            </a:r>
          </a:p>
        </p:txBody>
      </p:sp>
      <p:pic>
        <p:nvPicPr>
          <p:cNvPr id="6" name="Picture Placeholder 5">
            <a:extLst>
              <a:ext uri="{FF2B5EF4-FFF2-40B4-BE49-F238E27FC236}">
                <a16:creationId xmlns:a16="http://schemas.microsoft.com/office/drawing/2014/main" id="{A1EF291B-BE22-6DC7-E22F-42F61E505C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849" r="18849"/>
          <a:stretch>
            <a:fillRect/>
          </a:stretch>
        </p:blipFill>
        <p:spPr>
          <a:xfrm>
            <a:off x="6096000" y="673662"/>
            <a:ext cx="5519364" cy="3243916"/>
          </a:xfrm>
        </p:spPr>
      </p:pic>
      <p:sp>
        <p:nvSpPr>
          <p:cNvPr id="4" name="Text Placeholder 3">
            <a:extLst>
              <a:ext uri="{FF2B5EF4-FFF2-40B4-BE49-F238E27FC236}">
                <a16:creationId xmlns:a16="http://schemas.microsoft.com/office/drawing/2014/main" id="{1E14B094-8D7C-8F3C-81B7-14C03D6CD6FE}"/>
              </a:ext>
            </a:extLst>
          </p:cNvPr>
          <p:cNvSpPr>
            <a:spLocks noGrp="1"/>
          </p:cNvSpPr>
          <p:nvPr>
            <p:ph type="body" sz="half" idx="2"/>
          </p:nvPr>
        </p:nvSpPr>
        <p:spPr/>
        <p:txBody>
          <a:bodyPr/>
          <a:lstStyle/>
          <a:p>
            <a:r>
              <a:rPr lang="en-US" dirty="0"/>
              <a:t>●  Most of the movies have duration of between 50 to 150 minutes.</a:t>
            </a:r>
          </a:p>
          <a:p>
            <a:pPr marL="285750" indent="-285750">
              <a:buFont typeface="Arial" panose="020B0604020202020204" pitchFamily="34" charset="0"/>
              <a:buChar char="•"/>
            </a:pPr>
            <a:r>
              <a:rPr lang="en-US" dirty="0"/>
              <a:t>Most TV show have only one season. </a:t>
            </a:r>
          </a:p>
        </p:txBody>
      </p:sp>
      <p:pic>
        <p:nvPicPr>
          <p:cNvPr id="8" name="Picture 7">
            <a:extLst>
              <a:ext uri="{FF2B5EF4-FFF2-40B4-BE49-F238E27FC236}">
                <a16:creationId xmlns:a16="http://schemas.microsoft.com/office/drawing/2014/main" id="{F0565674-65A2-00F4-0A36-76276B4A1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82" y="4069976"/>
            <a:ext cx="11421036" cy="2577838"/>
          </a:xfrm>
          <a:prstGeom prst="rect">
            <a:avLst/>
          </a:prstGeom>
        </p:spPr>
      </p:pic>
    </p:spTree>
    <p:extLst>
      <p:ext uri="{BB962C8B-B14F-4D97-AF65-F5344CB8AC3E}">
        <p14:creationId xmlns:p14="http://schemas.microsoft.com/office/powerpoint/2010/main" val="1686586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1182</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CAPSTONE PROJECT-4  NETFLIX MOVIES AND TV SHOW CLUSTERING</vt:lpstr>
      <vt:lpstr>Problem Statement</vt:lpstr>
      <vt:lpstr>Data Description</vt:lpstr>
      <vt:lpstr>Exploratory Data Analysis</vt:lpstr>
      <vt:lpstr>Countries with highest content.</vt:lpstr>
      <vt:lpstr>Ratings </vt:lpstr>
      <vt:lpstr>Release Year</vt:lpstr>
      <vt:lpstr>Genre</vt:lpstr>
      <vt:lpstr>Duration</vt:lpstr>
      <vt:lpstr>Feature Selection</vt:lpstr>
      <vt:lpstr>Applying K-Means clustering algorithm</vt:lpstr>
      <vt:lpstr>Evaluation</vt:lpstr>
      <vt:lpstr>Agglomerative clustering</vt:lpstr>
      <vt:lpstr>Evaluation</vt:lpstr>
      <vt:lpstr>Conclusion</vt:lpstr>
      <vt:lpstr>.</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PROJECT-4  NETFLIX MOVIES AND TV SHOW CLUSTERING</dc:title>
  <dc:creator>rishi gupta</dc:creator>
  <cp:lastModifiedBy>rishi gupta</cp:lastModifiedBy>
  <cp:revision>2</cp:revision>
  <dcterms:created xsi:type="dcterms:W3CDTF">2022-11-28T16:11:48Z</dcterms:created>
  <dcterms:modified xsi:type="dcterms:W3CDTF">2023-01-06T06:03:59Z</dcterms:modified>
</cp:coreProperties>
</file>