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6B0E4BC-FB09-4E02-AAEA-B32E0387C433}">
  <a:tblStyle styleId="{B6B0E4BC-FB09-4E02-AAEA-B32E0387C43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26D500E-A03D-415F-9483-53C8EDAE22B1}"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2b3546faf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b3546faf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2b3546faf5_0_1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b3546faf5_0_1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2b3546faf5_0_1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b3546faf5_0_1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2b3546faf5_0_1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3546faf5_0_1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2b357efea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357efea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2b357efea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357efea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2b3546faf5_0_1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b3546faf5_0_1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2b3546faf5_0_1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b3546faf5_0_1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2b3546faf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b3546faf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2b3546faf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b3546faf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2b357efeae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b357efeae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2b3546fa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b3546fa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2b3546faf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b3546faf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2b357efeae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b357efeae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2b357efeae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b357efeae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2b357efeae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b357efeae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2b357efeae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b357efeae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2b357efeae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b357efeae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2b3546faf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b3546faf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2b3546faf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b3546faf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2b357efeae_2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b357efeae_2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2b357efeae_2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b357efeae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2b357efeae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b357efeae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2b3546faf5_0_1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b3546faf5_0_1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2b357efeae_2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b357efeae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2b357efeae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b357efeae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2b3546faf5_0_1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b3546faf5_0_1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2b3546faf5_0_1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3546faf5_0_1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2b3546fa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b3546fa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2b3546faf5_0_1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b3546faf5_0_1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2b3546faf5_0_1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3546faf5_0_1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2b357efeae_2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357efeae_2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mathworks.com/help/wavelet/ug/wavelet-denoising.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19.png"/><Relationship Id="rId5" Type="http://schemas.openxmlformats.org/officeDocument/2006/relationships/image" Target="../media/image17.png"/><Relationship Id="rId6"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www.jakob-aungiers.com/articles/a/Multidimensional-LSTM-Networks-to-Predict-Bitcoin-Price" TargetMode="External"/><Relationship Id="rId4" Type="http://schemas.openxmlformats.org/officeDocument/2006/relationships/hyperlink" Target="https://docs.oracle.com/cd/E40248_01/epm.1112/cb_statistical/frameset.htm?ch07s02s03s04.html" TargetMode="External"/><Relationship Id="rId5" Type="http://schemas.openxmlformats.org/officeDocument/2006/relationships/hyperlink" Target="https://www.ncbi.nlm.nih.gov/pmc/articles/PMC551086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925850" y="809725"/>
            <a:ext cx="5195100" cy="268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000000"/>
                </a:solidFill>
              </a:rPr>
              <a:t>Learn Deeply about Cryptocurrency</a:t>
            </a:r>
            <a:endParaRPr b="1">
              <a:solidFill>
                <a:srgbClr val="000000"/>
              </a:solidFill>
            </a:endParaRPr>
          </a:p>
          <a:p>
            <a:pPr indent="0" lvl="0" marL="0" rtl="0" algn="ctr">
              <a:spcBef>
                <a:spcPts val="0"/>
              </a:spcBef>
              <a:spcAft>
                <a:spcPts val="0"/>
              </a:spcAft>
              <a:buNone/>
            </a:pPr>
            <a:r>
              <a:rPr lang="en">
                <a:solidFill>
                  <a:srgbClr val="000000"/>
                </a:solidFill>
              </a:rPr>
              <a:t>Part 2</a:t>
            </a:r>
            <a:r>
              <a:rPr lang="en">
                <a:solidFill>
                  <a:srgbClr val="000000"/>
                </a:solidFill>
              </a:rPr>
              <a:t> </a:t>
            </a:r>
            <a:endParaRPr>
              <a:solidFill>
                <a:srgbClr val="000000"/>
              </a:solidFill>
            </a:endParaRPr>
          </a:p>
        </p:txBody>
      </p:sp>
      <p:sp>
        <p:nvSpPr>
          <p:cNvPr id="55" name="Google Shape;55;p13"/>
          <p:cNvSpPr txBox="1"/>
          <p:nvPr>
            <p:ph idx="1" type="subTitle"/>
          </p:nvPr>
        </p:nvSpPr>
        <p:spPr>
          <a:xfrm>
            <a:off x="311700" y="36743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CC4125"/>
                </a:solidFill>
              </a:rPr>
              <a:t>Deep learning applied to price prediction</a:t>
            </a:r>
            <a:endParaRPr b="1">
              <a:solidFill>
                <a:srgbClr val="CC4125"/>
              </a:solidFill>
            </a:endParaRPr>
          </a:p>
        </p:txBody>
      </p:sp>
      <p:sp>
        <p:nvSpPr>
          <p:cNvPr id="56" name="Google Shape;56;p13"/>
          <p:cNvSpPr txBox="1"/>
          <p:nvPr/>
        </p:nvSpPr>
        <p:spPr>
          <a:xfrm>
            <a:off x="5032875" y="4466975"/>
            <a:ext cx="3982200" cy="464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000"/>
              <a:t>Joseph Lee, Eric Ng</a:t>
            </a:r>
            <a:endParaRPr sz="2000"/>
          </a:p>
          <a:p>
            <a:pPr indent="0" lvl="0" marL="0" rtl="0" algn="l">
              <a:spcBef>
                <a:spcPts val="0"/>
              </a:spcBef>
              <a:spcAft>
                <a:spcPts val="0"/>
              </a:spcAft>
              <a:buNone/>
            </a:pPr>
            <a:r>
              <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lin ang="5400012" scaled="0"/>
        </a:gradFill>
      </p:bgPr>
    </p:bg>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144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Denoising</a:t>
            </a:r>
            <a:r>
              <a:rPr lang="en"/>
              <a:t> using Wavelet Transform</a:t>
            </a:r>
            <a:endParaRPr/>
          </a:p>
        </p:txBody>
      </p:sp>
      <p:sp>
        <p:nvSpPr>
          <p:cNvPr id="114" name="Google Shape;114;p22"/>
          <p:cNvSpPr txBox="1"/>
          <p:nvPr>
            <p:ph idx="1" type="body"/>
          </p:nvPr>
        </p:nvSpPr>
        <p:spPr>
          <a:xfrm>
            <a:off x="311700" y="716700"/>
            <a:ext cx="8520600" cy="409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There is a lot of noise in our data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Approach: Smooth the data by eliminating the spikes and leaving only the trends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wavelet transform works by transforming the data which is in the time domain onto the frequency domain.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This produces high and low frequency </a:t>
            </a:r>
            <a:r>
              <a:rPr lang="en">
                <a:solidFill>
                  <a:srgbClr val="000000"/>
                </a:solidFill>
              </a:rPr>
              <a:t>coefficients</a:t>
            </a:r>
            <a:r>
              <a:rPr lang="en">
                <a:solidFill>
                  <a:srgbClr val="000000"/>
                </a:solidFill>
              </a:rPr>
              <a:t> describing the data</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We threshold the high frequency coefficients and transform it back into the time domain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This leaves only the low frequency components and therefore the trends in the data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Reference:</a:t>
            </a:r>
            <a:r>
              <a:rPr lang="en" u="sng">
                <a:solidFill>
                  <a:schemeClr val="hlink"/>
                </a:solidFill>
                <a:hlinkClick r:id="rId3"/>
              </a:rPr>
              <a:t>https://www.mathworks.com/help/wavelet/ug/wavelet-denoising.html</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This is accomplish using third party library called pywavelet</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lin ang="5400012" scaled="0"/>
        </a:gradFill>
      </p:bgPr>
    </p:bg>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Scaling Data</a:t>
            </a:r>
            <a:endParaRPr/>
          </a:p>
        </p:txBody>
      </p:sp>
      <p:sp>
        <p:nvSpPr>
          <p:cNvPr id="120" name="Google Shape;120;p23"/>
          <p:cNvSpPr txBox="1"/>
          <p:nvPr>
            <p:ph idx="1" type="body"/>
          </p:nvPr>
        </p:nvSpPr>
        <p:spPr>
          <a:xfrm>
            <a:off x="311700" y="1152475"/>
            <a:ext cx="8520600" cy="1177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Each time series (high, low, MACD) all take values over different ranges</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This poses a problem for our Neural Network</a:t>
            </a:r>
            <a:endParaRPr sz="2000">
              <a:solidFill>
                <a:srgbClr val="000000"/>
              </a:solidFill>
            </a:endParaRPr>
          </a:p>
        </p:txBody>
      </p:sp>
      <p:graphicFrame>
        <p:nvGraphicFramePr>
          <p:cNvPr id="121" name="Google Shape;121;p23"/>
          <p:cNvGraphicFramePr/>
          <p:nvPr/>
        </p:nvGraphicFramePr>
        <p:xfrm>
          <a:off x="9525" y="2422600"/>
          <a:ext cx="3000000" cy="3000000"/>
        </p:xfrm>
        <a:graphic>
          <a:graphicData uri="http://schemas.openxmlformats.org/drawingml/2006/table">
            <a:tbl>
              <a:tblPr>
                <a:noFill/>
                <a:tableStyleId>{826D500E-A03D-415F-9483-53C8EDAE22B1}</a:tableStyleId>
              </a:tblPr>
              <a:tblGrid>
                <a:gridCol w="561975"/>
                <a:gridCol w="561975"/>
                <a:gridCol w="561975"/>
                <a:gridCol w="571500"/>
                <a:gridCol w="571500"/>
                <a:gridCol w="571500"/>
                <a:gridCol w="571500"/>
                <a:gridCol w="581025"/>
                <a:gridCol w="571500"/>
                <a:gridCol w="571500"/>
                <a:gridCol w="571500"/>
                <a:gridCol w="571500"/>
                <a:gridCol w="561975"/>
                <a:gridCol w="581025"/>
                <a:gridCol w="571500"/>
                <a:gridCol w="571500"/>
              </a:tblGrid>
              <a:tr h="200025">
                <a:tc>
                  <a:txBody>
                    <a:bodyPr/>
                    <a:lstStyle/>
                    <a:p>
                      <a:pPr indent="0" lvl="0" marL="0" rtl="0" algn="l">
                        <a:spcBef>
                          <a:spcPts val="0"/>
                        </a:spcBef>
                        <a:spcAft>
                          <a:spcPts val="0"/>
                        </a:spcAft>
                        <a:buNone/>
                      </a:pPr>
                      <a:r>
                        <a:rPr b="1" lang="en" sz="1100"/>
                        <a:t>low</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high</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open</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close</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volume</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MAVG5</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MAVG10</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EMAVG20</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bollmid</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bollLower</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bollUpper</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MACD</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roc</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true range</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stochMI</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CCI</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en" sz="800"/>
                        <a:t>4691.37</a:t>
                      </a:r>
                      <a:endParaRPr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t>4963.6</a:t>
                      </a:r>
                      <a:endParaRPr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t>4931.6</a:t>
                      </a:r>
                      <a:endParaRPr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t>4931.59</a:t>
                      </a:r>
                      <a:endParaRPr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t>54488.4</a:t>
                      </a:r>
                      <a:endParaRPr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t>4700.9</a:t>
                      </a:r>
                      <a:endParaRPr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t>4624.66</a:t>
                      </a:r>
                      <a:endParaRPr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t>4393.12</a:t>
                      </a:r>
                      <a:endParaRPr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t>4547.63</a:t>
                      </a:r>
                      <a:endParaRPr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t>4209.41</a:t>
                      </a:r>
                      <a:endParaRPr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t>5156.16</a:t>
                      </a:r>
                      <a:endParaRPr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t>429.27</a:t>
                      </a:r>
                      <a:endParaRPr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t>0.72</a:t>
                      </a:r>
                      <a:endParaRPr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t>402.08</a:t>
                      </a:r>
                      <a:endParaRPr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t>0.92</a:t>
                      </a:r>
                      <a:endParaRPr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t>27.41</a:t>
                      </a:r>
                      <a:endParaRPr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r">
                        <a:lnSpc>
                          <a:spcPct val="115000"/>
                        </a:lnSpc>
                        <a:spcBef>
                          <a:spcPts val="0"/>
                        </a:spcBef>
                        <a:spcAft>
                          <a:spcPts val="0"/>
                        </a:spcAft>
                        <a:buNone/>
                      </a:pPr>
                      <a:r>
                        <a:rPr lang="en" sz="800"/>
                        <a:t>14.33</a:t>
                      </a:r>
                      <a:endParaRPr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t>581.12</a:t>
                      </a:r>
                      <a:endParaRPr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t>548.3</a:t>
                      </a:r>
                      <a:endParaRPr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t>541.98</a:t>
                      </a:r>
                      <a:endParaRPr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t>683.8</a:t>
                      </a:r>
                      <a:endParaRPr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t>576.3</a:t>
                      </a:r>
                      <a:endParaRPr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t>579.51</a:t>
                      </a:r>
                      <a:endParaRPr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t>583.65</a:t>
                      </a:r>
                      <a:endParaRPr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t>579.5</a:t>
                      </a:r>
                      <a:endParaRPr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t>498.43</a:t>
                      </a:r>
                      <a:endParaRPr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t>580.74</a:t>
                      </a:r>
                      <a:endParaRPr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t>-125.39</a:t>
                      </a:r>
                      <a:endParaRPr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t>-0.26</a:t>
                      </a:r>
                      <a:endParaRPr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t>6.64</a:t>
                      </a:r>
                      <a:endParaRPr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t>-0.28</a:t>
                      </a:r>
                      <a:endParaRPr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t>-24.32</a:t>
                      </a:r>
                      <a:endParaRPr sz="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22" name="Google Shape;122;p23"/>
          <p:cNvSpPr txBox="1"/>
          <p:nvPr>
            <p:ph idx="1" type="body"/>
          </p:nvPr>
        </p:nvSpPr>
        <p:spPr>
          <a:xfrm>
            <a:off x="311700" y="3637900"/>
            <a:ext cx="8520600" cy="1177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The neural network should not favor any particular column </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Also poses issues because of large numbers cause numerical instability</a:t>
            </a:r>
            <a:endParaRPr sz="20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lin ang="5400012" scaled="0"/>
        </a:gradFill>
      </p:bgPr>
    </p:bg>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 Max Scaler</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Let 				 be our feature range</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chemeClr val="dk1"/>
                </a:solidFill>
              </a:rPr>
              <a:t>In our case the range is going to be -1 to 1</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chemeClr val="dk1"/>
                </a:solidFill>
              </a:rPr>
              <a:t>For each column in our dataset </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We obtain  new columns by apply the following function element-wise to each value in </a:t>
            </a:r>
            <a:endParaRPr sz="2000">
              <a:solidFill>
                <a:srgbClr val="000000"/>
              </a:solidFill>
            </a:endParaRPr>
          </a:p>
          <a:p>
            <a:pPr indent="0" lvl="0" marL="0" rtl="0" algn="l">
              <a:spcBef>
                <a:spcPts val="1600"/>
              </a:spcBef>
              <a:spcAft>
                <a:spcPts val="1600"/>
              </a:spcAft>
              <a:buNone/>
            </a:pPr>
            <a:r>
              <a:t/>
            </a:r>
            <a:endParaRPr sz="2000">
              <a:solidFill>
                <a:srgbClr val="000000"/>
              </a:solidFill>
            </a:endParaRPr>
          </a:p>
        </p:txBody>
      </p:sp>
      <p:pic>
        <p:nvPicPr>
          <p:cNvPr id="129" name="Google Shape;129;p24"/>
          <p:cNvPicPr preferRelativeResize="0"/>
          <p:nvPr/>
        </p:nvPicPr>
        <p:blipFill>
          <a:blip r:embed="rId3">
            <a:alphaModFix/>
          </a:blip>
          <a:stretch>
            <a:fillRect/>
          </a:stretch>
        </p:blipFill>
        <p:spPr>
          <a:xfrm>
            <a:off x="1343725" y="1223825"/>
            <a:ext cx="1365724" cy="363625"/>
          </a:xfrm>
          <a:prstGeom prst="rect">
            <a:avLst/>
          </a:prstGeom>
          <a:noFill/>
          <a:ln>
            <a:noFill/>
          </a:ln>
        </p:spPr>
      </p:pic>
      <p:pic>
        <p:nvPicPr>
          <p:cNvPr id="130" name="Google Shape;130;p24"/>
          <p:cNvPicPr preferRelativeResize="0"/>
          <p:nvPr/>
        </p:nvPicPr>
        <p:blipFill>
          <a:blip r:embed="rId4">
            <a:alphaModFix/>
          </a:blip>
          <a:stretch>
            <a:fillRect/>
          </a:stretch>
        </p:blipFill>
        <p:spPr>
          <a:xfrm>
            <a:off x="4471090" y="1931825"/>
            <a:ext cx="383260" cy="363626"/>
          </a:xfrm>
          <a:prstGeom prst="rect">
            <a:avLst/>
          </a:prstGeom>
          <a:noFill/>
          <a:ln>
            <a:noFill/>
          </a:ln>
        </p:spPr>
      </p:pic>
      <p:pic>
        <p:nvPicPr>
          <p:cNvPr id="131" name="Google Shape;131;p24"/>
          <p:cNvPicPr preferRelativeResize="0"/>
          <p:nvPr/>
        </p:nvPicPr>
        <p:blipFill>
          <a:blip r:embed="rId5">
            <a:alphaModFix/>
          </a:blip>
          <a:stretch>
            <a:fillRect/>
          </a:stretch>
        </p:blipFill>
        <p:spPr>
          <a:xfrm>
            <a:off x="1098375" y="2981775"/>
            <a:ext cx="6947250" cy="738150"/>
          </a:xfrm>
          <a:prstGeom prst="rect">
            <a:avLst/>
          </a:prstGeom>
          <a:noFill/>
          <a:ln>
            <a:noFill/>
          </a:ln>
        </p:spPr>
      </p:pic>
      <p:pic>
        <p:nvPicPr>
          <p:cNvPr id="132" name="Google Shape;132;p24"/>
          <p:cNvPicPr preferRelativeResize="0"/>
          <p:nvPr/>
        </p:nvPicPr>
        <p:blipFill>
          <a:blip r:embed="rId4">
            <a:alphaModFix/>
          </a:blip>
          <a:stretch>
            <a:fillRect/>
          </a:stretch>
        </p:blipFill>
        <p:spPr>
          <a:xfrm>
            <a:off x="2709440" y="2618150"/>
            <a:ext cx="383260" cy="3636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lin ang="5400012" scaled="0"/>
        </a:gradFill>
      </p:bgPr>
    </p:bg>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Anyone see the problem?</a:t>
            </a:r>
            <a:endParaRPr/>
          </a:p>
        </p:txBody>
      </p:sp>
      <p:pic>
        <p:nvPicPr>
          <p:cNvPr id="138" name="Google Shape;138;p25"/>
          <p:cNvPicPr preferRelativeResize="0"/>
          <p:nvPr/>
        </p:nvPicPr>
        <p:blipFill>
          <a:blip r:embed="rId3">
            <a:alphaModFix/>
          </a:blip>
          <a:stretch>
            <a:fillRect/>
          </a:stretch>
        </p:blipFill>
        <p:spPr>
          <a:xfrm>
            <a:off x="1561525" y="677325"/>
            <a:ext cx="6399626" cy="4799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lin ang="5400012" scaled="0"/>
        </a:gradFill>
      </p:bgPr>
    </p:bg>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with the </a:t>
            </a:r>
            <a:r>
              <a:rPr lang="en"/>
              <a:t>Scaler</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chemeClr val="dk1"/>
                </a:solidFill>
              </a:rPr>
              <a:t>Min Max Scaler cannot handle values outside of the pre-computed max and min for each column</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We handle this by introducing new parameters </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These values will be used to estimate a lower and upper bound on what we think future prices will look like. </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I</a:t>
            </a:r>
            <a:r>
              <a:rPr lang="en" sz="2000">
                <a:solidFill>
                  <a:srgbClr val="000000"/>
                </a:solidFill>
              </a:rPr>
              <a:t>nevitably this means we will need to retrain our model</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New Scaling equation : </a:t>
            </a:r>
            <a:endParaRPr sz="2000">
              <a:solidFill>
                <a:srgbClr val="000000"/>
              </a:solidFill>
            </a:endParaRPr>
          </a:p>
        </p:txBody>
      </p:sp>
      <p:pic>
        <p:nvPicPr>
          <p:cNvPr id="145" name="Google Shape;145;p26"/>
          <p:cNvPicPr preferRelativeResize="0"/>
          <p:nvPr/>
        </p:nvPicPr>
        <p:blipFill>
          <a:blip r:embed="rId3">
            <a:alphaModFix/>
          </a:blip>
          <a:stretch>
            <a:fillRect/>
          </a:stretch>
        </p:blipFill>
        <p:spPr>
          <a:xfrm>
            <a:off x="6196125" y="1966675"/>
            <a:ext cx="488224" cy="308800"/>
          </a:xfrm>
          <a:prstGeom prst="rect">
            <a:avLst/>
          </a:prstGeom>
          <a:noFill/>
          <a:ln>
            <a:noFill/>
          </a:ln>
        </p:spPr>
      </p:pic>
      <p:pic>
        <p:nvPicPr>
          <p:cNvPr id="146" name="Google Shape;146;p26"/>
          <p:cNvPicPr preferRelativeResize="0"/>
          <p:nvPr/>
        </p:nvPicPr>
        <p:blipFill>
          <a:blip r:embed="rId4">
            <a:alphaModFix/>
          </a:blip>
          <a:stretch>
            <a:fillRect/>
          </a:stretch>
        </p:blipFill>
        <p:spPr>
          <a:xfrm>
            <a:off x="762000" y="3808100"/>
            <a:ext cx="7620000" cy="676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lin ang="5400012" scaled="0"/>
        </a:gradFill>
      </p:bgPr>
    </p:bg>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 </a:t>
            </a:r>
            <a:endParaRPr/>
          </a:p>
          <a:p>
            <a:pPr indent="0" lvl="0" marL="0" rtl="0" algn="l">
              <a:spcBef>
                <a:spcPts val="0"/>
              </a:spcBef>
              <a:spcAft>
                <a:spcPts val="0"/>
              </a:spcAft>
              <a:buNone/>
            </a:pPr>
            <a:r>
              <a:rPr lang="en"/>
              <a:t>Flowchart</a:t>
            </a:r>
            <a:endParaRPr/>
          </a:p>
        </p:txBody>
      </p:sp>
      <p:pic>
        <p:nvPicPr>
          <p:cNvPr id="152" name="Google Shape;152;p27"/>
          <p:cNvPicPr preferRelativeResize="0"/>
          <p:nvPr/>
        </p:nvPicPr>
        <p:blipFill>
          <a:blip r:embed="rId3">
            <a:alphaModFix/>
          </a:blip>
          <a:stretch>
            <a:fillRect/>
          </a:stretch>
        </p:blipFill>
        <p:spPr>
          <a:xfrm>
            <a:off x="1925900" y="93625"/>
            <a:ext cx="7023900" cy="483834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lin ang="5400012" scaled="0"/>
        </a:gradFill>
      </p:bgPr>
    </p:bg>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Crypto-Bot</a:t>
            </a:r>
            <a:endParaRPr/>
          </a:p>
          <a:p>
            <a:pPr indent="0" lvl="0" marL="0" rtl="0" algn="l">
              <a:spcBef>
                <a:spcPts val="0"/>
              </a:spcBef>
              <a:spcAft>
                <a:spcPts val="0"/>
              </a:spcAft>
              <a:buNone/>
            </a:pPr>
            <a:r>
              <a:rPr lang="en"/>
              <a:t>Flow Chart</a:t>
            </a:r>
            <a:endParaRPr/>
          </a:p>
        </p:txBody>
      </p:sp>
      <p:pic>
        <p:nvPicPr>
          <p:cNvPr id="158" name="Google Shape;158;p28"/>
          <p:cNvPicPr preferRelativeResize="0"/>
          <p:nvPr/>
        </p:nvPicPr>
        <p:blipFill>
          <a:blip r:embed="rId3">
            <a:alphaModFix/>
          </a:blip>
          <a:stretch>
            <a:fillRect/>
          </a:stretch>
        </p:blipFill>
        <p:spPr>
          <a:xfrm>
            <a:off x="1974150" y="314600"/>
            <a:ext cx="5922801" cy="4711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lin ang="5400012" scaled="0"/>
        </a:gradFill>
      </p:bgPr>
    </p:bg>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Optimizer</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SGD - Stochastic Gradient Descent</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RMS prop</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Adagrad</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Adadelta</a:t>
            </a:r>
            <a:endParaRPr sz="2000">
              <a:solidFill>
                <a:srgbClr val="000000"/>
              </a:solidFill>
            </a:endParaRPr>
          </a:p>
          <a:p>
            <a:pPr indent="-355600" lvl="0" marL="457200" rtl="0" algn="l">
              <a:spcBef>
                <a:spcPts val="0"/>
              </a:spcBef>
              <a:spcAft>
                <a:spcPts val="0"/>
              </a:spcAft>
              <a:buClr>
                <a:srgbClr val="000000"/>
              </a:buClr>
              <a:buSzPts val="2000"/>
              <a:buChar char="●"/>
            </a:pPr>
            <a:r>
              <a:rPr b="1" i="1" lang="en" sz="2000">
                <a:solidFill>
                  <a:srgbClr val="000000"/>
                </a:solidFill>
              </a:rPr>
              <a:t>ADAM - Adaptive Momentum</a:t>
            </a:r>
            <a:endParaRPr b="1" i="1"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Adamax</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Nadam</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TFOptimizer - Native TensorFlow Optimizer</a:t>
            </a:r>
            <a:endParaRPr sz="20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lin ang="5400012" scaled="0"/>
        </a:gradFill>
      </p:bgPr>
    </p:bg>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31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Network Architecture</a:t>
            </a:r>
            <a:endParaRPr/>
          </a:p>
        </p:txBody>
      </p:sp>
      <p:sp>
        <p:nvSpPr>
          <p:cNvPr id="170" name="Google Shape;17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Bitcoin (After many days of tuning)</a:t>
            </a:r>
            <a:endParaRPr sz="2000">
              <a:solidFill>
                <a:srgbClr val="000000"/>
              </a:solidFill>
            </a:endParaRPr>
          </a:p>
          <a:p>
            <a:pPr indent="-355600" lvl="1" marL="914400" rtl="0" algn="l">
              <a:spcBef>
                <a:spcPts val="1600"/>
              </a:spcBef>
              <a:spcAft>
                <a:spcPts val="0"/>
              </a:spcAft>
              <a:buClr>
                <a:srgbClr val="000000"/>
              </a:buClr>
              <a:buSzPts val="2000"/>
              <a:buChar char="○"/>
            </a:pPr>
            <a:r>
              <a:rPr lang="en" sz="2000">
                <a:solidFill>
                  <a:srgbClr val="000000"/>
                </a:solidFill>
              </a:rPr>
              <a:t>Lookback window  = 2</a:t>
            </a:r>
            <a:endParaRPr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Layers (Input, LSTM , Dense )</a:t>
            </a:r>
            <a:endParaRPr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         = [1,7]</a:t>
            </a:r>
            <a:endParaRPr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Neurons = [16, 100 ,1]</a:t>
            </a:r>
            <a:endParaRPr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Dropout = .3</a:t>
            </a:r>
            <a:endParaRPr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Epochs = 300</a:t>
            </a:r>
            <a:endParaRPr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Train between the dates 2016-06-17 - 2017-06-09</a:t>
            </a:r>
            <a:endParaRPr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Test between the dates 2017-06-10  - 2017-10-07</a:t>
            </a:r>
            <a:endParaRPr sz="2000">
              <a:solidFill>
                <a:srgbClr val="000000"/>
              </a:solidFill>
            </a:endParaRPr>
          </a:p>
          <a:p>
            <a:pPr indent="0" lvl="0" marL="0" rtl="0" algn="l">
              <a:spcBef>
                <a:spcPts val="1600"/>
              </a:spcBef>
              <a:spcAft>
                <a:spcPts val="1600"/>
              </a:spcAft>
              <a:buNone/>
            </a:pPr>
            <a:r>
              <a:t/>
            </a:r>
            <a:endParaRPr/>
          </a:p>
        </p:txBody>
      </p:sp>
      <p:pic>
        <p:nvPicPr>
          <p:cNvPr id="171" name="Google Shape;171;p30"/>
          <p:cNvPicPr preferRelativeResize="0"/>
          <p:nvPr/>
        </p:nvPicPr>
        <p:blipFill>
          <a:blip r:embed="rId3">
            <a:alphaModFix/>
          </a:blip>
          <a:stretch>
            <a:fillRect/>
          </a:stretch>
        </p:blipFill>
        <p:spPr>
          <a:xfrm>
            <a:off x="1333100" y="2539350"/>
            <a:ext cx="488224" cy="308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lin ang="5400012" scaled="0"/>
        </a:gradFill>
      </p:bgPr>
    </p:bg>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31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Network Architecture</a:t>
            </a:r>
            <a:endParaRPr/>
          </a:p>
        </p:txBody>
      </p:sp>
      <p:sp>
        <p:nvSpPr>
          <p:cNvPr id="177" name="Google Shape;17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Ethereum </a:t>
            </a:r>
            <a:endParaRPr sz="2000">
              <a:solidFill>
                <a:srgbClr val="000000"/>
              </a:solidFill>
            </a:endParaRPr>
          </a:p>
          <a:p>
            <a:pPr indent="-355600" lvl="1" marL="914400" rtl="0" algn="l">
              <a:spcBef>
                <a:spcPts val="1600"/>
              </a:spcBef>
              <a:spcAft>
                <a:spcPts val="0"/>
              </a:spcAft>
              <a:buClr>
                <a:srgbClr val="000000"/>
              </a:buClr>
              <a:buSzPts val="2000"/>
              <a:buChar char="○"/>
            </a:pPr>
            <a:r>
              <a:rPr lang="en" sz="2000">
                <a:solidFill>
                  <a:srgbClr val="000000"/>
                </a:solidFill>
              </a:rPr>
              <a:t>Lookback window  = 2</a:t>
            </a:r>
            <a:endParaRPr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Layers (Input, LSTM , Dense )</a:t>
            </a:r>
            <a:endParaRPr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         = [1,7]</a:t>
            </a:r>
            <a:endParaRPr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Neurons = [16, 100 ,1]</a:t>
            </a:r>
            <a:endParaRPr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Dropout = .3</a:t>
            </a:r>
            <a:endParaRPr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Epochs = 600</a:t>
            </a:r>
            <a:endParaRPr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Train between the dates </a:t>
            </a:r>
            <a:r>
              <a:rPr lang="en" sz="2000">
                <a:solidFill>
                  <a:srgbClr val="000000"/>
                </a:solidFill>
              </a:rPr>
              <a:t>2017-05-16 - 2017-08-11</a:t>
            </a:r>
            <a:endParaRPr sz="2000">
              <a:solidFill>
                <a:srgbClr val="000000"/>
              </a:solidFill>
            </a:endParaRPr>
          </a:p>
          <a:p>
            <a:pPr indent="-355600" lvl="1" marL="914400" rtl="0" algn="l">
              <a:spcBef>
                <a:spcPts val="0"/>
              </a:spcBef>
              <a:spcAft>
                <a:spcPts val="0"/>
              </a:spcAft>
              <a:buClr>
                <a:srgbClr val="000000"/>
              </a:buClr>
              <a:buSzPts val="2000"/>
              <a:buChar char="○"/>
            </a:pPr>
            <a:r>
              <a:rPr lang="en" sz="2000">
                <a:solidFill>
                  <a:srgbClr val="000000"/>
                </a:solidFill>
              </a:rPr>
              <a:t>Test between the dates  2017-08-12 </a:t>
            </a:r>
            <a:r>
              <a:rPr lang="en" sz="2000">
                <a:solidFill>
                  <a:srgbClr val="000000"/>
                </a:solidFill>
              </a:rPr>
              <a:t>- </a:t>
            </a:r>
            <a:r>
              <a:rPr lang="en" sz="2000">
                <a:solidFill>
                  <a:srgbClr val="000000"/>
                </a:solidFill>
              </a:rPr>
              <a:t>2017-11-07</a:t>
            </a:r>
            <a:endParaRPr sz="2000">
              <a:solidFill>
                <a:srgbClr val="000000"/>
              </a:solidFill>
            </a:endParaRPr>
          </a:p>
          <a:p>
            <a:pPr indent="0" lvl="0" marL="0" rtl="0" algn="l">
              <a:spcBef>
                <a:spcPts val="1600"/>
              </a:spcBef>
              <a:spcAft>
                <a:spcPts val="1600"/>
              </a:spcAft>
              <a:buNone/>
            </a:pPr>
            <a:r>
              <a:t/>
            </a:r>
            <a:endParaRPr/>
          </a:p>
        </p:txBody>
      </p:sp>
      <p:pic>
        <p:nvPicPr>
          <p:cNvPr id="178" name="Google Shape;178;p31"/>
          <p:cNvPicPr preferRelativeResize="0"/>
          <p:nvPr/>
        </p:nvPicPr>
        <p:blipFill>
          <a:blip r:embed="rId3">
            <a:alphaModFix/>
          </a:blip>
          <a:stretch>
            <a:fillRect/>
          </a:stretch>
        </p:blipFill>
        <p:spPr>
          <a:xfrm>
            <a:off x="1333100" y="2539350"/>
            <a:ext cx="488224" cy="308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lin ang="5400012" scaled="0"/>
        </a:gra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Introduction</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chemeClr val="dk1"/>
                </a:solidFill>
              </a:rPr>
              <a:t>Data Preprocessing i.e Denoising, Data Augmentation</a:t>
            </a:r>
            <a:r>
              <a:rPr lang="en" sz="2000">
                <a:solidFill>
                  <a:srgbClr val="000000"/>
                </a:solidFill>
              </a:rPr>
              <a:t>, Scaling</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Problem with Scaling</a:t>
            </a:r>
            <a:endParaRPr sz="2000">
              <a:solidFill>
                <a:srgbClr val="000000"/>
              </a:solidFill>
            </a:endParaRPr>
          </a:p>
          <a:p>
            <a:pPr indent="-355600" lvl="0" marL="457200" rtl="0" algn="l">
              <a:spcBef>
                <a:spcPts val="0"/>
              </a:spcBef>
              <a:spcAft>
                <a:spcPts val="0"/>
              </a:spcAft>
              <a:buClr>
                <a:schemeClr val="dk1"/>
              </a:buClr>
              <a:buSzPts val="2000"/>
              <a:buChar char="●"/>
            </a:pPr>
            <a:r>
              <a:rPr lang="en" sz="2000">
                <a:solidFill>
                  <a:schemeClr val="dk1"/>
                </a:solidFill>
              </a:rPr>
              <a:t>Trading Bot Framework</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Network </a:t>
            </a:r>
            <a:r>
              <a:rPr lang="en" sz="2000">
                <a:solidFill>
                  <a:srgbClr val="000000"/>
                </a:solidFill>
              </a:rPr>
              <a:t>Architecture</a:t>
            </a:r>
            <a:r>
              <a:rPr lang="en" sz="2000">
                <a:solidFill>
                  <a:srgbClr val="000000"/>
                </a:solidFill>
              </a:rPr>
              <a:t> </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Performance Metrics / Profitability</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Closing Words</a:t>
            </a:r>
            <a:endParaRPr sz="20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lin ang="5400012" scaled="0"/>
        </a:gradFill>
      </p:bgPr>
    </p:bg>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238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 (Bitcoin)</a:t>
            </a:r>
            <a:endParaRPr/>
          </a:p>
        </p:txBody>
      </p:sp>
      <p:pic>
        <p:nvPicPr>
          <p:cNvPr id="184" name="Google Shape;184;p32"/>
          <p:cNvPicPr preferRelativeResize="0"/>
          <p:nvPr/>
        </p:nvPicPr>
        <p:blipFill>
          <a:blip r:embed="rId3">
            <a:alphaModFix/>
          </a:blip>
          <a:stretch>
            <a:fillRect/>
          </a:stretch>
        </p:blipFill>
        <p:spPr>
          <a:xfrm>
            <a:off x="1937088" y="876950"/>
            <a:ext cx="5269824" cy="3952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lin ang="5400012" scaled="0"/>
        </a:gradFill>
      </p:bgPr>
    </p:bg>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238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a:t>
            </a:r>
            <a:endParaRPr/>
          </a:p>
        </p:txBody>
      </p:sp>
      <p:pic>
        <p:nvPicPr>
          <p:cNvPr id="190" name="Google Shape;190;p33"/>
          <p:cNvPicPr preferRelativeResize="0"/>
          <p:nvPr/>
        </p:nvPicPr>
        <p:blipFill>
          <a:blip r:embed="rId3">
            <a:alphaModFix/>
          </a:blip>
          <a:stretch>
            <a:fillRect/>
          </a:stretch>
        </p:blipFill>
        <p:spPr>
          <a:xfrm>
            <a:off x="131450" y="1066250"/>
            <a:ext cx="4303875" cy="3227926"/>
          </a:xfrm>
          <a:prstGeom prst="rect">
            <a:avLst/>
          </a:prstGeom>
          <a:noFill/>
          <a:ln>
            <a:noFill/>
          </a:ln>
        </p:spPr>
      </p:pic>
      <p:pic>
        <p:nvPicPr>
          <p:cNvPr id="191" name="Google Shape;191;p33"/>
          <p:cNvPicPr preferRelativeResize="0"/>
          <p:nvPr/>
        </p:nvPicPr>
        <p:blipFill>
          <a:blip r:embed="rId4">
            <a:alphaModFix/>
          </a:blip>
          <a:stretch>
            <a:fillRect/>
          </a:stretch>
        </p:blipFill>
        <p:spPr>
          <a:xfrm>
            <a:off x="4608801" y="1066250"/>
            <a:ext cx="4352598" cy="32279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lin ang="5400012" scaled="0"/>
        </a:gradFill>
      </p:bgPr>
    </p:bg>
    <p:spTree>
      <p:nvGrpSpPr>
        <p:cNvPr id="195" name="Shape 195"/>
        <p:cNvGrpSpPr/>
        <p:nvPr/>
      </p:nvGrpSpPr>
      <p:grpSpPr>
        <a:xfrm>
          <a:off x="0" y="0"/>
          <a:ext cx="0" cy="0"/>
          <a:chOff x="0" y="0"/>
          <a:chExt cx="0" cy="0"/>
        </a:xfrm>
      </p:grpSpPr>
      <p:sp>
        <p:nvSpPr>
          <p:cNvPr id="196" name="Google Shape;196;p34"/>
          <p:cNvSpPr txBox="1"/>
          <p:nvPr>
            <p:ph type="title"/>
          </p:nvPr>
        </p:nvSpPr>
        <p:spPr>
          <a:xfrm>
            <a:off x="311700" y="238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Validation</a:t>
            </a:r>
            <a:endParaRPr/>
          </a:p>
        </p:txBody>
      </p:sp>
      <p:pic>
        <p:nvPicPr>
          <p:cNvPr id="197" name="Google Shape;197;p34"/>
          <p:cNvPicPr preferRelativeResize="0"/>
          <p:nvPr/>
        </p:nvPicPr>
        <p:blipFill>
          <a:blip r:embed="rId3">
            <a:alphaModFix/>
          </a:blip>
          <a:stretch>
            <a:fillRect/>
          </a:stretch>
        </p:blipFill>
        <p:spPr>
          <a:xfrm>
            <a:off x="136425" y="962975"/>
            <a:ext cx="4368602" cy="3276475"/>
          </a:xfrm>
          <a:prstGeom prst="rect">
            <a:avLst/>
          </a:prstGeom>
          <a:noFill/>
          <a:ln>
            <a:noFill/>
          </a:ln>
        </p:spPr>
      </p:pic>
      <p:pic>
        <p:nvPicPr>
          <p:cNvPr id="198" name="Google Shape;198;p34"/>
          <p:cNvPicPr preferRelativeResize="0"/>
          <p:nvPr/>
        </p:nvPicPr>
        <p:blipFill>
          <a:blip r:embed="rId4">
            <a:alphaModFix/>
          </a:blip>
          <a:stretch>
            <a:fillRect/>
          </a:stretch>
        </p:blipFill>
        <p:spPr>
          <a:xfrm>
            <a:off x="4638975" y="962975"/>
            <a:ext cx="4368602" cy="327645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lin ang="5400012" scaled="0"/>
        </a:gradFill>
      </p:bgPr>
    </p:bg>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Metrics for </a:t>
            </a:r>
            <a:r>
              <a:rPr lang="en"/>
              <a:t>Forecasting</a:t>
            </a:r>
            <a:endParaRPr/>
          </a:p>
        </p:txBody>
      </p:sp>
      <p:sp>
        <p:nvSpPr>
          <p:cNvPr id="204" name="Google Shape;204;p35"/>
          <p:cNvSpPr txBox="1"/>
          <p:nvPr>
            <p:ph idx="1" type="body"/>
          </p:nvPr>
        </p:nvSpPr>
        <p:spPr>
          <a:xfrm>
            <a:off x="311700" y="1121175"/>
            <a:ext cx="8520600" cy="2499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Theil U: Is a relative accuracy measure that compares the forecasted results with the results of forecasting with minimal historical data. It also squares the deviations to give more weight to large errors and to exaggerate errors, which can help eliminate methods with large errors (lower is better)</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Pearson Correlation: Linear measure of similarity (higher is better) </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Mean Absolute Percent Error: Measures the mean of the absolute difference in errors (lower is better)</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All are commonly used to evaluate forecasting techniques</a:t>
            </a:r>
            <a:endParaRPr sz="20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lin ang="5400012" scaled="0"/>
        </a:gradFill>
      </p:bgPr>
    </p:bg>
    <p:spTree>
      <p:nvGrpSpPr>
        <p:cNvPr id="208" name="Shape 208"/>
        <p:cNvGrpSpPr/>
        <p:nvPr/>
      </p:nvGrpSpPr>
      <p:grpSpPr>
        <a:xfrm>
          <a:off x="0" y="0"/>
          <a:ext cx="0" cy="0"/>
          <a:chOff x="0" y="0"/>
          <a:chExt cx="0" cy="0"/>
        </a:xfrm>
      </p:grpSpPr>
      <p:sp>
        <p:nvSpPr>
          <p:cNvPr id="209" name="Google Shape;209;p36"/>
          <p:cNvSpPr txBox="1"/>
          <p:nvPr>
            <p:ph type="title"/>
          </p:nvPr>
        </p:nvSpPr>
        <p:spPr>
          <a:xfrm>
            <a:off x="321075" y="154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Metrics for Forecasting (cont.)</a:t>
            </a:r>
            <a:endParaRPr/>
          </a:p>
        </p:txBody>
      </p:sp>
      <p:pic>
        <p:nvPicPr>
          <p:cNvPr id="210" name="Google Shape;210;p36"/>
          <p:cNvPicPr preferRelativeResize="0"/>
          <p:nvPr/>
        </p:nvPicPr>
        <p:blipFill>
          <a:blip r:embed="rId3">
            <a:alphaModFix/>
          </a:blip>
          <a:stretch>
            <a:fillRect/>
          </a:stretch>
        </p:blipFill>
        <p:spPr>
          <a:xfrm>
            <a:off x="2421673" y="860325"/>
            <a:ext cx="4319401" cy="3127151"/>
          </a:xfrm>
          <a:prstGeom prst="rect">
            <a:avLst/>
          </a:prstGeom>
          <a:noFill/>
          <a:ln>
            <a:noFill/>
          </a:ln>
        </p:spPr>
      </p:pic>
      <p:sp>
        <p:nvSpPr>
          <p:cNvPr id="211" name="Google Shape;211;p36"/>
          <p:cNvSpPr txBox="1"/>
          <p:nvPr>
            <p:ph idx="1" type="body"/>
          </p:nvPr>
        </p:nvSpPr>
        <p:spPr>
          <a:xfrm>
            <a:off x="903150" y="3987475"/>
            <a:ext cx="8520600" cy="24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Is the predicted price at time </a:t>
            </a:r>
            <a:endParaRPr sz="2000">
              <a:solidFill>
                <a:srgbClr val="000000"/>
              </a:solidFill>
            </a:endParaRPr>
          </a:p>
          <a:p>
            <a:pPr indent="0" lvl="0" marL="0" rtl="0" algn="l">
              <a:spcBef>
                <a:spcPts val="1600"/>
              </a:spcBef>
              <a:spcAft>
                <a:spcPts val="1600"/>
              </a:spcAft>
              <a:buNone/>
            </a:pPr>
            <a:r>
              <a:rPr lang="en" sz="2000">
                <a:solidFill>
                  <a:srgbClr val="000000"/>
                </a:solidFill>
              </a:rPr>
              <a:t>Is the actual price at time </a:t>
            </a:r>
            <a:endParaRPr sz="2000">
              <a:solidFill>
                <a:srgbClr val="000000"/>
              </a:solidFill>
            </a:endParaRPr>
          </a:p>
        </p:txBody>
      </p:sp>
      <p:pic>
        <p:nvPicPr>
          <p:cNvPr id="212" name="Google Shape;212;p36"/>
          <p:cNvPicPr preferRelativeResize="0"/>
          <p:nvPr/>
        </p:nvPicPr>
        <p:blipFill>
          <a:blip r:embed="rId4">
            <a:alphaModFix/>
          </a:blip>
          <a:stretch>
            <a:fillRect/>
          </a:stretch>
        </p:blipFill>
        <p:spPr>
          <a:xfrm>
            <a:off x="526500" y="3982775"/>
            <a:ext cx="479924" cy="528525"/>
          </a:xfrm>
          <a:prstGeom prst="rect">
            <a:avLst/>
          </a:prstGeom>
          <a:noFill/>
          <a:ln>
            <a:noFill/>
          </a:ln>
        </p:spPr>
      </p:pic>
      <p:pic>
        <p:nvPicPr>
          <p:cNvPr id="213" name="Google Shape;213;p36"/>
          <p:cNvPicPr preferRelativeResize="0"/>
          <p:nvPr/>
        </p:nvPicPr>
        <p:blipFill>
          <a:blip r:embed="rId5">
            <a:alphaModFix/>
          </a:blip>
          <a:stretch>
            <a:fillRect/>
          </a:stretch>
        </p:blipFill>
        <p:spPr>
          <a:xfrm>
            <a:off x="4271276" y="4121112"/>
            <a:ext cx="115526" cy="251851"/>
          </a:xfrm>
          <a:prstGeom prst="rect">
            <a:avLst/>
          </a:prstGeom>
          <a:noFill/>
          <a:ln>
            <a:noFill/>
          </a:ln>
        </p:spPr>
      </p:pic>
      <p:pic>
        <p:nvPicPr>
          <p:cNvPr id="214" name="Google Shape;214;p36"/>
          <p:cNvPicPr preferRelativeResize="0"/>
          <p:nvPr/>
        </p:nvPicPr>
        <p:blipFill>
          <a:blip r:embed="rId6">
            <a:alphaModFix/>
          </a:blip>
          <a:stretch>
            <a:fillRect/>
          </a:stretch>
        </p:blipFill>
        <p:spPr>
          <a:xfrm>
            <a:off x="526511" y="4582388"/>
            <a:ext cx="423150" cy="394045"/>
          </a:xfrm>
          <a:prstGeom prst="rect">
            <a:avLst/>
          </a:prstGeom>
          <a:noFill/>
          <a:ln>
            <a:noFill/>
          </a:ln>
        </p:spPr>
      </p:pic>
      <p:pic>
        <p:nvPicPr>
          <p:cNvPr id="215" name="Google Shape;215;p36"/>
          <p:cNvPicPr preferRelativeResize="0"/>
          <p:nvPr/>
        </p:nvPicPr>
        <p:blipFill>
          <a:blip r:embed="rId5">
            <a:alphaModFix/>
          </a:blip>
          <a:stretch>
            <a:fillRect/>
          </a:stretch>
        </p:blipFill>
        <p:spPr>
          <a:xfrm>
            <a:off x="3926126" y="4653487"/>
            <a:ext cx="115526" cy="2518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lin ang="5400012" scaled="0"/>
        </a:gradFill>
      </p:bgPr>
    </p:bg>
    <p:spTree>
      <p:nvGrpSpPr>
        <p:cNvPr id="219" name="Shape 219"/>
        <p:cNvGrpSpPr/>
        <p:nvPr/>
      </p:nvGrpSpPr>
      <p:grpSpPr>
        <a:xfrm>
          <a:off x="0" y="0"/>
          <a:ext cx="0" cy="0"/>
          <a:chOff x="0" y="0"/>
          <a:chExt cx="0" cy="0"/>
        </a:xfrm>
      </p:grpSpPr>
      <p:sp>
        <p:nvSpPr>
          <p:cNvPr id="220" name="Google Shape;22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Trading Strategy</a:t>
            </a:r>
            <a:endParaRPr/>
          </a:p>
        </p:txBody>
      </p:sp>
      <p:sp>
        <p:nvSpPr>
          <p:cNvPr id="221" name="Google Shape;221;p37"/>
          <p:cNvSpPr txBox="1"/>
          <p:nvPr>
            <p:ph idx="1" type="body"/>
          </p:nvPr>
        </p:nvSpPr>
        <p:spPr>
          <a:xfrm>
            <a:off x="311700" y="8051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000000"/>
              </a:solidFill>
            </a:endParaRPr>
          </a:p>
          <a:p>
            <a:pPr indent="-355600" lvl="0" marL="457200" rtl="0" algn="l">
              <a:spcBef>
                <a:spcPts val="1600"/>
              </a:spcBef>
              <a:spcAft>
                <a:spcPts val="0"/>
              </a:spcAft>
              <a:buClr>
                <a:srgbClr val="000000"/>
              </a:buClr>
              <a:buSzPts val="2000"/>
              <a:buChar char="●"/>
            </a:pPr>
            <a:r>
              <a:rPr lang="en" sz="2000">
                <a:solidFill>
                  <a:srgbClr val="000000"/>
                </a:solidFill>
              </a:rPr>
              <a:t>If the predicted price for the next day is higher than the current price, </a:t>
            </a:r>
            <a:endParaRPr sz="2000">
              <a:solidFill>
                <a:srgbClr val="000000"/>
              </a:solidFill>
            </a:endParaRPr>
          </a:p>
          <a:p>
            <a:pPr indent="0" lvl="0" marL="0" rtl="0" algn="l">
              <a:spcBef>
                <a:spcPts val="1600"/>
              </a:spcBef>
              <a:spcAft>
                <a:spcPts val="0"/>
              </a:spcAft>
              <a:buNone/>
            </a:pPr>
            <a:r>
              <a:rPr lang="en" sz="2000">
                <a:solidFill>
                  <a:srgbClr val="000000"/>
                </a:solidFill>
              </a:rPr>
              <a:t>               </a:t>
            </a:r>
            <a:r>
              <a:rPr lang="en" sz="2400">
                <a:solidFill>
                  <a:srgbClr val="000000"/>
                </a:solidFill>
              </a:rPr>
              <a:t>BUY</a:t>
            </a:r>
            <a:endParaRPr sz="2400">
              <a:solidFill>
                <a:srgbClr val="000000"/>
              </a:solidFill>
            </a:endParaRPr>
          </a:p>
          <a:p>
            <a:pPr indent="-355600" lvl="0" marL="457200" rtl="0" algn="l">
              <a:spcBef>
                <a:spcPts val="1600"/>
              </a:spcBef>
              <a:spcAft>
                <a:spcPts val="0"/>
              </a:spcAft>
              <a:buClr>
                <a:srgbClr val="000000"/>
              </a:buClr>
              <a:buSzPts val="2000"/>
              <a:buChar char="●"/>
            </a:pPr>
            <a:r>
              <a:rPr lang="en" sz="2000">
                <a:solidFill>
                  <a:srgbClr val="000000"/>
                </a:solidFill>
              </a:rPr>
              <a:t>If the predicted price for the next day is lower than the current price, </a:t>
            </a:r>
            <a:endParaRPr sz="2000">
              <a:solidFill>
                <a:srgbClr val="000000"/>
              </a:solidFill>
            </a:endParaRPr>
          </a:p>
          <a:p>
            <a:pPr indent="0" lvl="0" marL="0" rtl="0" algn="l">
              <a:spcBef>
                <a:spcPts val="1600"/>
              </a:spcBef>
              <a:spcAft>
                <a:spcPts val="0"/>
              </a:spcAft>
              <a:buNone/>
            </a:pPr>
            <a:r>
              <a:rPr lang="en" sz="2000">
                <a:solidFill>
                  <a:schemeClr val="dk1"/>
                </a:solidFill>
              </a:rPr>
              <a:t>               </a:t>
            </a:r>
            <a:r>
              <a:rPr lang="en" sz="2400">
                <a:solidFill>
                  <a:schemeClr val="dk1"/>
                </a:solidFill>
              </a:rPr>
              <a:t>SHORT SELL</a:t>
            </a:r>
            <a:endParaRPr sz="2000">
              <a:solidFill>
                <a:srgbClr val="000000"/>
              </a:solidFill>
            </a:endParaRPr>
          </a:p>
          <a:p>
            <a:pPr indent="-355600" lvl="0" marL="457200" rtl="0" algn="l">
              <a:spcBef>
                <a:spcPts val="1600"/>
              </a:spcBef>
              <a:spcAft>
                <a:spcPts val="0"/>
              </a:spcAft>
              <a:buClr>
                <a:srgbClr val="000000"/>
              </a:buClr>
              <a:buSzPts val="2000"/>
              <a:buChar char="●"/>
            </a:pPr>
            <a:r>
              <a:rPr lang="en" sz="2000">
                <a:solidFill>
                  <a:srgbClr val="000000"/>
                </a:solidFill>
              </a:rPr>
              <a:t> Let transaction costs for buying and selling be denoted as </a:t>
            </a:r>
            <a:endParaRPr sz="2000">
              <a:solidFill>
                <a:srgbClr val="000000"/>
              </a:solidFill>
            </a:endParaRPr>
          </a:p>
          <a:p>
            <a:pPr indent="0" lvl="0" marL="0" rtl="0" algn="l">
              <a:spcBef>
                <a:spcPts val="1600"/>
              </a:spcBef>
              <a:spcAft>
                <a:spcPts val="1600"/>
              </a:spcAft>
              <a:buNone/>
            </a:pPr>
            <a:r>
              <a:rPr lang="en" sz="2000">
                <a:solidFill>
                  <a:srgbClr val="000000"/>
                </a:solidFill>
              </a:rPr>
              <a:t>      </a:t>
            </a:r>
            <a:endParaRPr sz="2400">
              <a:solidFill>
                <a:srgbClr val="000000"/>
              </a:solidFill>
            </a:endParaRPr>
          </a:p>
        </p:txBody>
      </p:sp>
      <p:pic>
        <p:nvPicPr>
          <p:cNvPr id="222" name="Google Shape;222;p37"/>
          <p:cNvPicPr preferRelativeResize="0"/>
          <p:nvPr/>
        </p:nvPicPr>
        <p:blipFill>
          <a:blip r:embed="rId3">
            <a:alphaModFix/>
          </a:blip>
          <a:stretch>
            <a:fillRect/>
          </a:stretch>
        </p:blipFill>
        <p:spPr>
          <a:xfrm>
            <a:off x="7463525" y="3776700"/>
            <a:ext cx="985800" cy="369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lin ang="5400012" scaled="0"/>
        </a:gradFill>
      </p:bgPr>
    </p:bg>
    <p:spTree>
      <p:nvGrpSpPr>
        <p:cNvPr id="226" name="Shape 226"/>
        <p:cNvGrpSpPr/>
        <p:nvPr/>
      </p:nvGrpSpPr>
      <p:grpSpPr>
        <a:xfrm>
          <a:off x="0" y="0"/>
          <a:ext cx="0" cy="0"/>
          <a:chOff x="0" y="0"/>
          <a:chExt cx="0" cy="0"/>
        </a:xfrm>
      </p:grpSpPr>
      <p:sp>
        <p:nvSpPr>
          <p:cNvPr id="227" name="Google Shape;22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Trading Strategy (cont.)</a:t>
            </a:r>
            <a:endParaRPr/>
          </a:p>
        </p:txBody>
      </p:sp>
      <p:sp>
        <p:nvSpPr>
          <p:cNvPr id="228" name="Google Shape;228;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We can write our cumulative rate of return as </a:t>
            </a:r>
            <a:endParaRPr sz="2000">
              <a:solidFill>
                <a:srgbClr val="000000"/>
              </a:solidFill>
            </a:endParaRPr>
          </a:p>
          <a:p>
            <a:pPr indent="0" lvl="0" marL="0" rtl="0" algn="l">
              <a:spcBef>
                <a:spcPts val="1600"/>
              </a:spcBef>
              <a:spcAft>
                <a:spcPts val="0"/>
              </a:spcAft>
              <a:buNone/>
            </a:pPr>
            <a:r>
              <a:t/>
            </a:r>
            <a:endParaRPr sz="2000">
              <a:solidFill>
                <a:srgbClr val="000000"/>
              </a:solidFill>
            </a:endParaRPr>
          </a:p>
          <a:p>
            <a:pPr indent="-355600" lvl="0" marL="457200" rtl="0" algn="l">
              <a:spcBef>
                <a:spcPts val="1600"/>
              </a:spcBef>
              <a:spcAft>
                <a:spcPts val="0"/>
              </a:spcAft>
              <a:buClr>
                <a:srgbClr val="000000"/>
              </a:buClr>
              <a:buSzPts val="2000"/>
              <a:buChar char="●"/>
            </a:pPr>
            <a:r>
              <a:rPr lang="en" sz="2000">
                <a:solidFill>
                  <a:srgbClr val="000000"/>
                </a:solidFill>
              </a:rPr>
              <a:t>Where b is number of times we took a long position</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And s is number of times we took a short position</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We always close our position the next day so we can open a new position for the following day </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Transactions costs is .01% and the costs are the same for both buying and selling</a:t>
            </a:r>
            <a:endParaRPr sz="2000">
              <a:solidFill>
                <a:srgbClr val="000000"/>
              </a:solidFill>
            </a:endParaRPr>
          </a:p>
          <a:p>
            <a:pPr indent="0" lvl="0" marL="0" rtl="0" algn="l">
              <a:spcBef>
                <a:spcPts val="1600"/>
              </a:spcBef>
              <a:spcAft>
                <a:spcPts val="1600"/>
              </a:spcAft>
              <a:buNone/>
            </a:pPr>
            <a:r>
              <a:rPr lang="en" sz="2000">
                <a:solidFill>
                  <a:srgbClr val="000000"/>
                </a:solidFill>
              </a:rPr>
              <a:t>      </a:t>
            </a:r>
            <a:endParaRPr sz="2400">
              <a:solidFill>
                <a:srgbClr val="000000"/>
              </a:solidFill>
            </a:endParaRPr>
          </a:p>
        </p:txBody>
      </p:sp>
      <p:pic>
        <p:nvPicPr>
          <p:cNvPr id="229" name="Google Shape;229;p38"/>
          <p:cNvPicPr preferRelativeResize="0"/>
          <p:nvPr/>
        </p:nvPicPr>
        <p:blipFill>
          <a:blip r:embed="rId3">
            <a:alphaModFix/>
          </a:blip>
          <a:stretch>
            <a:fillRect/>
          </a:stretch>
        </p:blipFill>
        <p:spPr>
          <a:xfrm>
            <a:off x="640275" y="1699275"/>
            <a:ext cx="7620000" cy="581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lin ang="5400012" scaled="0"/>
        </a:gradFill>
      </p:bgPr>
    </p:bg>
    <p:spTree>
      <p:nvGrpSpPr>
        <p:cNvPr id="233" name="Shape 233"/>
        <p:cNvGrpSpPr/>
        <p:nvPr/>
      </p:nvGrpSpPr>
      <p:grpSpPr>
        <a:xfrm>
          <a:off x="0" y="0"/>
          <a:ext cx="0" cy="0"/>
          <a:chOff x="0" y="0"/>
          <a:chExt cx="0" cy="0"/>
        </a:xfrm>
      </p:grpSpPr>
      <p:sp>
        <p:nvSpPr>
          <p:cNvPr id="234" name="Google Shape;23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Million Dollar Question: Can this make Money?</a:t>
            </a:r>
            <a:endParaRPr/>
          </a:p>
        </p:txBody>
      </p:sp>
      <p:graphicFrame>
        <p:nvGraphicFramePr>
          <p:cNvPr id="235" name="Google Shape;235;p39"/>
          <p:cNvGraphicFramePr/>
          <p:nvPr/>
        </p:nvGraphicFramePr>
        <p:xfrm>
          <a:off x="1660363" y="1350600"/>
          <a:ext cx="3000000" cy="3000000"/>
        </p:xfrm>
        <a:graphic>
          <a:graphicData uri="http://schemas.openxmlformats.org/drawingml/2006/table">
            <a:tbl>
              <a:tblPr>
                <a:noFill/>
                <a:tableStyleId>{826D500E-A03D-415F-9483-53C8EDAE22B1}</a:tableStyleId>
              </a:tblPr>
              <a:tblGrid>
                <a:gridCol w="1801500"/>
                <a:gridCol w="1800050"/>
                <a:gridCol w="2221725"/>
              </a:tblGrid>
              <a:tr h="618525">
                <a:tc>
                  <a:txBody>
                    <a:bodyPr/>
                    <a:lstStyle/>
                    <a:p>
                      <a:pPr indent="0" lvl="0" marL="0" rtl="0" algn="ctr">
                        <a:spcBef>
                          <a:spcPts val="0"/>
                        </a:spcBef>
                        <a:spcAft>
                          <a:spcPts val="0"/>
                        </a:spcAft>
                        <a:buNone/>
                      </a:pPr>
                      <a:r>
                        <a:rPr b="1" lang="en" sz="2400"/>
                        <a:t>Metrics</a:t>
                      </a:r>
                      <a:endParaRPr b="1" sz="2400"/>
                    </a:p>
                  </a:txBody>
                  <a:tcPr marT="91425" marB="91425" marR="91425" marL="91425">
                    <a:lnL cap="flat" cmpd="sng" w="28575">
                      <a:solidFill>
                        <a:srgbClr val="000000"/>
                      </a:solidFill>
                      <a:prstDash val="solid"/>
                      <a:round/>
                      <a:headEnd len="sm" w="sm" type="none"/>
                      <a:tailEnd len="sm" w="sm" type="none"/>
                    </a:lnL>
                    <a:lnR cap="flat" cmpd="sng" w="2857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6B26B"/>
                    </a:solidFill>
                  </a:tcPr>
                </a:tc>
                <a:tc>
                  <a:txBody>
                    <a:bodyPr/>
                    <a:lstStyle/>
                    <a:p>
                      <a:pPr indent="0" lvl="0" marL="0" rtl="0" algn="ctr">
                        <a:spcBef>
                          <a:spcPts val="0"/>
                        </a:spcBef>
                        <a:spcAft>
                          <a:spcPts val="0"/>
                        </a:spcAft>
                        <a:buNone/>
                      </a:pPr>
                      <a:r>
                        <a:rPr b="1" lang="en" sz="2400"/>
                        <a:t>BTC</a:t>
                      </a:r>
                      <a:endParaRPr b="1" sz="2400"/>
                    </a:p>
                  </a:txBody>
                  <a:tcPr marT="91425" marB="91425" marR="91425" marL="91425">
                    <a:lnL cap="flat" cmpd="sng" w="28575">
                      <a:solidFill>
                        <a:srgbClr val="000000">
                          <a:alpha val="0"/>
                        </a:srgbClr>
                      </a:solidFill>
                      <a:prstDash val="solid"/>
                      <a:round/>
                      <a:headEnd len="sm" w="sm" type="none"/>
                      <a:tailEnd len="sm" w="sm" type="none"/>
                    </a:lnL>
                    <a:lnR cap="flat" cmpd="sng" w="2857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6B26B"/>
                    </a:solidFill>
                  </a:tcPr>
                </a:tc>
                <a:tc>
                  <a:txBody>
                    <a:bodyPr/>
                    <a:lstStyle/>
                    <a:p>
                      <a:pPr indent="0" lvl="0" marL="0" rtl="0" algn="ctr">
                        <a:spcBef>
                          <a:spcPts val="0"/>
                        </a:spcBef>
                        <a:spcAft>
                          <a:spcPts val="0"/>
                        </a:spcAft>
                        <a:buNone/>
                      </a:pPr>
                      <a:r>
                        <a:rPr b="1" lang="en" sz="2400"/>
                        <a:t>ETH</a:t>
                      </a:r>
                      <a:endParaRPr b="1" sz="2400"/>
                    </a:p>
                  </a:txBody>
                  <a:tcPr marT="91425" marB="91425" marR="91425" marL="91425">
                    <a:lnL cap="flat" cmpd="sng" w="28575">
                      <a:solidFill>
                        <a:srgbClr val="000000">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6B26B"/>
                    </a:solidFill>
                  </a:tcPr>
                </a:tc>
              </a:tr>
              <a:tr h="652025">
                <a:tc>
                  <a:txBody>
                    <a:bodyPr/>
                    <a:lstStyle/>
                    <a:p>
                      <a:pPr indent="0" lvl="0" marL="0" rtl="0" algn="ctr">
                        <a:spcBef>
                          <a:spcPts val="0"/>
                        </a:spcBef>
                        <a:spcAft>
                          <a:spcPts val="0"/>
                        </a:spcAft>
                        <a:buNone/>
                      </a:pPr>
                      <a:r>
                        <a:rPr lang="en"/>
                        <a:t>R</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1C232"/>
                    </a:solidFill>
                  </a:tcPr>
                </a:tc>
                <a:tc>
                  <a:txBody>
                    <a:bodyPr/>
                    <a:lstStyle/>
                    <a:p>
                      <a:pPr indent="0" lvl="0" marL="0" rtl="0" algn="ctr">
                        <a:lnSpc>
                          <a:spcPct val="115000"/>
                        </a:lnSpc>
                        <a:spcBef>
                          <a:spcPts val="0"/>
                        </a:spcBef>
                        <a:spcAft>
                          <a:spcPts val="0"/>
                        </a:spcAft>
                        <a:buNone/>
                      </a:pPr>
                      <a:r>
                        <a:rPr lang="en"/>
                        <a:t>0.975213</a:t>
                      </a:r>
                      <a:endParaRPr/>
                    </a:p>
                  </a:txBody>
                  <a:tcPr marT="91425" marB="91425" marR="91425" marL="91425">
                    <a:lnL cap="flat" cmpd="sng" w="28575">
                      <a:solidFill>
                        <a:srgbClr val="000000">
                          <a:alpha val="0"/>
                        </a:srgbClr>
                      </a:solidFill>
                      <a:prstDash val="solid"/>
                      <a:round/>
                      <a:headEnd len="sm" w="sm" type="none"/>
                      <a:tailEnd len="sm" w="sm" type="none"/>
                    </a:lnL>
                    <a:lnR cap="flat" cmpd="sng" w="2857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1C232"/>
                    </a:solidFill>
                  </a:tcPr>
                </a:tc>
                <a:tc>
                  <a:txBody>
                    <a:bodyPr/>
                    <a:lstStyle/>
                    <a:p>
                      <a:pPr indent="0" lvl="0" marL="0" rtl="0" algn="ctr">
                        <a:lnSpc>
                          <a:spcPct val="115000"/>
                        </a:lnSpc>
                        <a:spcBef>
                          <a:spcPts val="0"/>
                        </a:spcBef>
                        <a:spcAft>
                          <a:spcPts val="0"/>
                        </a:spcAft>
                        <a:buNone/>
                      </a:pPr>
                      <a:r>
                        <a:rPr lang="en"/>
                        <a:t>0.875768</a:t>
                      </a:r>
                      <a:endParaRPr/>
                    </a:p>
                  </a:txBody>
                  <a:tcPr marT="91425" marB="91425" marR="91425" marL="91425">
                    <a:lnL cap="flat" cmpd="sng" w="28575">
                      <a:solidFill>
                        <a:srgbClr val="000000">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1C232"/>
                    </a:solidFill>
                  </a:tcPr>
                </a:tc>
              </a:tr>
              <a:tr h="652025">
                <a:tc>
                  <a:txBody>
                    <a:bodyPr/>
                    <a:lstStyle/>
                    <a:p>
                      <a:pPr indent="0" lvl="0" marL="0" rtl="0" algn="ctr">
                        <a:spcBef>
                          <a:spcPts val="0"/>
                        </a:spcBef>
                        <a:spcAft>
                          <a:spcPts val="0"/>
                        </a:spcAft>
                        <a:buNone/>
                      </a:pPr>
                      <a:r>
                        <a:rPr lang="en"/>
                        <a:t>Theil U</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1C232"/>
                    </a:solidFill>
                  </a:tcPr>
                </a:tc>
                <a:tc>
                  <a:txBody>
                    <a:bodyPr/>
                    <a:lstStyle/>
                    <a:p>
                      <a:pPr indent="0" lvl="0" marL="0" rtl="0" algn="ctr">
                        <a:lnSpc>
                          <a:spcPct val="115000"/>
                        </a:lnSpc>
                        <a:spcBef>
                          <a:spcPts val="0"/>
                        </a:spcBef>
                        <a:spcAft>
                          <a:spcPts val="0"/>
                        </a:spcAft>
                        <a:buNone/>
                      </a:pPr>
                      <a:r>
                        <a:rPr lang="en"/>
                        <a:t>0.002453</a:t>
                      </a:r>
                      <a:endParaRPr/>
                    </a:p>
                  </a:txBody>
                  <a:tcPr marT="91425" marB="91425" marR="91425" marL="91425">
                    <a:lnL cap="flat" cmpd="sng" w="28575">
                      <a:solidFill>
                        <a:srgbClr val="000000">
                          <a:alpha val="0"/>
                        </a:srgbClr>
                      </a:solidFill>
                      <a:prstDash val="solid"/>
                      <a:round/>
                      <a:headEnd len="sm" w="sm" type="none"/>
                      <a:tailEnd len="sm" w="sm" type="none"/>
                    </a:lnL>
                    <a:lnR cap="flat" cmpd="sng" w="2857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1C232"/>
                    </a:solidFill>
                  </a:tcPr>
                </a:tc>
                <a:tc>
                  <a:txBody>
                    <a:bodyPr/>
                    <a:lstStyle/>
                    <a:p>
                      <a:pPr indent="0" lvl="0" marL="0" rtl="0" algn="ctr">
                        <a:lnSpc>
                          <a:spcPct val="115000"/>
                        </a:lnSpc>
                        <a:spcBef>
                          <a:spcPts val="0"/>
                        </a:spcBef>
                        <a:spcAft>
                          <a:spcPts val="0"/>
                        </a:spcAft>
                        <a:buNone/>
                      </a:pPr>
                      <a:r>
                        <a:rPr lang="en"/>
                        <a:t>0.002151</a:t>
                      </a:r>
                      <a:endParaRPr/>
                    </a:p>
                  </a:txBody>
                  <a:tcPr marT="91425" marB="91425" marR="91425" marL="91425">
                    <a:lnL cap="flat" cmpd="sng" w="28575">
                      <a:solidFill>
                        <a:srgbClr val="000000">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1C232"/>
                    </a:solidFill>
                  </a:tcPr>
                </a:tc>
              </a:tr>
              <a:tr h="631475">
                <a:tc>
                  <a:txBody>
                    <a:bodyPr/>
                    <a:lstStyle/>
                    <a:p>
                      <a:pPr indent="0" lvl="0" marL="0" rtl="0" algn="ctr">
                        <a:spcBef>
                          <a:spcPts val="0"/>
                        </a:spcBef>
                        <a:spcAft>
                          <a:spcPts val="0"/>
                        </a:spcAft>
                        <a:buNone/>
                      </a:pPr>
                      <a:r>
                        <a:rPr lang="en"/>
                        <a:t>MAPE</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1C232"/>
                    </a:solidFill>
                  </a:tcPr>
                </a:tc>
                <a:tc>
                  <a:txBody>
                    <a:bodyPr/>
                    <a:lstStyle/>
                    <a:p>
                      <a:pPr indent="0" lvl="0" marL="0" rtl="0" algn="ctr">
                        <a:lnSpc>
                          <a:spcPct val="115000"/>
                        </a:lnSpc>
                        <a:spcBef>
                          <a:spcPts val="0"/>
                        </a:spcBef>
                        <a:spcAft>
                          <a:spcPts val="0"/>
                        </a:spcAft>
                        <a:buNone/>
                      </a:pPr>
                      <a:r>
                        <a:rPr lang="en"/>
                        <a:t>0.0</a:t>
                      </a:r>
                      <a:r>
                        <a:rPr lang="en"/>
                        <a:t>45176</a:t>
                      </a:r>
                      <a:endParaRPr/>
                    </a:p>
                  </a:txBody>
                  <a:tcPr marT="91425" marB="91425" marR="91425" marL="91425">
                    <a:lnL cap="flat" cmpd="sng" w="28575">
                      <a:solidFill>
                        <a:srgbClr val="000000">
                          <a:alpha val="0"/>
                        </a:srgbClr>
                      </a:solidFill>
                      <a:prstDash val="solid"/>
                      <a:round/>
                      <a:headEnd len="sm" w="sm" type="none"/>
                      <a:tailEnd len="sm" w="sm" type="none"/>
                    </a:lnL>
                    <a:lnR cap="flat" cmpd="sng" w="2857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1C232"/>
                    </a:solidFill>
                  </a:tcPr>
                </a:tc>
                <a:tc>
                  <a:txBody>
                    <a:bodyPr/>
                    <a:lstStyle/>
                    <a:p>
                      <a:pPr indent="0" lvl="0" marL="0" rtl="0" algn="ctr">
                        <a:lnSpc>
                          <a:spcPct val="115000"/>
                        </a:lnSpc>
                        <a:spcBef>
                          <a:spcPts val="0"/>
                        </a:spcBef>
                        <a:spcAft>
                          <a:spcPts val="0"/>
                        </a:spcAft>
                        <a:buNone/>
                      </a:pPr>
                      <a:r>
                        <a:rPr lang="en"/>
                        <a:t>0.028734</a:t>
                      </a:r>
                      <a:endParaRPr/>
                    </a:p>
                  </a:txBody>
                  <a:tcPr marT="91425" marB="91425" marR="91425" marL="91425">
                    <a:lnL cap="flat" cmpd="sng" w="28575">
                      <a:solidFill>
                        <a:srgbClr val="000000">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1C232"/>
                    </a:solidFill>
                  </a:tcPr>
                </a:tc>
              </a:tr>
              <a:tr h="665775">
                <a:tc>
                  <a:txBody>
                    <a:bodyPr/>
                    <a:lstStyle/>
                    <a:p>
                      <a:pPr indent="0" lvl="0" marL="0" rtl="0" algn="ctr">
                        <a:spcBef>
                          <a:spcPts val="0"/>
                        </a:spcBef>
                        <a:spcAft>
                          <a:spcPts val="0"/>
                        </a:spcAft>
                        <a:buNone/>
                      </a:pPr>
                      <a:r>
                        <a:rPr b="1" lang="en" sz="1600"/>
                        <a:t>Returns</a:t>
                      </a:r>
                      <a:endParaRPr b="1" sz="1600"/>
                    </a:p>
                  </a:txBody>
                  <a:tcPr marT="91425" marB="91425" marR="91425" marL="91425">
                    <a:lnL cap="flat" cmpd="sng" w="28575">
                      <a:solidFill>
                        <a:srgbClr val="000000"/>
                      </a:solidFill>
                      <a:prstDash val="solid"/>
                      <a:round/>
                      <a:headEnd len="sm" w="sm" type="none"/>
                      <a:tailEnd len="sm" w="sm" type="none"/>
                    </a:lnL>
                    <a:lnR cap="flat" cmpd="sng" w="2857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1C232"/>
                    </a:solidFill>
                  </a:tcPr>
                </a:tc>
                <a:tc>
                  <a:txBody>
                    <a:bodyPr/>
                    <a:lstStyle/>
                    <a:p>
                      <a:pPr indent="0" lvl="0" marL="0" rtl="0" algn="ctr">
                        <a:lnSpc>
                          <a:spcPct val="115000"/>
                        </a:lnSpc>
                        <a:spcBef>
                          <a:spcPts val="0"/>
                        </a:spcBef>
                        <a:spcAft>
                          <a:spcPts val="0"/>
                        </a:spcAft>
                        <a:buNone/>
                      </a:pPr>
                      <a:r>
                        <a:rPr b="1" lang="en" sz="1600"/>
                        <a:t>53.78%</a:t>
                      </a:r>
                      <a:endParaRPr b="1" sz="1600"/>
                    </a:p>
                  </a:txBody>
                  <a:tcPr marT="91425" marB="91425" marR="91425" marL="91425">
                    <a:lnL cap="flat" cmpd="sng" w="28575">
                      <a:solidFill>
                        <a:srgbClr val="000000">
                          <a:alpha val="0"/>
                        </a:srgbClr>
                      </a:solidFill>
                      <a:prstDash val="solid"/>
                      <a:round/>
                      <a:headEnd len="sm" w="sm" type="none"/>
                      <a:tailEnd len="sm" w="sm" type="none"/>
                    </a:lnL>
                    <a:lnR cap="flat" cmpd="sng" w="2857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1C232"/>
                    </a:solidFill>
                  </a:tcPr>
                </a:tc>
                <a:tc>
                  <a:txBody>
                    <a:bodyPr/>
                    <a:lstStyle/>
                    <a:p>
                      <a:pPr indent="0" lvl="0" marL="0" rtl="0" algn="ctr">
                        <a:lnSpc>
                          <a:spcPct val="115000"/>
                        </a:lnSpc>
                        <a:spcBef>
                          <a:spcPts val="0"/>
                        </a:spcBef>
                        <a:spcAft>
                          <a:spcPts val="0"/>
                        </a:spcAft>
                        <a:buNone/>
                      </a:pPr>
                      <a:r>
                        <a:rPr b="1" lang="en" sz="1600"/>
                        <a:t>1</a:t>
                      </a:r>
                      <a:r>
                        <a:rPr b="1" lang="en" sz="1600"/>
                        <a:t>6.</a:t>
                      </a:r>
                      <a:r>
                        <a:rPr b="1" lang="en" sz="1600"/>
                        <a:t>7</a:t>
                      </a:r>
                      <a:r>
                        <a:rPr b="1" lang="en" sz="1600"/>
                        <a:t>8%</a:t>
                      </a:r>
                      <a:endParaRPr b="1" sz="1600"/>
                    </a:p>
                  </a:txBody>
                  <a:tcPr marT="91425" marB="91425" marR="91425" marL="91425">
                    <a:lnL cap="flat" cmpd="sng" w="28575">
                      <a:solidFill>
                        <a:srgbClr val="000000">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1C232"/>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lin ang="5400012" scaled="0"/>
        </a:gradFill>
      </p:bgPr>
    </p:bg>
    <p:spTree>
      <p:nvGrpSpPr>
        <p:cNvPr id="239" name="Shape 239"/>
        <p:cNvGrpSpPr/>
        <p:nvPr/>
      </p:nvGrpSpPr>
      <p:grpSpPr>
        <a:xfrm>
          <a:off x="0" y="0"/>
          <a:ext cx="0" cy="0"/>
          <a:chOff x="0" y="0"/>
          <a:chExt cx="0" cy="0"/>
        </a:xfrm>
      </p:grpSpPr>
      <p:sp>
        <p:nvSpPr>
          <p:cNvPr id="240" name="Google Shape;24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 these good Results?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lin ang="5400012" scaled="0"/>
        </a:gradFill>
      </p:bgPr>
    </p:bg>
    <p:spTree>
      <p:nvGrpSpPr>
        <p:cNvPr id="244" name="Shape 244"/>
        <p:cNvGrpSpPr/>
        <p:nvPr/>
      </p:nvGrpSpPr>
      <p:grpSpPr>
        <a:xfrm>
          <a:off x="0" y="0"/>
          <a:ext cx="0" cy="0"/>
          <a:chOff x="0" y="0"/>
          <a:chExt cx="0" cy="0"/>
        </a:xfrm>
      </p:grpSpPr>
      <p:sp>
        <p:nvSpPr>
          <p:cNvPr id="245" name="Google Shape;24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a:t>
            </a:r>
            <a:endParaRPr/>
          </a:p>
        </p:txBody>
      </p:sp>
      <p:sp>
        <p:nvSpPr>
          <p:cNvPr id="246" name="Google Shape;24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The results obtained need to be vetted more rigorously </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LSTM performs well even without looking back very far</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Using less data actually brought performance gains</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Probably because having such a large range hinders performance</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LSTM performs better in Non-Stationary Time Series </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Volatility does not seem to be huge problem</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Hypothesis: LSTM performs best in markets that are volatile and stationary </a:t>
            </a:r>
            <a:endParaRPr sz="20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lin ang="5400012" scaled="0"/>
        </a:gra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Financial Time Series Forecasting is notoriously difficult</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Maybe LSTM can be applied to Financial Markets as a </a:t>
            </a:r>
            <a:r>
              <a:rPr lang="en" sz="2000">
                <a:solidFill>
                  <a:srgbClr val="000000"/>
                </a:solidFill>
              </a:rPr>
              <a:t>forecasting</a:t>
            </a:r>
            <a:r>
              <a:rPr lang="en" sz="2000">
                <a:solidFill>
                  <a:srgbClr val="000000"/>
                </a:solidFill>
              </a:rPr>
              <a:t> technique!</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We want to use the past prices to predict future prices </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Try to predict future daily close prices of Bitcoins and Ethereum </a:t>
            </a:r>
            <a:endParaRPr sz="2000">
              <a:solidFill>
                <a:srgbClr val="000000"/>
              </a:solidFill>
            </a:endParaRPr>
          </a:p>
          <a:p>
            <a:pPr indent="0" lvl="0" marL="0" rtl="0" algn="l">
              <a:spcBef>
                <a:spcPts val="1600"/>
              </a:spcBef>
              <a:spcAft>
                <a:spcPts val="1600"/>
              </a:spcAft>
              <a:buNone/>
            </a:pPr>
            <a:r>
              <a:t/>
            </a:r>
            <a:endParaRPr sz="20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lin ang="5400012" scaled="0"/>
        </a:gradFill>
      </p:bgPr>
    </p:bg>
    <p:spTree>
      <p:nvGrpSpPr>
        <p:cNvPr id="250" name="Shape 250"/>
        <p:cNvGrpSpPr/>
        <p:nvPr/>
      </p:nvGrpSpPr>
      <p:grpSpPr>
        <a:xfrm>
          <a:off x="0" y="0"/>
          <a:ext cx="0" cy="0"/>
          <a:chOff x="0" y="0"/>
          <a:chExt cx="0" cy="0"/>
        </a:xfrm>
      </p:grpSpPr>
      <p:sp>
        <p:nvSpPr>
          <p:cNvPr id="251" name="Google Shape;251;p42"/>
          <p:cNvSpPr txBox="1"/>
          <p:nvPr>
            <p:ph type="title"/>
          </p:nvPr>
        </p:nvSpPr>
        <p:spPr>
          <a:xfrm>
            <a:off x="311700" y="117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Improvements / Other areas to Explore?</a:t>
            </a:r>
            <a:endParaRPr/>
          </a:p>
        </p:txBody>
      </p:sp>
      <p:sp>
        <p:nvSpPr>
          <p:cNvPr id="252" name="Google Shape;252;p42"/>
          <p:cNvSpPr txBox="1"/>
          <p:nvPr>
            <p:ph idx="1" type="body"/>
          </p:nvPr>
        </p:nvSpPr>
        <p:spPr>
          <a:xfrm>
            <a:off x="311700" y="72452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To reiterate, these are preliminary results</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Model did not account for real world scenarios such as Slippage</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Question of when to retrain is still up in the air</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Perhaps the model can be improved with additional Layers</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Use hourly or even minute tick data (Take advantage of smaller price swings)</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Try turning this Regression Problem into a Classification Problem</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Try using different Scalar</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Adding other kinds data may improve performance i.e S&amp;P500</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And as always MORE TESTING!</a:t>
            </a:r>
            <a:endParaRPr sz="200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lin ang="5400012" scaled="0"/>
        </a:gradFill>
      </p:bgPr>
    </p:bg>
    <p:spTree>
      <p:nvGrpSpPr>
        <p:cNvPr id="256" name="Shape 256"/>
        <p:cNvGrpSpPr/>
        <p:nvPr/>
      </p:nvGrpSpPr>
      <p:grpSpPr>
        <a:xfrm>
          <a:off x="0" y="0"/>
          <a:ext cx="0" cy="0"/>
          <a:chOff x="0" y="0"/>
          <a:chExt cx="0" cy="0"/>
        </a:xfrm>
      </p:grpSpPr>
      <p:sp>
        <p:nvSpPr>
          <p:cNvPr id="257" name="Google Shape;257;p43"/>
          <p:cNvSpPr txBox="1"/>
          <p:nvPr>
            <p:ph type="title"/>
          </p:nvPr>
        </p:nvSpPr>
        <p:spPr>
          <a:xfrm>
            <a:off x="311700" y="117925"/>
            <a:ext cx="8520600" cy="75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Questions?</a:t>
            </a:r>
            <a:endParaRPr sz="4800"/>
          </a:p>
        </p:txBody>
      </p:sp>
      <p:sp>
        <p:nvSpPr>
          <p:cNvPr id="258" name="Google Shape;258;p43"/>
          <p:cNvSpPr txBox="1"/>
          <p:nvPr/>
        </p:nvSpPr>
        <p:spPr>
          <a:xfrm>
            <a:off x="776775" y="1797900"/>
            <a:ext cx="7482300" cy="1547700"/>
          </a:xfrm>
          <a:prstGeom prst="rect">
            <a:avLst/>
          </a:prstGeom>
          <a:noFill/>
          <a:ln>
            <a:noFill/>
          </a:ln>
        </p:spPr>
        <p:txBody>
          <a:bodyPr anchorCtr="0" anchor="ctr" bIns="91425" lIns="91425" spcFirstLastPara="1" rIns="91425" wrap="square" tIns="91425">
            <a:noAutofit/>
          </a:bodyPr>
          <a:lstStyle/>
          <a:p>
            <a:pPr indent="0" lvl="0" marL="0" rtl="0" algn="l">
              <a:lnSpc>
                <a:spcPct val="125000"/>
              </a:lnSpc>
              <a:spcBef>
                <a:spcPts val="2400"/>
              </a:spcBef>
              <a:spcAft>
                <a:spcPts val="600"/>
              </a:spcAft>
              <a:buNone/>
            </a:pPr>
            <a:r>
              <a:rPr i="1" lang="en" sz="2400">
                <a:solidFill>
                  <a:schemeClr val="dk1"/>
                </a:solidFill>
                <a:latin typeface="Georgia"/>
                <a:ea typeface="Georgia"/>
                <a:cs typeface="Georgia"/>
                <a:sym typeface="Georgia"/>
              </a:rPr>
              <a:t>Past Performance Is Not Indicative Of Future Results</a:t>
            </a:r>
            <a:r>
              <a:rPr lang="en" sz="2400">
                <a:solidFill>
                  <a:schemeClr val="dk1"/>
                </a:solidFill>
                <a:latin typeface="Georgia"/>
                <a:ea typeface="Georgia"/>
                <a:cs typeface="Georgia"/>
                <a:sym typeface="Georgia"/>
              </a:rPr>
              <a:t> - anonymous</a:t>
            </a:r>
            <a:endParaRPr sz="2400">
              <a:solidFill>
                <a:schemeClr val="dk1"/>
              </a:solidFill>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lin ang="5400012" scaled="0"/>
        </a:gradFill>
      </p:bgPr>
    </p:bg>
    <p:spTree>
      <p:nvGrpSpPr>
        <p:cNvPr id="262" name="Shape 262"/>
        <p:cNvGrpSpPr/>
        <p:nvPr/>
      </p:nvGrpSpPr>
      <p:grpSpPr>
        <a:xfrm>
          <a:off x="0" y="0"/>
          <a:ext cx="0" cy="0"/>
          <a:chOff x="0" y="0"/>
          <a:chExt cx="0" cy="0"/>
        </a:xfrm>
      </p:grpSpPr>
      <p:sp>
        <p:nvSpPr>
          <p:cNvPr id="263" name="Google Shape;263;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64" name="Google Shape;264;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000000"/>
              </a:buClr>
              <a:buSzPts val="1200"/>
              <a:buChar char="●"/>
            </a:pPr>
            <a:r>
              <a:rPr b="1" i="1" lang="en" sz="1050">
                <a:solidFill>
                  <a:schemeClr val="dk1"/>
                </a:solidFill>
              </a:rPr>
              <a:t>Multidimensional LSTM Networks to Predict Bitcoin Price</a:t>
            </a:r>
            <a:r>
              <a:rPr b="1" lang="en" sz="1050">
                <a:solidFill>
                  <a:schemeClr val="dk1"/>
                </a:solidFill>
              </a:rPr>
              <a:t>. (2017). </a:t>
            </a:r>
            <a:r>
              <a:rPr b="1" i="1" lang="en" sz="1050">
                <a:solidFill>
                  <a:schemeClr val="dk1"/>
                </a:solidFill>
              </a:rPr>
              <a:t>Jakob-aungiers.com</a:t>
            </a:r>
            <a:r>
              <a:rPr b="1" lang="en" sz="1050">
                <a:solidFill>
                  <a:schemeClr val="dk1"/>
                </a:solidFill>
              </a:rPr>
              <a:t>. Retrieved 29 November 2017, from </a:t>
            </a:r>
            <a:r>
              <a:rPr b="1" lang="en" sz="1050" u="sng">
                <a:solidFill>
                  <a:schemeClr val="hlink"/>
                </a:solidFill>
                <a:hlinkClick r:id="rId3"/>
              </a:rPr>
              <a:t>http://www.jakob-aungiers.com/articles/a/Multidimensional-LSTM-Networks-to-Predict-Bitcoin-Price</a:t>
            </a:r>
            <a:endParaRPr b="1" sz="1050">
              <a:solidFill>
                <a:schemeClr val="dk1"/>
              </a:solidFill>
            </a:endParaRPr>
          </a:p>
          <a:p>
            <a:pPr indent="-304800" lvl="0" marL="457200" rtl="0" algn="l">
              <a:spcBef>
                <a:spcPts val="0"/>
              </a:spcBef>
              <a:spcAft>
                <a:spcPts val="0"/>
              </a:spcAft>
              <a:buClr>
                <a:srgbClr val="000000"/>
              </a:buClr>
              <a:buSzPts val="1200"/>
              <a:buChar char="●"/>
            </a:pPr>
            <a:r>
              <a:rPr b="1" lang="en" sz="1000">
                <a:solidFill>
                  <a:srgbClr val="000000"/>
                </a:solidFill>
              </a:rPr>
              <a:t>Docs.oracle.com. (2017). Oracle Crystal Ball Reference and Examples Guide. [online] Available at: </a:t>
            </a:r>
            <a:r>
              <a:rPr b="1" lang="en" sz="1000" u="sng">
                <a:solidFill>
                  <a:schemeClr val="hlink"/>
                </a:solidFill>
                <a:hlinkClick r:id="rId4"/>
              </a:rPr>
              <a:t>https://docs.oracle.com/cd/E40248_01/epm.1112/cb_statistical/frameset.htm?ch07s02s03s04.html</a:t>
            </a:r>
            <a:r>
              <a:rPr b="1" lang="en" sz="1000">
                <a:solidFill>
                  <a:srgbClr val="000000"/>
                </a:solidFill>
              </a:rPr>
              <a:t> [Accessed 29 Nov. 2017]</a:t>
            </a:r>
            <a:r>
              <a:rPr b="1" lang="en" sz="2000">
                <a:solidFill>
                  <a:srgbClr val="000000"/>
                </a:solidFill>
              </a:rPr>
              <a:t>.</a:t>
            </a:r>
            <a:endParaRPr b="1" sz="2000">
              <a:solidFill>
                <a:srgbClr val="000000"/>
              </a:solidFill>
            </a:endParaRPr>
          </a:p>
          <a:p>
            <a:pPr indent="-304800" lvl="0" marL="457200" rtl="0" algn="l">
              <a:spcBef>
                <a:spcPts val="0"/>
              </a:spcBef>
              <a:spcAft>
                <a:spcPts val="0"/>
              </a:spcAft>
              <a:buClr>
                <a:srgbClr val="000000"/>
              </a:buClr>
              <a:buSzPts val="1200"/>
              <a:buChar char="●"/>
            </a:pPr>
            <a:r>
              <a:rPr b="1" lang="en" sz="1000">
                <a:solidFill>
                  <a:srgbClr val="303030"/>
                </a:solidFill>
              </a:rPr>
              <a:t>Bao, W., Yue, J., &amp; Rao, Y. (2017). A deep learning framework for financial time series using stacked autoencoders and long-short term memory. </a:t>
            </a:r>
            <a:r>
              <a:rPr b="1" i="1" lang="en" sz="1000">
                <a:solidFill>
                  <a:srgbClr val="303030"/>
                </a:solidFill>
              </a:rPr>
              <a:t>PLoS ONE</a:t>
            </a:r>
            <a:r>
              <a:rPr b="1" lang="en" sz="1000">
                <a:solidFill>
                  <a:srgbClr val="303030"/>
                </a:solidFill>
              </a:rPr>
              <a:t>, </a:t>
            </a:r>
            <a:r>
              <a:rPr b="1" i="1" lang="en" sz="1000">
                <a:solidFill>
                  <a:srgbClr val="303030"/>
                </a:solidFill>
              </a:rPr>
              <a:t>12</a:t>
            </a:r>
            <a:r>
              <a:rPr b="1" lang="en" sz="1000">
                <a:solidFill>
                  <a:srgbClr val="303030"/>
                </a:solidFill>
              </a:rPr>
              <a:t>(7), e0180944. </a:t>
            </a:r>
            <a:r>
              <a:rPr b="1" lang="en" sz="1000" u="sng">
                <a:solidFill>
                  <a:schemeClr val="hlink"/>
                </a:solidFill>
                <a:hlinkClick r:id="rId5"/>
              </a:rPr>
              <a:t>http://doi.org/10.1371/journal.pone.0180944</a:t>
            </a:r>
            <a:endParaRPr sz="20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lin ang="5400012" scaled="0"/>
        </a:gra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224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we want the Neural Network to Learn?</a:t>
            </a:r>
            <a:endParaRPr/>
          </a:p>
        </p:txBody>
      </p:sp>
      <p:sp>
        <p:nvSpPr>
          <p:cNvPr id="74" name="Google Shape;74;p16"/>
          <p:cNvSpPr txBox="1"/>
          <p:nvPr>
            <p:ph idx="1" type="body"/>
          </p:nvPr>
        </p:nvSpPr>
        <p:spPr>
          <a:xfrm>
            <a:off x="311700" y="1152475"/>
            <a:ext cx="8520600" cy="1560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Consider any arbitrary set of  prices: </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We wish to learn a function which does the following:</a:t>
            </a:r>
            <a:endParaRPr sz="2000">
              <a:solidFill>
                <a:srgbClr val="000000"/>
              </a:solidFill>
            </a:endParaRPr>
          </a:p>
        </p:txBody>
      </p:sp>
      <p:pic>
        <p:nvPicPr>
          <p:cNvPr id="75" name="Google Shape;75;p16"/>
          <p:cNvPicPr preferRelativeResize="0"/>
          <p:nvPr/>
        </p:nvPicPr>
        <p:blipFill>
          <a:blip r:embed="rId3">
            <a:alphaModFix/>
          </a:blip>
          <a:stretch>
            <a:fillRect/>
          </a:stretch>
        </p:blipFill>
        <p:spPr>
          <a:xfrm>
            <a:off x="5049100" y="1263787"/>
            <a:ext cx="2461424" cy="276750"/>
          </a:xfrm>
          <a:prstGeom prst="rect">
            <a:avLst/>
          </a:prstGeom>
          <a:noFill/>
          <a:ln>
            <a:noFill/>
          </a:ln>
        </p:spPr>
      </p:pic>
      <p:sp>
        <p:nvSpPr>
          <p:cNvPr id="76" name="Google Shape;76;p16"/>
          <p:cNvSpPr txBox="1"/>
          <p:nvPr>
            <p:ph idx="1" type="body"/>
          </p:nvPr>
        </p:nvSpPr>
        <p:spPr>
          <a:xfrm>
            <a:off x="311700" y="2454500"/>
            <a:ext cx="8520600" cy="1560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Where j denotes the size of the lookback window</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How to find optimal window? </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We assume nothing about the underlying Distribution of the price process</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Except the fact that </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And the prices are autocorrelated (This can be checked)</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Is this a good model? </a:t>
            </a:r>
            <a:endParaRPr sz="2000">
              <a:solidFill>
                <a:srgbClr val="000000"/>
              </a:solidFill>
            </a:endParaRPr>
          </a:p>
        </p:txBody>
      </p:sp>
      <p:pic>
        <p:nvPicPr>
          <p:cNvPr id="77" name="Google Shape;77;p16"/>
          <p:cNvPicPr preferRelativeResize="0"/>
          <p:nvPr/>
        </p:nvPicPr>
        <p:blipFill>
          <a:blip r:embed="rId4">
            <a:alphaModFix/>
          </a:blip>
          <a:stretch>
            <a:fillRect/>
          </a:stretch>
        </p:blipFill>
        <p:spPr>
          <a:xfrm>
            <a:off x="3215125" y="3933575"/>
            <a:ext cx="2281124" cy="369875"/>
          </a:xfrm>
          <a:prstGeom prst="rect">
            <a:avLst/>
          </a:prstGeom>
          <a:noFill/>
          <a:ln>
            <a:noFill/>
          </a:ln>
        </p:spPr>
      </p:pic>
      <p:pic>
        <p:nvPicPr>
          <p:cNvPr id="78" name="Google Shape;78;p16"/>
          <p:cNvPicPr preferRelativeResize="0"/>
          <p:nvPr/>
        </p:nvPicPr>
        <p:blipFill>
          <a:blip r:embed="rId5">
            <a:alphaModFix/>
          </a:blip>
          <a:stretch>
            <a:fillRect/>
          </a:stretch>
        </p:blipFill>
        <p:spPr>
          <a:xfrm>
            <a:off x="762000" y="2006825"/>
            <a:ext cx="7620000" cy="447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lin ang="5400012" scaled="0"/>
        </a:gradFill>
      </p:bgPr>
    </p:bg>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Maybe we can do better!</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Assume GDAX (Exchange we are using) traders use technical Indicators</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Maybe we can have our Neural Network trade like a professional Trader!</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This leads us into the process of data Augmentation</a:t>
            </a:r>
            <a:endParaRPr sz="2000">
              <a:solidFill>
                <a:srgbClr val="000000"/>
              </a:solidFill>
            </a:endParaRPr>
          </a:p>
          <a:p>
            <a:pPr indent="0" lvl="0" marL="0" rtl="0" algn="l">
              <a:spcBef>
                <a:spcPts val="1600"/>
              </a:spcBef>
              <a:spcAft>
                <a:spcPts val="0"/>
              </a:spcAft>
              <a:buNone/>
            </a:pPr>
            <a:r>
              <a:t/>
            </a:r>
            <a:endParaRPr sz="2000">
              <a:solidFill>
                <a:srgbClr val="000000"/>
              </a:solidFill>
            </a:endParaRPr>
          </a:p>
          <a:p>
            <a:pPr indent="0" lvl="0" marL="0" rtl="0" algn="l">
              <a:spcBef>
                <a:spcPts val="1600"/>
              </a:spcBef>
              <a:spcAft>
                <a:spcPts val="0"/>
              </a:spcAft>
              <a:buNone/>
            </a:pPr>
            <a:r>
              <a:t/>
            </a:r>
            <a:endParaRPr sz="2000">
              <a:solidFill>
                <a:srgbClr val="000000"/>
              </a:solidFill>
            </a:endParaRPr>
          </a:p>
          <a:p>
            <a:pPr indent="0" lvl="0" marL="0" rtl="0" algn="l">
              <a:spcBef>
                <a:spcPts val="1600"/>
              </a:spcBef>
              <a:spcAft>
                <a:spcPts val="1600"/>
              </a:spcAft>
              <a:buNone/>
            </a:pPr>
            <a:r>
              <a:t/>
            </a:r>
            <a:endParaRPr sz="20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lin ang="5400012" scaled="0"/>
        </a:grad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Data</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Open</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High</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Low</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Close</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Volume</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Technical Indicators</a:t>
            </a:r>
            <a:endParaRPr sz="20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lin ang="5400012" scaled="0"/>
        </a:grad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71377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Indicators</a:t>
            </a:r>
            <a:endParaRPr/>
          </a:p>
        </p:txBody>
      </p:sp>
      <p:graphicFrame>
        <p:nvGraphicFramePr>
          <p:cNvPr id="96" name="Google Shape;96;p19"/>
          <p:cNvGraphicFramePr/>
          <p:nvPr/>
        </p:nvGraphicFramePr>
        <p:xfrm>
          <a:off x="713775" y="464850"/>
          <a:ext cx="3000000" cy="3000000"/>
        </p:xfrm>
        <a:graphic>
          <a:graphicData uri="http://schemas.openxmlformats.org/drawingml/2006/table">
            <a:tbl>
              <a:tblPr>
                <a:noFill/>
                <a:tableStyleId>{B6B0E4BC-FB09-4E02-AAEA-B32E0387C433}</a:tableStyleId>
              </a:tblPr>
              <a:tblGrid>
                <a:gridCol w="4004225"/>
                <a:gridCol w="4004225"/>
              </a:tblGrid>
              <a:tr h="442450">
                <a:tc>
                  <a:txBody>
                    <a:bodyPr/>
                    <a:lstStyle/>
                    <a:p>
                      <a:pPr indent="0" lvl="0" marL="0" rtl="0" algn="ctr">
                        <a:spcBef>
                          <a:spcPts val="0"/>
                        </a:spcBef>
                        <a:spcAft>
                          <a:spcPts val="0"/>
                        </a:spcAft>
                        <a:buNone/>
                      </a:pPr>
                      <a:r>
                        <a:rPr b="1" lang="en" sz="1600"/>
                        <a:t>Indicators</a:t>
                      </a:r>
                      <a:endParaRPr b="1" sz="1600"/>
                    </a:p>
                  </a:txBody>
                  <a:tcPr marT="91425" marB="91425" marR="91425" marL="91425">
                    <a:lnL cap="flat" cmpd="sng" w="28575">
                      <a:solidFill>
                        <a:srgbClr val="9E9E9E"/>
                      </a:solidFill>
                      <a:prstDash val="solid"/>
                      <a:round/>
                      <a:headEnd len="sm" w="sm" type="none"/>
                      <a:tailEnd len="sm" w="sm" type="none"/>
                    </a:lnL>
                    <a:lnR cap="flat" cmpd="sng" w="28575">
                      <a:solidFill>
                        <a:srgbClr val="9E9E9E">
                          <a:alpha val="0"/>
                        </a:srgbClr>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800"/>
                        <a:t>Description</a:t>
                      </a:r>
                      <a:endParaRPr b="1" sz="1800"/>
                    </a:p>
                  </a:txBody>
                  <a:tcPr marT="91425" marB="91425" marR="91425" marL="91425">
                    <a:lnL cap="flat" cmpd="sng" w="28575">
                      <a:solidFill>
                        <a:srgbClr val="9E9E9E">
                          <a:alpha val="0"/>
                        </a:srgbClr>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82125">
                <a:tc>
                  <a:txBody>
                    <a:bodyPr/>
                    <a:lstStyle/>
                    <a:p>
                      <a:pPr indent="0" lvl="0" marL="0" rtl="0" algn="ctr">
                        <a:spcBef>
                          <a:spcPts val="0"/>
                        </a:spcBef>
                        <a:spcAft>
                          <a:spcPts val="0"/>
                        </a:spcAft>
                        <a:buNone/>
                      </a:pPr>
                      <a:r>
                        <a:rPr b="1" lang="en"/>
                        <a:t>MACD</a:t>
                      </a:r>
                      <a:endParaRPr b="1"/>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Moving average convergence divergence: displays trend following characteristics and momentum characteristics.</a:t>
                      </a:r>
                      <a:endParaRPr/>
                    </a:p>
                  </a:txBody>
                  <a:tcPr marT="91425" marB="91425" marR="91425" marL="91425">
                    <a:lnT cap="flat" cmpd="sng" w="28575">
                      <a:solidFill>
                        <a:srgbClr val="9E9E9E"/>
                      </a:solidFill>
                      <a:prstDash val="solid"/>
                      <a:round/>
                      <a:headEnd len="sm" w="sm" type="none"/>
                      <a:tailEnd len="sm" w="sm" type="none"/>
                    </a:lnT>
                  </a:tcPr>
                </a:tc>
              </a:tr>
              <a:tr h="580150">
                <a:tc>
                  <a:txBody>
                    <a:bodyPr/>
                    <a:lstStyle/>
                    <a:p>
                      <a:pPr indent="0" lvl="0" marL="0" rtl="0" algn="ctr">
                        <a:spcBef>
                          <a:spcPts val="0"/>
                        </a:spcBef>
                        <a:spcAft>
                          <a:spcPts val="0"/>
                        </a:spcAft>
                        <a:buNone/>
                      </a:pPr>
                      <a:r>
                        <a:rPr b="1" lang="en"/>
                        <a:t>CCI</a:t>
                      </a:r>
                      <a:endParaRPr b="1"/>
                    </a:p>
                  </a:txBody>
                  <a:tcPr marT="91425" marB="91425" marR="91425" marL="91425"/>
                </a:tc>
                <a:tc>
                  <a:txBody>
                    <a:bodyPr/>
                    <a:lstStyle/>
                    <a:p>
                      <a:pPr indent="0" lvl="0" marL="0" rtl="0" algn="l">
                        <a:spcBef>
                          <a:spcPts val="0"/>
                        </a:spcBef>
                        <a:spcAft>
                          <a:spcPts val="0"/>
                        </a:spcAft>
                        <a:buNone/>
                      </a:pPr>
                      <a:r>
                        <a:rPr lang="en"/>
                        <a:t>Commodity channel index: helps to find the start and the end of a trend.</a:t>
                      </a:r>
                      <a:endParaRPr/>
                    </a:p>
                  </a:txBody>
                  <a:tcPr marT="91425" marB="91425" marR="91425" marL="91425"/>
                </a:tc>
              </a:tr>
              <a:tr h="580150">
                <a:tc>
                  <a:txBody>
                    <a:bodyPr/>
                    <a:lstStyle/>
                    <a:p>
                      <a:pPr indent="0" lvl="0" marL="0" rtl="0" algn="ctr">
                        <a:spcBef>
                          <a:spcPts val="0"/>
                        </a:spcBef>
                        <a:spcAft>
                          <a:spcPts val="0"/>
                        </a:spcAft>
                        <a:buNone/>
                      </a:pPr>
                      <a:r>
                        <a:rPr b="1" lang="en"/>
                        <a:t>ATR</a:t>
                      </a:r>
                      <a:endParaRPr b="1"/>
                    </a:p>
                  </a:txBody>
                  <a:tcPr marT="91425" marB="91425" marR="91425" marL="91425"/>
                </a:tc>
                <a:tc>
                  <a:txBody>
                    <a:bodyPr/>
                    <a:lstStyle/>
                    <a:p>
                      <a:pPr indent="0" lvl="0" marL="0" rtl="0" algn="l">
                        <a:spcBef>
                          <a:spcPts val="0"/>
                        </a:spcBef>
                        <a:spcAft>
                          <a:spcPts val="0"/>
                        </a:spcAft>
                        <a:buNone/>
                      </a:pPr>
                      <a:r>
                        <a:rPr lang="en"/>
                        <a:t>Average true range: measures the volatility of price.</a:t>
                      </a:r>
                      <a:endParaRPr/>
                    </a:p>
                  </a:txBody>
                  <a:tcPr marT="91425" marB="91425" marR="91425" marL="91425">
                    <a:lnR cap="flat" cmpd="sng" w="9525">
                      <a:solidFill>
                        <a:srgbClr val="9E9E9E"/>
                      </a:solidFill>
                      <a:prstDash val="solid"/>
                      <a:round/>
                      <a:headEnd len="sm" w="sm" type="none"/>
                      <a:tailEnd len="sm" w="sm" type="none"/>
                    </a:lnR>
                  </a:tcPr>
                </a:tc>
              </a:tr>
              <a:tr h="765925">
                <a:tc>
                  <a:txBody>
                    <a:bodyPr/>
                    <a:lstStyle/>
                    <a:p>
                      <a:pPr indent="0" lvl="0" marL="0" rtl="0" algn="ctr">
                        <a:spcBef>
                          <a:spcPts val="0"/>
                        </a:spcBef>
                        <a:spcAft>
                          <a:spcPts val="0"/>
                        </a:spcAft>
                        <a:buNone/>
                      </a:pPr>
                      <a:r>
                        <a:rPr b="1" lang="en"/>
                        <a:t>BOLL</a:t>
                      </a:r>
                      <a:endParaRPr b="1"/>
                    </a:p>
                  </a:txBody>
                  <a:tcPr marT="91425" marB="91425" marR="91425" marL="91425"/>
                </a:tc>
                <a:tc>
                  <a:txBody>
                    <a:bodyPr/>
                    <a:lstStyle/>
                    <a:p>
                      <a:pPr indent="0" lvl="0" marL="0" rtl="0" algn="l">
                        <a:spcBef>
                          <a:spcPts val="0"/>
                        </a:spcBef>
                        <a:spcAft>
                          <a:spcPts val="0"/>
                        </a:spcAft>
                        <a:buNone/>
                      </a:pPr>
                      <a:r>
                        <a:rPr lang="en"/>
                        <a:t>Bollinger Band: provides a relative definition of high and low, which aids in Pattern Recognition</a:t>
                      </a:r>
                      <a:endParaRPr/>
                    </a:p>
                  </a:txBody>
                  <a:tcPr marT="91425" marB="91425" marR="91425" marL="91425"/>
                </a:tc>
              </a:tr>
              <a:tr h="378200">
                <a:tc>
                  <a:txBody>
                    <a:bodyPr/>
                    <a:lstStyle/>
                    <a:p>
                      <a:pPr indent="0" lvl="0" marL="0" rtl="0" algn="ctr">
                        <a:spcBef>
                          <a:spcPts val="0"/>
                        </a:spcBef>
                        <a:spcAft>
                          <a:spcPts val="0"/>
                        </a:spcAft>
                        <a:buNone/>
                      </a:pPr>
                      <a:r>
                        <a:rPr b="1" lang="en"/>
                        <a:t>EMA20</a:t>
                      </a:r>
                      <a:endParaRPr b="1"/>
                    </a:p>
                  </a:txBody>
                  <a:tcPr marT="91425" marB="91425" marR="91425" marL="91425"/>
                </a:tc>
                <a:tc>
                  <a:txBody>
                    <a:bodyPr/>
                    <a:lstStyle/>
                    <a:p>
                      <a:pPr indent="0" lvl="0" marL="0" rtl="0" algn="l">
                        <a:spcBef>
                          <a:spcPts val="0"/>
                        </a:spcBef>
                        <a:spcAft>
                          <a:spcPts val="0"/>
                        </a:spcAft>
                        <a:buNone/>
                      </a:pPr>
                      <a:r>
                        <a:rPr lang="en"/>
                        <a:t>20 day Exponential Moving Average</a:t>
                      </a:r>
                      <a:endParaRPr/>
                    </a:p>
                  </a:txBody>
                  <a:tcPr marT="91425" marB="91425" marR="91425" marL="91425"/>
                </a:tc>
              </a:tr>
              <a:tr h="378200">
                <a:tc>
                  <a:txBody>
                    <a:bodyPr/>
                    <a:lstStyle/>
                    <a:p>
                      <a:pPr indent="0" lvl="0" marL="0" rtl="0" algn="ctr">
                        <a:spcBef>
                          <a:spcPts val="0"/>
                        </a:spcBef>
                        <a:spcAft>
                          <a:spcPts val="0"/>
                        </a:spcAft>
                        <a:buNone/>
                      </a:pPr>
                      <a:r>
                        <a:rPr b="1" lang="en"/>
                        <a:t>MA5/MA10</a:t>
                      </a:r>
                      <a:endParaRPr b="1"/>
                    </a:p>
                  </a:txBody>
                  <a:tcPr marT="91425" marB="91425" marR="91425" marL="91425"/>
                </a:tc>
                <a:tc>
                  <a:txBody>
                    <a:bodyPr/>
                    <a:lstStyle/>
                    <a:p>
                      <a:pPr indent="0" lvl="0" marL="0" rtl="0" algn="l">
                        <a:spcBef>
                          <a:spcPts val="0"/>
                        </a:spcBef>
                        <a:spcAft>
                          <a:spcPts val="0"/>
                        </a:spcAft>
                        <a:buNone/>
                      </a:pPr>
                      <a:r>
                        <a:rPr lang="en"/>
                        <a:t>5/10 day Moving Average</a:t>
                      </a:r>
                      <a:endParaRPr/>
                    </a:p>
                  </a:txBody>
                  <a:tcPr marT="91425" marB="91425" marR="91425" marL="91425"/>
                </a:tc>
              </a:tr>
              <a:tr h="580150">
                <a:tc>
                  <a:txBody>
                    <a:bodyPr/>
                    <a:lstStyle/>
                    <a:p>
                      <a:pPr indent="0" lvl="0" marL="0" rtl="0" algn="ctr">
                        <a:spcBef>
                          <a:spcPts val="0"/>
                        </a:spcBef>
                        <a:spcAft>
                          <a:spcPts val="0"/>
                        </a:spcAft>
                        <a:buNone/>
                      </a:pPr>
                      <a:r>
                        <a:rPr b="1" lang="en"/>
                        <a:t>ROC</a:t>
                      </a:r>
                      <a:endParaRPr b="1"/>
                    </a:p>
                  </a:txBody>
                  <a:tcPr marT="91425" marB="91425" marR="91425" marL="91425"/>
                </a:tc>
                <a:tc>
                  <a:txBody>
                    <a:bodyPr/>
                    <a:lstStyle/>
                    <a:p>
                      <a:pPr indent="0" lvl="0" marL="0" rtl="0" algn="l">
                        <a:spcBef>
                          <a:spcPts val="0"/>
                        </a:spcBef>
                        <a:spcAft>
                          <a:spcPts val="0"/>
                        </a:spcAft>
                        <a:buNone/>
                      </a:pPr>
                      <a:r>
                        <a:rPr lang="en"/>
                        <a:t>Price rate of change: shows the speed at which a stock’s price is changing</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lin ang="5400012" scaled="0"/>
        </a:grad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71377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Indicators (cont.)</a:t>
            </a:r>
            <a:endParaRPr/>
          </a:p>
        </p:txBody>
      </p:sp>
      <p:graphicFrame>
        <p:nvGraphicFramePr>
          <p:cNvPr id="102" name="Google Shape;102;p20"/>
          <p:cNvGraphicFramePr/>
          <p:nvPr/>
        </p:nvGraphicFramePr>
        <p:xfrm>
          <a:off x="723125" y="572700"/>
          <a:ext cx="3000000" cy="3000000"/>
        </p:xfrm>
        <a:graphic>
          <a:graphicData uri="http://schemas.openxmlformats.org/drawingml/2006/table">
            <a:tbl>
              <a:tblPr>
                <a:noFill/>
                <a:tableStyleId>{B6B0E4BC-FB09-4E02-AAEA-B32E0387C433}</a:tableStyleId>
              </a:tblPr>
              <a:tblGrid>
                <a:gridCol w="3848875"/>
                <a:gridCol w="3848875"/>
              </a:tblGrid>
              <a:tr h="448975">
                <a:tc>
                  <a:txBody>
                    <a:bodyPr/>
                    <a:lstStyle/>
                    <a:p>
                      <a:pPr indent="0" lvl="0" marL="0" rtl="0" algn="ctr">
                        <a:spcBef>
                          <a:spcPts val="0"/>
                        </a:spcBef>
                        <a:spcAft>
                          <a:spcPts val="0"/>
                        </a:spcAft>
                        <a:buNone/>
                      </a:pPr>
                      <a:r>
                        <a:rPr b="1" lang="en" sz="1600"/>
                        <a:t>Indicators</a:t>
                      </a:r>
                      <a:endParaRPr b="1" sz="1600"/>
                    </a:p>
                  </a:txBody>
                  <a:tcPr marT="91425" marB="91425" marR="91425" marL="91425">
                    <a:lnL cap="flat" cmpd="sng" w="28575">
                      <a:solidFill>
                        <a:srgbClr val="9E9E9E"/>
                      </a:solidFill>
                      <a:prstDash val="solid"/>
                      <a:round/>
                      <a:headEnd len="sm" w="sm" type="none"/>
                      <a:tailEnd len="sm" w="sm" type="none"/>
                    </a:lnL>
                    <a:lnR cap="flat" cmpd="sng" w="28575">
                      <a:solidFill>
                        <a:srgbClr val="9E9E9E">
                          <a:alpha val="0"/>
                        </a:srgbClr>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800"/>
                        <a:t>Description</a:t>
                      </a:r>
                      <a:endParaRPr b="1" sz="1800"/>
                    </a:p>
                  </a:txBody>
                  <a:tcPr marT="91425" marB="91425" marR="91425" marL="91425">
                    <a:lnL cap="flat" cmpd="sng" w="28575">
                      <a:solidFill>
                        <a:srgbClr val="9E9E9E">
                          <a:alpha val="0"/>
                        </a:srgbClr>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93675">
                <a:tc>
                  <a:txBody>
                    <a:bodyPr/>
                    <a:lstStyle/>
                    <a:p>
                      <a:pPr indent="0" lvl="0" marL="0" rtl="0" algn="l">
                        <a:spcBef>
                          <a:spcPts val="0"/>
                        </a:spcBef>
                        <a:spcAft>
                          <a:spcPts val="0"/>
                        </a:spcAft>
                        <a:buNone/>
                      </a:pPr>
                      <a:r>
                        <a:rPr b="1" lang="en"/>
                        <a:t>SMI</a:t>
                      </a:r>
                      <a:endParaRPr b="1"/>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Stochastic Momentum Index: shows where the close price is relative to the midpoint of the same range.</a:t>
                      </a:r>
                      <a:endParaRPr>
                        <a:solidFill>
                          <a:schemeClr val="dk1"/>
                        </a:solidFill>
                      </a:endParaRPr>
                    </a:p>
                    <a:p>
                      <a:pPr indent="0" lvl="0" marL="0" rtl="0" algn="l">
                        <a:spcBef>
                          <a:spcPts val="0"/>
                        </a:spcBef>
                        <a:spcAft>
                          <a:spcPts val="0"/>
                        </a:spcAft>
                        <a:buNone/>
                      </a:pPr>
                      <a:r>
                        <a:t/>
                      </a:r>
                      <a:endParaRPr/>
                    </a:p>
                  </a:txBody>
                  <a:tcPr marT="91425" marB="91425" marR="91425" marL="91425">
                    <a:lnT cap="flat" cmpd="sng" w="28575">
                      <a:solidFill>
                        <a:srgbClr val="9E9E9E"/>
                      </a:solidFill>
                      <a:prstDash val="solid"/>
                      <a:round/>
                      <a:headEnd len="sm" w="sm" type="none"/>
                      <a:tailEnd len="sm" w="sm" type="none"/>
                    </a:lnT>
                  </a:tcPr>
                </a:tc>
              </a:tr>
              <a:tr h="588725">
                <a:tc>
                  <a:txBody>
                    <a:bodyPr/>
                    <a:lstStyle/>
                    <a:p>
                      <a:pPr indent="0" lvl="0" marL="0" rtl="0" algn="l">
                        <a:spcBef>
                          <a:spcPts val="0"/>
                        </a:spcBef>
                        <a:spcAft>
                          <a:spcPts val="0"/>
                        </a:spcAft>
                        <a:buNone/>
                      </a:pPr>
                      <a:r>
                        <a:rPr b="1" lang="en"/>
                        <a:t>WVAD</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Williams’s Variable Accumulation/Distribution: measures the buying and selling</a:t>
                      </a:r>
                      <a:br>
                        <a:rPr lang="en">
                          <a:solidFill>
                            <a:schemeClr val="dk1"/>
                          </a:solidFill>
                        </a:rPr>
                      </a:br>
                      <a:r>
                        <a:rPr lang="en">
                          <a:solidFill>
                            <a:schemeClr val="dk1"/>
                          </a:solidFill>
                        </a:rPr>
                        <a:t>pressure.</a:t>
                      </a:r>
                      <a:endParaRPr>
                        <a:solidFill>
                          <a:schemeClr val="dk1"/>
                        </a:solidFill>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CECD5"/>
            </a:gs>
            <a:gs pos="100000">
              <a:srgbClr val="93BC81"/>
            </a:gs>
          </a:gsLst>
          <a:lin ang="5400012" scaled="0"/>
        </a:gradFill>
      </p:bgPr>
    </p:bg>
    <p:spTree>
      <p:nvGrpSpPr>
        <p:cNvPr id="106" name="Shape 106"/>
        <p:cNvGrpSpPr/>
        <p:nvPr/>
      </p:nvGrpSpPr>
      <p:grpSpPr>
        <a:xfrm>
          <a:off x="0" y="0"/>
          <a:ext cx="0" cy="0"/>
          <a:chOff x="0" y="0"/>
          <a:chExt cx="0" cy="0"/>
        </a:xfrm>
      </p:grpSpPr>
      <p:sp>
        <p:nvSpPr>
          <p:cNvPr id="107" name="Google Shape;107;p21"/>
          <p:cNvSpPr txBox="1"/>
          <p:nvPr>
            <p:ph type="title"/>
          </p:nvPr>
        </p:nvSpPr>
        <p:spPr>
          <a:xfrm>
            <a:off x="71377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Indicators (cont.)</a:t>
            </a:r>
            <a:endParaRPr/>
          </a:p>
        </p:txBody>
      </p:sp>
      <p:pic>
        <p:nvPicPr>
          <p:cNvPr id="108" name="Google Shape;108;p21"/>
          <p:cNvPicPr preferRelativeResize="0"/>
          <p:nvPr/>
        </p:nvPicPr>
        <p:blipFill>
          <a:blip r:embed="rId3">
            <a:alphaModFix/>
          </a:blip>
          <a:stretch>
            <a:fillRect/>
          </a:stretch>
        </p:blipFill>
        <p:spPr>
          <a:xfrm>
            <a:off x="1787850" y="621775"/>
            <a:ext cx="5198266" cy="4266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