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8" r:id="rId10"/>
    <p:sldId id="267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20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18886" y="894939"/>
            <a:ext cx="4850678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Distribution by wealth segment and age</a:t>
            </a:r>
          </a:p>
        </p:txBody>
      </p:sp>
      <p:sp>
        <p:nvSpPr>
          <p:cNvPr id="151" name="Shape 100"/>
          <p:cNvSpPr/>
          <p:nvPr/>
        </p:nvSpPr>
        <p:spPr>
          <a:xfrm>
            <a:off x="118885" y="1403123"/>
            <a:ext cx="4850679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60900E-48BE-45E7-A4F2-91110E934AD0}"/>
              </a:ext>
            </a:extLst>
          </p:cNvPr>
          <p:cNvSpPr txBox="1"/>
          <p:nvPr/>
        </p:nvSpPr>
        <p:spPr>
          <a:xfrm>
            <a:off x="199153" y="1680000"/>
            <a:ext cx="4015038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From the graph we can interpret that, the highest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number of people fall in the over 42 years age and mass customer category.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0EECE31-13D5-47A7-B5B2-FBAB85ABF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787" y="840000"/>
            <a:ext cx="3075005" cy="220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C10E851-B0B2-4243-A97C-DD6F7B998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787" y="3046544"/>
            <a:ext cx="3144582" cy="224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BE648D-FA6B-47F7-9137-7A87E677DAC0}"/>
              </a:ext>
            </a:extLst>
          </p:cNvPr>
          <p:cNvSpPr/>
          <p:nvPr/>
        </p:nvSpPr>
        <p:spPr>
          <a:xfrm>
            <a:off x="6926426" y="53222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OLD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10F6D-DF4B-45D0-9B1E-4F65A6A207FC}"/>
              </a:ext>
            </a:extLst>
          </p:cNvPr>
          <p:cNvSpPr/>
          <p:nvPr/>
        </p:nvSpPr>
        <p:spPr>
          <a:xfrm>
            <a:off x="4969564" y="3046684"/>
            <a:ext cx="1133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162B19-6306-492A-8021-C4B63F4E0457}"/>
              </a:ext>
            </a:extLst>
          </p:cNvPr>
          <p:cNvSpPr/>
          <p:nvPr/>
        </p:nvSpPr>
        <p:spPr>
          <a:xfrm>
            <a:off x="199153" y="321150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new data </a:t>
            </a:r>
            <a:r>
              <a:rPr lang="en-US" dirty="0" err="1"/>
              <a:t>shows,the</a:t>
            </a:r>
            <a:r>
              <a:rPr lang="en-US" dirty="0"/>
              <a:t> highest </a:t>
            </a:r>
          </a:p>
          <a:p>
            <a:r>
              <a:rPr lang="en-US" dirty="0"/>
              <a:t>number of people fall in the over 42 years age and mass customer category. </a:t>
            </a:r>
          </a:p>
        </p:txBody>
      </p:sp>
    </p:spTree>
    <p:extLst>
      <p:ext uri="{BB962C8B-B14F-4D97-AF65-F5344CB8AC3E}">
        <p14:creationId xmlns:p14="http://schemas.microsoft.com/office/powerpoint/2010/main" val="26168227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8565599" cy="2412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  <a:cs typeface="Times New Roman" panose="02020603050405020304" pitchFamily="18" charset="0"/>
              </a:rPr>
              <a:t>Age distributions by gender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 according to gender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  <a:cs typeface="Times New Roman" panose="02020603050405020304" pitchFamily="18" charset="0"/>
              </a:rPr>
              <a:t>No of cars V/s State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No of persons v/s Industry type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No of persons v/s Product Type</a:t>
            </a:r>
            <a:endParaRPr lang="en-US" sz="16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No of cycles sold v/s Brand Type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0" name="Shape 72">
            <a:extLst>
              <a:ext uri="{FF2B5EF4-FFF2-40B4-BE49-F238E27FC236}">
                <a16:creationId xmlns:a16="http://schemas.microsoft.com/office/drawing/2014/main" id="{904EE706-1ED9-49BC-A4E4-B090EFCC007B}"/>
              </a:ext>
            </a:extLst>
          </p:cNvPr>
          <p:cNvSpPr/>
          <p:nvPr/>
        </p:nvSpPr>
        <p:spPr>
          <a:xfrm>
            <a:off x="205025" y="1150473"/>
            <a:ext cx="8565600" cy="923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2400" b="1" dirty="0">
                <a:latin typeface="Comic Sans MS" pitchFamily="66" charset="0"/>
                <a:cs typeface="Times New Roman" panose="02020603050405020304" pitchFamily="18" charset="0"/>
              </a:rPr>
              <a:t>Analysis</a:t>
            </a:r>
          </a:p>
          <a:p>
            <a:endParaRPr lang="en-US" sz="2400" b="1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F0C9A8CD-788B-4D28-A16D-666E363C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760" y="1014065"/>
            <a:ext cx="2478865" cy="177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6599D3-2269-4568-ABF2-45A41A6FC884}"/>
              </a:ext>
            </a:extLst>
          </p:cNvPr>
          <p:cNvSpPr/>
          <p:nvPr/>
        </p:nvSpPr>
        <p:spPr>
          <a:xfrm>
            <a:off x="101706" y="1014065"/>
            <a:ext cx="43112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Age Distribution by gender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0B0B0-07EE-411F-9D08-BCB9C39D38C4}"/>
              </a:ext>
            </a:extLst>
          </p:cNvPr>
          <p:cNvSpPr txBox="1"/>
          <p:nvPr/>
        </p:nvSpPr>
        <p:spPr>
          <a:xfrm>
            <a:off x="205025" y="1376611"/>
            <a:ext cx="448295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Majority of the customers fall in the &gt;42 years category.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Also in &gt;42 year category , majority of them are female.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687B6BD-C5A8-4DBF-88BB-78121BC37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833" y="2979133"/>
            <a:ext cx="2954792" cy="211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044DC-5037-4340-A626-10074938BDBF}"/>
              </a:ext>
            </a:extLst>
          </p:cNvPr>
          <p:cNvSpPr/>
          <p:nvPr/>
        </p:nvSpPr>
        <p:spPr>
          <a:xfrm>
            <a:off x="373375" y="28336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 new data also,</a:t>
            </a:r>
          </a:p>
          <a:p>
            <a:r>
              <a:rPr lang="en-US" dirty="0"/>
              <a:t>Majority of the customers fall in the &gt;42 years category.</a:t>
            </a:r>
          </a:p>
          <a:p>
            <a:r>
              <a:rPr lang="en-US" dirty="0"/>
              <a:t>Also in &gt;42 year category , majority of them are female.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C192A-2CB4-4526-A8DF-39B96C18DEDB}"/>
              </a:ext>
            </a:extLst>
          </p:cNvPr>
          <p:cNvSpPr/>
          <p:nvPr/>
        </p:nvSpPr>
        <p:spPr>
          <a:xfrm>
            <a:off x="6990018" y="636902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OLD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B72B8C-A180-48D7-930B-384D61CB3012}"/>
              </a:ext>
            </a:extLst>
          </p:cNvPr>
          <p:cNvSpPr/>
          <p:nvPr/>
        </p:nvSpPr>
        <p:spPr>
          <a:xfrm>
            <a:off x="5481939" y="2785593"/>
            <a:ext cx="1133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NEW DATA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85755" y="820525"/>
            <a:ext cx="2816471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Purchases according to gender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78488" y="1795667"/>
            <a:ext cx="4134600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According to the data provided,</a:t>
            </a:r>
          </a:p>
          <a:p>
            <a:r>
              <a:rPr lang="en-US" dirty="0"/>
              <a:t>The bikes were bought majorly by women with over 50.09% from among 2851 persons.</a:t>
            </a:r>
          </a:p>
          <a:p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9CED3-ABDD-4616-ACC4-9989BB8AE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182" y="966872"/>
            <a:ext cx="2460793" cy="170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B85FA0A-7E9D-48F9-A853-49A83F53F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15" y="1014065"/>
            <a:ext cx="1890711" cy="140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B55769-C474-43DA-87FB-E8BEB0401344}"/>
              </a:ext>
            </a:extLst>
          </p:cNvPr>
          <p:cNvSpPr txBox="1"/>
          <p:nvPr/>
        </p:nvSpPr>
        <p:spPr>
          <a:xfrm>
            <a:off x="178488" y="2832964"/>
            <a:ext cx="507446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distribution shows that in every age range, women bought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higher no of bikes as compared to men.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498AC5F5-3F08-4455-8D57-9DCE62A11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77945"/>
            <a:ext cx="2008371" cy="148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6C1915-F724-460D-A082-D488ADCD4D97}"/>
              </a:ext>
            </a:extLst>
          </p:cNvPr>
          <p:cNvSpPr txBox="1"/>
          <p:nvPr/>
        </p:nvSpPr>
        <p:spPr>
          <a:xfrm>
            <a:off x="5473996" y="2944673"/>
            <a:ext cx="104130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/>
              <a:t>NEW DATA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FBAB67-E084-4BDB-8E41-AACA16ECFA79}"/>
              </a:ext>
            </a:extLst>
          </p:cNvPr>
          <p:cNvSpPr/>
          <p:nvPr/>
        </p:nvSpPr>
        <p:spPr>
          <a:xfrm>
            <a:off x="5878352" y="458709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OLD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B1A0E-9747-439A-BA26-4EF564579C92}"/>
              </a:ext>
            </a:extLst>
          </p:cNvPr>
          <p:cNvSpPr txBox="1"/>
          <p:nvPr/>
        </p:nvSpPr>
        <p:spPr>
          <a:xfrm>
            <a:off x="172574" y="3677138"/>
            <a:ext cx="4139914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 the new data , the share of women is still greater</a:t>
            </a:r>
            <a:b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than men.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FDB9F396-6870-4925-8F5A-4E8381098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207" y="3469799"/>
            <a:ext cx="2460793" cy="170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20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18886" y="894939"/>
            <a:ext cx="2975497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No of cars V/s States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18885" y="1403123"/>
            <a:ext cx="4850679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According to the data, the number of people not owning car in QLD outweigh the number of people than other states. Therefore QLD has a huge potential in terms of sales of bikes.</a:t>
            </a:r>
            <a:endParaRPr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C7686E5-9B16-4122-9E73-C160838C3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286" y="768375"/>
            <a:ext cx="3143478" cy="224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C1CE65B-8456-4BBD-82E7-F31C4212B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155" y="2935357"/>
            <a:ext cx="2931609" cy="20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F3A83-480B-4306-9368-B4EC257922F9}"/>
              </a:ext>
            </a:extLst>
          </p:cNvPr>
          <p:cNvSpPr/>
          <p:nvPr/>
        </p:nvSpPr>
        <p:spPr>
          <a:xfrm>
            <a:off x="205025" y="329445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According to the new data, the number of people not owning car in NSW outweigh the number of people than other states. Therefore NSW has a huge potential in terms of sales of bikes.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DB9814-9D41-4DAF-851C-612C6F8818C1}"/>
              </a:ext>
            </a:extLst>
          </p:cNvPr>
          <p:cNvSpPr/>
          <p:nvPr/>
        </p:nvSpPr>
        <p:spPr>
          <a:xfrm>
            <a:off x="6939678" y="46059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OLD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241CAD-2F75-4ED8-9CBA-6BF570882A5A}"/>
              </a:ext>
            </a:extLst>
          </p:cNvPr>
          <p:cNvSpPr/>
          <p:nvPr/>
        </p:nvSpPr>
        <p:spPr>
          <a:xfrm>
            <a:off x="4964902" y="3189882"/>
            <a:ext cx="1133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NEW DATA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20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18886" y="894939"/>
            <a:ext cx="4850678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No of persons v/s Industry type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18885" y="1403123"/>
            <a:ext cx="4850679" cy="95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According to the data , majority of the people work in the Manufacturing sector. So there is a good potential of selling the bikes to the these type of people.  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4C4FD9-4796-4C59-8203-0F5D6413A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821" y="894939"/>
            <a:ext cx="2977804" cy="174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CCCD484-F737-48B8-B13B-81B30B3DC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51" y="3127017"/>
            <a:ext cx="3270973" cy="19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BC92EC-EF09-49B8-9401-D651E4971287}"/>
              </a:ext>
            </a:extLst>
          </p:cNvPr>
          <p:cNvSpPr/>
          <p:nvPr/>
        </p:nvSpPr>
        <p:spPr>
          <a:xfrm>
            <a:off x="6593963" y="46969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OLD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346F7C-E0AF-44AA-8609-4839D775A8A1}"/>
              </a:ext>
            </a:extLst>
          </p:cNvPr>
          <p:cNvSpPr/>
          <p:nvPr/>
        </p:nvSpPr>
        <p:spPr>
          <a:xfrm>
            <a:off x="6800530" y="2790412"/>
            <a:ext cx="1133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DD5901-662B-4F1B-8B8F-B2BB6CAFB2A6}"/>
              </a:ext>
            </a:extLst>
          </p:cNvPr>
          <p:cNvSpPr/>
          <p:nvPr/>
        </p:nvSpPr>
        <p:spPr>
          <a:xfrm>
            <a:off x="205025" y="310127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According to the new data , majority of the people work in the Financial sector. So there is a good potential of selling the bikes to the these type of people.  </a:t>
            </a:r>
          </a:p>
        </p:txBody>
      </p:sp>
    </p:spTree>
    <p:extLst>
      <p:ext uri="{BB962C8B-B14F-4D97-AF65-F5344CB8AC3E}">
        <p14:creationId xmlns:p14="http://schemas.microsoft.com/office/powerpoint/2010/main" val="40023180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20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18886" y="894939"/>
            <a:ext cx="4850678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No of bikes sold v/s Brand Type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18885" y="1403123"/>
            <a:ext cx="4850679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According to the data , the highest selling bikes brand is </a:t>
            </a:r>
            <a:r>
              <a:rPr lang="en-US" dirty="0" err="1"/>
              <a:t>Solex</a:t>
            </a:r>
            <a:r>
              <a:rPr lang="en-US" dirty="0"/>
              <a:t>. Other brands sold almost equal number of bikes. More focus to </a:t>
            </a:r>
            <a:r>
              <a:rPr lang="en-US" dirty="0" err="1"/>
              <a:t>Solex</a:t>
            </a:r>
            <a:r>
              <a:rPr lang="en-US" dirty="0"/>
              <a:t> to promote more sales and change strategy for other brands to boost sales.</a:t>
            </a:r>
          </a:p>
          <a:p>
            <a:r>
              <a:rPr lang="en-US" dirty="0"/>
              <a:t>Also the no of bikes sold in Standard product line is the maximum. </a:t>
            </a:r>
            <a:endParaRPr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EF74622-41CA-49BF-BBF6-6E94A25C9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296" y="786412"/>
            <a:ext cx="3010785" cy="263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462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20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18886" y="894939"/>
            <a:ext cx="4850678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No of persons v/s Product Type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18885" y="1403123"/>
            <a:ext cx="4850679" cy="69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Also the no of bikes sold in Standard product line is the maximum. 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607FE7-B4EE-4D69-80D0-A94EE60F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163" y="1022716"/>
            <a:ext cx="3763479" cy="245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379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528</Words>
  <Application>Microsoft Office PowerPoint</Application>
  <PresentationFormat>On-screen Show (16:9)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SHUBHAM GUPTA</cp:lastModifiedBy>
  <cp:revision>27</cp:revision>
  <dcterms:modified xsi:type="dcterms:W3CDTF">2020-06-22T18:07:52Z</dcterms:modified>
</cp:coreProperties>
</file>