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8" r:id="rId10"/>
    <p:sldId id="267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8886" y="894939"/>
            <a:ext cx="4850678" cy="47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by wealth segment and age</a:t>
            </a:r>
          </a:p>
        </p:txBody>
      </p:sp>
      <p:sp>
        <p:nvSpPr>
          <p:cNvPr id="151" name="Shape 100"/>
          <p:cNvSpPr/>
          <p:nvPr/>
        </p:nvSpPr>
        <p:spPr>
          <a:xfrm>
            <a:off x="118885" y="1403123"/>
            <a:ext cx="4850679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0900E-48BE-45E7-A4F2-91110E934AD0}"/>
              </a:ext>
            </a:extLst>
          </p:cNvPr>
          <p:cNvSpPr txBox="1"/>
          <p:nvPr/>
        </p:nvSpPr>
        <p:spPr>
          <a:xfrm>
            <a:off x="199153" y="1680000"/>
            <a:ext cx="401503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interpret that, the highest number of people fall in the over 42 years age and mass customer category.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E648D-FA6B-47F7-9137-7A87E677DAC0}"/>
              </a:ext>
            </a:extLst>
          </p:cNvPr>
          <p:cNvSpPr/>
          <p:nvPr/>
        </p:nvSpPr>
        <p:spPr>
          <a:xfrm>
            <a:off x="4969564" y="941388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10F6D-DF4B-45D0-9B1E-4F65A6A207FC}"/>
              </a:ext>
            </a:extLst>
          </p:cNvPr>
          <p:cNvSpPr/>
          <p:nvPr/>
        </p:nvSpPr>
        <p:spPr>
          <a:xfrm>
            <a:off x="4929489" y="2955065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62B19-6306-492A-8021-C4B63F4E0457}"/>
              </a:ext>
            </a:extLst>
          </p:cNvPr>
          <p:cNvSpPr/>
          <p:nvPr/>
        </p:nvSpPr>
        <p:spPr>
          <a:xfrm>
            <a:off x="199153" y="31386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data shows, the highest number of people fall in the over 42 years age and mass customer category.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36EEA2-6940-4C70-A81B-0B153EB57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88" y="772867"/>
            <a:ext cx="2988512" cy="21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FC3D13C-5A2F-4177-8EE1-919CE0FF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814" y="2955065"/>
            <a:ext cx="3111023" cy="222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8227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241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 by gender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 according to gender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cars V/s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persons v/s Industry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persons v/s Product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cycles sold v/s Brand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2">
            <a:extLst>
              <a:ext uri="{FF2B5EF4-FFF2-40B4-BE49-F238E27FC236}">
                <a16:creationId xmlns:a16="http://schemas.microsoft.com/office/drawing/2014/main" id="{904EE706-1ED9-49BC-A4E4-B090EFCC007B}"/>
              </a:ext>
            </a:extLst>
          </p:cNvPr>
          <p:cNvSpPr/>
          <p:nvPr/>
        </p:nvSpPr>
        <p:spPr>
          <a:xfrm>
            <a:off x="205025" y="1150473"/>
            <a:ext cx="85656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599D3-2269-4568-ABF2-45A41A6FC884}"/>
              </a:ext>
            </a:extLst>
          </p:cNvPr>
          <p:cNvSpPr/>
          <p:nvPr/>
        </p:nvSpPr>
        <p:spPr>
          <a:xfrm>
            <a:off x="536564" y="1016293"/>
            <a:ext cx="4311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 by gender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0B0B0-07EE-411F-9D08-BCB9C39D38C4}"/>
              </a:ext>
            </a:extLst>
          </p:cNvPr>
          <p:cNvSpPr txBox="1"/>
          <p:nvPr/>
        </p:nvSpPr>
        <p:spPr>
          <a:xfrm>
            <a:off x="536564" y="1444953"/>
            <a:ext cx="473623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Majority of the customers fall in the &gt;42 years category.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 &gt;42 year category , majority of them are female.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044DC-5037-4340-A626-10074938BDBF}"/>
              </a:ext>
            </a:extLst>
          </p:cNvPr>
          <p:cNvSpPr/>
          <p:nvPr/>
        </p:nvSpPr>
        <p:spPr>
          <a:xfrm>
            <a:off x="536564" y="3406160"/>
            <a:ext cx="4945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new data also,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customers fall in the &gt;42 years category.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 &gt;42 year category , majority of them are female.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C192A-2CB4-4526-A8DF-39B96C18DEDB}"/>
              </a:ext>
            </a:extLst>
          </p:cNvPr>
          <p:cNvSpPr/>
          <p:nvPr/>
        </p:nvSpPr>
        <p:spPr>
          <a:xfrm>
            <a:off x="5445507" y="820525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72B8C-A180-48D7-930B-384D61CB3012}"/>
              </a:ext>
            </a:extLst>
          </p:cNvPr>
          <p:cNvSpPr/>
          <p:nvPr/>
        </p:nvSpPr>
        <p:spPr>
          <a:xfrm>
            <a:off x="5481939" y="2785593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8F6D63-EA2E-452E-A4B9-DBBA34A6C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61" y="806148"/>
            <a:ext cx="2972037" cy="21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64FADF-9617-472E-A803-54B1BC2C6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81" y="2964903"/>
            <a:ext cx="3089021" cy="220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57141" y="918184"/>
            <a:ext cx="3797165" cy="47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according to gender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178487" y="1795667"/>
            <a:ext cx="4320625" cy="129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data provided,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bikes were bought majorly by women with over 50.68%.</a:t>
            </a:r>
          </a:p>
          <a:p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55769-C474-43DA-87FB-E8BEB0401344}"/>
              </a:ext>
            </a:extLst>
          </p:cNvPr>
          <p:cNvSpPr txBox="1"/>
          <p:nvPr/>
        </p:nvSpPr>
        <p:spPr>
          <a:xfrm>
            <a:off x="178488" y="2832964"/>
            <a:ext cx="528285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distribution shows that in every age range, women bought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higher no of bikes as compared to men.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C1915-F724-460D-A082-D488ADCD4D97}"/>
              </a:ext>
            </a:extLst>
          </p:cNvPr>
          <p:cNvSpPr txBox="1"/>
          <p:nvPr/>
        </p:nvSpPr>
        <p:spPr>
          <a:xfrm>
            <a:off x="5356715" y="3095920"/>
            <a:ext cx="104130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BAB67-E084-4BDB-8E41-AACA16ECFA79}"/>
              </a:ext>
            </a:extLst>
          </p:cNvPr>
          <p:cNvSpPr/>
          <p:nvPr/>
        </p:nvSpPr>
        <p:spPr>
          <a:xfrm>
            <a:off x="5878352" y="458709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B1A0E-9747-439A-BA26-4EF564579C92}"/>
              </a:ext>
            </a:extLst>
          </p:cNvPr>
          <p:cNvSpPr txBox="1"/>
          <p:nvPr/>
        </p:nvSpPr>
        <p:spPr>
          <a:xfrm>
            <a:off x="211618" y="3388876"/>
            <a:ext cx="372633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 the new data , the share of women is still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greater than men.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02839A-8458-44DD-BFF2-3BB323EEF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30" y="876541"/>
            <a:ext cx="2335219" cy="173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47D76D-72E1-4512-945B-A8F9017F5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79" y="790408"/>
            <a:ext cx="2954821" cy="20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B31915-2734-47A6-B450-E0CC5241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782" y="3524087"/>
            <a:ext cx="2257865" cy="167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EE2DB3B-2ADA-4A20-836A-5C32AC23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10" y="3332484"/>
            <a:ext cx="2816471" cy="201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D89165-FAE4-4E09-8CB0-FC89C6B3587B}"/>
              </a:ext>
            </a:extLst>
          </p:cNvPr>
          <p:cNvSpPr txBox="1"/>
          <p:nvPr/>
        </p:nvSpPr>
        <p:spPr>
          <a:xfrm>
            <a:off x="143639" y="4034333"/>
            <a:ext cx="4024170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Strategy to increase more sales-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Women-centric advertisements can be made to drive sales.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8886" y="894939"/>
            <a:ext cx="2975497" cy="47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cars V/s States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422967"/>
            <a:ext cx="4850679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data, the number of people not owning car in VIC share a higher percentage as compared to other states.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VIC has a huge potential in terms of sales of bikes.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F3A83-480B-4306-9368-B4EC257922F9}"/>
              </a:ext>
            </a:extLst>
          </p:cNvPr>
          <p:cNvSpPr/>
          <p:nvPr/>
        </p:nvSpPr>
        <p:spPr>
          <a:xfrm>
            <a:off x="205025" y="329445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new data, the number of people not owning car in NSW outweigh the number of people than other states. Therefore NSW has a huge potential in terms of sales of bikes.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DB9814-9D41-4DAF-851C-612C6F8818C1}"/>
              </a:ext>
            </a:extLst>
          </p:cNvPr>
          <p:cNvSpPr/>
          <p:nvPr/>
        </p:nvSpPr>
        <p:spPr>
          <a:xfrm>
            <a:off x="4967271" y="920512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41CAD-2F75-4ED8-9CBA-6BF570882A5A}"/>
              </a:ext>
            </a:extLst>
          </p:cNvPr>
          <p:cNvSpPr/>
          <p:nvPr/>
        </p:nvSpPr>
        <p:spPr>
          <a:xfrm>
            <a:off x="4964902" y="3189882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DC07BA-FE94-4E62-A7A4-D04C47F6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15" y="2968508"/>
            <a:ext cx="2931610" cy="20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66A0626-FECE-4DF7-9E15-A1DFA55C3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57" y="858080"/>
            <a:ext cx="2841359" cy="19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3701" y="1742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8886" y="894939"/>
            <a:ext cx="4850678" cy="47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persons v/s Industry type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18885" y="1403123"/>
            <a:ext cx="4850679" cy="129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data , majority of the people work in the Manufacturing sector &amp; Financial Sector. So there is a good potential of selling the bikes to the these type of people. 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BC92EC-EF09-49B8-9401-D651E4971287}"/>
              </a:ext>
            </a:extLst>
          </p:cNvPr>
          <p:cNvSpPr/>
          <p:nvPr/>
        </p:nvSpPr>
        <p:spPr>
          <a:xfrm>
            <a:off x="4614524" y="857424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346F7C-E0AF-44AA-8609-4839D775A8A1}"/>
              </a:ext>
            </a:extLst>
          </p:cNvPr>
          <p:cNvSpPr/>
          <p:nvPr/>
        </p:nvSpPr>
        <p:spPr>
          <a:xfrm>
            <a:off x="4918721" y="3201860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D5901-662B-4F1B-8B8F-B2BB6CAFB2A6}"/>
              </a:ext>
            </a:extLst>
          </p:cNvPr>
          <p:cNvSpPr/>
          <p:nvPr/>
        </p:nvSpPr>
        <p:spPr>
          <a:xfrm>
            <a:off x="205025" y="3101273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new data , majority of the people work in the Financial sector &amp; Manufacturing sector. So there is a good potential of selling the bikes to the these type of people.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F89976-2DA6-4AB6-AA59-835370814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40" y="3205257"/>
            <a:ext cx="3535224" cy="20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D0C4340-EB4B-4AB1-B7C0-F915FE50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85" y="840000"/>
            <a:ext cx="3487229" cy="203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180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8886" y="894939"/>
            <a:ext cx="4850678" cy="47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bikes sold v/s Brand Type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18885" y="1403123"/>
            <a:ext cx="4850679" cy="2021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data , the highest selling bikes brand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Other brands sold almost equal number of bikes.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focus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promote more sales and change strategy for other brands to boost sales and identify weakness.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9B70DD-65AF-4218-A55C-3788BCE2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545" y="1103974"/>
            <a:ext cx="3257342" cy="28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62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8886" y="894939"/>
            <a:ext cx="4850678" cy="47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persons v/s Product Type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18885" y="1403123"/>
            <a:ext cx="4850679" cy="157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 no of bikes sold in Standard product line is the maximum.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Standard product line should be marketed more to drive sales.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BD9B1B-7BF4-40A9-BE4D-91CAA4F36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65" y="1685097"/>
            <a:ext cx="4057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379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547</Words>
  <Application>Microsoft Office PowerPoint</Application>
  <PresentationFormat>On-screen Show (16:9)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SHUBHAM GUPTA</cp:lastModifiedBy>
  <cp:revision>44</cp:revision>
  <dcterms:modified xsi:type="dcterms:W3CDTF">2021-08-27T17:45:42Z</dcterms:modified>
</cp:coreProperties>
</file>