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60" r:id="rId5"/>
    <p:sldId id="258" r:id="rId6"/>
    <p:sldId id="264" r:id="rId7"/>
    <p:sldId id="263" r:id="rId8"/>
    <p:sldId id="257"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D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6" d="100"/>
          <a:sy n="76" d="100"/>
        </p:scale>
        <p:origin x="8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 name="Title 1"/>
          <p:cNvSpPr>
            <a:spLocks noGrp="1"/>
          </p:cNvSpPr>
          <p:nvPr>
            <p:ph type="ctrTitle"/>
          </p:nvPr>
        </p:nvSpPr>
        <p:spPr bwMode="gray">
          <a:xfrm>
            <a:off x="503989" y="554944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p:nvGrpSpPr>
        <p:grpSpPr>
          <a:xfrm>
            <a:off x="503988" y="378000"/>
            <a:ext cx="2160000" cy="307976"/>
            <a:chOff x="398463" y="404813"/>
            <a:chExt cx="1627187" cy="307976"/>
          </a:xfrm>
          <a:solidFill>
            <a:schemeClr val="bg1"/>
          </a:solidFill>
        </p:grpSpPr>
        <p:sp>
          <p:nvSpPr>
            <p:cNvPr id="1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96679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7679562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5"/>
            <a:ext cx="9152369" cy="4752975"/>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967668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7200"/>
            <a:ext cx="9277349" cy="4759584"/>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6885699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613204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62721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8423488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3142922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8990555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051047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989169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a:t>Click icon to add picture</a:t>
            </a:r>
            <a:endParaRPr lang="en-US" noProof="0" dirty="0"/>
          </a:p>
        </p:txBody>
      </p:sp>
      <p:sp>
        <p:nvSpPr>
          <p:cNvPr id="2" name="Title 1"/>
          <p:cNvSpPr>
            <a:spLocks noGrp="1"/>
          </p:cNvSpPr>
          <p:nvPr>
            <p:ph type="ctrTitle"/>
          </p:nvPr>
        </p:nvSpPr>
        <p:spPr bwMode="gray">
          <a:xfrm>
            <a:off x="501651" y="554944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517484847"/>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588346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25876382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23923690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233135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0" y="317500"/>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5923330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31306084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Click to 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noProof="0"/>
              <a:t>Click icon to add chart</a:t>
            </a:r>
            <a:endParaRPr lang="en-US" noProof="0"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4246021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64108911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320045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7429551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p:nvGrpSpPr>
        <p:grpSpPr>
          <a:xfrm>
            <a:off x="503988" y="378000"/>
            <a:ext cx="2160000" cy="307976"/>
            <a:chOff x="398463" y="404813"/>
            <a:chExt cx="1627187" cy="307976"/>
          </a:xfrm>
          <a:solidFill>
            <a:schemeClr val="bg1"/>
          </a:solidFill>
        </p:grpSpPr>
        <p:sp>
          <p:nvSpPr>
            <p:cNvPr id="1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254335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endParaRPr lang="en-US" noProof="0" dirty="0"/>
          </a:p>
        </p:txBody>
      </p:sp>
      <p:sp>
        <p:nvSpPr>
          <p:cNvPr id="4" name="Rectangle 3"/>
          <p:cNvSpPr/>
          <p:nvPr/>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63572795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7862168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52453636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044810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1"/>
            <a:ext cx="11188700" cy="697888"/>
          </a:xfrm>
        </p:spPr>
        <p:txBody>
          <a:bodyPr/>
          <a:lstStyle/>
          <a:p>
            <a:r>
              <a:rPr lang="en-US" noProof="0"/>
              <a:t>Click to edit Master title style</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70415384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46697317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705184"/>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413657273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650" y="317501"/>
            <a:ext cx="11188701" cy="789405"/>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TextBox 12"/>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6551032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971463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9764162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1935708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60041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p:nvGrpSpPr>
        <p:grpSpPr>
          <a:xfrm>
            <a:off x="503988" y="378000"/>
            <a:ext cx="2160000" cy="307976"/>
            <a:chOff x="398463" y="404813"/>
            <a:chExt cx="1627187" cy="307976"/>
          </a:xfrm>
          <a:solidFill>
            <a:schemeClr val="tx1"/>
          </a:solidFill>
        </p:grpSpPr>
        <p:sp>
          <p:nvSpPr>
            <p:cNvPr id="1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3911418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63ED-180B-42C8-9652-0B9395D3A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9CF943-3A16-4E44-BB8A-18554B946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01014-D892-4F52-978C-7509C28D1F59}"/>
              </a:ext>
            </a:extLst>
          </p:cNvPr>
          <p:cNvSpPr>
            <a:spLocks noGrp="1"/>
          </p:cNvSpPr>
          <p:nvPr>
            <p:ph type="dt" sz="half" idx="10"/>
          </p:nvPr>
        </p:nvSpPr>
        <p:spPr/>
        <p:txBody>
          <a:bodyPr/>
          <a:lstStyle/>
          <a:p>
            <a:fld id="{A8068260-92DC-4F44-AF27-D932698E2E3F}" type="datetimeFigureOut">
              <a:rPr lang="en-US" smtClean="0"/>
              <a:t>12/10/2021</a:t>
            </a:fld>
            <a:endParaRPr lang="en-US"/>
          </a:p>
        </p:txBody>
      </p:sp>
      <p:sp>
        <p:nvSpPr>
          <p:cNvPr id="5" name="Footer Placeholder 4">
            <a:extLst>
              <a:ext uri="{FF2B5EF4-FFF2-40B4-BE49-F238E27FC236}">
                <a16:creationId xmlns:a16="http://schemas.microsoft.com/office/drawing/2014/main" id="{5C48B3B2-EF4B-40AE-AA2A-E27008C0D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4470E-427D-4E2A-A2F4-E44A84E56D35}"/>
              </a:ext>
            </a:extLst>
          </p:cNvPr>
          <p:cNvSpPr>
            <a:spLocks noGrp="1"/>
          </p:cNvSpPr>
          <p:nvPr>
            <p:ph type="sldNum" sz="quarter" idx="12"/>
          </p:nvPr>
        </p:nvSpPr>
        <p:spPr/>
        <p:txBody>
          <a:bodyPr/>
          <a:lstStyle/>
          <a:p>
            <a:fld id="{B61B4999-D9C8-4F80-B659-54B412B81BE1}" type="slidenum">
              <a:rPr lang="en-US" smtClean="0"/>
              <a:t>‹#›</a:t>
            </a:fld>
            <a:endParaRPr lang="en-US"/>
          </a:p>
        </p:txBody>
      </p:sp>
    </p:spTree>
    <p:extLst>
      <p:ext uri="{BB962C8B-B14F-4D97-AF65-F5344CB8AC3E}">
        <p14:creationId xmlns:p14="http://schemas.microsoft.com/office/powerpoint/2010/main" val="4090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TextBox 4"/>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7" name="TextBox 6"/>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953181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TextBox 12"/>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31866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88791842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298633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TextBox 9"/>
          <p:cNvSpPr txBox="1"/>
          <p:nvPr/>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TextBox 10"/>
          <p:cNvSpPr txBox="1"/>
          <p:nvPr/>
        </p:nvSpPr>
        <p:spPr>
          <a:xfrm>
            <a:off x="501651" y="6477000"/>
            <a:ext cx="5355167"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138818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21432408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8"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TextBox 14"/>
          <p:cNvSpPr txBox="1"/>
          <p:nvPr/>
        </p:nvSpPr>
        <p:spPr>
          <a:xfrm>
            <a:off x="6335184"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Presentation title</a:t>
            </a:r>
            <a:br>
              <a:rPr lang="en-US" sz="650" noProof="0" dirty="0">
                <a:solidFill>
                  <a:schemeClr val="tx1"/>
                </a:solidFill>
              </a:rPr>
            </a:br>
            <a:r>
              <a:rPr lang="en-US" sz="650" noProof="0" dirty="0">
                <a:solidFill>
                  <a:schemeClr val="tx1"/>
                </a:solidFill>
              </a:rPr>
              <a:t>[To edit, click View &gt; Slide Master &gt; Slide Master]</a:t>
            </a:r>
          </a:p>
        </p:txBody>
      </p:sp>
      <p:sp>
        <p:nvSpPr>
          <p:cNvPr id="18" name="TextBox 17"/>
          <p:cNvSpPr txBox="1"/>
          <p:nvPr/>
        </p:nvSpPr>
        <p:spPr>
          <a:xfrm>
            <a:off x="501649" y="6477000"/>
            <a:ext cx="5355168"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tx1"/>
                </a:solidFill>
              </a:rPr>
              <a:t>Member firms and DTTL: Insert appropriate copyright</a:t>
            </a:r>
            <a:br>
              <a:rPr lang="en-US" sz="650" noProof="0" dirty="0">
                <a:solidFill>
                  <a:schemeClr val="tx1"/>
                </a:solidFill>
              </a:rPr>
            </a:br>
            <a:r>
              <a:rPr lang="en-US" sz="650" noProof="0" dirty="0">
                <a:solidFill>
                  <a:schemeClr val="tx1"/>
                </a:solidFill>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861765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ransition>
    <p:fade/>
  </p:transition>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Learn/CSS/Building_blocks/Selectors/Combinators" TargetMode="External"/><Relationship Id="rId7" Type="http://schemas.openxmlformats.org/officeDocument/2006/relationships/hyperlink" Target="https://webdevsimplified.com/specificity-cheat-sheet.html" TargetMode="External"/><Relationship Id="rId2" Type="http://schemas.openxmlformats.org/officeDocument/2006/relationships/hyperlink" Target="https://code.tutsplus.com/tutorials/the-30-css-selectors-you-must-memorize--net-16048" TargetMode="External"/><Relationship Id="rId1" Type="http://schemas.openxmlformats.org/officeDocument/2006/relationships/slideLayout" Target="../slideLayouts/slideLayout16.xml"/><Relationship Id="rId6" Type="http://schemas.openxmlformats.org/officeDocument/2006/relationships/hyperlink" Target="https://developer.mozilla.org/en-US/docs/Web/CSS/Specificity" TargetMode="External"/><Relationship Id="rId5" Type="http://schemas.openxmlformats.org/officeDocument/2006/relationships/hyperlink" Target="https://www.sitepoint.com/css-inheritance-introduction/" TargetMode="External"/><Relationship Id="rId4" Type="http://schemas.openxmlformats.org/officeDocument/2006/relationships/hyperlink" Target="https://www.w3schools.com/cssref/css_units.as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gx-ndbx.frameworks.allianz.io/documentation/grid/overview" TargetMode="Externa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gx-ndbx.frameworks.allianz.io/documentation/grid/overview#breakpoints"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ngx-ndbx.frameworks.allianz.io/documentation/headline/overview" TargetMode="External"/><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hyperlink" Target="https://ngx-ndbx.frameworks.allianz.io/documentation/typography/overview" TargetMode="External"/><Relationship Id="rId5" Type="http://schemas.openxmlformats.org/officeDocument/2006/relationships/hyperlink" Target="https://ngx-ndbx.frameworks.allianz.io/documentation/layout/overview" TargetMode="External"/><Relationship Id="rId4" Type="http://schemas.openxmlformats.org/officeDocument/2006/relationships/hyperlink" Target="https://ngx-ndbx.frameworks.allianz.io/documentation/copytext/over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lexboxfroggy.com/" TargetMode="External"/><Relationship Id="rId1" Type="http://schemas.openxmlformats.org/officeDocument/2006/relationships/slideLayout" Target="../slideLayouts/slideLayout1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9FEC-4FEC-43FB-A769-362BB6A9DBEB}"/>
              </a:ext>
            </a:extLst>
          </p:cNvPr>
          <p:cNvSpPr>
            <a:spLocks noGrp="1"/>
          </p:cNvSpPr>
          <p:nvPr>
            <p:ph type="ctrTitle"/>
          </p:nvPr>
        </p:nvSpPr>
        <p:spPr>
          <a:xfrm>
            <a:off x="402211" y="2815153"/>
            <a:ext cx="9144000" cy="1227694"/>
          </a:xfrm>
        </p:spPr>
        <p:txBody>
          <a:bodyPr/>
          <a:lstStyle/>
          <a:p>
            <a:pPr algn="l"/>
            <a:r>
              <a:rPr lang="en-US" sz="4000" b="1" dirty="0"/>
              <a:t>CSS </a:t>
            </a:r>
            <a:br>
              <a:rPr lang="en-US" sz="4000" b="1" dirty="0"/>
            </a:br>
            <a:r>
              <a:rPr lang="en-US" sz="4000" b="1" dirty="0"/>
              <a:t>HANDBOOK</a:t>
            </a:r>
          </a:p>
        </p:txBody>
      </p:sp>
    </p:spTree>
    <p:extLst>
      <p:ext uri="{BB962C8B-B14F-4D97-AF65-F5344CB8AC3E}">
        <p14:creationId xmlns:p14="http://schemas.microsoft.com/office/powerpoint/2010/main" val="4089992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4716463"/>
          </a:xfrm>
        </p:spPr>
        <p:txBody>
          <a:bodyPr>
            <a:normAutofit/>
          </a:bodyPr>
          <a:lstStyle/>
          <a:p>
            <a:r>
              <a:rPr lang="en-US" sz="2000" b="1" dirty="0">
                <a:latin typeface="Calibri" panose="020F0502020204030204" pitchFamily="34" charset="0"/>
                <a:cs typeface="Calibri" panose="020F0502020204030204" pitchFamily="34" charset="0"/>
              </a:rPr>
              <a:t>Selectors: </a:t>
            </a:r>
            <a:r>
              <a:rPr lang="en-US" sz="2000" dirty="0">
                <a:latin typeface="Calibri" panose="020F0502020204030204" pitchFamily="34" charset="0"/>
                <a:cs typeface="Calibri" panose="020F0502020204030204" pitchFamily="34" charset="0"/>
                <a:hlinkClick r:id="rId2"/>
              </a:rPr>
              <a:t>https://code.tutsplus.com/tutorials/the-30-css-selectors-you-must-memorize--net-16048</a:t>
            </a:r>
            <a:r>
              <a:rPr lang="en-US" sz="2000" dirty="0">
                <a:latin typeface="Calibri" panose="020F0502020204030204" pitchFamily="34" charset="0"/>
                <a:cs typeface="Calibri" panose="020F0502020204030204" pitchFamily="34" charset="0"/>
              </a:rPr>
              <a:t> </a:t>
            </a:r>
          </a:p>
          <a:p>
            <a:r>
              <a:rPr lang="en-US" sz="2000" b="1" dirty="0">
                <a:solidFill>
                  <a:schemeClr val="tx2">
                    <a:lumMod val="75000"/>
                  </a:schemeClr>
                </a:solidFill>
                <a:latin typeface="Calibri" panose="020F0502020204030204" pitchFamily="34" charset="0"/>
                <a:cs typeface="Calibri" panose="020F0502020204030204" pitchFamily="34" charset="0"/>
              </a:rPr>
              <a:t>Combinators: </a:t>
            </a:r>
            <a:r>
              <a:rPr lang="en-US" sz="2000" dirty="0">
                <a:solidFill>
                  <a:schemeClr val="tx2">
                    <a:lumMod val="75000"/>
                  </a:schemeClr>
                </a:solidFill>
                <a:latin typeface="Calibri" panose="020F0502020204030204" pitchFamily="34" charset="0"/>
                <a:cs typeface="Calibri" panose="020F0502020204030204" pitchFamily="34" charset="0"/>
                <a:hlinkClick r:id="rId3"/>
              </a:rPr>
              <a:t>https://developer.mozilla.org/en-US/docs/Learn/CSS/Building_blocks/Selectors/Combinators</a:t>
            </a:r>
            <a:endParaRPr lang="en-US" sz="2000" dirty="0">
              <a:solidFill>
                <a:schemeClr val="tx2">
                  <a:lumMod val="75000"/>
                </a:schemeClr>
              </a:solidFill>
              <a:latin typeface="Calibri" panose="020F0502020204030204" pitchFamily="34" charset="0"/>
              <a:cs typeface="Calibri" panose="020F0502020204030204" pitchFamily="34" charset="0"/>
            </a:endParaRPr>
          </a:p>
          <a:p>
            <a:r>
              <a:rPr lang="en-US" sz="2000" b="1" dirty="0">
                <a:solidFill>
                  <a:schemeClr val="tx2">
                    <a:lumMod val="75000"/>
                  </a:schemeClr>
                </a:solidFill>
                <a:latin typeface="Calibri" panose="020F0502020204030204" pitchFamily="34" charset="0"/>
                <a:cs typeface="Calibri" panose="020F0502020204030204" pitchFamily="34" charset="0"/>
              </a:rPr>
              <a:t>CSS Units: </a:t>
            </a:r>
            <a:r>
              <a:rPr lang="en-US" sz="2000" dirty="0">
                <a:solidFill>
                  <a:schemeClr val="tx2">
                    <a:lumMod val="75000"/>
                  </a:schemeClr>
                </a:solidFill>
                <a:latin typeface="Calibri" panose="020F0502020204030204" pitchFamily="34" charset="0"/>
                <a:cs typeface="Calibri" panose="020F0502020204030204" pitchFamily="34" charset="0"/>
                <a:hlinkClick r:id="rId4"/>
              </a:rPr>
              <a:t>https://www.w3schools.com/cssref/css_units.asp</a:t>
            </a:r>
            <a:r>
              <a:rPr lang="en-US" sz="2000" dirty="0">
                <a:solidFill>
                  <a:schemeClr val="tx2">
                    <a:lumMod val="75000"/>
                  </a:schemeClr>
                </a:solidFill>
                <a:latin typeface="Calibri" panose="020F0502020204030204" pitchFamily="34" charset="0"/>
                <a:cs typeface="Calibri" panose="020F0502020204030204" pitchFamily="34" charset="0"/>
              </a:rPr>
              <a:t> </a:t>
            </a:r>
          </a:p>
          <a:p>
            <a:r>
              <a:rPr lang="en-US" sz="2000" b="1" dirty="0">
                <a:solidFill>
                  <a:schemeClr val="tx2">
                    <a:lumMod val="75000"/>
                  </a:schemeClr>
                </a:solidFill>
                <a:latin typeface="Calibri" panose="020F0502020204030204" pitchFamily="34" charset="0"/>
                <a:cs typeface="Calibri" panose="020F0502020204030204" pitchFamily="34" charset="0"/>
              </a:rPr>
              <a:t>Inherited Property Rule: </a:t>
            </a:r>
            <a:r>
              <a:rPr lang="en-US" sz="2000" dirty="0">
                <a:solidFill>
                  <a:schemeClr val="tx2">
                    <a:lumMod val="75000"/>
                  </a:schemeClr>
                </a:solidFill>
                <a:latin typeface="Calibri" panose="020F0502020204030204" pitchFamily="34" charset="0"/>
                <a:cs typeface="Calibri" panose="020F0502020204030204" pitchFamily="34" charset="0"/>
                <a:hlinkClick r:id="rId5"/>
              </a:rPr>
              <a:t>https://www.sitepoint.com/css-inheritance-introduction/</a:t>
            </a:r>
            <a:r>
              <a:rPr lang="en-US" sz="2000" dirty="0">
                <a:solidFill>
                  <a:schemeClr val="tx2">
                    <a:lumMod val="75000"/>
                  </a:schemeClr>
                </a:solidFill>
                <a:latin typeface="Calibri" panose="020F0502020204030204" pitchFamily="34" charset="0"/>
                <a:cs typeface="Calibri" panose="020F0502020204030204" pitchFamily="34" charset="0"/>
              </a:rPr>
              <a:t> </a:t>
            </a:r>
          </a:p>
          <a:p>
            <a:r>
              <a:rPr lang="en-US" sz="2000" b="1" dirty="0">
                <a:solidFill>
                  <a:schemeClr val="tx2">
                    <a:lumMod val="75000"/>
                  </a:schemeClr>
                </a:solidFill>
                <a:latin typeface="Calibri" panose="020F0502020204030204" pitchFamily="34" charset="0"/>
                <a:cs typeface="Calibri" panose="020F0502020204030204" pitchFamily="34" charset="0"/>
              </a:rPr>
              <a:t>Specificity: </a:t>
            </a:r>
            <a:r>
              <a:rPr lang="en-US" sz="2000" dirty="0">
                <a:solidFill>
                  <a:schemeClr val="tx2">
                    <a:lumMod val="75000"/>
                  </a:schemeClr>
                </a:solidFill>
                <a:latin typeface="Calibri" panose="020F0502020204030204" pitchFamily="34" charset="0"/>
                <a:cs typeface="Calibri" panose="020F0502020204030204" pitchFamily="34" charset="0"/>
                <a:hlinkClick r:id="rId6"/>
              </a:rPr>
              <a:t>https://developer.mozilla.org/en-US/docs/Web/CSS/Specificity</a:t>
            </a:r>
            <a:r>
              <a:rPr lang="en-US" sz="2000" dirty="0">
                <a:solidFill>
                  <a:schemeClr val="tx2">
                    <a:lumMod val="75000"/>
                  </a:schemeClr>
                </a:solidFill>
                <a:latin typeface="Calibri" panose="020F0502020204030204" pitchFamily="34" charset="0"/>
                <a:cs typeface="Calibri" panose="020F0502020204030204" pitchFamily="34" charset="0"/>
              </a:rPr>
              <a:t> </a:t>
            </a:r>
          </a:p>
          <a:p>
            <a:r>
              <a:rPr lang="en-US" sz="2000" b="1" dirty="0">
                <a:solidFill>
                  <a:schemeClr val="tx2">
                    <a:lumMod val="75000"/>
                  </a:schemeClr>
                </a:solidFill>
                <a:latin typeface="Calibri" panose="020F0502020204030204" pitchFamily="34" charset="0"/>
                <a:cs typeface="Calibri" panose="020F0502020204030204" pitchFamily="34" charset="0"/>
              </a:rPr>
              <a:t>Cheat Sheet: </a:t>
            </a:r>
            <a:r>
              <a:rPr lang="en-US" sz="2000" dirty="0">
                <a:solidFill>
                  <a:schemeClr val="tx2">
                    <a:lumMod val="75000"/>
                  </a:schemeClr>
                </a:solidFill>
                <a:latin typeface="Calibri" panose="020F0502020204030204" pitchFamily="34" charset="0"/>
                <a:cs typeface="Calibri" panose="020F0502020204030204" pitchFamily="34" charset="0"/>
                <a:hlinkClick r:id="rId7"/>
              </a:rPr>
              <a:t>https://webdevsimplified.com/specificity-cheat-sheet.html</a:t>
            </a:r>
            <a:r>
              <a:rPr lang="en-US" sz="2000" dirty="0">
                <a:solidFill>
                  <a:schemeClr val="tx2">
                    <a:lumMod val="75000"/>
                  </a:schemeClr>
                </a:solidFill>
                <a:latin typeface="Calibri" panose="020F0502020204030204" pitchFamily="34" charset="0"/>
                <a:cs typeface="Calibri" panose="020F0502020204030204" pitchFamily="34" charset="0"/>
              </a:rPr>
              <a:t>  </a:t>
            </a: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LEARNING EXTRAS</a:t>
            </a:r>
          </a:p>
        </p:txBody>
      </p:sp>
    </p:spTree>
    <p:extLst>
      <p:ext uri="{BB962C8B-B14F-4D97-AF65-F5344CB8AC3E}">
        <p14:creationId xmlns:p14="http://schemas.microsoft.com/office/powerpoint/2010/main" val="22429771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5093730"/>
          </a:xfrm>
        </p:spPr>
        <p:txBody>
          <a:bodyPr>
            <a:normAutofit/>
          </a:bodyPr>
          <a:lstStyle/>
          <a:p>
            <a:r>
              <a:rPr lang="en-US" sz="2000" b="1" dirty="0">
                <a:latin typeface="Calibri" panose="020F0502020204030204" pitchFamily="34" charset="0"/>
                <a:cs typeface="Calibri" panose="020F0502020204030204" pitchFamily="34" charset="0"/>
              </a:rPr>
              <a:t>Margin: </a:t>
            </a:r>
            <a:r>
              <a:rPr lang="en-US" sz="2000" dirty="0">
                <a:latin typeface="Calibri" panose="020F0502020204030204" pitchFamily="34" charset="0"/>
                <a:cs typeface="Calibri" panose="020F0502020204030204" pitchFamily="34" charset="0"/>
              </a:rPr>
              <a:t>It is the space around the element.</a:t>
            </a:r>
          </a:p>
          <a:p>
            <a:r>
              <a:rPr lang="en-US" sz="2000" b="1" dirty="0">
                <a:latin typeface="Calibri" panose="020F0502020204030204" pitchFamily="34" charset="0"/>
                <a:cs typeface="Calibri" panose="020F0502020204030204" pitchFamily="34" charset="0"/>
              </a:rPr>
              <a:t>Padding: </a:t>
            </a:r>
            <a:r>
              <a:rPr lang="en-US" sz="2000" dirty="0">
                <a:latin typeface="Calibri" panose="020F0502020204030204" pitchFamily="34" charset="0"/>
                <a:cs typeface="Calibri" panose="020F0502020204030204" pitchFamily="34" charset="0"/>
              </a:rPr>
              <a:t>It is the space between the element.</a:t>
            </a:r>
          </a:p>
          <a:p>
            <a:r>
              <a:rPr lang="en-US" sz="2000" b="1" dirty="0">
                <a:latin typeface="Calibri" panose="020F0502020204030204" pitchFamily="34" charset="0"/>
                <a:cs typeface="Calibri" panose="020F0502020204030204" pitchFamily="34" charset="0"/>
              </a:rPr>
              <a:t>Border: </a:t>
            </a:r>
            <a:r>
              <a:rPr lang="en-US" sz="2000" dirty="0">
                <a:latin typeface="Calibri" panose="020F0502020204030204" pitchFamily="34" charset="0"/>
                <a:cs typeface="Calibri" panose="020F0502020204030204" pitchFamily="34" charset="0"/>
              </a:rPr>
              <a:t>It appears directly between margin and padding of element and allows you to define the border area of element. </a:t>
            </a: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CSS BOX MODEL</a:t>
            </a:r>
          </a:p>
        </p:txBody>
      </p:sp>
      <p:pic>
        <p:nvPicPr>
          <p:cNvPr id="6" name="Picture 5" descr="Diagram&#10;&#10;Description automatically generated">
            <a:extLst>
              <a:ext uri="{FF2B5EF4-FFF2-40B4-BE49-F238E27FC236}">
                <a16:creationId xmlns:a16="http://schemas.microsoft.com/office/drawing/2014/main" id="{33672888-2E90-4311-AC59-3AC0191EBF70}"/>
              </a:ext>
            </a:extLst>
          </p:cNvPr>
          <p:cNvPicPr>
            <a:picLocks noChangeAspect="1"/>
          </p:cNvPicPr>
          <p:nvPr/>
        </p:nvPicPr>
        <p:blipFill rotWithShape="1">
          <a:blip r:embed="rId2">
            <a:extLst>
              <a:ext uri="{28A0092B-C50C-407E-A947-70E740481C1C}">
                <a14:useLocalDpi xmlns:a14="http://schemas.microsoft.com/office/drawing/2010/main" val="0"/>
              </a:ext>
            </a:extLst>
          </a:blip>
          <a:srcRect b="5210"/>
          <a:stretch/>
        </p:blipFill>
        <p:spPr>
          <a:xfrm>
            <a:off x="3891492" y="3001384"/>
            <a:ext cx="4400550" cy="3033657"/>
          </a:xfrm>
          <a:prstGeom prst="rect">
            <a:avLst/>
          </a:prstGeom>
        </p:spPr>
      </p:pic>
    </p:spTree>
    <p:extLst>
      <p:ext uri="{BB962C8B-B14F-4D97-AF65-F5344CB8AC3E}">
        <p14:creationId xmlns:p14="http://schemas.microsoft.com/office/powerpoint/2010/main" val="42029103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0" y="1665289"/>
            <a:ext cx="11514642" cy="5093730"/>
          </a:xfrm>
        </p:spPr>
        <p:txBody>
          <a:bodyPr>
            <a:normAutofit/>
          </a:bodyPr>
          <a:lstStyle/>
          <a:p>
            <a:r>
              <a:rPr lang="en-US" sz="2000" dirty="0">
                <a:latin typeface="Calibri" panose="020F0502020204030204" pitchFamily="34" charset="0"/>
                <a:cs typeface="Calibri" panose="020F0502020204030204" pitchFamily="34" charset="0"/>
              </a:rPr>
              <a:t>Every page is divided into 12 </a:t>
            </a:r>
          </a:p>
          <a:p>
            <a:r>
              <a:rPr lang="en-US" sz="2000" dirty="0">
                <a:latin typeface="Calibri" panose="020F0502020204030204" pitchFamily="34" charset="0"/>
                <a:cs typeface="Calibri" panose="020F0502020204030204" pitchFamily="34" charset="0"/>
              </a:rPr>
              <a:t>equal columns. </a:t>
            </a:r>
          </a:p>
          <a:p>
            <a:r>
              <a:rPr lang="en-US" sz="1600" dirty="0">
                <a:solidFill>
                  <a:srgbClr val="FF0000"/>
                </a:solidFill>
                <a:latin typeface="Calibri" panose="020F0502020204030204" pitchFamily="34" charset="0"/>
                <a:cs typeface="Calibri" panose="020F0502020204030204" pitchFamily="34" charset="0"/>
              </a:rPr>
              <a:t>We need gutters so we will not use </a:t>
            </a:r>
          </a:p>
          <a:p>
            <a:r>
              <a:rPr lang="en-US" sz="1600" dirty="0" err="1">
                <a:solidFill>
                  <a:srgbClr val="FF0000"/>
                </a:solidFill>
                <a:latin typeface="Calibri" panose="020F0502020204030204" pitchFamily="34" charset="0"/>
                <a:cs typeface="Calibri" panose="020F0502020204030204" pitchFamily="34" charset="0"/>
              </a:rPr>
              <a:t>nopadding</a:t>
            </a:r>
            <a:r>
              <a:rPr lang="en-US" sz="1600" dirty="0">
                <a:solidFill>
                  <a:srgbClr val="FF0000"/>
                </a:solidFill>
                <a:latin typeface="Calibri" panose="020F0502020204030204" pitchFamily="34" charset="0"/>
                <a:cs typeface="Calibri" panose="020F0502020204030204" pitchFamily="34" charset="0"/>
              </a:rPr>
              <a:t> or </a:t>
            </a:r>
            <a:r>
              <a:rPr lang="en-US" sz="1600" dirty="0" err="1">
                <a:solidFill>
                  <a:srgbClr val="FF0000"/>
                </a:solidFill>
                <a:latin typeface="Calibri" panose="020F0502020204030204" pitchFamily="34" charset="0"/>
                <a:cs typeface="Calibri" panose="020F0502020204030204" pitchFamily="34" charset="0"/>
              </a:rPr>
              <a:t>nogutters</a:t>
            </a:r>
            <a:r>
              <a:rPr lang="en-US" sz="1600" dirty="0">
                <a:solidFill>
                  <a:srgbClr val="FF0000"/>
                </a:solidFill>
                <a:latin typeface="Calibri" panose="020F0502020204030204" pitchFamily="34" charset="0"/>
                <a:cs typeface="Calibri" panose="020F0502020204030204" pitchFamily="34" charset="0"/>
              </a:rPr>
              <a:t> in </a:t>
            </a:r>
            <a:r>
              <a:rPr lang="en-US" sz="1600" dirty="0" err="1">
                <a:solidFill>
                  <a:srgbClr val="FF0000"/>
                </a:solidFill>
                <a:latin typeface="Calibri" panose="020F0502020204030204" pitchFamily="34" charset="0"/>
                <a:cs typeface="Calibri" panose="020F0502020204030204" pitchFamily="34" charset="0"/>
              </a:rPr>
              <a:t>nxLayout</a:t>
            </a:r>
            <a:r>
              <a:rPr lang="en-US" sz="1600" dirty="0">
                <a:solidFill>
                  <a:srgbClr val="FF0000"/>
                </a:solidFill>
                <a:latin typeface="Calibri" panose="020F0502020204030204" pitchFamily="34" charset="0"/>
                <a:cs typeface="Calibri" panose="020F0502020204030204" pitchFamily="34" charset="0"/>
              </a:rPr>
              <a:t>.</a:t>
            </a:r>
          </a:p>
          <a:p>
            <a:endParaRPr lang="en-US" sz="2800" dirty="0">
              <a:solidFill>
                <a:srgbClr val="FF0000"/>
              </a:solidFill>
              <a:latin typeface="Calibri" panose="020F0502020204030204" pitchFamily="34" charset="0"/>
              <a:cs typeface="Calibri" panose="020F0502020204030204" pitchFamily="34" charset="0"/>
            </a:endParaRPr>
          </a:p>
          <a:p>
            <a:endParaRPr lang="en-US" sz="1600" dirty="0">
              <a:solidFill>
                <a:srgbClr val="FF0000"/>
              </a:solidFill>
              <a:latin typeface="Calibri" panose="020F0502020204030204" pitchFamily="34" charset="0"/>
              <a:cs typeface="Calibri" panose="020F0502020204030204" pitchFamily="34" charset="0"/>
            </a:endParaRPr>
          </a:p>
          <a:p>
            <a:endParaRPr lang="en-US" sz="1600" dirty="0">
              <a:solidFill>
                <a:srgbClr val="FF0000"/>
              </a:solidFill>
              <a:latin typeface="Calibri" panose="020F0502020204030204" pitchFamily="34" charset="0"/>
              <a:cs typeface="Calibri" panose="020F0502020204030204" pitchFamily="34" charset="0"/>
            </a:endParaRPr>
          </a:p>
          <a:p>
            <a:endParaRPr lang="en-US" sz="1600" dirty="0">
              <a:solidFill>
                <a:srgbClr val="FF0000"/>
              </a:solidFill>
              <a:latin typeface="Calibri" panose="020F0502020204030204" pitchFamily="34" charset="0"/>
              <a:cs typeface="Calibri" panose="020F0502020204030204" pitchFamily="34" charset="0"/>
            </a:endParaRPr>
          </a:p>
          <a:p>
            <a:endParaRPr lang="en-US" sz="3600" dirty="0">
              <a:solidFill>
                <a:srgbClr val="FF0000"/>
              </a:solidFill>
              <a:latin typeface="Calibri" panose="020F0502020204030204" pitchFamily="34" charset="0"/>
              <a:cs typeface="Calibri" panose="020F0502020204030204" pitchFamily="34" charset="0"/>
            </a:endParaRPr>
          </a:p>
          <a:p>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Link: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2"/>
              </a:rPr>
              <a:t>https://ngx-ndbx.frameworks.allianz.io/documentation/grid/overview</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endParaRPr lang="en-US" sz="1600" dirty="0">
              <a:solidFill>
                <a:srgbClr val="FF0000"/>
              </a:solidFill>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GRID LAYOUT</a:t>
            </a:r>
          </a:p>
        </p:txBody>
      </p:sp>
      <p:pic>
        <p:nvPicPr>
          <p:cNvPr id="9" name="Picture 8">
            <a:extLst>
              <a:ext uri="{FF2B5EF4-FFF2-40B4-BE49-F238E27FC236}">
                <a16:creationId xmlns:a16="http://schemas.microsoft.com/office/drawing/2014/main" id="{E77BA0A8-021B-4A2C-8C8A-A3BF5DFA731C}"/>
              </a:ext>
            </a:extLst>
          </p:cNvPr>
          <p:cNvPicPr>
            <a:picLocks noChangeAspect="1"/>
          </p:cNvPicPr>
          <p:nvPr/>
        </p:nvPicPr>
        <p:blipFill rotWithShape="1">
          <a:blip r:embed="rId3"/>
          <a:srcRect l="323" t="1405" r="442"/>
          <a:stretch/>
        </p:blipFill>
        <p:spPr>
          <a:xfrm>
            <a:off x="3644632" y="1572784"/>
            <a:ext cx="8229599" cy="4282568"/>
          </a:xfrm>
          <a:prstGeom prst="rect">
            <a:avLst/>
          </a:prstGeom>
        </p:spPr>
      </p:pic>
      <p:sp>
        <p:nvSpPr>
          <p:cNvPr id="10" name="Content Placeholder 4">
            <a:extLst>
              <a:ext uri="{FF2B5EF4-FFF2-40B4-BE49-F238E27FC236}">
                <a16:creationId xmlns:a16="http://schemas.microsoft.com/office/drawing/2014/main" id="{E86D1B52-8A93-4593-A8C6-23FACA3DF0F8}"/>
              </a:ext>
            </a:extLst>
          </p:cNvPr>
          <p:cNvSpPr txBox="1">
            <a:spLocks/>
          </p:cNvSpPr>
          <p:nvPr/>
        </p:nvSpPr>
        <p:spPr>
          <a:xfrm>
            <a:off x="3887656" y="1374823"/>
            <a:ext cx="11180232" cy="197961"/>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tabLst>
                <a:tab pos="6729413" algn="r"/>
              </a:tabLst>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tabLst>
                <a:tab pos="6729413" algn="r"/>
              </a:tabLst>
              <a:defRPr lang="en-US" sz="1200" b="1" kern="120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tabLst>
                <a:tab pos="6729413" algn="r"/>
              </a:tabLst>
              <a:defRPr lang="en-US" sz="1200" kern="120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tabLst>
                <a:tab pos="6729413" algn="r"/>
              </a:tabLst>
              <a:defRPr lang="en-US" sz="1200" kern="1200" baseline="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tab pos="5029200" algn="r"/>
              </a:tabLst>
              <a:defRPr lang="en-US" sz="12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9pPr>
          </a:lstStyle>
          <a:p>
            <a:r>
              <a:rPr lang="en-US" dirty="0">
                <a:solidFill>
                  <a:srgbClr val="FF0000"/>
                </a:solidFill>
                <a:latin typeface="Calibri" panose="020F0502020204030204" pitchFamily="34" charset="0"/>
                <a:cs typeface="Calibri" panose="020F0502020204030204" pitchFamily="34" charset="0"/>
              </a:rPr>
              <a:t>1                 2                 3                 4                 5                 6                 7                 8                 9                 10               11              12</a:t>
            </a:r>
          </a:p>
        </p:txBody>
      </p:sp>
      <p:sp>
        <p:nvSpPr>
          <p:cNvPr id="11" name="Rectangle 10">
            <a:extLst>
              <a:ext uri="{FF2B5EF4-FFF2-40B4-BE49-F238E27FC236}">
                <a16:creationId xmlns:a16="http://schemas.microsoft.com/office/drawing/2014/main" id="{87D9598F-CA79-4C5D-831D-CFDD0139FEB7}"/>
              </a:ext>
            </a:extLst>
          </p:cNvPr>
          <p:cNvSpPr/>
          <p:nvPr/>
        </p:nvSpPr>
        <p:spPr bwMode="gray">
          <a:xfrm>
            <a:off x="3644632" y="1572784"/>
            <a:ext cx="243024" cy="4282568"/>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Rectangle 11">
            <a:extLst>
              <a:ext uri="{FF2B5EF4-FFF2-40B4-BE49-F238E27FC236}">
                <a16:creationId xmlns:a16="http://schemas.microsoft.com/office/drawing/2014/main" id="{1D43D3B5-B0D2-4118-B43B-14612BE730D0}"/>
              </a:ext>
            </a:extLst>
          </p:cNvPr>
          <p:cNvSpPr/>
          <p:nvPr/>
        </p:nvSpPr>
        <p:spPr bwMode="gray">
          <a:xfrm>
            <a:off x="11631207" y="1572784"/>
            <a:ext cx="243024" cy="4282568"/>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 name="Rectangle 12">
            <a:extLst>
              <a:ext uri="{FF2B5EF4-FFF2-40B4-BE49-F238E27FC236}">
                <a16:creationId xmlns:a16="http://schemas.microsoft.com/office/drawing/2014/main" id="{77881F2D-2D92-4137-BB60-27D2D33D1C01}"/>
              </a:ext>
            </a:extLst>
          </p:cNvPr>
          <p:cNvSpPr/>
          <p:nvPr/>
        </p:nvSpPr>
        <p:spPr bwMode="gray">
          <a:xfrm>
            <a:off x="10687784" y="1038318"/>
            <a:ext cx="252667" cy="196721"/>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4" name="Content Placeholder 4">
            <a:extLst>
              <a:ext uri="{FF2B5EF4-FFF2-40B4-BE49-F238E27FC236}">
                <a16:creationId xmlns:a16="http://schemas.microsoft.com/office/drawing/2014/main" id="{79D2C701-2A35-432A-8F87-E71FE04ED7F4}"/>
              </a:ext>
            </a:extLst>
          </p:cNvPr>
          <p:cNvSpPr txBox="1">
            <a:spLocks/>
          </p:cNvSpPr>
          <p:nvPr/>
        </p:nvSpPr>
        <p:spPr>
          <a:xfrm>
            <a:off x="11038659" y="1057435"/>
            <a:ext cx="835572" cy="196721"/>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tabLst>
                <a:tab pos="6729413" algn="r"/>
              </a:tabLst>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tabLst>
                <a:tab pos="6729413" algn="r"/>
              </a:tabLst>
              <a:defRPr lang="en-US" sz="1200" b="1" kern="120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tabLst>
                <a:tab pos="6729413" algn="r"/>
              </a:tabLst>
              <a:defRPr lang="en-US" sz="1200" kern="120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tabLst>
                <a:tab pos="6729413" algn="r"/>
              </a:tabLst>
              <a:defRPr lang="en-US" sz="1200" kern="1200" baseline="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tab pos="5029200" algn="r"/>
              </a:tabLst>
              <a:defRPr lang="en-US" sz="12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9pPr>
          </a:lstStyle>
          <a:p>
            <a:r>
              <a:rPr lang="en-US" dirty="0">
                <a:solidFill>
                  <a:schemeClr val="bg2">
                    <a:lumMod val="25000"/>
                  </a:schemeClr>
                </a:solidFill>
                <a:latin typeface="Calibri" panose="020F0502020204030204" pitchFamily="34" charset="0"/>
                <a:cs typeface="Calibri" panose="020F0502020204030204" pitchFamily="34" charset="0"/>
              </a:rPr>
              <a:t>32px padding </a:t>
            </a:r>
          </a:p>
        </p:txBody>
      </p:sp>
      <p:pic>
        <p:nvPicPr>
          <p:cNvPr id="16" name="Picture 15">
            <a:extLst>
              <a:ext uri="{FF2B5EF4-FFF2-40B4-BE49-F238E27FC236}">
                <a16:creationId xmlns:a16="http://schemas.microsoft.com/office/drawing/2014/main" id="{40F9D462-A373-4AE7-9F41-A870B0AB6252}"/>
              </a:ext>
            </a:extLst>
          </p:cNvPr>
          <p:cNvPicPr>
            <a:picLocks noChangeAspect="1"/>
          </p:cNvPicPr>
          <p:nvPr/>
        </p:nvPicPr>
        <p:blipFill>
          <a:blip r:embed="rId4"/>
          <a:stretch>
            <a:fillRect/>
          </a:stretch>
        </p:blipFill>
        <p:spPr>
          <a:xfrm>
            <a:off x="501650" y="3247722"/>
            <a:ext cx="2510539" cy="2607630"/>
          </a:xfrm>
          <a:prstGeom prst="rect">
            <a:avLst/>
          </a:prstGeom>
        </p:spPr>
      </p:pic>
      <p:cxnSp>
        <p:nvCxnSpPr>
          <p:cNvPr id="18" name="Straight Connector 17">
            <a:extLst>
              <a:ext uri="{FF2B5EF4-FFF2-40B4-BE49-F238E27FC236}">
                <a16:creationId xmlns:a16="http://schemas.microsoft.com/office/drawing/2014/main" id="{03E1D718-8EEB-4BD5-8D7F-38EDC20633F9}"/>
              </a:ext>
            </a:extLst>
          </p:cNvPr>
          <p:cNvCxnSpPr/>
          <p:nvPr/>
        </p:nvCxnSpPr>
        <p:spPr>
          <a:xfrm>
            <a:off x="3887656" y="1676557"/>
            <a:ext cx="77435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647ED7-A9D6-41AC-A7F4-E19F373E277F}"/>
              </a:ext>
            </a:extLst>
          </p:cNvPr>
          <p:cNvCxnSpPr/>
          <p:nvPr/>
        </p:nvCxnSpPr>
        <p:spPr>
          <a:xfrm>
            <a:off x="3887656" y="2847604"/>
            <a:ext cx="77435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94C32B-85E9-4099-8E90-7A62AB1D50C7}"/>
              </a:ext>
            </a:extLst>
          </p:cNvPr>
          <p:cNvCxnSpPr/>
          <p:nvPr/>
        </p:nvCxnSpPr>
        <p:spPr>
          <a:xfrm>
            <a:off x="3887656" y="3138534"/>
            <a:ext cx="77435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0AEC62-E617-4CCB-B345-81E5B846FB7E}"/>
              </a:ext>
            </a:extLst>
          </p:cNvPr>
          <p:cNvCxnSpPr/>
          <p:nvPr/>
        </p:nvCxnSpPr>
        <p:spPr>
          <a:xfrm>
            <a:off x="3887656" y="5752371"/>
            <a:ext cx="77435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399676-8D12-46BD-B004-98F464222DF7}"/>
              </a:ext>
            </a:extLst>
          </p:cNvPr>
          <p:cNvCxnSpPr>
            <a:cxnSpLocks/>
          </p:cNvCxnSpPr>
          <p:nvPr/>
        </p:nvCxnSpPr>
        <p:spPr>
          <a:xfrm>
            <a:off x="8418968" y="1688509"/>
            <a:ext cx="0" cy="1167503"/>
          </a:xfrm>
          <a:prstGeom prst="line">
            <a:avLst/>
          </a:prstGeom>
          <a:ln w="2857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36217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5093730"/>
          </a:xfrm>
        </p:spPr>
        <p:txBody>
          <a:bodyPr>
            <a:normAutofit/>
          </a:bodyPr>
          <a:lstStyle/>
          <a:p>
            <a:r>
              <a:rPr lang="en-US" sz="2000" dirty="0">
                <a:latin typeface="Calibri" panose="020F0502020204030204" pitchFamily="34" charset="0"/>
                <a:cs typeface="Calibri" panose="020F0502020204030204" pitchFamily="34" charset="0"/>
              </a:rPr>
              <a:t>Instead of using media query to mutate the width of the container. Use breakpoints (present in NDBX layout):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Use Case: If you have a requirement to make a container that occupies full width in lower resolutions and half width of viewport for high resolutions. For this scenario we use the following</a:t>
            </a:r>
          </a:p>
          <a:p>
            <a:r>
              <a:rPr kumimoji="0" lang="en-US" sz="1600" b="0" i="0" u="none" strike="noStrike" kern="1200" cap="none" spc="0" normalizeH="0" baseline="0" noProof="0" dirty="0">
                <a:ln>
                  <a:noFill/>
                </a:ln>
                <a:solidFill>
                  <a:schemeClr val="tx2">
                    <a:lumMod val="75000"/>
                  </a:schemeClr>
                </a:solidFill>
                <a:effectLst/>
                <a:uLnTx/>
                <a:uFillTx/>
                <a:latin typeface="Courier New" panose="02070309020205020404" pitchFamily="49" charset="0"/>
                <a:ea typeface="+mn-ea"/>
                <a:cs typeface="Courier New" panose="02070309020205020404" pitchFamily="49" charset="0"/>
              </a:rPr>
              <a:t>&lt;div </a:t>
            </a:r>
            <a:r>
              <a:rPr kumimoji="0" lang="en-US" sz="1600" b="0" i="0" u="none" strike="noStrike" kern="1200" cap="none" spc="0" normalizeH="0" baseline="0" noProof="0" dirty="0" err="1">
                <a:ln>
                  <a:noFill/>
                </a:ln>
                <a:solidFill>
                  <a:schemeClr val="tx2">
                    <a:lumMod val="75000"/>
                  </a:schemeClr>
                </a:solidFill>
                <a:effectLst/>
                <a:uLnTx/>
                <a:uFillTx/>
                <a:latin typeface="Courier New" panose="02070309020205020404" pitchFamily="49" charset="0"/>
                <a:ea typeface="+mn-ea"/>
                <a:cs typeface="Courier New" panose="02070309020205020404" pitchFamily="49" charset="0"/>
              </a:rPr>
              <a:t>nxCol</a:t>
            </a:r>
            <a:r>
              <a:rPr kumimoji="0" lang="en-US" sz="1600" b="0" i="0" u="none" strike="noStrike" kern="1200" cap="none" spc="0" normalizeH="0" baseline="0" noProof="0" dirty="0">
                <a:ln>
                  <a:noFill/>
                </a:ln>
                <a:solidFill>
                  <a:schemeClr val="tx2">
                    <a:lumMod val="75000"/>
                  </a:schemeClr>
                </a:solidFill>
                <a:effectLst/>
                <a:uLnTx/>
                <a:uFillTx/>
                <a:latin typeface="Courier New" panose="02070309020205020404" pitchFamily="49" charset="0"/>
                <a:ea typeface="+mn-ea"/>
                <a:cs typeface="Courier New" panose="02070309020205020404" pitchFamily="49" charset="0"/>
              </a:rPr>
              <a:t>=“12,12,12,6,6,6”&gt; &lt;/div&gt; </a:t>
            </a:r>
            <a:endParaRPr lang="en-US" sz="2000" dirty="0">
              <a:solidFill>
                <a:schemeClr val="tx2">
                  <a:lumMod val="75000"/>
                </a:schemeClr>
              </a:solidFill>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Link: </a:t>
            </a:r>
            <a:r>
              <a:rPr lang="en-US" sz="2000" dirty="0">
                <a:latin typeface="Calibri" panose="020F0502020204030204" pitchFamily="34" charset="0"/>
                <a:cs typeface="Calibri" panose="020F0502020204030204" pitchFamily="34" charset="0"/>
                <a:hlinkClick r:id="rId2"/>
              </a:rPr>
              <a:t>https://ngx-ndbx.frameworks.allianz.io/documentation/grid/overview#breakpoints</a:t>
            </a:r>
            <a:r>
              <a:rPr lang="en-US" sz="2000" dirty="0">
                <a:latin typeface="Calibri" panose="020F0502020204030204" pitchFamily="34" charset="0"/>
                <a:cs typeface="Calibri" panose="020F0502020204030204" pitchFamily="34" charset="0"/>
              </a:rPr>
              <a:t> </a:t>
            </a:r>
          </a:p>
          <a:p>
            <a:endParaRPr lang="en-US" sz="2000" dirty="0">
              <a:solidFill>
                <a:srgbClr val="FF0000"/>
              </a:solidFill>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a:t>BREAKPOINTS</a:t>
            </a:r>
            <a:endParaRPr lang="en-US" sz="3000" b="1" dirty="0"/>
          </a:p>
        </p:txBody>
      </p:sp>
      <p:pic>
        <p:nvPicPr>
          <p:cNvPr id="6" name="Picture 5">
            <a:extLst>
              <a:ext uri="{FF2B5EF4-FFF2-40B4-BE49-F238E27FC236}">
                <a16:creationId xmlns:a16="http://schemas.microsoft.com/office/drawing/2014/main" id="{EA57BEA8-E629-4553-9F65-7A021D09313B}"/>
              </a:ext>
            </a:extLst>
          </p:cNvPr>
          <p:cNvPicPr>
            <a:picLocks noChangeAspect="1"/>
          </p:cNvPicPr>
          <p:nvPr/>
        </p:nvPicPr>
        <p:blipFill>
          <a:blip r:embed="rId3"/>
          <a:stretch>
            <a:fillRect/>
          </a:stretch>
        </p:blipFill>
        <p:spPr>
          <a:xfrm>
            <a:off x="718709" y="2415864"/>
            <a:ext cx="10746115" cy="1710233"/>
          </a:xfrm>
          <a:prstGeom prst="rect">
            <a:avLst/>
          </a:prstGeom>
        </p:spPr>
      </p:pic>
    </p:spTree>
    <p:extLst>
      <p:ext uri="{BB962C8B-B14F-4D97-AF65-F5344CB8AC3E}">
        <p14:creationId xmlns:p14="http://schemas.microsoft.com/office/powerpoint/2010/main" val="23027639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7B8D3A-05C6-4A97-B643-0B06CBC97ABB}"/>
              </a:ext>
            </a:extLst>
          </p:cNvPr>
          <p:cNvPicPr>
            <a:picLocks noChangeAspect="1"/>
          </p:cNvPicPr>
          <p:nvPr/>
        </p:nvPicPr>
        <p:blipFill>
          <a:blip r:embed="rId2"/>
          <a:stretch>
            <a:fillRect/>
          </a:stretch>
        </p:blipFill>
        <p:spPr>
          <a:xfrm>
            <a:off x="6217634" y="4179114"/>
            <a:ext cx="5793235" cy="949357"/>
          </a:xfrm>
          <a:prstGeom prst="rect">
            <a:avLst/>
          </a:prstGeom>
        </p:spPr>
      </p:pic>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5093730"/>
          </a:xfrm>
        </p:spPr>
        <p:txBody>
          <a:bodyPr>
            <a:normAutofit/>
          </a:bodyPr>
          <a:lstStyle/>
          <a:p>
            <a:r>
              <a:rPr lang="en-US" sz="2000" dirty="0">
                <a:latin typeface="Calibri" panose="020F0502020204030204" pitchFamily="34" charset="0"/>
                <a:cs typeface="Calibri" panose="020F0502020204030204" pitchFamily="34" charset="0"/>
              </a:rPr>
              <a:t>NDBX has a set of predefined styles that can be directly used by providing the class name in your HTML code.</a:t>
            </a:r>
          </a:p>
          <a:p>
            <a:r>
              <a:rPr lang="en-US" sz="2000" dirty="0">
                <a:latin typeface="Calibri" panose="020F0502020204030204" pitchFamily="34" charset="0"/>
                <a:cs typeface="Calibri" panose="020F0502020204030204" pitchFamily="34" charset="0"/>
              </a:rPr>
              <a:t>Headline: </a:t>
            </a:r>
            <a:r>
              <a:rPr lang="en-US" sz="2000" dirty="0">
                <a:latin typeface="Calibri" panose="020F0502020204030204" pitchFamily="34" charset="0"/>
                <a:cs typeface="Calibri" panose="020F0502020204030204" pitchFamily="34" charset="0"/>
                <a:hlinkClick r:id="rId3"/>
              </a:rPr>
              <a:t>https://ngx-ndbx.frameworks.allianz.io/documentation/headline/overview</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Copytext: </a:t>
            </a:r>
            <a:r>
              <a:rPr lang="en-US" sz="2000" dirty="0">
                <a:latin typeface="Calibri" panose="020F0502020204030204" pitchFamily="34" charset="0"/>
                <a:cs typeface="Calibri" panose="020F0502020204030204" pitchFamily="34" charset="0"/>
                <a:hlinkClick r:id="rId4"/>
              </a:rPr>
              <a:t>https://ngx-ndbx.frameworks.allianz.io/documentation/copytext/overview</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Margins: </a:t>
            </a:r>
            <a:r>
              <a:rPr lang="en-US" sz="2000" dirty="0">
                <a:latin typeface="Calibri" panose="020F0502020204030204" pitchFamily="34" charset="0"/>
                <a:cs typeface="Calibri" panose="020F0502020204030204" pitchFamily="34" charset="0"/>
                <a:hlinkClick r:id="rId5"/>
              </a:rPr>
              <a:t>https://ngx-ndbx.frameworks.allianz.io/documentation/layout/overview</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If you want to apply a margin top of 16px, instead of adding</a:t>
            </a:r>
            <a:r>
              <a:rPr lang="en-US" sz="2000" dirty="0">
                <a:solidFill>
                  <a:srgbClr val="7030A0"/>
                </a:solidFill>
                <a:latin typeface="Calibri" panose="020F0502020204030204" pitchFamily="34" charset="0"/>
                <a:cs typeface="Calibri" panose="020F0502020204030204" pitchFamily="34" charset="0"/>
              </a:rPr>
              <a:t> </a:t>
            </a:r>
            <a:r>
              <a:rPr lang="en-US" sz="1600" dirty="0">
                <a:solidFill>
                  <a:schemeClr val="tx2">
                    <a:lumMod val="75000"/>
                  </a:schemeClr>
                </a:solidFill>
                <a:latin typeface="Courier New" panose="02070309020205020404" pitchFamily="49" charset="0"/>
                <a:cs typeface="Courier New" panose="02070309020205020404" pitchFamily="49" charset="0"/>
              </a:rPr>
              <a:t>margin-top: 16px</a:t>
            </a:r>
            <a:r>
              <a:rPr lang="en-US" sz="1600" dirty="0">
                <a:solidFill>
                  <a:srgbClr val="7030A0"/>
                </a:solidFill>
                <a:latin typeface="Courier New" panose="02070309020205020404" pitchFamily="49" charset="0"/>
                <a:cs typeface="Courier New" panose="02070309020205020404" pitchFamily="49" charset="0"/>
              </a:rPr>
              <a:t> </a:t>
            </a:r>
            <a:r>
              <a:rPr lang="en-US" sz="2000" dirty="0">
                <a:latin typeface="Calibri" panose="020F0502020204030204" pitchFamily="34" charset="0"/>
                <a:cs typeface="Calibri" panose="020F0502020204030204" pitchFamily="34" charset="0"/>
              </a:rPr>
              <a:t>in CSS. We will use:</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font weight, use: </a:t>
            </a:r>
            <a:r>
              <a:rPr lang="en-US" sz="2000" dirty="0">
                <a:latin typeface="Calibri" panose="020F0502020204030204" pitchFamily="34" charset="0"/>
                <a:cs typeface="Calibri" panose="020F0502020204030204" pitchFamily="34" charset="0"/>
                <a:hlinkClick r:id="rId6"/>
              </a:rPr>
              <a:t>https://ngx-ndbx.frameworks.allianz.io/documentation/typography/overview</a:t>
            </a:r>
            <a:r>
              <a:rPr lang="en-US" sz="2000" dirty="0">
                <a:latin typeface="Calibri" panose="020F0502020204030204" pitchFamily="34" charset="0"/>
                <a:cs typeface="Calibri" panose="020F0502020204030204" pitchFamily="34" charset="0"/>
              </a:rPr>
              <a:t> </a:t>
            </a:r>
          </a:p>
          <a:p>
            <a:r>
              <a:rPr lang="en-US" sz="2000" dirty="0">
                <a:solidFill>
                  <a:srgbClr val="FF0000"/>
                </a:solidFill>
                <a:latin typeface="Calibri" panose="020F0502020204030204" pitchFamily="34" charset="0"/>
                <a:cs typeface="Calibri" panose="020F0502020204030204" pitchFamily="34" charset="0"/>
              </a:rPr>
              <a:t>Don’t use custom styles for font sizes and margins.</a:t>
            </a: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DEFAULT NDBX CLASSES FOR STYLING</a:t>
            </a:r>
          </a:p>
        </p:txBody>
      </p:sp>
      <p:pic>
        <p:nvPicPr>
          <p:cNvPr id="7" name="Picture 6">
            <a:extLst>
              <a:ext uri="{FF2B5EF4-FFF2-40B4-BE49-F238E27FC236}">
                <a16:creationId xmlns:a16="http://schemas.microsoft.com/office/drawing/2014/main" id="{0DEE1254-E269-49EC-BDE7-33222673AB0F}"/>
              </a:ext>
            </a:extLst>
          </p:cNvPr>
          <p:cNvPicPr>
            <a:picLocks noChangeAspect="1"/>
          </p:cNvPicPr>
          <p:nvPr/>
        </p:nvPicPr>
        <p:blipFill>
          <a:blip r:embed="rId7"/>
          <a:stretch>
            <a:fillRect/>
          </a:stretch>
        </p:blipFill>
        <p:spPr>
          <a:xfrm>
            <a:off x="190558" y="4277998"/>
            <a:ext cx="5353050" cy="857250"/>
          </a:xfrm>
          <a:prstGeom prst="rect">
            <a:avLst/>
          </a:prstGeom>
        </p:spPr>
      </p:pic>
    </p:spTree>
    <p:extLst>
      <p:ext uri="{BB962C8B-B14F-4D97-AF65-F5344CB8AC3E}">
        <p14:creationId xmlns:p14="http://schemas.microsoft.com/office/powerpoint/2010/main" val="8108344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5093730"/>
          </a:xfrm>
        </p:spPr>
        <p:txBody>
          <a:bodyPr>
            <a:normAutofit/>
          </a:bodyPr>
          <a:lstStyle/>
          <a:p>
            <a:r>
              <a:rPr lang="en-US" sz="2000" dirty="0">
                <a:latin typeface="Calibri" panose="020F0502020204030204" pitchFamily="34" charset="0"/>
                <a:cs typeface="Calibri" panose="020F0502020204030204" pitchFamily="34" charset="0"/>
              </a:rPr>
              <a:t>If there are two or more conflicting CSS rules that point to the same element, the browser follows some rules to determine which one is most specific and therefore wins out.</a:t>
            </a:r>
          </a:p>
          <a:p>
            <a:r>
              <a:rPr lang="en-US" sz="2000" b="1" dirty="0">
                <a:latin typeface="Calibri" panose="020F0502020204030204" pitchFamily="34" charset="0"/>
                <a:cs typeface="Calibri" panose="020F0502020204030204" pitchFamily="34" charset="0"/>
              </a:rPr>
              <a:t>Specificity Hierarchy:</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 should always use IDs, classes, attributes and pseudo-classes instead of !important/ inline styles.</a:t>
            </a: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SPECIFICITY RULE IN CSS </a:t>
            </a:r>
          </a:p>
        </p:txBody>
      </p:sp>
      <p:sp>
        <p:nvSpPr>
          <p:cNvPr id="2" name="TextBox 1">
            <a:extLst>
              <a:ext uri="{FF2B5EF4-FFF2-40B4-BE49-F238E27FC236}">
                <a16:creationId xmlns:a16="http://schemas.microsoft.com/office/drawing/2014/main" id="{52CDD649-EB25-4787-9BA1-745483AEC4D6}"/>
              </a:ext>
            </a:extLst>
          </p:cNvPr>
          <p:cNvSpPr txBox="1"/>
          <p:nvPr/>
        </p:nvSpPr>
        <p:spPr>
          <a:xfrm>
            <a:off x="1615438" y="2958589"/>
            <a:ext cx="4731573" cy="2722284"/>
          </a:xfrm>
          <a:prstGeom prst="rect">
            <a:avLst/>
          </a:prstGeom>
          <a:noFill/>
          <a:ln>
            <a:solidFill>
              <a:schemeClr val="tx1">
                <a:lumMod val="65000"/>
                <a:lumOff val="35000"/>
              </a:schemeClr>
            </a:solidFill>
          </a:ln>
        </p:spPr>
        <p:txBody>
          <a:bodyPr wrap="square" lIns="0" tIns="0" rIns="0" bIns="0" rtlCol="0">
            <a:spAutoFit/>
          </a:bodyPr>
          <a:lstStyle/>
          <a:p>
            <a:pPr marL="356400" lvl="6" indent="0">
              <a:lnSpc>
                <a:spcPct val="150000"/>
              </a:lnSpc>
              <a:buNone/>
            </a:pPr>
            <a:r>
              <a:rPr lang="en-US" sz="2000" dirty="0">
                <a:latin typeface="Calibri" panose="020F0502020204030204" pitchFamily="34" charset="0"/>
                <a:cs typeface="Calibri" panose="020F0502020204030204" pitchFamily="34" charset="0"/>
              </a:rPr>
              <a:t>!important </a:t>
            </a:r>
          </a:p>
          <a:p>
            <a:pPr marL="356400" lvl="6" indent="0">
              <a:lnSpc>
                <a:spcPct val="150000"/>
              </a:lnSpc>
              <a:buNone/>
            </a:pPr>
            <a:r>
              <a:rPr lang="en-US" sz="2000" dirty="0">
                <a:latin typeface="Calibri" panose="020F0502020204030204" pitchFamily="34" charset="0"/>
                <a:cs typeface="Calibri" panose="020F0502020204030204" pitchFamily="34" charset="0"/>
              </a:rPr>
              <a:t>Inline Styles </a:t>
            </a:r>
          </a:p>
          <a:p>
            <a:pPr marL="356400" lvl="6" indent="0">
              <a:lnSpc>
                <a:spcPct val="150000"/>
              </a:lnSpc>
              <a:buNone/>
            </a:pPr>
            <a:r>
              <a:rPr lang="en-US" sz="2000" dirty="0">
                <a:latin typeface="Calibri" panose="020F0502020204030204" pitchFamily="34" charset="0"/>
                <a:cs typeface="Calibri" panose="020F0502020204030204" pitchFamily="34" charset="0"/>
              </a:rPr>
              <a:t>IDs</a:t>
            </a:r>
          </a:p>
          <a:p>
            <a:pPr marL="356400" lvl="6" indent="0">
              <a:lnSpc>
                <a:spcPct val="150000"/>
              </a:lnSpc>
              <a:buNone/>
            </a:pPr>
            <a:r>
              <a:rPr lang="en-US" sz="2000" dirty="0">
                <a:latin typeface="Calibri" panose="020F0502020204030204" pitchFamily="34" charset="0"/>
                <a:cs typeface="Calibri" panose="020F0502020204030204" pitchFamily="34" charset="0"/>
              </a:rPr>
              <a:t>Classes, Attributes and pseudo-classes</a:t>
            </a:r>
          </a:p>
          <a:p>
            <a:pPr marL="356400" lvl="6" indent="0">
              <a:lnSpc>
                <a:spcPct val="150000"/>
              </a:lnSpc>
              <a:buNone/>
            </a:pPr>
            <a:r>
              <a:rPr lang="en-US" sz="2000" dirty="0">
                <a:latin typeface="Calibri" panose="020F0502020204030204" pitchFamily="34" charset="0"/>
                <a:cs typeface="Calibri" panose="020F0502020204030204" pitchFamily="34" charset="0"/>
              </a:rPr>
              <a:t>Elements and pseudo-elements</a:t>
            </a:r>
          </a:p>
          <a:p>
            <a:pPr marL="356400" lvl="6" indent="0">
              <a:lnSpc>
                <a:spcPct val="150000"/>
              </a:lnSpc>
              <a:buNone/>
            </a:pPr>
            <a:r>
              <a:rPr lang="en-US" sz="2000" dirty="0">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D32B28E8-5039-444A-99C8-DA6348A3FDAA}"/>
              </a:ext>
            </a:extLst>
          </p:cNvPr>
          <p:cNvSpPr txBox="1"/>
          <p:nvPr/>
        </p:nvSpPr>
        <p:spPr>
          <a:xfrm>
            <a:off x="6648660" y="2926315"/>
            <a:ext cx="4731573" cy="2722284"/>
          </a:xfrm>
          <a:prstGeom prst="rect">
            <a:avLst/>
          </a:prstGeom>
          <a:noFill/>
          <a:ln>
            <a:noFill/>
          </a:ln>
        </p:spPr>
        <p:txBody>
          <a:bodyPr wrap="square" lIns="0" tIns="0" rIns="0" bIns="0" rtlCol="0">
            <a:spAutoFit/>
          </a:bodyPr>
          <a:lstStyle/>
          <a:p>
            <a:pPr marL="356400" lvl="6" indent="0">
              <a:lnSpc>
                <a:spcPct val="150000"/>
              </a:lnSpc>
              <a:buNone/>
            </a:pPr>
            <a:r>
              <a:rPr lang="en-US" sz="2000" dirty="0">
                <a:latin typeface="Calibri" panose="020F0502020204030204" pitchFamily="34" charset="0"/>
                <a:cs typeface="Calibri" panose="020F0502020204030204" pitchFamily="34" charset="0"/>
              </a:rPr>
              <a:t>Most Specificity Value </a:t>
            </a:r>
          </a:p>
          <a:p>
            <a:pPr marL="356400" lvl="6" indent="0">
              <a:lnSpc>
                <a:spcPct val="150000"/>
              </a:lnSpc>
              <a:buNone/>
            </a:pPr>
            <a:endParaRPr lang="en-US" sz="2000" dirty="0">
              <a:latin typeface="Calibri" panose="020F0502020204030204" pitchFamily="34" charset="0"/>
              <a:cs typeface="Calibri" panose="020F0502020204030204" pitchFamily="34" charset="0"/>
            </a:endParaRPr>
          </a:p>
          <a:p>
            <a:pPr marL="356400" lvl="6" indent="0">
              <a:lnSpc>
                <a:spcPct val="150000"/>
              </a:lnSpc>
              <a:buNone/>
            </a:pPr>
            <a:endParaRPr lang="en-US" sz="2000" dirty="0">
              <a:latin typeface="Calibri" panose="020F0502020204030204" pitchFamily="34" charset="0"/>
              <a:cs typeface="Calibri" panose="020F0502020204030204" pitchFamily="34" charset="0"/>
            </a:endParaRPr>
          </a:p>
          <a:p>
            <a:pPr marL="356400" lvl="6" indent="0">
              <a:lnSpc>
                <a:spcPct val="150000"/>
              </a:lnSpc>
              <a:buNone/>
            </a:pPr>
            <a:endParaRPr lang="en-US" sz="2000" dirty="0">
              <a:latin typeface="Calibri" panose="020F0502020204030204" pitchFamily="34" charset="0"/>
              <a:cs typeface="Calibri" panose="020F0502020204030204" pitchFamily="34" charset="0"/>
            </a:endParaRPr>
          </a:p>
          <a:p>
            <a:pPr marL="356400" lvl="6" indent="0">
              <a:lnSpc>
                <a:spcPct val="150000"/>
              </a:lnSpc>
              <a:buNone/>
            </a:pPr>
            <a:endParaRPr lang="en-US" sz="2000" dirty="0">
              <a:latin typeface="Calibri" panose="020F0502020204030204" pitchFamily="34" charset="0"/>
              <a:cs typeface="Calibri" panose="020F0502020204030204" pitchFamily="34" charset="0"/>
            </a:endParaRPr>
          </a:p>
          <a:p>
            <a:pPr marL="356400" lvl="6" indent="0">
              <a:lnSpc>
                <a:spcPct val="150000"/>
              </a:lnSpc>
              <a:buNone/>
            </a:pPr>
            <a:r>
              <a:rPr lang="en-US" sz="2000" dirty="0">
                <a:latin typeface="Calibri" panose="020F0502020204030204" pitchFamily="34" charset="0"/>
                <a:cs typeface="Calibri" panose="020F0502020204030204" pitchFamily="34" charset="0"/>
              </a:rPr>
              <a:t>Least Specificity Value </a:t>
            </a:r>
          </a:p>
        </p:txBody>
      </p:sp>
      <p:cxnSp>
        <p:nvCxnSpPr>
          <p:cNvPr id="8" name="Straight Arrow Connector 7">
            <a:extLst>
              <a:ext uri="{FF2B5EF4-FFF2-40B4-BE49-F238E27FC236}">
                <a16:creationId xmlns:a16="http://schemas.microsoft.com/office/drawing/2014/main" id="{8AD0CEDB-0528-4DD6-8958-0490DE491A73}"/>
              </a:ext>
            </a:extLst>
          </p:cNvPr>
          <p:cNvCxnSpPr/>
          <p:nvPr/>
        </p:nvCxnSpPr>
        <p:spPr>
          <a:xfrm flipV="1">
            <a:off x="8132781" y="3407484"/>
            <a:ext cx="0" cy="1820732"/>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8262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5093730"/>
          </a:xfrm>
        </p:spPr>
        <p:txBody>
          <a:bodyPr>
            <a:normAutofit/>
          </a:bodyPr>
          <a:lstStyle/>
          <a:p>
            <a:r>
              <a:rPr lang="en-US" sz="2000" b="1" dirty="0" err="1">
                <a:latin typeface="Calibri" panose="020F0502020204030204" pitchFamily="34" charset="0"/>
                <a:cs typeface="Calibri" panose="020F0502020204030204" pitchFamily="34" charset="0"/>
              </a:rPr>
              <a:t>ViewEncapsulation.None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Angular does not apply any sort of view encapsulation meaning that any styles specified for the component are actually globally applied and can affect any HTML element present within the application. This mode is essentially the same as including the styles into the HTML itself.</a:t>
            </a:r>
          </a:p>
          <a:p>
            <a:r>
              <a:rPr lang="en-US" sz="2000" dirty="0">
                <a:latin typeface="Calibri" panose="020F0502020204030204" pitchFamily="34" charset="0"/>
                <a:cs typeface="Calibri" panose="020F0502020204030204" pitchFamily="34" charset="0"/>
              </a:rPr>
              <a:t>This helps us in changing the styles of NDBX components, but this affects the component globally, so we need to add a parent class in html in order wrap all the styles inside a parent class. </a:t>
            </a:r>
          </a:p>
          <a:p>
            <a:endParaRPr lang="en-US" sz="2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TypeScript:                                                      HTML:                                                      CSS:</a:t>
            </a:r>
          </a:p>
          <a:p>
            <a:endParaRPr lang="en-US" sz="2000" dirty="0">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VIEWENCAPSULATION</a:t>
            </a:r>
          </a:p>
        </p:txBody>
      </p:sp>
      <p:pic>
        <p:nvPicPr>
          <p:cNvPr id="9" name="Picture 8">
            <a:extLst>
              <a:ext uri="{FF2B5EF4-FFF2-40B4-BE49-F238E27FC236}">
                <a16:creationId xmlns:a16="http://schemas.microsoft.com/office/drawing/2014/main" id="{D0D83124-06A6-44EC-8F77-BBA8C4B412CE}"/>
              </a:ext>
            </a:extLst>
          </p:cNvPr>
          <p:cNvPicPr>
            <a:picLocks noChangeAspect="1"/>
          </p:cNvPicPr>
          <p:nvPr/>
        </p:nvPicPr>
        <p:blipFill>
          <a:blip r:embed="rId2"/>
          <a:stretch>
            <a:fillRect/>
          </a:stretch>
        </p:blipFill>
        <p:spPr>
          <a:xfrm>
            <a:off x="501651" y="3934836"/>
            <a:ext cx="3898227" cy="274765"/>
          </a:xfrm>
          <a:prstGeom prst="rect">
            <a:avLst/>
          </a:prstGeom>
        </p:spPr>
      </p:pic>
      <p:pic>
        <p:nvPicPr>
          <p:cNvPr id="11" name="Picture 10">
            <a:extLst>
              <a:ext uri="{FF2B5EF4-FFF2-40B4-BE49-F238E27FC236}">
                <a16:creationId xmlns:a16="http://schemas.microsoft.com/office/drawing/2014/main" id="{B7E6FE3A-8B5B-4D92-8561-001F1F1AA9F8}"/>
              </a:ext>
            </a:extLst>
          </p:cNvPr>
          <p:cNvPicPr>
            <a:picLocks noChangeAspect="1"/>
          </p:cNvPicPr>
          <p:nvPr/>
        </p:nvPicPr>
        <p:blipFill>
          <a:blip r:embed="rId3"/>
          <a:stretch>
            <a:fillRect/>
          </a:stretch>
        </p:blipFill>
        <p:spPr>
          <a:xfrm>
            <a:off x="4764581" y="3934836"/>
            <a:ext cx="3400473" cy="2272170"/>
          </a:xfrm>
          <a:prstGeom prst="rect">
            <a:avLst/>
          </a:prstGeom>
        </p:spPr>
      </p:pic>
      <p:pic>
        <p:nvPicPr>
          <p:cNvPr id="13" name="Picture 12">
            <a:extLst>
              <a:ext uri="{FF2B5EF4-FFF2-40B4-BE49-F238E27FC236}">
                <a16:creationId xmlns:a16="http://schemas.microsoft.com/office/drawing/2014/main" id="{7AEC2131-B290-4F56-AC2F-DF1137DF4E49}"/>
              </a:ext>
            </a:extLst>
          </p:cNvPr>
          <p:cNvPicPr>
            <a:picLocks noChangeAspect="1"/>
          </p:cNvPicPr>
          <p:nvPr/>
        </p:nvPicPr>
        <p:blipFill>
          <a:blip r:embed="rId4"/>
          <a:stretch>
            <a:fillRect/>
          </a:stretch>
        </p:blipFill>
        <p:spPr>
          <a:xfrm>
            <a:off x="8518998" y="3934836"/>
            <a:ext cx="1840615" cy="1424743"/>
          </a:xfrm>
          <a:prstGeom prst="rect">
            <a:avLst/>
          </a:prstGeom>
        </p:spPr>
      </p:pic>
    </p:spTree>
    <p:extLst>
      <p:ext uri="{BB962C8B-B14F-4D97-AF65-F5344CB8AC3E}">
        <p14:creationId xmlns:p14="http://schemas.microsoft.com/office/powerpoint/2010/main" val="41072951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0" y="1665289"/>
            <a:ext cx="5594349" cy="4716463"/>
          </a:xfrm>
        </p:spPr>
        <p:txBody>
          <a:bodyPr>
            <a:normAutofit/>
          </a:bodyPr>
          <a:lstStyle/>
          <a:p>
            <a:r>
              <a:rPr lang="en-US" sz="2000" dirty="0">
                <a:latin typeface="Calibri" panose="020F0502020204030204" pitchFamily="34" charset="0"/>
                <a:cs typeface="Calibri" panose="020F0502020204030204" pitchFamily="34" charset="0"/>
              </a:rPr>
              <a:t>Flexbox helps in developing responsive web design and comes in handy when you need to align elements.</a:t>
            </a:r>
          </a:p>
          <a:p>
            <a:r>
              <a:rPr lang="en-US" sz="2000" dirty="0">
                <a:latin typeface="Calibri" panose="020F0502020204030204" pitchFamily="34" charset="0"/>
                <a:cs typeface="Calibri" panose="020F0502020204030204" pitchFamily="34" charset="0"/>
              </a:rPr>
              <a:t>Flexbox is mainly used for scaling, vertically and horizontally aligning and reordering content inside a container.</a:t>
            </a:r>
          </a:p>
          <a:p>
            <a:r>
              <a:rPr lang="en-US" sz="2000" dirty="0">
                <a:latin typeface="Calibri" panose="020F0502020204030204" pitchFamily="34" charset="0"/>
                <a:cs typeface="Calibri" panose="020F0502020204030204" pitchFamily="34" charset="0"/>
              </a:rPr>
              <a:t>We mainly use justify-content and align-items in our project.</a:t>
            </a:r>
          </a:p>
          <a:p>
            <a:endParaRPr lang="en-US" sz="2000" dirty="0">
              <a:latin typeface="Calibri" panose="020F0502020204030204" pitchFamily="34" charset="0"/>
              <a:cs typeface="Calibri" panose="020F0502020204030204" pitchFamily="34" charset="0"/>
            </a:endParaRPr>
          </a:p>
          <a:p>
            <a:r>
              <a:rPr lang="en-US" sz="2000" dirty="0">
                <a:solidFill>
                  <a:srgbClr val="FF0000"/>
                </a:solidFill>
                <a:latin typeface="Calibri" panose="020F0502020204030204" pitchFamily="34" charset="0"/>
                <a:cs typeface="Calibri" panose="020F0502020204030204" pitchFamily="34" charset="0"/>
              </a:rPr>
              <a:t>Don’t use flexbox for page layout, use grid (NDBX) instead.</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learn more, please visit: </a:t>
            </a:r>
            <a:r>
              <a:rPr lang="en-US" sz="2000" dirty="0">
                <a:latin typeface="Calibri" panose="020F0502020204030204" pitchFamily="34" charset="0"/>
                <a:cs typeface="Calibri" panose="020F0502020204030204" pitchFamily="34" charset="0"/>
                <a:hlinkClick r:id="rId2"/>
              </a:rPr>
              <a:t>Flexbox Froggy</a:t>
            </a:r>
            <a:r>
              <a:rPr lang="en-US" sz="2000" dirty="0">
                <a:latin typeface="Calibri" panose="020F0502020204030204" pitchFamily="34" charset="0"/>
                <a:cs typeface="Calibri" panose="020F0502020204030204" pitchFamily="34" charset="0"/>
              </a:rPr>
              <a:t> </a:t>
            </a: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FLEXBOX</a:t>
            </a:r>
          </a:p>
        </p:txBody>
      </p:sp>
      <p:pic>
        <p:nvPicPr>
          <p:cNvPr id="8" name="Graphic 7">
            <a:extLst>
              <a:ext uri="{FF2B5EF4-FFF2-40B4-BE49-F238E27FC236}">
                <a16:creationId xmlns:a16="http://schemas.microsoft.com/office/drawing/2014/main" id="{6E62739A-BD01-4D49-961A-C84493396BB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6938"/>
          <a:stretch/>
        </p:blipFill>
        <p:spPr>
          <a:xfrm>
            <a:off x="6312817" y="2032935"/>
            <a:ext cx="2571465" cy="4601810"/>
          </a:xfrm>
          <a:prstGeom prst="rect">
            <a:avLst/>
          </a:prstGeom>
        </p:spPr>
      </p:pic>
      <p:pic>
        <p:nvPicPr>
          <p:cNvPr id="11" name="Graphic 10">
            <a:extLst>
              <a:ext uri="{FF2B5EF4-FFF2-40B4-BE49-F238E27FC236}">
                <a16:creationId xmlns:a16="http://schemas.microsoft.com/office/drawing/2014/main" id="{7BBB3B6E-4144-4705-94F1-FD61822EFE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59734" y="2032935"/>
            <a:ext cx="2422150" cy="3213056"/>
          </a:xfrm>
          <a:prstGeom prst="rect">
            <a:avLst/>
          </a:prstGeom>
        </p:spPr>
      </p:pic>
      <p:sp>
        <p:nvSpPr>
          <p:cNvPr id="12" name="Content Placeholder 4">
            <a:extLst>
              <a:ext uri="{FF2B5EF4-FFF2-40B4-BE49-F238E27FC236}">
                <a16:creationId xmlns:a16="http://schemas.microsoft.com/office/drawing/2014/main" id="{5134D40D-A7E4-4152-95F0-152912A16F21}"/>
              </a:ext>
            </a:extLst>
          </p:cNvPr>
          <p:cNvSpPr txBox="1">
            <a:spLocks/>
          </p:cNvSpPr>
          <p:nvPr/>
        </p:nvSpPr>
        <p:spPr>
          <a:xfrm>
            <a:off x="6312817" y="1612009"/>
            <a:ext cx="5594349" cy="4716463"/>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tabLst>
                <a:tab pos="6729413" algn="r"/>
              </a:tabLst>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tabLst>
                <a:tab pos="6729413" algn="r"/>
              </a:tabLst>
              <a:defRPr lang="en-US" sz="1200" b="1" kern="120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tabLst>
                <a:tab pos="6729413" algn="r"/>
              </a:tabLst>
              <a:defRPr lang="en-US" sz="1200" kern="120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tabLst>
                <a:tab pos="6729413" algn="r"/>
              </a:tabLst>
              <a:defRPr lang="en-US" sz="1200" kern="1200" baseline="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tab pos="5029200" algn="r"/>
              </a:tabLst>
              <a:defRPr lang="en-US" sz="12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tabLst>
                <a:tab pos="6729413" algn="r"/>
              </a:tabLst>
              <a:defRPr sz="1200" kern="1200" baseline="0">
                <a:solidFill>
                  <a:schemeClr val="tx1"/>
                </a:solidFill>
                <a:latin typeface="+mn-lt"/>
                <a:ea typeface="+mn-ea"/>
                <a:cs typeface="+mn-cs"/>
              </a:defRPr>
            </a:lvl9pPr>
          </a:lstStyle>
          <a:p>
            <a:r>
              <a:rPr lang="en-US" sz="2000" dirty="0">
                <a:solidFill>
                  <a:srgbClr val="995DB5"/>
                </a:solidFill>
                <a:latin typeface="Calibri" panose="020F0502020204030204" pitchFamily="34" charset="0"/>
                <a:cs typeface="Calibri" panose="020F0502020204030204" pitchFamily="34" charset="0"/>
              </a:rPr>
              <a:t>justify-content:                         align-items:</a:t>
            </a:r>
          </a:p>
        </p:txBody>
      </p:sp>
    </p:spTree>
    <p:extLst>
      <p:ext uri="{BB962C8B-B14F-4D97-AF65-F5344CB8AC3E}">
        <p14:creationId xmlns:p14="http://schemas.microsoft.com/office/powerpoint/2010/main" val="7115987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334A3F-97C5-4060-80FD-673D83E0CF61}"/>
              </a:ext>
            </a:extLst>
          </p:cNvPr>
          <p:cNvSpPr>
            <a:spLocks noGrp="1"/>
          </p:cNvSpPr>
          <p:nvPr>
            <p:ph sz="quarter" idx="10"/>
          </p:nvPr>
        </p:nvSpPr>
        <p:spPr>
          <a:xfrm>
            <a:off x="501651" y="1665289"/>
            <a:ext cx="11180232" cy="4716463"/>
          </a:xfrm>
        </p:spPr>
        <p:txBody>
          <a:bodyPr>
            <a:norm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Don’t use fixed widths and heights. Use padding instead.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Avoid using inline styles and !important.</a:t>
            </a:r>
          </a:p>
          <a:p>
            <a:pPr marL="342900" indent="-342900">
              <a:buFont typeface="Arial" panose="020B0604020202020204" pitchFamily="34" charset="0"/>
              <a:buChar char="•"/>
            </a:pPr>
            <a:r>
              <a:rPr lang="en-US" sz="2000" dirty="0" err="1">
                <a:latin typeface="Calibri" panose="020F0502020204030204" pitchFamily="34" charset="0"/>
                <a:cs typeface="Calibri" panose="020F0502020204030204" pitchFamily="34" charset="0"/>
              </a:rPr>
              <a:t>NxRowJustify</a:t>
            </a:r>
            <a:r>
              <a:rPr lang="en-US" sz="2000" dirty="0">
                <a:latin typeface="Calibri" panose="020F0502020204030204" pitchFamily="34" charset="0"/>
                <a:cs typeface="Calibri" panose="020F0502020204030204" pitchFamily="34" charset="0"/>
              </a:rPr>
              <a:t> in NDBX doesn’t have the value center. Please don’t assign center to this property.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Use global CSS (</a:t>
            </a:r>
            <a:r>
              <a:rPr lang="en-US" sz="2000" dirty="0" err="1">
                <a:latin typeface="Calibri" panose="020F0502020204030204" pitchFamily="34" charset="0"/>
                <a:cs typeface="Calibri" panose="020F0502020204030204" pitchFamily="34" charset="0"/>
              </a:rPr>
              <a:t>styles.scss</a:t>
            </a:r>
            <a:r>
              <a:rPr lang="en-US" sz="2000" dirty="0">
                <a:latin typeface="Calibri" panose="020F0502020204030204" pitchFamily="34" charset="0"/>
                <a:cs typeface="Calibri" panose="020F0502020204030204" pitchFamily="34" charset="0"/>
              </a:rPr>
              <a:t>) whenever you want to apply styles across the portal.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Don’t use negative value of </a:t>
            </a:r>
            <a:r>
              <a:rPr lang="en-US" sz="2000" dirty="0" err="1">
                <a:latin typeface="Calibri" panose="020F0502020204030204" pitchFamily="34" charset="0"/>
                <a:cs typeface="Calibri" panose="020F0502020204030204" pitchFamily="34" charset="0"/>
              </a:rPr>
              <a:t>css</a:t>
            </a:r>
            <a:r>
              <a:rPr lang="en-US" sz="2000" dirty="0">
                <a:latin typeface="Calibri" panose="020F0502020204030204" pitchFamily="34" charset="0"/>
                <a:cs typeface="Calibri" panose="020F0502020204030204" pitchFamily="34" charset="0"/>
              </a:rPr>
              <a:t> unit.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Don’t use </a:t>
            </a:r>
            <a:r>
              <a:rPr lang="en-US" sz="2000" dirty="0" err="1">
                <a:latin typeface="Calibri" panose="020F0502020204030204" pitchFamily="34" charset="0"/>
                <a:cs typeface="Calibri" panose="020F0502020204030204" pitchFamily="34" charset="0"/>
              </a:rPr>
              <a:t>nxCol</a:t>
            </a:r>
            <a:r>
              <a:rPr lang="en-US" sz="2000" dirty="0">
                <a:latin typeface="Calibri" panose="020F0502020204030204" pitchFamily="34" charset="0"/>
                <a:cs typeface="Calibri" panose="020F0502020204030204" pitchFamily="34" charset="0"/>
              </a:rPr>
              <a:t> directly inside </a:t>
            </a:r>
            <a:r>
              <a:rPr lang="en-US" sz="2000" dirty="0" err="1">
                <a:latin typeface="Calibri" panose="020F0502020204030204" pitchFamily="34" charset="0"/>
                <a:cs typeface="Calibri" panose="020F0502020204030204" pitchFamily="34" charset="0"/>
              </a:rPr>
              <a:t>nxLayout</a:t>
            </a:r>
            <a:r>
              <a:rPr lang="en-US" sz="2000" dirty="0">
                <a:latin typeface="Calibri" panose="020F0502020204030204" pitchFamily="34" charset="0"/>
                <a:cs typeface="Calibri" panose="020F0502020204030204" pitchFamily="34" charset="0"/>
              </a:rPr>
              <a:t>. Always wrap it inside </a:t>
            </a:r>
            <a:r>
              <a:rPr lang="en-US" sz="2000" dirty="0" err="1">
                <a:latin typeface="Calibri" panose="020F0502020204030204" pitchFamily="34" charset="0"/>
                <a:cs typeface="Calibri" panose="020F0502020204030204" pitchFamily="34" charset="0"/>
              </a:rPr>
              <a:t>nxRow</a:t>
            </a:r>
            <a:r>
              <a:rPr lang="en-US" sz="200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 order to reduce repetition in CSS, please use variable.css. We mainly use variable.css for brand colors which makes it relatively easier to refactor code. </a:t>
            </a:r>
          </a:p>
          <a:p>
            <a:r>
              <a:rPr lang="en-US" sz="2000" dirty="0">
                <a:latin typeface="Calibri" panose="020F0502020204030204" pitchFamily="34" charset="0"/>
                <a:cs typeface="Calibri" panose="020F0502020204030204" pitchFamily="34" charset="0"/>
              </a:rPr>
              <a:t>Add variable under</a:t>
            </a:r>
            <a:r>
              <a:rPr lang="en-US" sz="1600" dirty="0">
                <a:solidFill>
                  <a:srgbClr val="7030A0"/>
                </a:solidFill>
                <a:latin typeface="Courier New" panose="02070309020205020404" pitchFamily="49" charset="0"/>
                <a:cs typeface="Courier New" panose="02070309020205020404" pitchFamily="49" charset="0"/>
              </a:rPr>
              <a:t> </a:t>
            </a:r>
            <a:r>
              <a:rPr kumimoji="0" lang="en-US" sz="1600" b="0" i="0" u="none" strike="noStrike" kern="1200" cap="none" spc="0" normalizeH="0" baseline="0" noProof="0" dirty="0">
                <a:ln>
                  <a:noFill/>
                </a:ln>
                <a:solidFill>
                  <a:schemeClr val="tx2">
                    <a:lumMod val="75000"/>
                  </a:schemeClr>
                </a:solidFill>
                <a:effectLst/>
                <a:uLnTx/>
                <a:uFillTx/>
                <a:latin typeface="Courier New" panose="02070309020205020404" pitchFamily="49" charset="0"/>
                <a:ea typeface="+mn-ea"/>
                <a:cs typeface="Courier New" panose="02070309020205020404" pitchFamily="49" charset="0"/>
              </a:rPr>
              <a:t>:root</a:t>
            </a:r>
            <a:r>
              <a:rPr lang="en-US" sz="2000" dirty="0">
                <a:solidFill>
                  <a:schemeClr val="tx2">
                    <a:lumMod val="7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(variable.css)</a:t>
            </a:r>
          </a:p>
          <a:p>
            <a:r>
              <a:rPr lang="en-US" sz="2000" dirty="0">
                <a:latin typeface="Calibri" panose="020F0502020204030204" pitchFamily="34" charset="0"/>
                <a:cs typeface="Calibri" panose="020F0502020204030204" pitchFamily="34" charset="0"/>
              </a:rPr>
              <a:t>for global scope and then access it using </a:t>
            </a:r>
          </a:p>
          <a:p>
            <a:r>
              <a:rPr lang="en-US" sz="1600" dirty="0">
                <a:solidFill>
                  <a:schemeClr val="tx2">
                    <a:lumMod val="75000"/>
                  </a:schemeClr>
                </a:solidFill>
                <a:latin typeface="Courier New" panose="02070309020205020404" pitchFamily="49" charset="0"/>
                <a:cs typeface="Courier New" panose="02070309020205020404" pitchFamily="49" charset="0"/>
              </a:rPr>
              <a:t>v</a:t>
            </a:r>
            <a:r>
              <a:rPr kumimoji="0" lang="en-US" sz="1600" b="0" i="0" u="none" strike="noStrike" kern="1200" cap="none" spc="0" normalizeH="0" baseline="0" noProof="0" dirty="0" err="1">
                <a:ln>
                  <a:noFill/>
                </a:ln>
                <a:solidFill>
                  <a:schemeClr val="tx2">
                    <a:lumMod val="75000"/>
                  </a:schemeClr>
                </a:solidFill>
                <a:effectLst/>
                <a:uLnTx/>
                <a:uFillTx/>
                <a:latin typeface="Courier New" panose="02070309020205020404" pitchFamily="49" charset="0"/>
                <a:ea typeface="+mn-ea"/>
                <a:cs typeface="Courier New" panose="02070309020205020404" pitchFamily="49" charset="0"/>
              </a:rPr>
              <a:t>ar</a:t>
            </a:r>
            <a:r>
              <a:rPr kumimoji="0" lang="en-US" sz="1600" b="0" i="0" u="none" strike="noStrike" kern="1200" cap="none" spc="0" normalizeH="0" baseline="0" noProof="0" dirty="0">
                <a:ln>
                  <a:noFill/>
                </a:ln>
                <a:solidFill>
                  <a:schemeClr val="tx2">
                    <a:lumMod val="75000"/>
                  </a:schemeClr>
                </a:solidFill>
                <a:effectLst/>
                <a:uLnTx/>
                <a:uFillTx/>
                <a:latin typeface="Courier New" panose="02070309020205020404" pitchFamily="49" charset="0"/>
                <a:ea typeface="+mn-ea"/>
                <a:cs typeface="Courier New" panose="02070309020205020404" pitchFamily="49" charset="0"/>
              </a:rPr>
              <a:t>()</a:t>
            </a:r>
            <a:endParaRPr lang="en-US" sz="2000" dirty="0">
              <a:solidFill>
                <a:schemeClr val="tx2">
                  <a:lumMod val="75000"/>
                </a:schemeClr>
              </a:solidFill>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20B6987-38E1-49F1-8245-3478D3D66D14}"/>
              </a:ext>
            </a:extLst>
          </p:cNvPr>
          <p:cNvSpPr>
            <a:spLocks noGrp="1"/>
          </p:cNvSpPr>
          <p:nvPr>
            <p:ph type="title"/>
          </p:nvPr>
        </p:nvSpPr>
        <p:spPr/>
        <p:txBody>
          <a:bodyPr/>
          <a:lstStyle/>
          <a:p>
            <a:r>
              <a:rPr lang="en-US" sz="3000" b="1" dirty="0"/>
              <a:t>POINTS TO REMEMBER</a:t>
            </a:r>
          </a:p>
        </p:txBody>
      </p:sp>
      <p:pic>
        <p:nvPicPr>
          <p:cNvPr id="3" name="Picture 2">
            <a:extLst>
              <a:ext uri="{FF2B5EF4-FFF2-40B4-BE49-F238E27FC236}">
                <a16:creationId xmlns:a16="http://schemas.microsoft.com/office/drawing/2014/main" id="{EB99BADC-2100-476E-A507-774AB8CB5E5D}"/>
              </a:ext>
            </a:extLst>
          </p:cNvPr>
          <p:cNvPicPr>
            <a:picLocks noChangeAspect="1"/>
          </p:cNvPicPr>
          <p:nvPr/>
        </p:nvPicPr>
        <p:blipFill>
          <a:blip r:embed="rId2"/>
          <a:stretch>
            <a:fillRect/>
          </a:stretch>
        </p:blipFill>
        <p:spPr>
          <a:xfrm>
            <a:off x="4796477" y="5072898"/>
            <a:ext cx="3390900" cy="1123950"/>
          </a:xfrm>
          <a:prstGeom prst="rect">
            <a:avLst/>
          </a:prstGeom>
        </p:spPr>
      </p:pic>
      <p:pic>
        <p:nvPicPr>
          <p:cNvPr id="7" name="Picture 6">
            <a:extLst>
              <a:ext uri="{FF2B5EF4-FFF2-40B4-BE49-F238E27FC236}">
                <a16:creationId xmlns:a16="http://schemas.microsoft.com/office/drawing/2014/main" id="{A03AA131-8A51-4D55-AC88-A621F65D079E}"/>
              </a:ext>
            </a:extLst>
          </p:cNvPr>
          <p:cNvPicPr>
            <a:picLocks noChangeAspect="1"/>
          </p:cNvPicPr>
          <p:nvPr/>
        </p:nvPicPr>
        <p:blipFill>
          <a:blip r:embed="rId3"/>
          <a:stretch>
            <a:fillRect/>
          </a:stretch>
        </p:blipFill>
        <p:spPr>
          <a:xfrm>
            <a:off x="8271348" y="5072898"/>
            <a:ext cx="3438525" cy="895350"/>
          </a:xfrm>
          <a:prstGeom prst="rect">
            <a:avLst/>
          </a:prstGeom>
        </p:spPr>
      </p:pic>
    </p:spTree>
    <p:extLst>
      <p:ext uri="{BB962C8B-B14F-4D97-AF65-F5344CB8AC3E}">
        <p14:creationId xmlns:p14="http://schemas.microsoft.com/office/powerpoint/2010/main" val="16065379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4_3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4_3 onscreen" id="{16A7204B-B31D-44B9-A695-C19FCEEE7F27}" vid="{DD0B2E0F-F143-4FA4-9347-D2BF173B4A6B}"/>
    </a:ext>
  </a:extLst>
</a:theme>
</file>

<file path=docProps/app.xml><?xml version="1.0" encoding="utf-8"?>
<Properties xmlns="http://schemas.openxmlformats.org/officeDocument/2006/extended-properties" xmlns:vt="http://schemas.openxmlformats.org/officeDocument/2006/docPropsVTypes">
  <Template>Deloitte 4_3 onscreen</Template>
  <TotalTime>155</TotalTime>
  <Words>807</Words>
  <Application>Microsoft Office PowerPoint</Application>
  <PresentationFormat>Widescreen</PresentationFormat>
  <Paragraphs>94</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Courier New</vt:lpstr>
      <vt:lpstr>Verdana</vt:lpstr>
      <vt:lpstr>Wingdings 2</vt:lpstr>
      <vt:lpstr>Deloitte 4_3 onscreen</vt:lpstr>
      <vt:lpstr>think-cell Slide</vt:lpstr>
      <vt:lpstr>CSS  HANDBOOK</vt:lpstr>
      <vt:lpstr>CSS BOX MODEL</vt:lpstr>
      <vt:lpstr>GRID LAYOUT</vt:lpstr>
      <vt:lpstr>BREAKPOINTS</vt:lpstr>
      <vt:lpstr>DEFAULT NDBX CLASSES FOR STYLING</vt:lpstr>
      <vt:lpstr>SPECIFICITY RULE IN CSS </vt:lpstr>
      <vt:lpstr>VIEWENCAPSULATION</vt:lpstr>
      <vt:lpstr>FLEXBOX</vt:lpstr>
      <vt:lpstr>POINTS TO REMEMBER</vt:lpstr>
      <vt:lpstr>LEARNING EXTRAS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HANDBOOK</dc:title>
  <dc:creator>Dasore, Hardique</dc:creator>
  <cp:lastModifiedBy>Dasore, Hardique</cp:lastModifiedBy>
  <cp:revision>19</cp:revision>
  <dcterms:created xsi:type="dcterms:W3CDTF">2021-12-09T21:48:40Z</dcterms:created>
  <dcterms:modified xsi:type="dcterms:W3CDTF">2021-12-10T00:35:26Z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2021-12-09T21:48:40Z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934219a3-0c79-4147-89e0-04a8dd5ec906</vt:lpwstr>
  </property>
  <property fmtid="{D5CDD505-2E9C-101B-9397-08002B2CF9AE}" pid="8" name="MSIP_Label_ea60d57e-af5b-4752-ac57-3e4f28ca11dc_ContentBits">
    <vt:lpwstr>0</vt:lpwstr>
  </property>
</Properties>
</file>