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slides/slide34.xml" Type="http://schemas.openxmlformats.org/officeDocument/2006/relationships/slide" Id="rId40"/><Relationship Target="theme/theme2.xml" Type="http://schemas.openxmlformats.org/officeDocument/2006/relationships/theme" Id="rId1"/><Relationship Target="slides/slide16.xml" Type="http://schemas.openxmlformats.org/officeDocument/2006/relationships/slide" Id="rId22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37.xml" Type="http://schemas.openxmlformats.org/officeDocument/2006/relationships/slide" Id="rId43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5" name="Shape 4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0" name="Shape 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1" name="Shape 5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7" name="Shape 6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4" name="Shape 6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4" name="Shape 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8" name="Shape 6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5" name="Shape 6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2" name="Shape 6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8" name="Shape 6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5" name="Shape 6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2" name="Shape 6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9" name="Shape 6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6" name="Shape 7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2" name="Shape 7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45919" x="274319"/>
            <a:ext cy="4937760" cx="402336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1645919" x="4846319"/>
            <a:ext cy="4937760" cx="402336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6035039" x="274319"/>
            <a:ext cy="548639" cx="85953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 indent="-285750" marL="742950">
              <a:spcBef>
                <a:spcPts val="0"/>
              </a:spcBef>
              <a:defRPr/>
            </a:lvl2pPr>
            <a:lvl3pPr rtl="0" indent="-228600" marL="1143000">
              <a:spcBef>
                <a:spcPts val="0"/>
              </a:spcBef>
              <a:defRPr/>
            </a:lvl3pPr>
            <a:lvl4pPr rtl="0" indent="-228600" marL="160020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y="2743200" x="822959"/>
            <a:ext cy="1097279" cx="749808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y="4114800" x="1645919"/>
            <a:ext cy="822960" cx="58521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theme/theme4.xml" Type="http://schemas.openxmlformats.org/officeDocument/2006/relationships/theme" Id="rId6"/><Relationship Target="../slideLayouts/slideLayout11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code.google.com/apis/console" Type="http://schemas.openxmlformats.org/officeDocument/2006/relationships/hyperlink" TargetMode="External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google-api-python-client.googlecode.com/hg/docs/epy/oauth2client.client.OAuth2WebServerFlow-class.html" Type="http://schemas.openxmlformats.org/officeDocument/2006/relationships/hyperlink" TargetMode="External" Id="rId4"/><Relationship Target="https://developers.google.com/api-client-library/python/guide/aaa_oauth" Type="http://schemas.openxmlformats.org/officeDocument/2006/relationships/hyperlink" TargetMode="External" Id="rId3"/><Relationship Target="http://google-api-python-client.googlecode.com/hg/docs/epy/oauth2client.appengine.StorageByKeyName-class.html" Type="http://schemas.openxmlformats.org/officeDocument/2006/relationships/hyperlink" TargetMode="External" Id="rId6"/><Relationship Target="http://google-api-python-client.googlecode.com/hg/docs/epy/oauth2client.client.Credentials-class.html" Type="http://schemas.openxmlformats.org/officeDocument/2006/relationships/hyperlink" TargetMode="External" Id="rId5"/><Relationship Target="http://google-api-python-client.googlecode.com/hg/docs/epy/oauth2client.appengine.OAuth2Decorator-class.html" Type="http://schemas.openxmlformats.org/officeDocument/2006/relationships/hyperlink" TargetMode="External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y="2743200" x="819067"/>
            <a:ext cy="1252327" cx="749092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4800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OAuth 2.0 and the Google API Client for Python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Noooooooo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205" name="Shape 20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206" name="Shape 206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210" name="Shape 210"/>
            <p:cNvCxnSpPr>
              <a:stCxn id="211" idx="0"/>
              <a:endCxn id="211" idx="0"/>
            </p:cNvCxnSpPr>
            <p:nvPr/>
          </p:nvCxnSpPr>
          <p:spPr>
            <a:xfrm flipH="1">
              <a:off y="2055104" x="5870314"/>
              <a:ext cy="1828800" cx="1981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12" name="Shape 212"/>
            <p:cNvCxnSpPr>
              <a:stCxn id="211" idx="0"/>
              <a:endCxn id="211" idx="0"/>
            </p:cNvCxnSpPr>
            <p:nvPr/>
          </p:nvCxnSpPr>
          <p:spPr>
            <a:xfrm rot="10800000">
              <a:off y="1978815" x="2511774"/>
              <a:ext cy="2057400" cx="1904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13" name="Shape 213"/>
            <p:cNvSpPr txBox="1"/>
            <p:nvPr/>
          </p:nvSpPr>
          <p:spPr>
            <a:xfrm>
              <a:off y="3120579" x="6554524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y="3122699" x="2057841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y="3202607" x="7089072"/>
              <a:ext cy="533399" cx="5333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4444" lang="en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y="3122522" x="2594420"/>
              <a:ext cy="533399" cx="5333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4444" lang="en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217" name="Shape 217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218" name="Shape 218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225" name="Shape 225"/>
          <p:cNvSpPr txBox="1"/>
          <p:nvPr/>
        </p:nvSpPr>
        <p:spPr>
          <a:xfrm>
            <a:off y="5852160" x="146861"/>
            <a:ext cy="830400" cx="887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But then the user has given your application access to all their data on that service. That's not safe. Don't do that.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Noooooooo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232" name="Shape 23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233" name="Shape 233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237" name="Shape 237"/>
            <p:cNvCxnSpPr>
              <a:stCxn id="238" idx="0"/>
              <a:endCxn id="238" idx="0"/>
            </p:cNvCxnSpPr>
            <p:nvPr/>
          </p:nvCxnSpPr>
          <p:spPr>
            <a:xfrm flipH="1">
              <a:off y="2055104" x="5870314"/>
              <a:ext cy="1828800" cx="1981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39" name="Shape 239"/>
            <p:cNvCxnSpPr>
              <a:stCxn id="238" idx="0"/>
              <a:endCxn id="238" idx="0"/>
            </p:cNvCxnSpPr>
            <p:nvPr/>
          </p:nvCxnSpPr>
          <p:spPr>
            <a:xfrm rot="10800000">
              <a:off y="1978815" x="2511774"/>
              <a:ext cy="2057400" cx="1904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240" name="Shape 240"/>
            <p:cNvSpPr txBox="1"/>
            <p:nvPr/>
          </p:nvSpPr>
          <p:spPr>
            <a:xfrm>
              <a:off y="3120579" x="6554524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y="3122699" x="2057841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y="3202607" x="7089072"/>
              <a:ext cy="533399" cx="5333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4444" lang="en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y="3122522" x="2594420"/>
              <a:ext cy="533399" cx="5333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4444" lang="en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244" name="Shape 244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252" name="Shape 252"/>
          <p:cNvSpPr txBox="1"/>
          <p:nvPr/>
        </p:nvSpPr>
        <p:spPr>
          <a:xfrm>
            <a:off y="5852160" x="303446"/>
            <a:ext cy="830400" cx="865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user's name and password are like keys to their digital kingdom, you should never ask for them.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Better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y="183313" x="274337"/>
            <a:ext cy="6487447" cx="8605734"/>
            <a:chOff y="529" x="304446"/>
            <a:chExt cy="7924270" cx="10591800"/>
          </a:xfrm>
        </p:grpSpPr>
        <p:cxnSp>
          <p:nvCxnSpPr>
            <p:cNvPr id="259" name="Shape 259"/>
            <p:cNvCxnSpPr>
              <a:stCxn id="260" idx="0"/>
              <a:endCxn id="260" idx="0"/>
            </p:cNvCxnSpPr>
            <p:nvPr/>
          </p:nvCxnSpPr>
          <p:spPr>
            <a:xfrm>
              <a:off y="380646" x="304446"/>
              <a:ext cy="0" cx="10591800"/>
            </a:xfrm>
            <a:prstGeom prst="straightConnector1">
              <a:avLst/>
            </a:prstGeom>
            <a:noFill/>
            <a:ln w="9525" cap="flat">
              <a:solidFill>
                <a:srgbClr val="999999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61" name="Shape 261"/>
            <p:cNvCxnSpPr>
              <a:stCxn id="260" idx="0"/>
              <a:endCxn id="260" idx="0"/>
            </p:cNvCxnSpPr>
            <p:nvPr/>
          </p:nvCxnSpPr>
          <p:spPr>
            <a:xfrm>
              <a:off y="7924800" x="10668000"/>
              <a:ext cy="0" cx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62" name="Shape 262"/>
            <p:cNvCxnSpPr>
              <a:stCxn id="260" idx="0"/>
              <a:endCxn id="260" idx="0"/>
            </p:cNvCxnSpPr>
            <p:nvPr/>
          </p:nvCxnSpPr>
          <p:spPr>
            <a:xfrm>
              <a:off y="529" x="10436927"/>
              <a:ext cy="152399" cx="152399"/>
            </a:xfrm>
            <a:prstGeom prst="straightConnector1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263" name="Shape 263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264" name="Shape 26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265" name="Shape 265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grpSp>
          <p:nvGrpSpPr>
            <p:cNvPr id="269" name="Shape 269"/>
            <p:cNvGrpSpPr/>
            <p:nvPr/>
          </p:nvGrpSpPr>
          <p:grpSpPr>
            <a:xfrm>
              <a:off y="1907641" x="4576263"/>
              <a:ext cy="761906" cx="1446310"/>
              <a:chOff y="1597286" x="4291316"/>
              <a:chExt cy="1142117" cx="1731486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y="1757279" x="5338503"/>
                <a:ext cy="833100" cx="6843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y="2510803" x="5560039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y="1597286" x="5559862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y="2057400" x="5791200"/>
                <a:ext cy="152399" cx="1523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y="1978904" x="4499861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y="1983672" x="4650937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y="1983495" x="480289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y="1985614" x="4951322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y="1985438" x="510354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y="1985261" x="4341369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 rot="-2598561">
                <a:off y="2089619" x="4347689"/>
                <a:ext cy="235782" cx="179754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y="2138191" x="4418805"/>
                <a:ext cy="228600" cx="11430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Shape 282"/>
            <p:cNvGrpSpPr/>
            <p:nvPr/>
          </p:nvGrpSpPr>
          <p:grpSpPr>
            <a:xfrm>
              <a:off y="3962400" x="4572000"/>
              <a:ext cy="1142400" cx="1295400"/>
              <a:chOff y="3962400" x="6248400"/>
              <a:chExt cy="1142400" cx="1295400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290" name="Shape 290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What we really want is a special key, one that only allows access to a limited set of data in the API.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Better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297" name="Shape 29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298" name="Shape 298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grpSp>
          <p:nvGrpSpPr>
            <p:cNvPr id="302" name="Shape 302"/>
            <p:cNvGrpSpPr/>
            <p:nvPr/>
          </p:nvGrpSpPr>
          <p:grpSpPr>
            <a:xfrm>
              <a:off y="1907641" x="4576263"/>
              <a:ext cy="761906" cx="1446310"/>
              <a:chOff y="1597286" x="4291316"/>
              <a:chExt cy="1142117" cx="1731486"/>
            </a:xfrm>
          </p:grpSpPr>
          <p:sp>
            <p:nvSpPr>
              <p:cNvPr id="303" name="Shape 303"/>
              <p:cNvSpPr/>
              <p:nvPr/>
            </p:nvSpPr>
            <p:spPr>
              <a:xfrm>
                <a:off y="1757279" x="5338503"/>
                <a:ext cy="833100" cx="6843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y="2510803" x="5560039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y="1597286" x="5559862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y="2057400" x="5791200"/>
                <a:ext cy="152399" cx="1523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y="1978904" x="4499861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y="1983672" x="4650937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y="1983495" x="480289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y="1985614" x="4951322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y="1985438" x="510354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y="1985261" x="4341369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Shape 313"/>
              <p:cNvSpPr/>
              <p:nvPr/>
            </p:nvSpPr>
            <p:spPr>
              <a:xfrm rot="-2598561">
                <a:off y="2089619" x="4347689"/>
                <a:ext cy="235782" cx="179754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y="2138191" x="4418805"/>
                <a:ext cy="228600" cx="11430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Shape 315"/>
            <p:cNvGrpSpPr/>
            <p:nvPr/>
          </p:nvGrpSpPr>
          <p:grpSpPr>
            <a:xfrm>
              <a:off y="3962400" x="4572000"/>
              <a:ext cy="1142400" cx="1295400"/>
              <a:chOff y="3962400" x="6248400"/>
              <a:chExt cy="1142400" cx="1295400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323" name="Shape 323"/>
          <p:cNvSpPr txBox="1"/>
          <p:nvPr/>
        </p:nvSpPr>
        <p:spPr>
          <a:xfrm>
            <a:off y="5852160" x="342596"/>
            <a:ext cy="830400" cx="859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 special key that the User can let the App acquire and use without the use of their name and password.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This is OAuth 2.0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330" name="Shape 33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331" name="Shape 331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335" name="Shape 335"/>
            <p:cNvCxnSpPr>
              <a:stCxn id="336" idx="0"/>
              <a:endCxn id="336" idx="0"/>
            </p:cNvCxnSpPr>
            <p:nvPr/>
          </p:nvCxnSpPr>
          <p:spPr>
            <a:xfrm rot="10800000">
              <a:off y="1217698" x="2816132"/>
              <a:ext cy="0" cx="4724400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37" name="Shape 337"/>
            <p:cNvCxnSpPr>
              <a:stCxn id="336" idx="0"/>
              <a:endCxn id="336" idx="0"/>
            </p:cNvCxnSpPr>
            <p:nvPr/>
          </p:nvCxnSpPr>
          <p:spPr>
            <a:xfrm flipH="1">
              <a:off y="2055104" x="5870314"/>
              <a:ext cy="1828800" cx="1981199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38" name="Shape 338"/>
            <p:cNvCxnSpPr>
              <a:stCxn id="336" idx="0"/>
              <a:endCxn id="336" idx="0"/>
            </p:cNvCxnSpPr>
            <p:nvPr/>
          </p:nvCxnSpPr>
          <p:spPr>
            <a:xfrm rot="10800000">
              <a:off y="1900304" x="2594722"/>
              <a:ext cy="1907400" cx="1907700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39" name="Shape 339"/>
            <p:cNvCxnSpPr>
              <a:stCxn id="336" idx="0"/>
              <a:endCxn id="336" idx="0"/>
            </p:cNvCxnSpPr>
            <p:nvPr/>
          </p:nvCxnSpPr>
          <p:spPr>
            <a:xfrm>
              <a:off y="1600200" x="2819400"/>
              <a:ext cy="0" cx="4724400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40" name="Shape 340"/>
            <p:cNvCxnSpPr>
              <a:stCxn id="336" idx="0"/>
            </p:cNvCxnSpPr>
            <p:nvPr/>
          </p:nvCxnSpPr>
          <p:spPr>
            <a:xfrm rot="10800000" flipH="1">
              <a:off y="2288516" x="6098578"/>
              <a:ext cy="1871399" cx="1981800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341" name="Shape 341"/>
            <p:cNvCxnSpPr>
              <a:stCxn id="336" idx="0"/>
              <a:endCxn id="336" idx="0"/>
            </p:cNvCxnSpPr>
            <p:nvPr/>
          </p:nvCxnSpPr>
          <p:spPr>
            <a:xfrm>
              <a:off y="2209800" x="2362200"/>
              <a:ext cy="1904999" cx="1904999"/>
            </a:xfrm>
            <a:prstGeom prst="straightConnector1">
              <a:avLst/>
            </a:prstGeom>
            <a:noFill/>
            <a:ln w="19050" cap="flat">
              <a:solidFill>
                <a:srgbClr val="66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grpSp>
          <p:nvGrpSpPr>
            <p:cNvPr id="342" name="Shape 342"/>
            <p:cNvGrpSpPr/>
            <p:nvPr/>
          </p:nvGrpSpPr>
          <p:grpSpPr>
            <a:xfrm>
              <a:off y="3962400" x="4572000"/>
              <a:ext cy="1142400" cx="1295400"/>
              <a:chOff y="3962400" x="6248400"/>
              <a:chExt cy="1142400" cx="1295400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350" name="Shape 350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But for that to work, everyone has to confirm that everyone else is who they say they are.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This is OAuth 2.0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7279" x="365760"/>
            <a:ext cy="4659075" cx="8229599"/>
          </a:xfrm>
          <a:prstGeom prst="rect">
            <a:avLst/>
          </a:prstGeom>
        </p:spPr>
      </p:pic>
      <p:sp>
        <p:nvSpPr>
          <p:cNvPr id="357" name="Shape 357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Which is where the complexity comes from.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</a:p>
        </p:txBody>
      </p:sp>
      <p:grpSp>
        <p:nvGrpSpPr>
          <p:cNvPr id="363" name="Shape 363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364" name="Shape 36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365" name="Shape 365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369" name="Shape 369"/>
            <p:cNvCxnSpPr>
              <a:stCxn id="370" idx="0"/>
              <a:endCxn id="370" idx="0"/>
            </p:cNvCxnSpPr>
            <p:nvPr/>
          </p:nvCxnSpPr>
          <p:spPr>
            <a:xfrm rot="10800000">
              <a:off y="2057399" x="2209799"/>
              <a:ext cy="2286000" cx="2286000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grpSp>
          <p:nvGrpSpPr>
            <p:cNvPr id="371" name="Shape 371"/>
            <p:cNvGrpSpPr/>
            <p:nvPr/>
          </p:nvGrpSpPr>
          <p:grpSpPr>
            <a:xfrm>
              <a:off y="2892678" x="2815186"/>
              <a:ext cy="761906" cx="1446310"/>
              <a:chOff y="1597286" x="4291316"/>
              <a:chExt cy="1142117" cx="1731486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y="1757279" x="5338503"/>
                <a:ext cy="833100" cx="6843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y="2510803" x="5560039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y="1597286" x="5559862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y="2057400" x="5791200"/>
                <a:ext cy="152399" cx="1523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y="1978904" x="4499861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y="1983672" x="4650937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y="1983495" x="480289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y="1985614" x="4951322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y="1985438" x="510354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y="1985261" x="4341369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Shape 382"/>
              <p:cNvSpPr/>
              <p:nvPr/>
            </p:nvSpPr>
            <p:spPr>
              <a:xfrm rot="-2598561">
                <a:off y="2089619" x="4347689"/>
                <a:ext cy="235782" cx="179754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y="2138191" x="4418805"/>
                <a:ext cy="228600" cx="11430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" name="Shape 384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392" name="Shape 392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It's actually a little more complicated than even that, because that special key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</a:p>
        </p:txBody>
      </p:sp>
      <p:grpSp>
        <p:nvGrpSpPr>
          <p:cNvPr id="398" name="Shape 398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399" name="Shape 39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400" name="Shape 400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404" name="Shape 404"/>
            <p:cNvCxnSpPr>
              <a:stCxn id="405" idx="0"/>
              <a:endCxn id="405" idx="0"/>
            </p:cNvCxnSpPr>
            <p:nvPr/>
          </p:nvCxnSpPr>
          <p:spPr>
            <a:xfrm rot="10800000">
              <a:off y="2057399" x="2209799"/>
              <a:ext cy="2286000" cx="2286000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406" name="Shape 406"/>
            <p:cNvSpPr/>
            <p:nvPr/>
          </p:nvSpPr>
          <p:spPr>
            <a:xfrm>
              <a:off y="2999410" x="3689901"/>
              <a:ext cy="555761" cx="571595"/>
            </a:xfrm>
            <a:prstGeom prst="plaque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y="3502085" x="3874950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y="2892678" x="3874803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y="3199620" x="4068039"/>
              <a:ext cy="101666" cx="12729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y="3147256" x="2989384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y="3150436" x="3115577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y="3150319" x="3242508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y="3151732" x="3366489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y="3151615" x="3493641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y="3151497" x="2856995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 rot="-2218437">
              <a:off y="3211233" x="2868970"/>
              <a:ext cy="177052" cx="136758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y="3253516" x="2921678"/>
              <a:ext cy="152499" cx="954747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Shape 418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419" name="Shape 419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426" name="Shape 426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can change over time to keep things secure.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</a:p>
        </p:txBody>
      </p:sp>
      <p:grpSp>
        <p:nvGrpSpPr>
          <p:cNvPr id="432" name="Shape 432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433" name="Shape 43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434" name="Shape 434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438" name="Shape 438"/>
            <p:cNvCxnSpPr>
              <a:stCxn id="439" idx="0"/>
              <a:endCxn id="439" idx="0"/>
            </p:cNvCxnSpPr>
            <p:nvPr/>
          </p:nvCxnSpPr>
          <p:spPr>
            <a:xfrm rot="10800000">
              <a:off y="2057399" x="2209799"/>
              <a:ext cy="2286000" cx="2286000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440" name="Shape 440"/>
            <p:cNvSpPr/>
            <p:nvPr/>
          </p:nvSpPr>
          <p:spPr>
            <a:xfrm>
              <a:off y="2999410" x="3689901"/>
              <a:ext cy="555761" cx="571595"/>
            </a:xfrm>
            <a:prstGeom prst="plaque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y="3502085" x="3874950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y="2892678" x="3874803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y="3199620" x="4068039"/>
              <a:ext cy="101666" cx="12729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y="3147256" x="2989384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y="3150436" x="3115577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y="3150319" x="3242508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y="3151732" x="3366489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y="3151615" x="3493641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y="3151497" x="2856995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 rot="-2218437">
              <a:off y="3211233" x="2868970"/>
              <a:ext cy="177052" cx="136758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y="3253516" x="2921678"/>
              <a:ext cy="152499" cx="954747"/>
            </a:xfrm>
            <a:prstGeom prst="roundRect">
              <a:avLst>
                <a:gd fmla="val 16667" name="adj"/>
              </a:avLst>
            </a:prstGeom>
            <a:solidFill>
              <a:srgbClr val="741B47"/>
            </a:solidFill>
            <a:ln w="1905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Shape 452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Shape 455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Shape 457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460" name="Shape 460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Now that we know what OAuth 2.0 looks like, how does it work in the Google API Client for Python?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</a:p>
        </p:txBody>
      </p:sp>
      <p:grpSp>
        <p:nvGrpSpPr>
          <p:cNvPr id="466" name="Shape 466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467" name="Shape 46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468" name="Shape 468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471" name="Shape 471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472" name="Shape 472"/>
            <p:cNvSpPr txBox="1"/>
            <p:nvPr/>
          </p:nvSpPr>
          <p:spPr>
            <a:xfrm>
              <a:off y="2518308" x="4342958"/>
              <a:ext cy="457200" cx="13715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666" lang="en"/>
                <a:t>Credentials</a:t>
              </a:r>
            </a:p>
          </p:txBody>
        </p:sp>
        <p:grpSp>
          <p:nvGrpSpPr>
            <p:cNvPr id="473" name="Shape 473"/>
            <p:cNvGrpSpPr/>
            <p:nvPr/>
          </p:nvGrpSpPr>
          <p:grpSpPr>
            <a:xfrm>
              <a:off y="1752600" x="4338921"/>
              <a:ext cy="761807" cx="1446214"/>
              <a:chOff y="2819833" x="2970765"/>
              <a:chExt cy="761807" cx="1446214"/>
            </a:xfrm>
          </p:grpSpPr>
          <p:sp>
            <p:nvSpPr>
              <p:cNvPr id="474" name="Shape 474"/>
              <p:cNvSpPr/>
              <p:nvPr/>
            </p:nvSpPr>
            <p:spPr>
              <a:xfrm>
                <a:off y="2926565" x="3845480"/>
                <a:ext cy="555899" cx="571500"/>
              </a:xfrm>
              <a:prstGeom prst="plaque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y="3429241" x="4030529"/>
                <a:ext cy="152399" cx="1908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y="2819833" x="4030382"/>
                <a:ext cy="152399" cx="1908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y="3126775" x="4223617"/>
                <a:ext cy="101700" cx="1271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y="3074411" x="3144962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y="3077591" x="3271156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y="3077474" x="3398087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y="3078887" x="3522067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y="3078770" x="3649220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y="3078652" x="3012574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Shape 484"/>
              <p:cNvSpPr/>
              <p:nvPr/>
            </p:nvSpPr>
            <p:spPr>
              <a:xfrm rot="-2218230">
                <a:off y="3138463" x="3024525"/>
                <a:ext cy="177082" cx="13668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y="3180671" x="3077256"/>
                <a:ext cy="152399" cx="9545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Shape 486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487" name="Shape 487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494" name="Shape 494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key is held in a Credentials object.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7279" x="365760"/>
            <a:ext cy="4659075" cx="8229599"/>
          </a:xfrm>
          <a:prstGeom prst="rect">
            <a:avLst/>
          </a:prstGeom>
        </p:spPr>
      </p:pic>
      <p:sp>
        <p:nvSpPr>
          <p:cNvPr id="44" name="Shape 44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OAuth 2.0 the protocol can be a little complex.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9" name="Shape 499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</a:p>
        </p:txBody>
      </p:sp>
      <p:grpSp>
        <p:nvGrpSpPr>
          <p:cNvPr id="500" name="Shape 500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501" name="Shape 50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502" name="Shape 502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505" name="Shape 505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y="2287589" x="3961075"/>
              <a:ext cy="914400" cx="23622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777" lang="en"/>
                <a:t>Flow</a:t>
              </a:r>
            </a:p>
          </p:txBody>
        </p:sp>
        <p:grpSp>
          <p:nvGrpSpPr>
            <p:cNvPr id="507" name="Shape 507"/>
            <p:cNvGrpSpPr/>
            <p:nvPr/>
          </p:nvGrpSpPr>
          <p:grpSpPr>
            <a:xfrm>
              <a:off y="1214785" x="4198755"/>
              <a:ext cy="1277088" cx="1914337"/>
              <a:chOff y="1214785" x="4198755"/>
              <a:chExt cy="1277088" cx="1914337"/>
            </a:xfrm>
          </p:grpSpPr>
          <p:sp>
            <p:nvSpPr>
              <p:cNvPr id="508" name="Shape 508"/>
              <p:cNvSpPr/>
              <p:nvPr/>
            </p:nvSpPr>
            <p:spPr>
              <a:xfrm>
                <a:off y="1214785" x="4568909"/>
                <a:ext cy="457200" cx="914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Shape 509"/>
              <p:cNvSpPr/>
              <p:nvPr/>
            </p:nvSpPr>
            <p:spPr>
              <a:xfrm rot="-8492387">
                <a:off y="1800047" x="4241598"/>
                <a:ext cy="456952" cx="914512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 rot="7952428">
                <a:off y="1671981" x="5178245"/>
                <a:ext cy="457146" cx="914495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Shape 511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512" name="Shape 512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Shape 518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519" name="Shape 519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All the steps needed to go through getting Credentials is in a Flow object.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4" name="Shape 524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</a:p>
        </p:txBody>
      </p:sp>
      <p:grpSp>
        <p:nvGrpSpPr>
          <p:cNvPr id="525" name="Shape 525"/>
          <p:cNvGrpSpPr/>
          <p:nvPr/>
        </p:nvGrpSpPr>
        <p:grpSpPr>
          <a:xfrm>
            <a:off y="1988710" x="3852381"/>
            <a:ext cy="2098952" cx="1841479"/>
            <a:chOff y="2133335" x="4497654"/>
            <a:chExt cy="2518750" cx="2209799"/>
          </a:xfrm>
        </p:grpSpPr>
        <p:sp>
          <p:nvSpPr>
            <p:cNvPr id="526" name="Shape 526"/>
            <p:cNvSpPr/>
            <p:nvPr/>
          </p:nvSpPr>
          <p:spPr>
            <a:xfrm>
              <a:off y="2133335" x="4497654"/>
              <a:ext cy="1823400" cx="2209799"/>
            </a:xfrm>
            <a:prstGeom prst="can">
              <a:avLst>
                <a:gd fmla="val 25000" name="adj"/>
              </a:avLst>
            </a:prstGeom>
            <a:solidFill>
              <a:srgbClr val="B6D7A8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y="4194885" x="4798762"/>
              <a:ext cy="457200" cx="17507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777" lang="en"/>
                <a:t>Storage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y="2926565" x="5750480"/>
              <a:ext cy="555761" cx="571595"/>
            </a:xfrm>
            <a:prstGeom prst="plaque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y="3429241" x="5935529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y="2819833" x="5935382"/>
              <a:ext cy="152499" cx="190949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y="3126775" x="6128617"/>
              <a:ext cy="101666" cx="127299"/>
            </a:xfrm>
            <a:prstGeom prst="ellipse">
              <a:avLst/>
            </a:prstGeom>
            <a:solidFill>
              <a:srgbClr val="B6D7A8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y="3074411" x="5049963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y="3077592" x="5176156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y="3077474" x="5303087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y="3078888" x="5427067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y="3078770" x="5554220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y="3078652" x="4917574"/>
              <a:ext cy="152499" cx="318249"/>
            </a:xfrm>
            <a:prstGeom prst="triangle">
              <a:avLst>
                <a:gd fmla="val 50000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 rot="-2218437">
              <a:off y="3138388" x="4929549"/>
              <a:ext cy="177052" cx="136758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y="3180671" x="4982257"/>
              <a:ext cy="152499" cx="954747"/>
            </a:xfrm>
            <a:prstGeom prst="roundRect">
              <a:avLst>
                <a:gd fmla="val 16667" name="adj"/>
              </a:avLst>
            </a:prstGeom>
            <a:solidFill>
              <a:srgbClr val="B45F06"/>
            </a:solidFill>
            <a:ln w="19050" cap="flat">
              <a:solidFill>
                <a:srgbClr val="B45F0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Shape 540"/>
          <p:cNvSpPr txBox="1"/>
          <p:nvPr/>
        </p:nvSpPr>
        <p:spPr>
          <a:xfrm>
            <a:off y="5852160" x="428696"/>
            <a:ext cy="830400" cx="839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And finally, because keys can change over time there is a Storage object for storing and retrieving keys.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5" name="Shape 54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The model</a:t>
            </a:r>
          </a:p>
        </p:txBody>
      </p:sp>
      <p:grpSp>
        <p:nvGrpSpPr>
          <p:cNvPr id="546" name="Shape 546"/>
          <p:cNvGrpSpPr/>
          <p:nvPr/>
        </p:nvGrpSpPr>
        <p:grpSpPr>
          <a:xfrm>
            <a:off y="1987018" x="1246675"/>
            <a:ext cy="1782852" cx="6540538"/>
            <a:chOff y="2131304" x="1370790"/>
            <a:chExt cy="2139427" cx="7848669"/>
          </a:xfrm>
        </p:grpSpPr>
        <p:sp>
          <p:nvSpPr>
            <p:cNvPr id="547" name="Shape 547"/>
            <p:cNvSpPr/>
            <p:nvPr/>
          </p:nvSpPr>
          <p:spPr>
            <a:xfrm>
              <a:off y="2131304" x="7697559"/>
              <a:ext cy="1446599" cx="1292999"/>
            </a:xfrm>
            <a:prstGeom prst="can">
              <a:avLst>
                <a:gd fmla="val 25000" name="adj"/>
              </a:avLst>
            </a:prstGeom>
            <a:solidFill>
              <a:srgbClr val="B6D7A8"/>
            </a:solidFill>
            <a:ln w="19050" cap="flat">
              <a:solidFill>
                <a:srgbClr val="274E1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y="3813532" x="1452559"/>
              <a:ext cy="457200" cx="17507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777" lang="en"/>
                <a:t>Flow</a:t>
              </a:r>
            </a:p>
          </p:txBody>
        </p:sp>
        <p:grpSp>
          <p:nvGrpSpPr>
            <p:cNvPr id="549" name="Shape 549"/>
            <p:cNvGrpSpPr/>
            <p:nvPr/>
          </p:nvGrpSpPr>
          <p:grpSpPr>
            <a:xfrm>
              <a:off y="2216060" x="1370790"/>
              <a:ext cy="1277088" cx="1914337"/>
              <a:chOff y="1214785" x="4198755"/>
              <a:chExt cy="1277088" cx="1914337"/>
            </a:xfrm>
          </p:grpSpPr>
          <p:sp>
            <p:nvSpPr>
              <p:cNvPr id="550" name="Shape 550"/>
              <p:cNvSpPr/>
              <p:nvPr/>
            </p:nvSpPr>
            <p:spPr>
              <a:xfrm>
                <a:off y="1214785" x="4568909"/>
                <a:ext cy="457200" cx="914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Shape 551"/>
              <p:cNvSpPr/>
              <p:nvPr/>
            </p:nvSpPr>
            <p:spPr>
              <a:xfrm rot="-8492387">
                <a:off y="1800047" x="4241598"/>
                <a:ext cy="456952" cx="914512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Shape 552"/>
              <p:cNvSpPr/>
              <p:nvPr/>
            </p:nvSpPr>
            <p:spPr>
              <a:xfrm rot="7952428">
                <a:off y="1671981" x="5178245"/>
                <a:ext cy="457146" cx="914495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3" name="Shape 553"/>
            <p:cNvSpPr txBox="1"/>
            <p:nvPr/>
          </p:nvSpPr>
          <p:spPr>
            <a:xfrm>
              <a:off y="3813532" x="4169281"/>
              <a:ext cy="457200" cx="23895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777" lang="en"/>
                <a:t>Credentials</a:t>
              </a: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y="3813532" x="7468659"/>
              <a:ext cy="457200" cx="17507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777" lang="en"/>
                <a:t>Storage</a:t>
              </a:r>
            </a:p>
          </p:txBody>
        </p:sp>
        <p:cxnSp>
          <p:nvCxnSpPr>
            <p:cNvPr id="555" name="Shape 555"/>
            <p:cNvCxnSpPr>
              <a:stCxn id="556" idx="0"/>
              <a:endCxn id="556" idx="0"/>
            </p:cNvCxnSpPr>
            <p:nvPr/>
          </p:nvCxnSpPr>
          <p:spPr>
            <a:xfrm>
              <a:off y="3048000" x="3657600"/>
              <a:ext cy="0" cx="609599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557" name="Shape 557"/>
            <p:cNvCxnSpPr>
              <a:stCxn id="556" idx="0"/>
              <a:endCxn id="556" idx="0"/>
            </p:cNvCxnSpPr>
            <p:nvPr/>
          </p:nvCxnSpPr>
          <p:spPr>
            <a:xfrm>
              <a:off y="3044291" x="6624985"/>
              <a:ext cy="0" cx="609599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grpSp>
          <p:nvGrpSpPr>
            <p:cNvPr id="558" name="Shape 558"/>
            <p:cNvGrpSpPr/>
            <p:nvPr/>
          </p:nvGrpSpPr>
          <p:grpSpPr>
            <a:xfrm>
              <a:off y="2591233" x="4799565"/>
              <a:ext cy="761906" cx="1446310"/>
              <a:chOff y="1597286" x="4291316"/>
              <a:chExt cy="1142117" cx="1731486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y="1757279" x="5338503"/>
                <a:ext cy="833100" cx="684300"/>
              </a:xfrm>
              <a:prstGeom prst="plaque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y="2510803" x="5560039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y="1597286" x="5559862"/>
                <a:ext cy="228600" cx="2286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y="2057400" x="5791200"/>
                <a:ext cy="152399" cx="1523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y="1978904" x="4499861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y="1983672" x="4650937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y="1983495" x="480289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y="1985614" x="4951322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y="1985438" x="5103545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y="1985261" x="4341369"/>
                <a:ext cy="228600" cx="381000"/>
              </a:xfrm>
              <a:prstGeom prst="triangle">
                <a:avLst>
                  <a:gd fmla="val 50000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 rot="-2598561">
                <a:off y="2089619" x="4347689"/>
                <a:ext cy="235782" cx="179754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y="2138191" x="4418805"/>
                <a:ext cy="228600" cx="11430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 w="19050" cap="flat">
                <a:solidFill>
                  <a:srgbClr val="B45F0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1" name="Shape 571"/>
          <p:cNvSpPr txBox="1"/>
          <p:nvPr/>
        </p:nvSpPr>
        <p:spPr>
          <a:xfrm>
            <a:off y="5852160" x="444371"/>
            <a:ext cy="830400" cx="840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You set up and run a Flow, which in the end produces</a:t>
            </a:r>
            <a:r>
              <a:rPr sz="2666" lang="en">
                <a:solidFill>
                  <a:srgbClr val="0B5394"/>
                </a:solidFill>
              </a:rPr>
              <a:t> </a:t>
            </a: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Credentials, which you store in a Storage.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Shape 576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From Python</a:t>
            </a:r>
          </a:p>
        </p:txBody>
      </p:sp>
      <p:grpSp>
        <p:nvGrpSpPr>
          <p:cNvPr id="577" name="Shape 577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578" name="Shape 57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579" name="Shape 579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581" name="Shape 581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582" name="Shape 582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583" name="Shape 583"/>
            <p:cNvCxnSpPr>
              <a:stCxn id="584" idx="0"/>
              <a:endCxn id="584" idx="0"/>
            </p:cNvCxnSpPr>
            <p:nvPr/>
          </p:nvCxnSpPr>
          <p:spPr>
            <a:xfrm rot="10800000">
              <a:off y="2056163" x="2213596"/>
              <a:ext cy="2286000" cx="2286000"/>
            </a:xfrm>
            <a:prstGeom prst="straightConnector1">
              <a:avLst/>
            </a:prstGeom>
            <a:noFill/>
            <a:ln w="3810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grpSp>
          <p:nvGrpSpPr>
            <p:cNvPr id="585" name="Shape 585"/>
            <p:cNvGrpSpPr/>
            <p:nvPr/>
          </p:nvGrpSpPr>
          <p:grpSpPr>
            <a:xfrm>
              <a:off y="2816567" x="2814921"/>
              <a:ext cy="761807" cx="1446214"/>
              <a:chOff y="2819833" x="2970765"/>
              <a:chExt cy="761807" cx="1446214"/>
            </a:xfrm>
          </p:grpSpPr>
          <p:sp>
            <p:nvSpPr>
              <p:cNvPr id="586" name="Shape 586"/>
              <p:cNvSpPr/>
              <p:nvPr/>
            </p:nvSpPr>
            <p:spPr>
              <a:xfrm>
                <a:off y="2926565" x="3845480"/>
                <a:ext cy="555899" cx="571500"/>
              </a:xfrm>
              <a:prstGeom prst="plaque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y="3429241" x="4030529"/>
                <a:ext cy="152399" cx="1908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y="2819833" x="4030382"/>
                <a:ext cy="152399" cx="1908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y="3126775" x="4223617"/>
                <a:ext cy="101700" cx="12719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y="3074411" x="3144962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y="3077591" x="3271156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y="3077474" x="3398087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y="3078887" x="3522067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y="3078770" x="3649220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y="3078652" x="3012574"/>
                <a:ext cy="152399" cx="318300"/>
              </a:xfrm>
              <a:prstGeom prst="triangle">
                <a:avLst>
                  <a:gd fmla="val 50000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Shape 596"/>
              <p:cNvSpPr/>
              <p:nvPr/>
            </p:nvSpPr>
            <p:spPr>
              <a:xfrm rot="-2218230">
                <a:off y="3138463" x="3024525"/>
                <a:ext cy="177082" cx="13668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y="3180671" x="3077256"/>
                <a:ext cy="152399" cx="954599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 w="19050" cap="flat">
                <a:solidFill>
                  <a:srgbClr val="741B4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Shape 598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599" name="Shape 599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606" name="Shape 606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Later, when you need the key, you take it out of Storage and use it.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1" name="Shape 611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This is OAuth 2.0</a:t>
            </a:r>
          </a:p>
        </p:txBody>
      </p:sp>
      <p:pic>
        <p:nvPicPr>
          <p:cNvPr id="612" name="Shape 6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7279" x="365760"/>
            <a:ext cy="4659075" cx="8229599"/>
          </a:xfrm>
          <a:prstGeom prst="rect">
            <a:avLst/>
          </a:prstGeom>
        </p:spPr>
      </p:pic>
      <p:sp>
        <p:nvSpPr>
          <p:cNvPr id="613" name="Shape 613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Which I hope you agree is simpler than this.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 let's look at actual code.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4" name="Shape 624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First, create a Flow.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y="1453590" x="379111"/>
            <a:ext cy="4112700" cx="861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FLOW = OAuth2WebServerFlow(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client_id=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'&lt;CLIENT ID HERE&gt;'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client_secret=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'&lt;CLIENT SECRET HERE&gt;'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redirect_uri=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'https://.../oauth2callback'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scope=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'https://.../tasks'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user_agent=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'my-sample/1.0'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1" name="Shape 631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y="5760719" x="225889"/>
            <a:ext cy="872099" cx="868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For Google APIs you visit </a:t>
            </a:r>
            <a:r>
              <a:rPr u="sng" sz="24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http://code.google.com/apis/console</a:t>
            </a:r>
            <a:r>
              <a:rPr sz="2400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to create a client id and secret for your application.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y="1453590" x="379111"/>
            <a:ext cy="4112700" cx="861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FLOW = OAuth2WebServerFlow(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client_id=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&lt;CLIENT ID HERE&gt;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client_secret=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&lt;CLIENT SECRET HERE&gt;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redirect_uri=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'https://.../oauth2callback'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scope=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'https://.../tasks'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user_agent=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'my-sample/1.0'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8" name="Shape 638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Then we kick off the Flow.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y="1364129" x="457200"/>
            <a:ext cy="4137930" cx="859306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authorize_url = FLOW.</a:t>
            </a:r>
            <a:r>
              <a:rPr b="1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step1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_get_authorize_url()</a:t>
            </a:r>
          </a:p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self.redirect(authorize_url)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We get Credentials when the Flow finishes, which we save in a Storage.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y="1364129" x="457200"/>
            <a:ext cy="4137930" cx="859306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flow.</a:t>
            </a: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step2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_exchange(self.request.params)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= StorageByKeyName(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Credentials, user.user_id(), 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'credentials'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)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storage.put(credentials)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50" name="Shape 50"/>
          <p:cNvGrpSpPr/>
          <p:nvPr/>
        </p:nvGrpSpPr>
        <p:grpSpPr>
          <a:xfrm>
            <a:off y="935027" x="922333"/>
            <a:ext cy="4511503" cx="6922448"/>
            <a:chOff y="152400" x="837670"/>
            <a:chExt cy="5413820" cx="8306947"/>
          </a:xfrm>
        </p:grpSpPr>
        <p:pic>
          <p:nvPicPr>
            <p:cNvPr id="51" name="Shape 5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52" name="Shape 52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55" name="Shape 55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y="152400" x="1752600"/>
              <a:ext cy="457200" cx="13715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Shape 57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65" name="Shape 65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It is trying to solve a tricky problem.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1" name="Shape 6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2" name="Shape 652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To use Credentials we retrieve them from the Storage and apply them to an httplib2.Http() object.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y="1364129" x="457200"/>
            <a:ext cy="4137930" cx="859306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 = users.get_current_user()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= StorageByKeyName(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Credentials, user.user_id(), </a:t>
            </a:r>
            <a:r>
              <a:rPr sz="2152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'credentials'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)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storage.get()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15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httplib2.Http()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credentials.authorize(http)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Shape 659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y="1364129" x="457200"/>
            <a:ext cy="4137930" cx="859306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 = users.get_current_user()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= StorageByKeyName(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Credentials, user.user_id(), </a:t>
            </a:r>
            <a:r>
              <a:rPr sz="2152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'credentials'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)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storage.get()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15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httplib2.Http()</a:t>
            </a:r>
          </a:p>
          <a:p>
            <a:pPr rtl="0">
              <a:spcBef>
                <a:spcPts val="0"/>
              </a:spcBef>
              <a:buNone/>
            </a:pPr>
            <a:r>
              <a:rPr sz="2152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credentials.authorize(http)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y="5760719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Now any HTTP requests made with http will be authorized with those Credentials.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6" name="Shape 666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Specializations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There are Storage classes for different platforms</a:t>
            </a:r>
          </a:p>
        </p:txBody>
      </p:sp>
      <p:grpSp>
        <p:nvGrpSpPr>
          <p:cNvPr id="668" name="Shape 668"/>
          <p:cNvGrpSpPr/>
          <p:nvPr/>
        </p:nvGrpSpPr>
        <p:grpSpPr>
          <a:xfrm>
            <a:off y="1209058" x="1336349"/>
            <a:ext cy="2473486" cx="7171004"/>
            <a:chOff y="1450890" x="1603643"/>
            <a:chExt cy="2968194" cx="8605236"/>
          </a:xfrm>
        </p:grpSpPr>
        <p:sp>
          <p:nvSpPr>
            <p:cNvPr id="669" name="Shape 669"/>
            <p:cNvSpPr txBox="1"/>
            <p:nvPr/>
          </p:nvSpPr>
          <p:spPr>
            <a:xfrm>
              <a:off y="1450890" x="1603643"/>
              <a:ext cy="458699" cx="1449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2222" lang="en"/>
                <a:t>Storage</a:t>
              </a:r>
            </a:p>
          </p:txBody>
        </p:sp>
        <p:sp>
          <p:nvSpPr>
            <p:cNvPr id="670" name="Shape 670"/>
            <p:cNvSpPr txBox="1"/>
            <p:nvPr/>
          </p:nvSpPr>
          <p:spPr>
            <a:xfrm>
              <a:off y="3276600" x="2817064"/>
              <a:ext cy="460800" cx="5896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2222" lang="en"/>
                <a:t>oauth2client.django_orm.Storage</a:t>
              </a: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y="3957985" x="2817064"/>
              <a:ext cy="461099" cx="5896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2222" lang="en"/>
                <a:t>oauth2client.file.Storage</a:t>
              </a:r>
            </a:p>
          </p:txBody>
        </p:sp>
        <p:cxnSp>
          <p:nvCxnSpPr>
            <p:cNvPr id="672" name="Shape 672"/>
            <p:cNvCxnSpPr>
              <a:stCxn id="673" idx="0"/>
              <a:endCxn id="673" idx="0"/>
            </p:cNvCxnSpPr>
            <p:nvPr/>
          </p:nvCxnSpPr>
          <p:spPr>
            <a:xfrm rot="10800000" flipH="1">
              <a:off y="1981200" x="2286000"/>
              <a:ext cy="2209799" cx="26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674" name="Shape 674"/>
            <p:cNvCxnSpPr>
              <a:stCxn id="673" idx="0"/>
              <a:endCxn id="671" idx="1"/>
            </p:cNvCxnSpPr>
            <p:nvPr/>
          </p:nvCxnSpPr>
          <p:spPr>
            <a:xfrm rot="10800000" flipH="1">
              <a:off y="4188535" x="2286964"/>
              <a:ext cy="2399" cx="5300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675" name="Shape 675"/>
            <p:cNvCxnSpPr>
              <a:stCxn id="673" idx="0"/>
              <a:endCxn id="670" idx="1"/>
            </p:cNvCxnSpPr>
            <p:nvPr/>
          </p:nvCxnSpPr>
          <p:spPr>
            <a:xfrm rot="10800000" flipH="1">
              <a:off y="3507000" x="2286964"/>
              <a:ext cy="599" cx="5300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676" name="Shape 676"/>
            <p:cNvSpPr txBox="1"/>
            <p:nvPr/>
          </p:nvSpPr>
          <p:spPr>
            <a:xfrm>
              <a:off y="2587797" x="2825279"/>
              <a:ext cy="460800" cx="7383599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2222" lang="en"/>
                <a:t>oauth2client.appengine.StorageByKeyName</a:t>
              </a:r>
            </a:p>
          </p:txBody>
        </p:sp>
        <p:cxnSp>
          <p:nvCxnSpPr>
            <p:cNvPr id="677" name="Shape 677"/>
            <p:cNvCxnSpPr>
              <a:stCxn id="673" idx="0"/>
              <a:endCxn id="676" idx="1"/>
            </p:cNvCxnSpPr>
            <p:nvPr/>
          </p:nvCxnSpPr>
          <p:spPr>
            <a:xfrm rot="10800000" flipH="1">
              <a:off y="2818197" x="2295179"/>
              <a:ext cy="599" cx="5300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2" name="Shape 682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And there are helpers for App Engine that make things even easier.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y="637110" x="446535"/>
            <a:ext cy="4636260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@decorator.oauth_required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http = decorator.http()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followers = service.people().list(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9" name="Shape 689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The decorator uses Flows, Storage and Credentials, but does so under the covers.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y="637110" x="446535"/>
            <a:ext cy="4636260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@decorator.oauth_required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http = decorator.http()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followers = service.people().list(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6" name="Shape 696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While oauth_required is the simplest interface to use, the suggested interface is oauth_aware.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y="637110" x="446535"/>
            <a:ext cy="4778234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@decorator.oauth_aware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sz="20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if 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decorator.has_credentials()</a:t>
            </a: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   http = decorator.http()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   followers = service.people().list(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2" name="Shape 7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3" name="Shape 703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y="5753250" x="54863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So you can put a link for the user to follow along next to an explanation of why you are requesting access to their data.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y="637110" x="446535"/>
            <a:ext cy="5240385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 = OAuth2Decorator(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client_id=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ID&gt;'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client_secret=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'&lt;YOUR CLIENT SECRET&gt;'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scope=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'htt.../tasks'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user_agent=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'my-sample-app/1.0'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= httplib2.Http(memcache)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 = discovery.build(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'tasks'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800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'v1'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http=http)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MainHandler(webapp.RequestHandler):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@decorator.oauth_aware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sz="1800" lang="en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get(self):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if </a:t>
            </a: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decorator.has_credentials()</a:t>
            </a: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http = decorator.http()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followers = service.people().list(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...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else: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</a:t>
            </a: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link = decorator.authorize_url()</a:t>
            </a:r>
          </a:p>
          <a:p>
            <a:pPr rtl="0">
              <a:spcBef>
                <a:spcPts val="0"/>
              </a:spcBef>
              <a:buNone/>
            </a:pP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0" name="Shape 710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y="1554457" x="365760"/>
            <a:ext cy="4636260" cx="79854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That's it for this overview. Here's some further reading.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There's more info on the wiki: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https://developers.google.com/api-client-library/python/guide/aaa_oauth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PyDoc for all the classes we've talked about:</a:t>
            </a:r>
          </a:p>
          <a:p>
            <a:pPr rtl="0">
              <a:spcBef>
                <a:spcPts val="0"/>
              </a:spcBef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2133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OAuth2WebServerFlow</a:t>
            </a:r>
          </a:p>
          <a:p>
            <a:pPr rtl="0">
              <a:spcBef>
                <a:spcPts val="0"/>
              </a:spcBef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2133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Credentials</a:t>
            </a:r>
          </a:p>
          <a:p>
            <a:pPr rtl="0">
              <a:spcBef>
                <a:spcPts val="0"/>
              </a:spcBef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2133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StorageByKeyName</a:t>
            </a:r>
          </a:p>
          <a:p>
            <a:pPr rtl="0">
              <a:spcBef>
                <a:spcPts val="0"/>
              </a:spcBef>
              <a:buNone/>
            </a:pPr>
            <a:r>
              <a:rPr sz="2133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u="sng" sz="2133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OAuth2Decorator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y="927084" x="279377"/>
            <a:ext cy="4511503" cx="7493494"/>
            <a:chOff y="152400" x="152400"/>
            <a:chExt cy="5413820" cx="8992218"/>
          </a:xfrm>
        </p:grpSpPr>
        <p:pic>
          <p:nvPicPr>
            <p:cNvPr id="72" name="Shape 7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73" name="Shape 73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y="4114800" x="3200400"/>
              <a:ext cy="990599" cx="10667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y="152400" x="152400"/>
              <a:ext cy="3000000" cx="3000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296" lang="en"/>
                <a:t> </a:t>
              </a: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y="304800" x="304800"/>
              <a:ext cy="3000000" cx="3000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296" lang="en"/>
                <a:t> </a:t>
              </a: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y="152400" x="152400"/>
              <a:ext cy="3000000" cx="3000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296" lang="en"/>
                <a:t> </a:t>
              </a:r>
            </a:p>
          </p:txBody>
        </p:sp>
        <p:grpSp>
          <p:nvGrpSpPr>
            <p:cNvPr id="81" name="Shape 81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89" name="Shape 89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If you, the developer, are building an application.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97" name="Shape 97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y="833432" x="6701891"/>
              <a:ext cy="990599" cx="10667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Shape 102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10" name="Shape 110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And your users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117" name="Shape 11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118" name="Shape 118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122" name="Shape 122"/>
            <p:cNvSpPr/>
            <p:nvPr/>
          </p:nvSpPr>
          <p:spPr>
            <a:xfrm rot="10755532">
              <a:off y="917054" x="2518881"/>
              <a:ext cy="990683" cx="10668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Shape 123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31" name="Shape 131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have data in another service that your application needs to function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138" name="Shape 13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139" name="Shape 139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143" name="Shape 143"/>
            <p:cNvSpPr/>
            <p:nvPr/>
          </p:nvSpPr>
          <p:spPr>
            <a:xfrm rot="10755532">
              <a:off y="917054" x="2518881"/>
              <a:ext cy="990683" cx="10668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1C232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Shape 144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52" name="Shape 152"/>
          <p:cNvSpPr txBox="1"/>
          <p:nvPr/>
        </p:nvSpPr>
        <p:spPr>
          <a:xfrm>
            <a:off y="5852160" x="640079"/>
            <a:ext cy="830400" cx="800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such as their tasks list, or their photos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What is OAuth 2.0?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159" name="Shape 15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160" name="Shape 160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y="914400" x="4038600"/>
              <a:ext cy="1904999" cx="2057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sz="4444" lang="en">
                  <a:solidFill>
                    <a:srgbClr val="38761D"/>
                  </a:solidFill>
                </a:rPr>
                <a:t>???</a:t>
              </a:r>
            </a:p>
          </p:txBody>
        </p:sp>
        <p:grpSp>
          <p:nvGrpSpPr>
            <p:cNvPr id="165" name="Shape 165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73" name="Shape 173"/>
          <p:cNvSpPr txBox="1"/>
          <p:nvPr/>
        </p:nvSpPr>
        <p:spPr>
          <a:xfrm>
            <a:off y="5852160" x="640079"/>
            <a:ext cy="830400" cx="800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how do you go about getting it?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/>
        </p:nvSpPr>
        <p:spPr>
          <a:xfrm>
            <a:off y="74542" x="274319"/>
            <a:ext cy="423360" cx="872676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Noooooooo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y="1371594" x="850446"/>
            <a:ext cy="4067015" cx="6922448"/>
            <a:chOff y="685800" x="837670"/>
            <a:chExt cy="4880420" cx="8306947"/>
          </a:xfrm>
        </p:grpSpPr>
        <p:pic>
          <p:nvPicPr>
            <p:cNvPr id="180" name="Shape 18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85800" x="875770"/>
              <a:ext cy="1219200" cx="1219200"/>
            </a:xfrm>
            <a:prstGeom prst="rect">
              <a:avLst/>
            </a:prstGeom>
          </p:spPr>
        </p:pic>
        <p:sp>
          <p:nvSpPr>
            <p:cNvPr id="181" name="Shape 181"/>
            <p:cNvSpPr/>
            <p:nvPr/>
          </p:nvSpPr>
          <p:spPr>
            <a:xfrm>
              <a:off y="757938" x="8077685"/>
              <a:ext cy="1074299" cx="1027799"/>
            </a:xfrm>
            <a:prstGeom prst="smileyFace">
              <a:avLst>
                <a:gd fmla="val 4653" name="adj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y="5109020" x="4536019"/>
              <a:ext cy="457200" cx="14478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App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y="2055016" x="837670"/>
              <a:ext cy="457200" cx="12954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API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y="1900496" x="8001617"/>
              <a:ext cy="533399" cx="1143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2222" lang="en"/>
                <a:t>User</a:t>
              </a:r>
            </a:p>
          </p:txBody>
        </p:sp>
        <p:cxnSp>
          <p:nvCxnSpPr>
            <p:cNvPr id="185" name="Shape 185"/>
            <p:cNvCxnSpPr>
              <a:stCxn id="186" idx="0"/>
              <a:endCxn id="186" idx="0"/>
            </p:cNvCxnSpPr>
            <p:nvPr/>
          </p:nvCxnSpPr>
          <p:spPr>
            <a:xfrm flipH="1">
              <a:off y="2055104" x="5870314"/>
              <a:ext cy="1828800" cx="1981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87" name="Shape 187"/>
            <p:cNvCxnSpPr>
              <a:stCxn id="186" idx="0"/>
              <a:endCxn id="186" idx="0"/>
            </p:cNvCxnSpPr>
            <p:nvPr/>
          </p:nvCxnSpPr>
          <p:spPr>
            <a:xfrm rot="10800000">
              <a:off y="1978815" x="2511774"/>
              <a:ext cy="2057400" cx="19049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188" name="Shape 188"/>
            <p:cNvSpPr txBox="1"/>
            <p:nvPr/>
          </p:nvSpPr>
          <p:spPr>
            <a:xfrm>
              <a:off y="3120579" x="6554524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296" lang="en"/>
                <a:t>name, password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y="3122699" x="2057841"/>
              <a:ext cy="609599" cx="17526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sz="1296" lang="en"/>
                <a:t>name, password</a:t>
              </a: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y="3962400" x="4648200"/>
              <a:ext cy="1142400" cx="1295400"/>
              <a:chOff y="3962400" x="6248400"/>
              <a:chExt cy="1142400" cx="129540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y="3962400" x="6248400"/>
                <a:ext cy="1142400" cx="1295400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0B539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y="4572000" x="6400800"/>
                <a:ext cy="774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y="4725198" x="6400800"/>
                <a:ext cy="227700" cx="9900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y="4114800" x="70104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y="4343400" x="7014900"/>
                <a:ext cy="148499" cx="37649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y="4114800" x="6400800"/>
                <a:ext cy="381000" cx="533399"/>
              </a:xfrm>
              <a:prstGeom prst="rect">
                <a:avLst/>
              </a:prstGeom>
              <a:solidFill>
                <a:srgbClr val="CFE2F3"/>
              </a:solidFill>
              <a:ln w="19050" cap="flat">
                <a:solidFill>
                  <a:srgbClr val="B7B7B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y="4244125" x="6478064"/>
                <a:ext cy="182050" cx="411352"/>
              </a:xfrm>
              <a:custGeom>
                <a:pathLst>
                  <a:path w="19544" extrusionOk="0" h="7282">
                    <a:moveTo>
                      <a:pt y="7282" x="0"/>
                    </a:moveTo>
                    <a:cubicBezTo>
                      <a:pt y="7282" x="3200"/>
                      <a:pt y="3458" x="5324"/>
                      <a:pt y="2683" x="8430"/>
                    </a:cubicBezTo>
                    <a:cubicBezTo>
                      <a:pt y="2211" x="10317"/>
                      <a:pt y="5516" x="11924"/>
                      <a:pt y="4982" x="13795"/>
                    </a:cubicBezTo>
                    <a:cubicBezTo>
                      <a:pt y="4285" x="16233"/>
                      <a:pt y="1793" x="17750"/>
                      <a:pt y="0" x="19544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w="lg" len="lg" type="none"/>
                <a:tailEnd w="lg" len="lg" type="none"/>
              </a:ln>
            </p:spPr>
          </p:sp>
        </p:grpSp>
      </p:grpSp>
      <p:sp>
        <p:nvSpPr>
          <p:cNvPr id="198" name="Shape 198"/>
          <p:cNvSpPr txBox="1"/>
          <p:nvPr/>
        </p:nvSpPr>
        <p:spPr>
          <a:xfrm>
            <a:off y="5852160" x="640079"/>
            <a:ext cy="830317" cx="800883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You could ask the user for their name and password.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