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9"/><Relationship Target="slides/slide32.xml" Type="http://schemas.openxmlformats.org/officeDocument/2006/relationships/slide" Id="rId38"/><Relationship Target="slides/slide31.xml" Type="http://schemas.openxmlformats.org/officeDocument/2006/relationships/slide" Id="rId37"/><Relationship Target="slides/slide13.xml" Type="http://schemas.openxmlformats.org/officeDocument/2006/relationships/slide" Id="rId19"/><Relationship Target="slides/slide30.xml" Type="http://schemas.openxmlformats.org/officeDocument/2006/relationships/slide" Id="rId36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24.xml" Type="http://schemas.openxmlformats.org/officeDocument/2006/relationships/slide" Id="rId30"/><Relationship Target="slides/slide6.xml" Type="http://schemas.openxmlformats.org/officeDocument/2006/relationships/slide" Id="rId12"/><Relationship Target="slides/slide25.xml" Type="http://schemas.openxmlformats.org/officeDocument/2006/relationships/slide" Id="rId31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8.xml" Type="http://schemas.openxmlformats.org/officeDocument/2006/relationships/slide" Id="rId34"/><Relationship Target="slides/slide29.xml" Type="http://schemas.openxmlformats.org/officeDocument/2006/relationships/slide" Id="rId35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slides/slide34.xml" Type="http://schemas.openxmlformats.org/officeDocument/2006/relationships/slide" Id="rId40"/><Relationship Target="theme/theme4.xml" Type="http://schemas.openxmlformats.org/officeDocument/2006/relationships/theme" Id="rId1"/><Relationship Target="slides/slide16.xml" Type="http://schemas.openxmlformats.org/officeDocument/2006/relationships/slide" Id="rId22"/><Relationship Target="slides/slide35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7.xml" Type="http://schemas.openxmlformats.org/officeDocument/2006/relationships/slide" Id="rId23"/><Relationship Target="slides/slide36.xml" Type="http://schemas.openxmlformats.org/officeDocument/2006/relationships/slide" Id="rId42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37.xml" Type="http://schemas.openxmlformats.org/officeDocument/2006/relationships/slide" Id="rId43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1" name="Shape 3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8" name="Shape 3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3" name="Shape 3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7" name="Shape 4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1" name="Shape 4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5" name="Shape 4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0" name="Shape 5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1" name="Shape 5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2" name="Shape 5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7" name="Shape 6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4" name="Shape 6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0" name="Shape 6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1" name="Shape 62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7" name="Shape 6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8" name="Shape 6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4" name="Shape 6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5" name="Shape 63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1" name="Shape 6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8" name="Shape 6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5" name="Shape 6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6" name="Shape 65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2" name="Shape 6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3" name="Shape 66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8" name="Shape 6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5" name="Shape 6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6" name="Shape 68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2" name="Shape 6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3" name="Shape 69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9" name="Shape 6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0" name="Shape 70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6" name="Shape 7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2" name="Shape 7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3" name="Shape 71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645919" x="274319"/>
            <a:ext cy="4937760" cx="402336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y="1645919" x="4846319"/>
            <a:ext cy="4937760" cx="402336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y="6035039" x="274319"/>
            <a:ext cy="548639" cx="859535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ctrTitle"/>
          </p:nvPr>
        </p:nvSpPr>
        <p:spPr>
          <a:xfrm>
            <a:off y="2743200" x="822959"/>
            <a:ext cy="1097279" cx="749808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y="4114800" x="1645919"/>
            <a:ext cy="822960" cx="585215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645919" x="274319"/>
            <a:ext cy="4937760" cx="859535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theme/theme2.xml" Type="http://schemas.openxmlformats.org/officeDocument/2006/relationships/theme" Id="rId6"/><Relationship Target="../slideLayouts/slideLayout11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http://code.google.com/apis/console" Type="http://schemas.openxmlformats.org/officeDocument/2006/relationships/hyperlink" TargetMode="External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http://google-api-python-client.googlecode.com/hg/docs/epy/oauth2client.client.OAuth2WebServerFlow-class.html" Type="http://schemas.openxmlformats.org/officeDocument/2006/relationships/hyperlink" TargetMode="External" Id="rId4"/><Relationship Target="https://developers.google.com/api-client-library/python/guide/aaa_oauth" Type="http://schemas.openxmlformats.org/officeDocument/2006/relationships/hyperlink" TargetMode="External" Id="rId3"/><Relationship Target="http://google-api-python-client.googlecode.com/hg/docs/epy/oauth2client.appengine.StorageByKeyName-class.html" Type="http://schemas.openxmlformats.org/officeDocument/2006/relationships/hyperlink" TargetMode="External" Id="rId6"/><Relationship Target="http://google-api-python-client.googlecode.com/hg/docs/epy/oauth2client.client.Credentials-class.html" Type="http://schemas.openxmlformats.org/officeDocument/2006/relationships/hyperlink" TargetMode="External" Id="rId5"/><Relationship Target="http://google-api-python-client.googlecode.com/hg/docs/epy/oauth2client.appengine.OAuth2Decorator-class.html" Type="http://schemas.openxmlformats.org/officeDocument/2006/relationships/hyperlink" TargetMode="External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ctrTitle"/>
          </p:nvPr>
        </p:nvSpPr>
        <p:spPr>
          <a:xfrm>
            <a:off y="2743200" x="819067"/>
            <a:ext cy="1252327" cx="7490924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4800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OAuth 2.0 and the Google API Client for Python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Noooooooo</a:t>
            </a:r>
          </a:p>
        </p:txBody>
      </p:sp>
      <p:grpSp>
        <p:nvGrpSpPr>
          <p:cNvPr id="204" name="Shape 204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205" name="Shape 205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206" name="Shape 206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07" name="Shape 207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User</a:t>
              </a:r>
            </a:p>
          </p:txBody>
        </p:sp>
        <p:cxnSp>
          <p:nvCxnSpPr>
            <p:cNvPr id="210" name="Shape 210"/>
            <p:cNvCxnSpPr>
              <a:stCxn id="211" idx="0"/>
              <a:endCxn id="211" idx="0"/>
            </p:cNvCxnSpPr>
            <p:nvPr/>
          </p:nvCxnSpPr>
          <p:spPr>
            <a:xfrm flipH="1">
              <a:off y="2055104" x="5870314"/>
              <a:ext cy="1828800" cx="19811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212" name="Shape 212"/>
            <p:cNvCxnSpPr>
              <a:stCxn id="211" idx="0"/>
              <a:endCxn id="211" idx="0"/>
            </p:cNvCxnSpPr>
            <p:nvPr/>
          </p:nvCxnSpPr>
          <p:spPr>
            <a:xfrm rot="10800000">
              <a:off y="1978815" x="2511774"/>
              <a:ext cy="2057400" cx="19049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213" name="Shape 213"/>
            <p:cNvSpPr txBox="1"/>
            <p:nvPr/>
          </p:nvSpPr>
          <p:spPr>
            <a:xfrm>
              <a:off y="3120579" x="6554524"/>
              <a:ext cy="609599" cx="17526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1296" lang="en"/>
                <a:t>name, password</a:t>
              </a: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y="3122699" x="2057841"/>
              <a:ext cy="609599" cx="17526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1296" lang="en"/>
                <a:t>name, password</a:t>
              </a: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y="3202607" x="7089072"/>
              <a:ext cy="533399" cx="533399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4444" lang="en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y="3122522" x="2594420"/>
              <a:ext cy="533399" cx="533399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4444" lang="en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217" name="Shape 217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218" name="Shape 218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19" name="Shape 219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20" name="Shape 220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21" name="Shape 221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22" name="Shape 222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23" name="Shape 223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24" name="Shape 224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225" name="Shape 225"/>
          <p:cNvSpPr txBox="1"/>
          <p:nvPr/>
        </p:nvSpPr>
        <p:spPr>
          <a:xfrm>
            <a:off y="5852160" x="146861"/>
            <a:ext cy="830400" cx="8877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But then the user has given your application access to all their data on that service. That's not safe. Don't do that.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Noooooooo</a:t>
            </a:r>
          </a:p>
        </p:txBody>
      </p:sp>
      <p:grpSp>
        <p:nvGrpSpPr>
          <p:cNvPr id="231" name="Shape 231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232" name="Shape 23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233" name="Shape 233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34" name="Shape 234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User</a:t>
              </a:r>
            </a:p>
          </p:txBody>
        </p:sp>
        <p:cxnSp>
          <p:nvCxnSpPr>
            <p:cNvPr id="237" name="Shape 237"/>
            <p:cNvCxnSpPr>
              <a:stCxn id="238" idx="0"/>
              <a:endCxn id="238" idx="0"/>
            </p:cNvCxnSpPr>
            <p:nvPr/>
          </p:nvCxnSpPr>
          <p:spPr>
            <a:xfrm flipH="1">
              <a:off y="2055104" x="5870314"/>
              <a:ext cy="1828800" cx="19811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239" name="Shape 239"/>
            <p:cNvCxnSpPr>
              <a:stCxn id="238" idx="0"/>
              <a:endCxn id="238" idx="0"/>
            </p:cNvCxnSpPr>
            <p:nvPr/>
          </p:nvCxnSpPr>
          <p:spPr>
            <a:xfrm rot="10800000">
              <a:off y="1978815" x="2511774"/>
              <a:ext cy="2057400" cx="19049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240" name="Shape 240"/>
            <p:cNvSpPr txBox="1"/>
            <p:nvPr/>
          </p:nvSpPr>
          <p:spPr>
            <a:xfrm>
              <a:off y="3120579" x="6554524"/>
              <a:ext cy="609599" cx="17526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1296" lang="en"/>
                <a:t>name, password</a:t>
              </a:r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y="3122699" x="2057841"/>
              <a:ext cy="609599" cx="17526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1296" lang="en"/>
                <a:t>name, password</a:t>
              </a:r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y="3202607" x="7089072"/>
              <a:ext cy="533399" cx="533399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4444" lang="en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y="3122522" x="2594420"/>
              <a:ext cy="533399" cx="533399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4444" lang="en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244" name="Shape 244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245" name="Shape 245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46" name="Shape 246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47" name="Shape 247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48" name="Shape 248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49" name="Shape 249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50" name="Shape 250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51" name="Shape 251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252" name="Shape 252"/>
          <p:cNvSpPr txBox="1"/>
          <p:nvPr/>
        </p:nvSpPr>
        <p:spPr>
          <a:xfrm>
            <a:off y="5852160" x="303446"/>
            <a:ext cy="830400" cx="865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The user's name and password are like keys to their digital kingdom, you should never ask for them.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Better</a:t>
            </a:r>
          </a:p>
        </p:txBody>
      </p:sp>
      <p:grpSp>
        <p:nvGrpSpPr>
          <p:cNvPr id="258" name="Shape 258"/>
          <p:cNvGrpSpPr/>
          <p:nvPr/>
        </p:nvGrpSpPr>
        <p:grpSpPr>
          <a:xfrm>
            <a:off y="183313" x="274337"/>
            <a:ext cy="6487447" cx="8605734"/>
            <a:chOff y="529" x="304446"/>
            <a:chExt cy="7924270" cx="10591800"/>
          </a:xfrm>
        </p:grpSpPr>
        <p:cxnSp>
          <p:nvCxnSpPr>
            <p:cNvPr id="259" name="Shape 259"/>
            <p:cNvCxnSpPr>
              <a:stCxn id="260" idx="0"/>
              <a:endCxn id="260" idx="0"/>
            </p:cNvCxnSpPr>
            <p:nvPr/>
          </p:nvCxnSpPr>
          <p:spPr>
            <a:xfrm>
              <a:off y="380646" x="304446"/>
              <a:ext cy="0" cx="10591800"/>
            </a:xfrm>
            <a:prstGeom prst="straightConnector1">
              <a:avLst/>
            </a:prstGeom>
            <a:noFill/>
            <a:ln w="9525" cap="flat">
              <a:solidFill>
                <a:srgbClr val="999999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61" name="Shape 261"/>
            <p:cNvCxnSpPr>
              <a:stCxn id="260" idx="0"/>
              <a:endCxn id="260" idx="0"/>
            </p:cNvCxnSpPr>
            <p:nvPr/>
          </p:nvCxnSpPr>
          <p:spPr>
            <a:xfrm>
              <a:off y="7924800" x="10668000"/>
              <a:ext cy="0" cx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62" name="Shape 262"/>
            <p:cNvCxnSpPr>
              <a:stCxn id="260" idx="0"/>
              <a:endCxn id="260" idx="0"/>
            </p:cNvCxnSpPr>
            <p:nvPr/>
          </p:nvCxnSpPr>
          <p:spPr>
            <a:xfrm>
              <a:off y="529" x="10436927"/>
              <a:ext cy="152399" cx="152399"/>
            </a:xfrm>
            <a:prstGeom prst="straightConnector1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grpSp>
        <p:nvGrpSpPr>
          <p:cNvPr id="263" name="Shape 263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264" name="Shape 264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265" name="Shape 265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66" name="Shape 266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268" name="Shape 268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User</a:t>
              </a:r>
            </a:p>
          </p:txBody>
        </p:sp>
        <p:grpSp>
          <p:nvGrpSpPr>
            <p:cNvPr id="269" name="Shape 269"/>
            <p:cNvGrpSpPr/>
            <p:nvPr/>
          </p:nvGrpSpPr>
          <p:grpSpPr>
            <a:xfrm>
              <a:off y="1907641" x="4576263"/>
              <a:ext cy="761906" cx="1446310"/>
              <a:chOff y="1597286" x="4291316"/>
              <a:chExt cy="1142117" cx="1731486"/>
            </a:xfrm>
          </p:grpSpPr>
          <p:sp>
            <p:nvSpPr>
              <p:cNvPr id="270" name="Shape 270"/>
              <p:cNvSpPr/>
              <p:nvPr/>
            </p:nvSpPr>
            <p:spPr>
              <a:xfrm>
                <a:off y="1757279" x="5338503"/>
                <a:ext cy="833100" cx="684300"/>
              </a:xfrm>
              <a:prstGeom prst="plaque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71" name="Shape 271"/>
              <p:cNvSpPr/>
              <p:nvPr/>
            </p:nvSpPr>
            <p:spPr>
              <a:xfrm>
                <a:off y="2510803" x="5560039"/>
                <a:ext cy="228600" cx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72" name="Shape 272"/>
              <p:cNvSpPr/>
              <p:nvPr/>
            </p:nvSpPr>
            <p:spPr>
              <a:xfrm>
                <a:off y="1597286" x="5559862"/>
                <a:ext cy="228600" cx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73" name="Shape 273"/>
              <p:cNvSpPr/>
              <p:nvPr/>
            </p:nvSpPr>
            <p:spPr>
              <a:xfrm>
                <a:off y="2057400" x="5791200"/>
                <a:ext cy="152399" cx="15239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74" name="Shape 274"/>
              <p:cNvSpPr/>
              <p:nvPr/>
            </p:nvSpPr>
            <p:spPr>
              <a:xfrm>
                <a:off y="1978904" x="4499861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75" name="Shape 275"/>
              <p:cNvSpPr/>
              <p:nvPr/>
            </p:nvSpPr>
            <p:spPr>
              <a:xfrm>
                <a:off y="1983672" x="4650937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76" name="Shape 276"/>
              <p:cNvSpPr/>
              <p:nvPr/>
            </p:nvSpPr>
            <p:spPr>
              <a:xfrm>
                <a:off y="1983495" x="4802895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77" name="Shape 277"/>
              <p:cNvSpPr/>
              <p:nvPr/>
            </p:nvSpPr>
            <p:spPr>
              <a:xfrm>
                <a:off y="1985614" x="4951322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78" name="Shape 278"/>
              <p:cNvSpPr/>
              <p:nvPr/>
            </p:nvSpPr>
            <p:spPr>
              <a:xfrm>
                <a:off y="1985438" x="5103545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79" name="Shape 279"/>
              <p:cNvSpPr/>
              <p:nvPr/>
            </p:nvSpPr>
            <p:spPr>
              <a:xfrm>
                <a:off y="1985261" x="4341369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80" name="Shape 280"/>
              <p:cNvSpPr/>
              <p:nvPr/>
            </p:nvSpPr>
            <p:spPr>
              <a:xfrm rot="-2598561">
                <a:off y="2089619" x="4347689"/>
                <a:ext cy="235782" cx="179754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81" name="Shape 281"/>
              <p:cNvSpPr/>
              <p:nvPr/>
            </p:nvSpPr>
            <p:spPr>
              <a:xfrm>
                <a:off y="2138191" x="4418805"/>
                <a:ext cy="228600" cx="11430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</p:grpSp>
        <p:grpSp>
          <p:nvGrpSpPr>
            <p:cNvPr id="282" name="Shape 282"/>
            <p:cNvGrpSpPr/>
            <p:nvPr/>
          </p:nvGrpSpPr>
          <p:grpSpPr>
            <a:xfrm>
              <a:off y="3962400" x="4572000"/>
              <a:ext cy="1142400" cx="1295400"/>
              <a:chOff y="3962400" x="6248400"/>
              <a:chExt cy="1142400" cx="1295400"/>
            </a:xfrm>
          </p:grpSpPr>
          <p:sp>
            <p:nvSpPr>
              <p:cNvPr id="283" name="Shape 283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84" name="Shape 284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85" name="Shape 285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86" name="Shape 286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87" name="Shape 287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88" name="Shape 288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89" name="Shape 289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290" name="Shape 290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What we really want is a special key, one that only allows access to a limited set of data in the API.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Better</a:t>
            </a:r>
          </a:p>
        </p:txBody>
      </p:sp>
      <p:grpSp>
        <p:nvGrpSpPr>
          <p:cNvPr id="296" name="Shape 296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297" name="Shape 297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298" name="Shape 298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99" name="Shape 299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User</a:t>
              </a:r>
            </a:p>
          </p:txBody>
        </p:sp>
        <p:grpSp>
          <p:nvGrpSpPr>
            <p:cNvPr id="302" name="Shape 302"/>
            <p:cNvGrpSpPr/>
            <p:nvPr/>
          </p:nvGrpSpPr>
          <p:grpSpPr>
            <a:xfrm>
              <a:off y="1907641" x="4576263"/>
              <a:ext cy="761906" cx="1446310"/>
              <a:chOff y="1597286" x="4291316"/>
              <a:chExt cy="1142117" cx="1731486"/>
            </a:xfrm>
          </p:grpSpPr>
          <p:sp>
            <p:nvSpPr>
              <p:cNvPr id="303" name="Shape 303"/>
              <p:cNvSpPr/>
              <p:nvPr/>
            </p:nvSpPr>
            <p:spPr>
              <a:xfrm>
                <a:off y="1757279" x="5338503"/>
                <a:ext cy="833100" cx="684300"/>
              </a:xfrm>
              <a:prstGeom prst="plaque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04" name="Shape 304"/>
              <p:cNvSpPr/>
              <p:nvPr/>
            </p:nvSpPr>
            <p:spPr>
              <a:xfrm>
                <a:off y="2510803" x="5560039"/>
                <a:ext cy="228600" cx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05" name="Shape 305"/>
              <p:cNvSpPr/>
              <p:nvPr/>
            </p:nvSpPr>
            <p:spPr>
              <a:xfrm>
                <a:off y="1597286" x="5559862"/>
                <a:ext cy="228600" cx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06" name="Shape 306"/>
              <p:cNvSpPr/>
              <p:nvPr/>
            </p:nvSpPr>
            <p:spPr>
              <a:xfrm>
                <a:off y="2057400" x="5791200"/>
                <a:ext cy="152399" cx="15239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07" name="Shape 307"/>
              <p:cNvSpPr/>
              <p:nvPr/>
            </p:nvSpPr>
            <p:spPr>
              <a:xfrm>
                <a:off y="1978904" x="4499861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08" name="Shape 308"/>
              <p:cNvSpPr/>
              <p:nvPr/>
            </p:nvSpPr>
            <p:spPr>
              <a:xfrm>
                <a:off y="1983672" x="4650937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09" name="Shape 309"/>
              <p:cNvSpPr/>
              <p:nvPr/>
            </p:nvSpPr>
            <p:spPr>
              <a:xfrm>
                <a:off y="1983495" x="4802895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10" name="Shape 310"/>
              <p:cNvSpPr/>
              <p:nvPr/>
            </p:nvSpPr>
            <p:spPr>
              <a:xfrm>
                <a:off y="1985614" x="4951322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11" name="Shape 311"/>
              <p:cNvSpPr/>
              <p:nvPr/>
            </p:nvSpPr>
            <p:spPr>
              <a:xfrm>
                <a:off y="1985438" x="5103545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12" name="Shape 312"/>
              <p:cNvSpPr/>
              <p:nvPr/>
            </p:nvSpPr>
            <p:spPr>
              <a:xfrm>
                <a:off y="1985261" x="4341369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13" name="Shape 313"/>
              <p:cNvSpPr/>
              <p:nvPr/>
            </p:nvSpPr>
            <p:spPr>
              <a:xfrm rot="-2598561">
                <a:off y="2089619" x="4347689"/>
                <a:ext cy="235782" cx="179754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14" name="Shape 314"/>
              <p:cNvSpPr/>
              <p:nvPr/>
            </p:nvSpPr>
            <p:spPr>
              <a:xfrm>
                <a:off y="2138191" x="4418805"/>
                <a:ext cy="228600" cx="11430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</p:grpSp>
        <p:grpSp>
          <p:nvGrpSpPr>
            <p:cNvPr id="315" name="Shape 315"/>
            <p:cNvGrpSpPr/>
            <p:nvPr/>
          </p:nvGrpSpPr>
          <p:grpSpPr>
            <a:xfrm>
              <a:off y="3962400" x="4572000"/>
              <a:ext cy="1142400" cx="1295400"/>
              <a:chOff y="3962400" x="6248400"/>
              <a:chExt cy="1142400" cx="1295400"/>
            </a:xfrm>
          </p:grpSpPr>
          <p:sp>
            <p:nvSpPr>
              <p:cNvPr id="316" name="Shape 316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17" name="Shape 317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18" name="Shape 318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19" name="Shape 319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20" name="Shape 320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21" name="Shape 321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22" name="Shape 322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323" name="Shape 323"/>
          <p:cNvSpPr txBox="1"/>
          <p:nvPr/>
        </p:nvSpPr>
        <p:spPr>
          <a:xfrm>
            <a:off y="5852160" x="342596"/>
            <a:ext cy="830400" cx="8596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 special key that the User can let the App acquire and use without the use of their name and password.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This is OAuth 2.0</a:t>
            </a:r>
          </a:p>
        </p:txBody>
      </p:sp>
      <p:grpSp>
        <p:nvGrpSpPr>
          <p:cNvPr id="329" name="Shape 329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330" name="Shape 33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331" name="Shape 331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32" name="Shape 332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User</a:t>
              </a:r>
            </a:p>
          </p:txBody>
        </p:sp>
        <p:cxnSp>
          <p:nvCxnSpPr>
            <p:cNvPr id="335" name="Shape 335"/>
            <p:cNvCxnSpPr>
              <a:stCxn id="336" idx="0"/>
              <a:endCxn id="336" idx="0"/>
            </p:cNvCxnSpPr>
            <p:nvPr/>
          </p:nvCxnSpPr>
          <p:spPr>
            <a:xfrm rot="10800000">
              <a:off y="1217698" x="2816132"/>
              <a:ext cy="0" cx="4724400"/>
            </a:xfrm>
            <a:prstGeom prst="straightConnector1">
              <a:avLst/>
            </a:prstGeom>
            <a:noFill/>
            <a:ln w="19050" cap="flat">
              <a:solidFill>
                <a:srgbClr val="66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37" name="Shape 337"/>
            <p:cNvCxnSpPr>
              <a:stCxn id="336" idx="0"/>
              <a:endCxn id="336" idx="0"/>
            </p:cNvCxnSpPr>
            <p:nvPr/>
          </p:nvCxnSpPr>
          <p:spPr>
            <a:xfrm flipH="1">
              <a:off y="2055104" x="5870314"/>
              <a:ext cy="1828800" cx="1981199"/>
            </a:xfrm>
            <a:prstGeom prst="straightConnector1">
              <a:avLst/>
            </a:prstGeom>
            <a:noFill/>
            <a:ln w="19050" cap="flat">
              <a:solidFill>
                <a:srgbClr val="66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38" name="Shape 338"/>
            <p:cNvCxnSpPr>
              <a:stCxn id="336" idx="0"/>
              <a:endCxn id="336" idx="0"/>
            </p:cNvCxnSpPr>
            <p:nvPr/>
          </p:nvCxnSpPr>
          <p:spPr>
            <a:xfrm rot="10800000">
              <a:off y="1900304" x="2594722"/>
              <a:ext cy="1907400" cx="1907700"/>
            </a:xfrm>
            <a:prstGeom prst="straightConnector1">
              <a:avLst/>
            </a:prstGeom>
            <a:noFill/>
            <a:ln w="19050" cap="flat">
              <a:solidFill>
                <a:srgbClr val="66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39" name="Shape 339"/>
            <p:cNvCxnSpPr>
              <a:stCxn id="336" idx="0"/>
              <a:endCxn id="336" idx="0"/>
            </p:cNvCxnSpPr>
            <p:nvPr/>
          </p:nvCxnSpPr>
          <p:spPr>
            <a:xfrm>
              <a:off y="1600200" x="2819400"/>
              <a:ext cy="0" cx="4724400"/>
            </a:xfrm>
            <a:prstGeom prst="straightConnector1">
              <a:avLst/>
            </a:prstGeom>
            <a:noFill/>
            <a:ln w="19050" cap="flat">
              <a:solidFill>
                <a:srgbClr val="66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40" name="Shape 340"/>
            <p:cNvCxnSpPr>
              <a:stCxn id="336" idx="0"/>
            </p:cNvCxnSpPr>
            <p:nvPr/>
          </p:nvCxnSpPr>
          <p:spPr>
            <a:xfrm rot="10800000" flipH="1">
              <a:off y="2288516" x="6098578"/>
              <a:ext cy="1871399" cx="1981800"/>
            </a:xfrm>
            <a:prstGeom prst="straightConnector1">
              <a:avLst/>
            </a:prstGeom>
            <a:noFill/>
            <a:ln w="19050" cap="flat">
              <a:solidFill>
                <a:srgbClr val="66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41" name="Shape 341"/>
            <p:cNvCxnSpPr>
              <a:stCxn id="336" idx="0"/>
              <a:endCxn id="336" idx="0"/>
            </p:cNvCxnSpPr>
            <p:nvPr/>
          </p:nvCxnSpPr>
          <p:spPr>
            <a:xfrm>
              <a:off y="2209800" x="2362200"/>
              <a:ext cy="1904999" cx="1904999"/>
            </a:xfrm>
            <a:prstGeom prst="straightConnector1">
              <a:avLst/>
            </a:prstGeom>
            <a:noFill/>
            <a:ln w="19050" cap="flat">
              <a:solidFill>
                <a:srgbClr val="66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grpSp>
          <p:nvGrpSpPr>
            <p:cNvPr id="342" name="Shape 342"/>
            <p:cNvGrpSpPr/>
            <p:nvPr/>
          </p:nvGrpSpPr>
          <p:grpSpPr>
            <a:xfrm>
              <a:off y="3962400" x="4572000"/>
              <a:ext cy="1142400" cx="1295400"/>
              <a:chOff y="3962400" x="6248400"/>
              <a:chExt cy="1142400" cx="1295400"/>
            </a:xfrm>
          </p:grpSpPr>
          <p:sp>
            <p:nvSpPr>
              <p:cNvPr id="343" name="Shape 343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44" name="Shape 344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45" name="Shape 345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46" name="Shape 346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47" name="Shape 347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48" name="Shape 348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49" name="Shape 349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350" name="Shape 350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But for that to work, everyone has to confirm that everyone else is who they say they are.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This is OAuth 2.0</a:t>
            </a:r>
          </a:p>
        </p:txBody>
      </p:sp>
      <p:pic>
        <p:nvPicPr>
          <p:cNvPr id="356" name="Shape 3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97279" x="365760"/>
            <a:ext cy="4659075" cx="8229599"/>
          </a:xfrm>
          <a:prstGeom prst="rect">
            <a:avLst/>
          </a:prstGeom>
        </p:spPr>
      </p:pic>
      <p:sp>
        <p:nvSpPr>
          <p:cNvPr id="357" name="Shape 357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Which is where the complexity comes from.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</a:p>
        </p:txBody>
      </p:sp>
      <p:grpSp>
        <p:nvGrpSpPr>
          <p:cNvPr id="363" name="Shape 363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364" name="Shape 364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365" name="Shape 365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66" name="Shape 366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368" name="Shape 368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User</a:t>
              </a:r>
            </a:p>
          </p:txBody>
        </p:sp>
        <p:cxnSp>
          <p:nvCxnSpPr>
            <p:cNvPr id="369" name="Shape 369"/>
            <p:cNvCxnSpPr>
              <a:stCxn id="370" idx="0"/>
              <a:endCxn id="370" idx="0"/>
            </p:cNvCxnSpPr>
            <p:nvPr/>
          </p:nvCxnSpPr>
          <p:spPr>
            <a:xfrm rot="10800000">
              <a:off y="2057399" x="2209799"/>
              <a:ext cy="2286000" cx="2286000"/>
            </a:xfrm>
            <a:prstGeom prst="straightConnector1">
              <a:avLst/>
            </a:prstGeom>
            <a:noFill/>
            <a:ln w="38100" cap="flat">
              <a:solidFill>
                <a:srgbClr val="073763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grpSp>
          <p:nvGrpSpPr>
            <p:cNvPr id="371" name="Shape 371"/>
            <p:cNvGrpSpPr/>
            <p:nvPr/>
          </p:nvGrpSpPr>
          <p:grpSpPr>
            <a:xfrm>
              <a:off y="2892678" x="2815186"/>
              <a:ext cy="761906" cx="1446310"/>
              <a:chOff y="1597286" x="4291316"/>
              <a:chExt cy="1142117" cx="1731486"/>
            </a:xfrm>
          </p:grpSpPr>
          <p:sp>
            <p:nvSpPr>
              <p:cNvPr id="372" name="Shape 372"/>
              <p:cNvSpPr/>
              <p:nvPr/>
            </p:nvSpPr>
            <p:spPr>
              <a:xfrm>
                <a:off y="1757279" x="5338503"/>
                <a:ext cy="833100" cx="684300"/>
              </a:xfrm>
              <a:prstGeom prst="plaque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73" name="Shape 373"/>
              <p:cNvSpPr/>
              <p:nvPr/>
            </p:nvSpPr>
            <p:spPr>
              <a:xfrm>
                <a:off y="2510803" x="5560039"/>
                <a:ext cy="228600" cx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74" name="Shape 374"/>
              <p:cNvSpPr/>
              <p:nvPr/>
            </p:nvSpPr>
            <p:spPr>
              <a:xfrm>
                <a:off y="1597286" x="5559862"/>
                <a:ext cy="228600" cx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75" name="Shape 375"/>
              <p:cNvSpPr/>
              <p:nvPr/>
            </p:nvSpPr>
            <p:spPr>
              <a:xfrm>
                <a:off y="2057400" x="5791200"/>
                <a:ext cy="152399" cx="15239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76" name="Shape 376"/>
              <p:cNvSpPr/>
              <p:nvPr/>
            </p:nvSpPr>
            <p:spPr>
              <a:xfrm>
                <a:off y="1978904" x="4499861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77" name="Shape 377"/>
              <p:cNvSpPr/>
              <p:nvPr/>
            </p:nvSpPr>
            <p:spPr>
              <a:xfrm>
                <a:off y="1983672" x="4650937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78" name="Shape 378"/>
              <p:cNvSpPr/>
              <p:nvPr/>
            </p:nvSpPr>
            <p:spPr>
              <a:xfrm>
                <a:off y="1983495" x="4802895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79" name="Shape 379"/>
              <p:cNvSpPr/>
              <p:nvPr/>
            </p:nvSpPr>
            <p:spPr>
              <a:xfrm>
                <a:off y="1985614" x="4951322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80" name="Shape 380"/>
              <p:cNvSpPr/>
              <p:nvPr/>
            </p:nvSpPr>
            <p:spPr>
              <a:xfrm>
                <a:off y="1985438" x="5103545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81" name="Shape 381"/>
              <p:cNvSpPr/>
              <p:nvPr/>
            </p:nvSpPr>
            <p:spPr>
              <a:xfrm>
                <a:off y="1985261" x="4341369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82" name="Shape 382"/>
              <p:cNvSpPr/>
              <p:nvPr/>
            </p:nvSpPr>
            <p:spPr>
              <a:xfrm rot="-2598561">
                <a:off y="2089619" x="4347689"/>
                <a:ext cy="235782" cx="179754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83" name="Shape 383"/>
              <p:cNvSpPr/>
              <p:nvPr/>
            </p:nvSpPr>
            <p:spPr>
              <a:xfrm>
                <a:off y="2138191" x="4418805"/>
                <a:ext cy="228600" cx="11430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</p:grpSp>
        <p:grpSp>
          <p:nvGrpSpPr>
            <p:cNvPr id="384" name="Shape 384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385" name="Shape 385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86" name="Shape 386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87" name="Shape 387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88" name="Shape 388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89" name="Shape 389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90" name="Shape 390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391" name="Shape 391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392" name="Shape 392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It's actually a little more complicated than even that, because that special key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7" name="Shape 397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</a:p>
        </p:txBody>
      </p:sp>
      <p:grpSp>
        <p:nvGrpSpPr>
          <p:cNvPr id="398" name="Shape 398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399" name="Shape 399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400" name="Shape 400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01" name="Shape 401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402" name="Shape 402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403" name="Shape 403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User</a:t>
              </a:r>
            </a:p>
          </p:txBody>
        </p:sp>
        <p:cxnSp>
          <p:nvCxnSpPr>
            <p:cNvPr id="404" name="Shape 404"/>
            <p:cNvCxnSpPr>
              <a:stCxn id="405" idx="0"/>
              <a:endCxn id="405" idx="0"/>
            </p:cNvCxnSpPr>
            <p:nvPr/>
          </p:nvCxnSpPr>
          <p:spPr>
            <a:xfrm rot="10800000">
              <a:off y="2057399" x="2209799"/>
              <a:ext cy="2286000" cx="2286000"/>
            </a:xfrm>
            <a:prstGeom prst="straightConnector1">
              <a:avLst/>
            </a:prstGeom>
            <a:noFill/>
            <a:ln w="38100" cap="flat">
              <a:solidFill>
                <a:srgbClr val="073763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406" name="Shape 406"/>
            <p:cNvSpPr/>
            <p:nvPr/>
          </p:nvSpPr>
          <p:spPr>
            <a:xfrm>
              <a:off y="2999410" x="3689901"/>
              <a:ext cy="555761" cx="571595"/>
            </a:xfrm>
            <a:prstGeom prst="plaque">
              <a:avLst>
                <a:gd fmla="val 16667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07" name="Shape 407"/>
            <p:cNvSpPr/>
            <p:nvPr/>
          </p:nvSpPr>
          <p:spPr>
            <a:xfrm>
              <a:off y="3502085" x="3874950"/>
              <a:ext cy="152499" cx="190949"/>
            </a:xfrm>
            <a:prstGeom prst="roundRect">
              <a:avLst>
                <a:gd fmla="val 16667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08" name="Shape 408"/>
            <p:cNvSpPr/>
            <p:nvPr/>
          </p:nvSpPr>
          <p:spPr>
            <a:xfrm>
              <a:off y="2892678" x="3874803"/>
              <a:ext cy="152499" cx="190949"/>
            </a:xfrm>
            <a:prstGeom prst="roundRect">
              <a:avLst>
                <a:gd fmla="val 16667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09" name="Shape 409"/>
            <p:cNvSpPr/>
            <p:nvPr/>
          </p:nvSpPr>
          <p:spPr>
            <a:xfrm>
              <a:off y="3199620" x="4068039"/>
              <a:ext cy="101666" cx="127299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10" name="Shape 410"/>
            <p:cNvSpPr/>
            <p:nvPr/>
          </p:nvSpPr>
          <p:spPr>
            <a:xfrm>
              <a:off y="3147256" x="2989384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11" name="Shape 411"/>
            <p:cNvSpPr/>
            <p:nvPr/>
          </p:nvSpPr>
          <p:spPr>
            <a:xfrm>
              <a:off y="3150436" x="3115577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12" name="Shape 412"/>
            <p:cNvSpPr/>
            <p:nvPr/>
          </p:nvSpPr>
          <p:spPr>
            <a:xfrm>
              <a:off y="3150319" x="3242508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13" name="Shape 413"/>
            <p:cNvSpPr/>
            <p:nvPr/>
          </p:nvSpPr>
          <p:spPr>
            <a:xfrm>
              <a:off y="3151732" x="3366489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14" name="Shape 414"/>
            <p:cNvSpPr/>
            <p:nvPr/>
          </p:nvSpPr>
          <p:spPr>
            <a:xfrm>
              <a:off y="3151615" x="3493641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15" name="Shape 415"/>
            <p:cNvSpPr/>
            <p:nvPr/>
          </p:nvSpPr>
          <p:spPr>
            <a:xfrm>
              <a:off y="3151497" x="2856995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16" name="Shape 416"/>
            <p:cNvSpPr/>
            <p:nvPr/>
          </p:nvSpPr>
          <p:spPr>
            <a:xfrm rot="-2218437">
              <a:off y="3211233" x="2868970"/>
              <a:ext cy="177052" cx="136758"/>
            </a:xfrm>
            <a:prstGeom prst="roundRect">
              <a:avLst>
                <a:gd fmla="val 16667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17" name="Shape 417"/>
            <p:cNvSpPr/>
            <p:nvPr/>
          </p:nvSpPr>
          <p:spPr>
            <a:xfrm>
              <a:off y="3253516" x="2921678"/>
              <a:ext cy="152499" cx="954747"/>
            </a:xfrm>
            <a:prstGeom prst="roundRect">
              <a:avLst>
                <a:gd fmla="val 16667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grpSp>
          <p:nvGrpSpPr>
            <p:cNvPr id="418" name="Shape 418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419" name="Shape 419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20" name="Shape 420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21" name="Shape 421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22" name="Shape 422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23" name="Shape 423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24" name="Shape 424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25" name="Shape 425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426" name="Shape 426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can change over time to keep things secure.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1" name="Shape 431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</a:p>
        </p:txBody>
      </p:sp>
      <p:grpSp>
        <p:nvGrpSpPr>
          <p:cNvPr id="432" name="Shape 432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433" name="Shape 433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434" name="Shape 434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35" name="Shape 435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436" name="Shape 436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User</a:t>
              </a:r>
            </a:p>
          </p:txBody>
        </p:sp>
        <p:cxnSp>
          <p:nvCxnSpPr>
            <p:cNvPr id="438" name="Shape 438"/>
            <p:cNvCxnSpPr>
              <a:stCxn id="439" idx="0"/>
              <a:endCxn id="439" idx="0"/>
            </p:cNvCxnSpPr>
            <p:nvPr/>
          </p:nvCxnSpPr>
          <p:spPr>
            <a:xfrm rot="10800000">
              <a:off y="2057399" x="2209799"/>
              <a:ext cy="2286000" cx="2286000"/>
            </a:xfrm>
            <a:prstGeom prst="straightConnector1">
              <a:avLst/>
            </a:prstGeom>
            <a:noFill/>
            <a:ln w="38100" cap="flat">
              <a:solidFill>
                <a:srgbClr val="073763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440" name="Shape 440"/>
            <p:cNvSpPr/>
            <p:nvPr/>
          </p:nvSpPr>
          <p:spPr>
            <a:xfrm>
              <a:off y="2999410" x="3689901"/>
              <a:ext cy="555761" cx="571595"/>
            </a:xfrm>
            <a:prstGeom prst="plaque">
              <a:avLst>
                <a:gd fmla="val 16667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41" name="Shape 441"/>
            <p:cNvSpPr/>
            <p:nvPr/>
          </p:nvSpPr>
          <p:spPr>
            <a:xfrm>
              <a:off y="3502085" x="3874950"/>
              <a:ext cy="152499" cx="190949"/>
            </a:xfrm>
            <a:prstGeom prst="roundRect">
              <a:avLst>
                <a:gd fmla="val 16667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42" name="Shape 442"/>
            <p:cNvSpPr/>
            <p:nvPr/>
          </p:nvSpPr>
          <p:spPr>
            <a:xfrm>
              <a:off y="2892678" x="3874803"/>
              <a:ext cy="152499" cx="190949"/>
            </a:xfrm>
            <a:prstGeom prst="roundRect">
              <a:avLst>
                <a:gd fmla="val 16667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43" name="Shape 443"/>
            <p:cNvSpPr/>
            <p:nvPr/>
          </p:nvSpPr>
          <p:spPr>
            <a:xfrm>
              <a:off y="3199620" x="4068039"/>
              <a:ext cy="101666" cx="127299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44" name="Shape 444"/>
            <p:cNvSpPr/>
            <p:nvPr/>
          </p:nvSpPr>
          <p:spPr>
            <a:xfrm>
              <a:off y="3147256" x="2989384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45" name="Shape 445"/>
            <p:cNvSpPr/>
            <p:nvPr/>
          </p:nvSpPr>
          <p:spPr>
            <a:xfrm>
              <a:off y="3150436" x="3115577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46" name="Shape 446"/>
            <p:cNvSpPr/>
            <p:nvPr/>
          </p:nvSpPr>
          <p:spPr>
            <a:xfrm>
              <a:off y="3150319" x="3242508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47" name="Shape 447"/>
            <p:cNvSpPr/>
            <p:nvPr/>
          </p:nvSpPr>
          <p:spPr>
            <a:xfrm>
              <a:off y="3151732" x="3366489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48" name="Shape 448"/>
            <p:cNvSpPr/>
            <p:nvPr/>
          </p:nvSpPr>
          <p:spPr>
            <a:xfrm>
              <a:off y="3151615" x="3493641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49" name="Shape 449"/>
            <p:cNvSpPr/>
            <p:nvPr/>
          </p:nvSpPr>
          <p:spPr>
            <a:xfrm>
              <a:off y="3151497" x="2856995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50" name="Shape 450"/>
            <p:cNvSpPr/>
            <p:nvPr/>
          </p:nvSpPr>
          <p:spPr>
            <a:xfrm rot="-2218437">
              <a:off y="3211233" x="2868970"/>
              <a:ext cy="177052" cx="136758"/>
            </a:xfrm>
            <a:prstGeom prst="roundRect">
              <a:avLst>
                <a:gd fmla="val 16667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51" name="Shape 451"/>
            <p:cNvSpPr/>
            <p:nvPr/>
          </p:nvSpPr>
          <p:spPr>
            <a:xfrm>
              <a:off y="3253516" x="2921678"/>
              <a:ext cy="152499" cx="954747"/>
            </a:xfrm>
            <a:prstGeom prst="roundRect">
              <a:avLst>
                <a:gd fmla="val 16667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grpSp>
          <p:nvGrpSpPr>
            <p:cNvPr id="452" name="Shape 452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453" name="Shape 453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54" name="Shape 454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55" name="Shape 455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56" name="Shape 456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57" name="Shape 457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58" name="Shape 458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59" name="Shape 459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460" name="Shape 460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Now that we know what OAuth 2.0 looks like, how does it work in the Google API Client for Python?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5" name="Shape 465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Credentials</a:t>
            </a:r>
          </a:p>
        </p:txBody>
      </p:sp>
      <p:grpSp>
        <p:nvGrpSpPr>
          <p:cNvPr id="466" name="Shape 466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467" name="Shape 467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468" name="Shape 468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69" name="Shape 469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470" name="Shape 470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471" name="Shape 471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User</a:t>
              </a:r>
            </a:p>
          </p:txBody>
        </p:sp>
        <p:sp>
          <p:nvSpPr>
            <p:cNvPr id="472" name="Shape 472"/>
            <p:cNvSpPr txBox="1"/>
            <p:nvPr/>
          </p:nvSpPr>
          <p:spPr>
            <a:xfrm>
              <a:off y="2518308" x="4342958"/>
              <a:ext cy="457200" cx="1371599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1666" lang="en"/>
                <a:t>Credentials</a:t>
              </a:r>
            </a:p>
          </p:txBody>
        </p:sp>
        <p:grpSp>
          <p:nvGrpSpPr>
            <p:cNvPr id="473" name="Shape 473"/>
            <p:cNvGrpSpPr/>
            <p:nvPr/>
          </p:nvGrpSpPr>
          <p:grpSpPr>
            <a:xfrm>
              <a:off y="1752600" x="4338921"/>
              <a:ext cy="761807" cx="1446214"/>
              <a:chOff y="2819833" x="2970765"/>
              <a:chExt cy="761807" cx="1446214"/>
            </a:xfrm>
          </p:grpSpPr>
          <p:sp>
            <p:nvSpPr>
              <p:cNvPr id="474" name="Shape 474"/>
              <p:cNvSpPr/>
              <p:nvPr/>
            </p:nvSpPr>
            <p:spPr>
              <a:xfrm>
                <a:off y="2926565" x="3845480"/>
                <a:ext cy="555899" cx="571500"/>
              </a:xfrm>
              <a:prstGeom prst="plaque">
                <a:avLst>
                  <a:gd fmla="val 16667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75" name="Shape 475"/>
              <p:cNvSpPr/>
              <p:nvPr/>
            </p:nvSpPr>
            <p:spPr>
              <a:xfrm>
                <a:off y="3429241" x="4030529"/>
                <a:ext cy="152399" cx="1908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76" name="Shape 476"/>
              <p:cNvSpPr/>
              <p:nvPr/>
            </p:nvSpPr>
            <p:spPr>
              <a:xfrm>
                <a:off y="2819833" x="4030382"/>
                <a:ext cy="152399" cx="1908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77" name="Shape 477"/>
              <p:cNvSpPr/>
              <p:nvPr/>
            </p:nvSpPr>
            <p:spPr>
              <a:xfrm>
                <a:off y="3126775" x="4223617"/>
                <a:ext cy="101700" cx="12719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78" name="Shape 478"/>
              <p:cNvSpPr/>
              <p:nvPr/>
            </p:nvSpPr>
            <p:spPr>
              <a:xfrm>
                <a:off y="3074411" x="3144962"/>
                <a:ext cy="152399" cx="318300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79" name="Shape 479"/>
              <p:cNvSpPr/>
              <p:nvPr/>
            </p:nvSpPr>
            <p:spPr>
              <a:xfrm>
                <a:off y="3077591" x="3271156"/>
                <a:ext cy="152399" cx="318300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80" name="Shape 480"/>
              <p:cNvSpPr/>
              <p:nvPr/>
            </p:nvSpPr>
            <p:spPr>
              <a:xfrm>
                <a:off y="3077474" x="3398087"/>
                <a:ext cy="152399" cx="318300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81" name="Shape 481"/>
              <p:cNvSpPr/>
              <p:nvPr/>
            </p:nvSpPr>
            <p:spPr>
              <a:xfrm>
                <a:off y="3078887" x="3522067"/>
                <a:ext cy="152399" cx="318300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82" name="Shape 482"/>
              <p:cNvSpPr/>
              <p:nvPr/>
            </p:nvSpPr>
            <p:spPr>
              <a:xfrm>
                <a:off y="3078770" x="3649220"/>
                <a:ext cy="152399" cx="318300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83" name="Shape 483"/>
              <p:cNvSpPr/>
              <p:nvPr/>
            </p:nvSpPr>
            <p:spPr>
              <a:xfrm>
                <a:off y="3078652" x="3012574"/>
                <a:ext cy="152399" cx="318300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84" name="Shape 484"/>
              <p:cNvSpPr/>
              <p:nvPr/>
            </p:nvSpPr>
            <p:spPr>
              <a:xfrm rot="-2218230">
                <a:off y="3138463" x="3024525"/>
                <a:ext cy="177082" cx="13668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85" name="Shape 485"/>
              <p:cNvSpPr/>
              <p:nvPr/>
            </p:nvSpPr>
            <p:spPr>
              <a:xfrm>
                <a:off y="3180671" x="3077256"/>
                <a:ext cy="152399" cx="954599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</p:grpSp>
        <p:grpSp>
          <p:nvGrpSpPr>
            <p:cNvPr id="486" name="Shape 486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487" name="Shape 487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88" name="Shape 488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89" name="Shape 489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90" name="Shape 490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91" name="Shape 491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92" name="Shape 492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493" name="Shape 493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494" name="Shape 494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The key is held in a Credentials object.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What is OAuth 2.0?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97279" x="365760"/>
            <a:ext cy="4659075" cx="8229599"/>
          </a:xfrm>
          <a:prstGeom prst="rect">
            <a:avLst/>
          </a:prstGeom>
        </p:spPr>
      </p:pic>
      <p:sp>
        <p:nvSpPr>
          <p:cNvPr id="44" name="Shape 44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OAuth 2.0 the protocol can be a little complex.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8" name="Shape 4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9" name="Shape 499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Flow</a:t>
            </a:r>
          </a:p>
        </p:txBody>
      </p:sp>
      <p:grpSp>
        <p:nvGrpSpPr>
          <p:cNvPr id="500" name="Shape 500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501" name="Shape 501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502" name="Shape 502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03" name="Shape 503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505" name="Shape 505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User</a:t>
              </a:r>
            </a:p>
          </p:txBody>
        </p:sp>
        <p:sp>
          <p:nvSpPr>
            <p:cNvPr id="506" name="Shape 506"/>
            <p:cNvSpPr txBox="1"/>
            <p:nvPr/>
          </p:nvSpPr>
          <p:spPr>
            <a:xfrm>
              <a:off y="2287589" x="3961075"/>
              <a:ext cy="914400" cx="23622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777" lang="en"/>
                <a:t>Flow</a:t>
              </a:r>
            </a:p>
          </p:txBody>
        </p:sp>
        <p:grpSp>
          <p:nvGrpSpPr>
            <p:cNvPr id="507" name="Shape 507"/>
            <p:cNvGrpSpPr/>
            <p:nvPr/>
          </p:nvGrpSpPr>
          <p:grpSpPr>
            <a:xfrm>
              <a:off y="1214785" x="4198755"/>
              <a:ext cy="1277088" cx="1914337"/>
              <a:chOff y="1214785" x="4198755"/>
              <a:chExt cy="1277088" cx="1914337"/>
            </a:xfrm>
          </p:grpSpPr>
          <p:sp>
            <p:nvSpPr>
              <p:cNvPr id="508" name="Shape 508"/>
              <p:cNvSpPr/>
              <p:nvPr/>
            </p:nvSpPr>
            <p:spPr>
              <a:xfrm>
                <a:off y="1214785" x="4568909"/>
                <a:ext cy="457200" cx="9144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D5A6BD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09" name="Shape 509"/>
              <p:cNvSpPr/>
              <p:nvPr/>
            </p:nvSpPr>
            <p:spPr>
              <a:xfrm rot="-8492387">
                <a:off y="1800047" x="4241598"/>
                <a:ext cy="456952" cx="914512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D5A6BD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10" name="Shape 510"/>
              <p:cNvSpPr/>
              <p:nvPr/>
            </p:nvSpPr>
            <p:spPr>
              <a:xfrm rot="7952428">
                <a:off y="1671981" x="5178245"/>
                <a:ext cy="457146" cx="914495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D5A6BD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</p:grpSp>
        <p:grpSp>
          <p:nvGrpSpPr>
            <p:cNvPr id="511" name="Shape 511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512" name="Shape 512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13" name="Shape 513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14" name="Shape 514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15" name="Shape 515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16" name="Shape 516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17" name="Shape 517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18" name="Shape 518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519" name="Shape 519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All the steps needed to go through getting Credentials is in a Flow object.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4" name="Shape 524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</a:p>
        </p:txBody>
      </p:sp>
      <p:grpSp>
        <p:nvGrpSpPr>
          <p:cNvPr id="525" name="Shape 525"/>
          <p:cNvGrpSpPr/>
          <p:nvPr/>
        </p:nvGrpSpPr>
        <p:grpSpPr>
          <a:xfrm>
            <a:off y="1988710" x="3852381"/>
            <a:ext cy="2098952" cx="1841479"/>
            <a:chOff y="2133335" x="4497654"/>
            <a:chExt cy="2518750" cx="2209799"/>
          </a:xfrm>
        </p:grpSpPr>
        <p:sp>
          <p:nvSpPr>
            <p:cNvPr id="526" name="Shape 526"/>
            <p:cNvSpPr/>
            <p:nvPr/>
          </p:nvSpPr>
          <p:spPr>
            <a:xfrm>
              <a:off y="2133335" x="4497654"/>
              <a:ext cy="1823400" cx="2209799"/>
            </a:xfrm>
            <a:prstGeom prst="can">
              <a:avLst>
                <a:gd fmla="val 25000" name="adj"/>
              </a:avLst>
            </a:prstGeom>
            <a:solidFill>
              <a:srgbClr val="B6D7A8"/>
            </a:solidFill>
            <a:ln w="19050" cap="flat">
              <a:solidFill>
                <a:srgbClr val="274E1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27" name="Shape 527"/>
            <p:cNvSpPr txBox="1"/>
            <p:nvPr/>
          </p:nvSpPr>
          <p:spPr>
            <a:xfrm>
              <a:off y="4194885" x="4798762"/>
              <a:ext cy="457200" cx="1750799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777" lang="en"/>
                <a:t>Storage</a:t>
              </a:r>
            </a:p>
          </p:txBody>
        </p:sp>
        <p:sp>
          <p:nvSpPr>
            <p:cNvPr id="528" name="Shape 528"/>
            <p:cNvSpPr/>
            <p:nvPr/>
          </p:nvSpPr>
          <p:spPr>
            <a:xfrm>
              <a:off y="2926565" x="5750480"/>
              <a:ext cy="555761" cx="571595"/>
            </a:xfrm>
            <a:prstGeom prst="plaque">
              <a:avLst>
                <a:gd fmla="val 16667" name="adj"/>
              </a:avLst>
            </a:prstGeom>
            <a:solidFill>
              <a:srgbClr val="B45F06"/>
            </a:solidFill>
            <a:ln w="19050" cap="flat">
              <a:solidFill>
                <a:srgbClr val="B45F0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29" name="Shape 529"/>
            <p:cNvSpPr/>
            <p:nvPr/>
          </p:nvSpPr>
          <p:spPr>
            <a:xfrm>
              <a:off y="3429241" x="5935529"/>
              <a:ext cy="152499" cx="190949"/>
            </a:xfrm>
            <a:prstGeom prst="roundRect">
              <a:avLst>
                <a:gd fmla="val 16667" name="adj"/>
              </a:avLst>
            </a:prstGeom>
            <a:solidFill>
              <a:srgbClr val="B45F06"/>
            </a:solidFill>
            <a:ln w="19050" cap="flat">
              <a:solidFill>
                <a:srgbClr val="B45F0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30" name="Shape 530"/>
            <p:cNvSpPr/>
            <p:nvPr/>
          </p:nvSpPr>
          <p:spPr>
            <a:xfrm>
              <a:off y="2819833" x="5935382"/>
              <a:ext cy="152499" cx="190949"/>
            </a:xfrm>
            <a:prstGeom prst="roundRect">
              <a:avLst>
                <a:gd fmla="val 16667" name="adj"/>
              </a:avLst>
            </a:prstGeom>
            <a:solidFill>
              <a:srgbClr val="B45F06"/>
            </a:solidFill>
            <a:ln w="19050" cap="flat">
              <a:solidFill>
                <a:srgbClr val="B45F0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31" name="Shape 531"/>
            <p:cNvSpPr/>
            <p:nvPr/>
          </p:nvSpPr>
          <p:spPr>
            <a:xfrm>
              <a:off y="3126775" x="6128617"/>
              <a:ext cy="101666" cx="127299"/>
            </a:xfrm>
            <a:prstGeom prst="ellipse">
              <a:avLst/>
            </a:prstGeom>
            <a:solidFill>
              <a:srgbClr val="B6D7A8"/>
            </a:solidFill>
            <a:ln w="19050" cap="flat">
              <a:solidFill>
                <a:srgbClr val="B45F0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32" name="Shape 532"/>
            <p:cNvSpPr/>
            <p:nvPr/>
          </p:nvSpPr>
          <p:spPr>
            <a:xfrm>
              <a:off y="3074411" x="5049963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B45F06"/>
            </a:solidFill>
            <a:ln w="19050" cap="flat">
              <a:solidFill>
                <a:srgbClr val="B45F0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33" name="Shape 533"/>
            <p:cNvSpPr/>
            <p:nvPr/>
          </p:nvSpPr>
          <p:spPr>
            <a:xfrm>
              <a:off y="3077592" x="5176156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B45F06"/>
            </a:solidFill>
            <a:ln w="19050" cap="flat">
              <a:solidFill>
                <a:srgbClr val="B45F0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34" name="Shape 534"/>
            <p:cNvSpPr/>
            <p:nvPr/>
          </p:nvSpPr>
          <p:spPr>
            <a:xfrm>
              <a:off y="3077474" x="5303087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B45F06"/>
            </a:solidFill>
            <a:ln w="19050" cap="flat">
              <a:solidFill>
                <a:srgbClr val="B45F0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35" name="Shape 535"/>
            <p:cNvSpPr/>
            <p:nvPr/>
          </p:nvSpPr>
          <p:spPr>
            <a:xfrm>
              <a:off y="3078888" x="5427067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B45F06"/>
            </a:solidFill>
            <a:ln w="19050" cap="flat">
              <a:solidFill>
                <a:srgbClr val="B45F0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36" name="Shape 536"/>
            <p:cNvSpPr/>
            <p:nvPr/>
          </p:nvSpPr>
          <p:spPr>
            <a:xfrm>
              <a:off y="3078770" x="5554220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B45F06"/>
            </a:solidFill>
            <a:ln w="19050" cap="flat">
              <a:solidFill>
                <a:srgbClr val="B45F0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37" name="Shape 537"/>
            <p:cNvSpPr/>
            <p:nvPr/>
          </p:nvSpPr>
          <p:spPr>
            <a:xfrm>
              <a:off y="3078652" x="4917574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B45F06"/>
            </a:solidFill>
            <a:ln w="19050" cap="flat">
              <a:solidFill>
                <a:srgbClr val="B45F0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38" name="Shape 538"/>
            <p:cNvSpPr/>
            <p:nvPr/>
          </p:nvSpPr>
          <p:spPr>
            <a:xfrm rot="-2218437">
              <a:off y="3138388" x="4929549"/>
              <a:ext cy="177052" cx="136758"/>
            </a:xfrm>
            <a:prstGeom prst="roundRect">
              <a:avLst>
                <a:gd fmla="val 16667" name="adj"/>
              </a:avLst>
            </a:prstGeom>
            <a:solidFill>
              <a:srgbClr val="B45F06"/>
            </a:solidFill>
            <a:ln w="19050" cap="flat">
              <a:solidFill>
                <a:srgbClr val="B45F0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39" name="Shape 539"/>
            <p:cNvSpPr/>
            <p:nvPr/>
          </p:nvSpPr>
          <p:spPr>
            <a:xfrm>
              <a:off y="3180671" x="4982257"/>
              <a:ext cy="152499" cx="954747"/>
            </a:xfrm>
            <a:prstGeom prst="roundRect">
              <a:avLst>
                <a:gd fmla="val 16667" name="adj"/>
              </a:avLst>
            </a:prstGeom>
            <a:solidFill>
              <a:srgbClr val="B45F06"/>
            </a:solidFill>
            <a:ln w="19050" cap="flat">
              <a:solidFill>
                <a:srgbClr val="B45F0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540" name="Shape 540"/>
          <p:cNvSpPr txBox="1"/>
          <p:nvPr/>
        </p:nvSpPr>
        <p:spPr>
          <a:xfrm>
            <a:off y="5852160" x="428696"/>
            <a:ext cy="830400" cx="8392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And finally, because keys can change over time there is a Storage object for storing and retrieving keys.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4" name="Shape 5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5" name="Shape 545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The model</a:t>
            </a:r>
          </a:p>
        </p:txBody>
      </p:sp>
      <p:grpSp>
        <p:nvGrpSpPr>
          <p:cNvPr id="546" name="Shape 546"/>
          <p:cNvGrpSpPr/>
          <p:nvPr/>
        </p:nvGrpSpPr>
        <p:grpSpPr>
          <a:xfrm>
            <a:off y="1987018" x="1246675"/>
            <a:ext cy="1782852" cx="6540538"/>
            <a:chOff y="2131304" x="1370790"/>
            <a:chExt cy="2139427" cx="7848669"/>
          </a:xfrm>
        </p:grpSpPr>
        <p:sp>
          <p:nvSpPr>
            <p:cNvPr id="547" name="Shape 547"/>
            <p:cNvSpPr/>
            <p:nvPr/>
          </p:nvSpPr>
          <p:spPr>
            <a:xfrm>
              <a:off y="2131304" x="7697559"/>
              <a:ext cy="1446599" cx="1292999"/>
            </a:xfrm>
            <a:prstGeom prst="can">
              <a:avLst>
                <a:gd fmla="val 25000" name="adj"/>
              </a:avLst>
            </a:prstGeom>
            <a:solidFill>
              <a:srgbClr val="B6D7A8"/>
            </a:solidFill>
            <a:ln w="19050" cap="flat">
              <a:solidFill>
                <a:srgbClr val="274E1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48" name="Shape 548"/>
            <p:cNvSpPr txBox="1"/>
            <p:nvPr/>
          </p:nvSpPr>
          <p:spPr>
            <a:xfrm>
              <a:off y="3813532" x="1452559"/>
              <a:ext cy="457200" cx="1750799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777" lang="en"/>
                <a:t>Flow</a:t>
              </a:r>
            </a:p>
          </p:txBody>
        </p:sp>
        <p:grpSp>
          <p:nvGrpSpPr>
            <p:cNvPr id="549" name="Shape 549"/>
            <p:cNvGrpSpPr/>
            <p:nvPr/>
          </p:nvGrpSpPr>
          <p:grpSpPr>
            <a:xfrm>
              <a:off y="2216060" x="1370790"/>
              <a:ext cy="1277088" cx="1914337"/>
              <a:chOff y="1214785" x="4198755"/>
              <a:chExt cy="1277088" cx="1914337"/>
            </a:xfrm>
          </p:grpSpPr>
          <p:sp>
            <p:nvSpPr>
              <p:cNvPr id="550" name="Shape 550"/>
              <p:cNvSpPr/>
              <p:nvPr/>
            </p:nvSpPr>
            <p:spPr>
              <a:xfrm>
                <a:off y="1214785" x="4568909"/>
                <a:ext cy="457200" cx="9144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D5A6BD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51" name="Shape 551"/>
              <p:cNvSpPr/>
              <p:nvPr/>
            </p:nvSpPr>
            <p:spPr>
              <a:xfrm rot="-8492387">
                <a:off y="1800047" x="4241598"/>
                <a:ext cy="456952" cx="914512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D5A6BD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52" name="Shape 552"/>
              <p:cNvSpPr/>
              <p:nvPr/>
            </p:nvSpPr>
            <p:spPr>
              <a:xfrm rot="7952428">
                <a:off y="1671981" x="5178245"/>
                <a:ext cy="457146" cx="914495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D5A6BD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</p:grpSp>
        <p:sp>
          <p:nvSpPr>
            <p:cNvPr id="553" name="Shape 553"/>
            <p:cNvSpPr txBox="1"/>
            <p:nvPr/>
          </p:nvSpPr>
          <p:spPr>
            <a:xfrm>
              <a:off y="3813532" x="4169281"/>
              <a:ext cy="457200" cx="23895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777" lang="en"/>
                <a:t>Credentials</a:t>
              </a:r>
            </a:p>
          </p:txBody>
        </p:sp>
        <p:sp>
          <p:nvSpPr>
            <p:cNvPr id="554" name="Shape 554"/>
            <p:cNvSpPr txBox="1"/>
            <p:nvPr/>
          </p:nvSpPr>
          <p:spPr>
            <a:xfrm>
              <a:off y="3813532" x="7468659"/>
              <a:ext cy="457200" cx="1750799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777" lang="en"/>
                <a:t>Storage</a:t>
              </a:r>
            </a:p>
          </p:txBody>
        </p:sp>
        <p:cxnSp>
          <p:nvCxnSpPr>
            <p:cNvPr id="555" name="Shape 555"/>
            <p:cNvCxnSpPr>
              <a:stCxn id="556" idx="0"/>
              <a:endCxn id="556" idx="0"/>
            </p:cNvCxnSpPr>
            <p:nvPr/>
          </p:nvCxnSpPr>
          <p:spPr>
            <a:xfrm>
              <a:off y="3048000" x="3657600"/>
              <a:ext cy="0" cx="609599"/>
            </a:xfrm>
            <a:prstGeom prst="straightConnector1">
              <a:avLst/>
            </a:prstGeom>
            <a:noFill/>
            <a:ln w="38100" cap="flat">
              <a:solidFill>
                <a:srgbClr val="073763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557" name="Shape 557"/>
            <p:cNvCxnSpPr>
              <a:stCxn id="556" idx="0"/>
              <a:endCxn id="556" idx="0"/>
            </p:cNvCxnSpPr>
            <p:nvPr/>
          </p:nvCxnSpPr>
          <p:spPr>
            <a:xfrm>
              <a:off y="3044291" x="6624985"/>
              <a:ext cy="0" cx="609599"/>
            </a:xfrm>
            <a:prstGeom prst="straightConnector1">
              <a:avLst/>
            </a:prstGeom>
            <a:noFill/>
            <a:ln w="38100" cap="flat">
              <a:solidFill>
                <a:srgbClr val="073763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grpSp>
          <p:nvGrpSpPr>
            <p:cNvPr id="558" name="Shape 558"/>
            <p:cNvGrpSpPr/>
            <p:nvPr/>
          </p:nvGrpSpPr>
          <p:grpSpPr>
            <a:xfrm>
              <a:off y="2591233" x="4799565"/>
              <a:ext cy="761906" cx="1446310"/>
              <a:chOff y="1597286" x="4291316"/>
              <a:chExt cy="1142117" cx="1731486"/>
            </a:xfrm>
          </p:grpSpPr>
          <p:sp>
            <p:nvSpPr>
              <p:cNvPr id="559" name="Shape 559"/>
              <p:cNvSpPr/>
              <p:nvPr/>
            </p:nvSpPr>
            <p:spPr>
              <a:xfrm>
                <a:off y="1757279" x="5338503"/>
                <a:ext cy="833100" cx="684300"/>
              </a:xfrm>
              <a:prstGeom prst="plaque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60" name="Shape 560"/>
              <p:cNvSpPr/>
              <p:nvPr/>
            </p:nvSpPr>
            <p:spPr>
              <a:xfrm>
                <a:off y="2510803" x="5560039"/>
                <a:ext cy="228600" cx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61" name="Shape 561"/>
              <p:cNvSpPr/>
              <p:nvPr/>
            </p:nvSpPr>
            <p:spPr>
              <a:xfrm>
                <a:off y="1597286" x="5559862"/>
                <a:ext cy="228600" cx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62" name="Shape 562"/>
              <p:cNvSpPr/>
              <p:nvPr/>
            </p:nvSpPr>
            <p:spPr>
              <a:xfrm>
                <a:off y="2057400" x="5791200"/>
                <a:ext cy="152399" cx="15239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63" name="Shape 563"/>
              <p:cNvSpPr/>
              <p:nvPr/>
            </p:nvSpPr>
            <p:spPr>
              <a:xfrm>
                <a:off y="1978904" x="4499861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64" name="Shape 564"/>
              <p:cNvSpPr/>
              <p:nvPr/>
            </p:nvSpPr>
            <p:spPr>
              <a:xfrm>
                <a:off y="1983672" x="4650937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65" name="Shape 565"/>
              <p:cNvSpPr/>
              <p:nvPr/>
            </p:nvSpPr>
            <p:spPr>
              <a:xfrm>
                <a:off y="1983495" x="4802895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66" name="Shape 566"/>
              <p:cNvSpPr/>
              <p:nvPr/>
            </p:nvSpPr>
            <p:spPr>
              <a:xfrm>
                <a:off y="1985614" x="4951322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67" name="Shape 567"/>
              <p:cNvSpPr/>
              <p:nvPr/>
            </p:nvSpPr>
            <p:spPr>
              <a:xfrm>
                <a:off y="1985438" x="5103545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68" name="Shape 568"/>
              <p:cNvSpPr/>
              <p:nvPr/>
            </p:nvSpPr>
            <p:spPr>
              <a:xfrm>
                <a:off y="1985261" x="4341369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69" name="Shape 569"/>
              <p:cNvSpPr/>
              <p:nvPr/>
            </p:nvSpPr>
            <p:spPr>
              <a:xfrm rot="-2598561">
                <a:off y="2089619" x="4347689"/>
                <a:ext cy="235782" cx="179754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70" name="Shape 570"/>
              <p:cNvSpPr/>
              <p:nvPr/>
            </p:nvSpPr>
            <p:spPr>
              <a:xfrm>
                <a:off y="2138191" x="4418805"/>
                <a:ext cy="228600" cx="11430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</p:grpSp>
      </p:grpSp>
      <p:sp>
        <p:nvSpPr>
          <p:cNvPr id="571" name="Shape 571"/>
          <p:cNvSpPr txBox="1"/>
          <p:nvPr/>
        </p:nvSpPr>
        <p:spPr>
          <a:xfrm>
            <a:off y="5852160" x="444371"/>
            <a:ext cy="830400" cx="8408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You set up and run a Flow, which in the end produces</a:t>
            </a:r>
            <a:r>
              <a:rPr sz="2666" lang="en">
                <a:solidFill>
                  <a:srgbClr val="0B5394"/>
                </a:solidFill>
              </a:rPr>
              <a:t> </a:t>
            </a: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Credentials, which you store in a Storage.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5" name="Shape 5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6" name="Shape 576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From Python</a:t>
            </a:r>
          </a:p>
        </p:txBody>
      </p:sp>
      <p:grpSp>
        <p:nvGrpSpPr>
          <p:cNvPr id="577" name="Shape 577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578" name="Shape 578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579" name="Shape 579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80" name="Shape 580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581" name="Shape 581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582" name="Shape 582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User</a:t>
              </a:r>
            </a:p>
          </p:txBody>
        </p:sp>
        <p:cxnSp>
          <p:nvCxnSpPr>
            <p:cNvPr id="583" name="Shape 583"/>
            <p:cNvCxnSpPr>
              <a:stCxn id="584" idx="0"/>
              <a:endCxn id="584" idx="0"/>
            </p:cNvCxnSpPr>
            <p:nvPr/>
          </p:nvCxnSpPr>
          <p:spPr>
            <a:xfrm rot="10800000">
              <a:off y="2056163" x="2213596"/>
              <a:ext cy="2286000" cx="2286000"/>
            </a:xfrm>
            <a:prstGeom prst="straightConnector1">
              <a:avLst/>
            </a:prstGeom>
            <a:noFill/>
            <a:ln w="38100" cap="flat">
              <a:solidFill>
                <a:srgbClr val="073763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grpSp>
          <p:nvGrpSpPr>
            <p:cNvPr id="585" name="Shape 585"/>
            <p:cNvGrpSpPr/>
            <p:nvPr/>
          </p:nvGrpSpPr>
          <p:grpSpPr>
            <a:xfrm>
              <a:off y="2816567" x="2814921"/>
              <a:ext cy="761807" cx="1446214"/>
              <a:chOff y="2819833" x="2970765"/>
              <a:chExt cy="761807" cx="1446214"/>
            </a:xfrm>
          </p:grpSpPr>
          <p:sp>
            <p:nvSpPr>
              <p:cNvPr id="586" name="Shape 586"/>
              <p:cNvSpPr/>
              <p:nvPr/>
            </p:nvSpPr>
            <p:spPr>
              <a:xfrm>
                <a:off y="2926565" x="3845480"/>
                <a:ext cy="555899" cx="571500"/>
              </a:xfrm>
              <a:prstGeom prst="plaque">
                <a:avLst>
                  <a:gd fmla="val 16667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87" name="Shape 587"/>
              <p:cNvSpPr/>
              <p:nvPr/>
            </p:nvSpPr>
            <p:spPr>
              <a:xfrm>
                <a:off y="3429241" x="4030529"/>
                <a:ext cy="152399" cx="1908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88" name="Shape 588"/>
              <p:cNvSpPr/>
              <p:nvPr/>
            </p:nvSpPr>
            <p:spPr>
              <a:xfrm>
                <a:off y="2819833" x="4030382"/>
                <a:ext cy="152399" cx="1908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89" name="Shape 589"/>
              <p:cNvSpPr/>
              <p:nvPr/>
            </p:nvSpPr>
            <p:spPr>
              <a:xfrm>
                <a:off y="3126775" x="4223617"/>
                <a:ext cy="101700" cx="12719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90" name="Shape 590"/>
              <p:cNvSpPr/>
              <p:nvPr/>
            </p:nvSpPr>
            <p:spPr>
              <a:xfrm>
                <a:off y="3074411" x="3144962"/>
                <a:ext cy="152399" cx="318300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91" name="Shape 591"/>
              <p:cNvSpPr/>
              <p:nvPr/>
            </p:nvSpPr>
            <p:spPr>
              <a:xfrm>
                <a:off y="3077591" x="3271156"/>
                <a:ext cy="152399" cx="318300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92" name="Shape 592"/>
              <p:cNvSpPr/>
              <p:nvPr/>
            </p:nvSpPr>
            <p:spPr>
              <a:xfrm>
                <a:off y="3077474" x="3398087"/>
                <a:ext cy="152399" cx="318300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93" name="Shape 593"/>
              <p:cNvSpPr/>
              <p:nvPr/>
            </p:nvSpPr>
            <p:spPr>
              <a:xfrm>
                <a:off y="3078887" x="3522067"/>
                <a:ext cy="152399" cx="318300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94" name="Shape 594"/>
              <p:cNvSpPr/>
              <p:nvPr/>
            </p:nvSpPr>
            <p:spPr>
              <a:xfrm>
                <a:off y="3078770" x="3649220"/>
                <a:ext cy="152399" cx="318300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95" name="Shape 595"/>
              <p:cNvSpPr/>
              <p:nvPr/>
            </p:nvSpPr>
            <p:spPr>
              <a:xfrm>
                <a:off y="3078652" x="3012574"/>
                <a:ext cy="152399" cx="318300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96" name="Shape 596"/>
              <p:cNvSpPr/>
              <p:nvPr/>
            </p:nvSpPr>
            <p:spPr>
              <a:xfrm rot="-2218230">
                <a:off y="3138463" x="3024525"/>
                <a:ext cy="177082" cx="13668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97" name="Shape 597"/>
              <p:cNvSpPr/>
              <p:nvPr/>
            </p:nvSpPr>
            <p:spPr>
              <a:xfrm>
                <a:off y="3180671" x="3077256"/>
                <a:ext cy="152399" cx="954599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</p:grpSp>
        <p:grpSp>
          <p:nvGrpSpPr>
            <p:cNvPr id="598" name="Shape 598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599" name="Shape 599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600" name="Shape 600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601" name="Shape 601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602" name="Shape 602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603" name="Shape 603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604" name="Shape 604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605" name="Shape 605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606" name="Shape 606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Later, when you need the key, you take it out of Storage and use it.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0" name="Shape 6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1" name="Shape 611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This is OAuth 2.0</a:t>
            </a:r>
          </a:p>
        </p:txBody>
      </p:sp>
      <p:pic>
        <p:nvPicPr>
          <p:cNvPr id="612" name="Shape 6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97279" x="365760"/>
            <a:ext cy="4659075" cx="8229599"/>
          </a:xfrm>
          <a:prstGeom prst="rect">
            <a:avLst/>
          </a:prstGeom>
        </p:spPr>
      </p:pic>
      <p:sp>
        <p:nvSpPr>
          <p:cNvPr id="613" name="Shape 613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Which I hope you agree is simpler than this.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7" name="Shape 6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8" name="Shape 618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Step by step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So let's look at actual code.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3" name="Shape 6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4" name="Shape 624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Step by step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First, create a Flow.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y="1453590" x="379111"/>
            <a:ext cy="4112700" cx="8612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FLOW = OAuth2WebServerFlow(</a:t>
            </a:r>
          </a:p>
          <a:p>
            <a:pPr rtl="0" lv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client_id=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'&lt;CLIENT ID HERE&gt;'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client_secret=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'&lt;CLIENT SECRET HERE&gt;'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redirect_uri=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'https://.../oauth2callback'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scope=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'https://.../tasks'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user_agent=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'my-sample/1.0'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0" name="Shape 6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1" name="Shape 631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Step by step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y="5760719" x="225889"/>
            <a:ext cy="872099" cx="868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400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For Google APIs you visit </a:t>
            </a:r>
            <a:r>
              <a:rPr u="sng" sz="2400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http://code.google.com/apis/console</a:t>
            </a:r>
            <a:r>
              <a:rPr sz="2400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to create a client id and secret for your application.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y="1453590" x="379111"/>
            <a:ext cy="4112700" cx="8612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FLOW = OAuth2WebServerFlow(</a:t>
            </a:r>
          </a:p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client_id=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&lt;CLIENT ID HERE&gt;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client_secret=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&lt;CLIENT SECRET HERE&gt;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redirect_uri=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'https://.../oauth2callback'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scope=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'https://.../tasks'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user_agent=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'my-sample/1.0'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7" name="Shape 6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8" name="Shape 638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Step by step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Then we kick off the Flow.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y="1364129" x="457200"/>
            <a:ext cy="4137930" cx="8593065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authorize_url = FLOW.</a:t>
            </a:r>
            <a:r>
              <a:rPr b="1"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step1</a:t>
            </a: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_get_authorize_url()</a:t>
            </a:r>
          </a:p>
          <a:p>
            <a:pPr rtl="0">
              <a:buNone/>
            </a:pP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self.redirect(authorize_url)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4" name="Shape 6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5" name="Shape 645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Step by step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We get Credentials when the Flow finishes, which we save in a Storage.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y="1364129" x="457200"/>
            <a:ext cy="4137930" cx="8593065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credentials = flow.</a:t>
            </a:r>
            <a:r>
              <a:rPr b="1"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step2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_exchange(self.request.params)</a:t>
            </a:r>
          </a:p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storage = StorageByKeyName(</a:t>
            </a:r>
          </a:p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Credentials, user.user_id(), 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'credentials'</a:t>
            </a:r>
          </a:p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)</a:t>
            </a:r>
          </a:p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storage.put(credentials)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What is OAuth 2.0?</a:t>
            </a:r>
          </a:p>
        </p:txBody>
      </p:sp>
      <p:grpSp>
        <p:nvGrpSpPr>
          <p:cNvPr id="50" name="Shape 50"/>
          <p:cNvGrpSpPr/>
          <p:nvPr/>
        </p:nvGrpSpPr>
        <p:grpSpPr>
          <a:xfrm>
            <a:off y="935027" x="922333"/>
            <a:ext cy="4511503" cx="6922448"/>
            <a:chOff y="152400" x="837670"/>
            <a:chExt cy="5413820" cx="8306947"/>
          </a:xfrm>
        </p:grpSpPr>
        <p:pic>
          <p:nvPicPr>
            <p:cNvPr id="51" name="Shape 51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52" name="Shape 52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3" name="Shape 53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54" name="Shape 54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55" name="Shape 55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User</a:t>
              </a:r>
            </a:p>
          </p:txBody>
        </p:sp>
        <p:sp>
          <p:nvSpPr>
            <p:cNvPr id="56" name="Shape 56"/>
            <p:cNvSpPr txBox="1"/>
            <p:nvPr/>
          </p:nvSpPr>
          <p:spPr>
            <a:xfrm>
              <a:off y="152400" x="1752600"/>
              <a:ext cy="457200" cx="1371599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grpSp>
          <p:nvGrpSpPr>
            <p:cNvPr id="57" name="Shape 57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9" name="Shape 59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60" name="Shape 60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61" name="Shape 61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62" name="Shape 62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63" name="Shape 63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64" name="Shape 64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65" name="Shape 65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It is trying to solve a tricky problem.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1" name="Shape 6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2" name="Shape 652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Step by step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To use Credentials we retrieve them from the Storage and apply them to an httplib2.Http() object.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y="1364129" x="457200"/>
            <a:ext cy="4137930" cx="8593065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 = users.get_current_user()</a:t>
            </a:r>
          </a:p>
          <a:p>
            <a:pPr rtl="0"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storage = StorageByKeyName(</a:t>
            </a:r>
          </a:p>
          <a:p>
            <a:pPr rtl="0"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Credentials, user.user_id(), </a:t>
            </a:r>
            <a:r>
              <a:rPr sz="2152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'credentials'</a:t>
            </a:r>
          </a:p>
          <a:p>
            <a:pPr rtl="0"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)</a:t>
            </a:r>
          </a:p>
          <a:p>
            <a:pPr rtl="0"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credentials = storage.get()</a:t>
            </a:r>
          </a:p>
          <a:p>
            <a:r>
              <a:t/>
            </a:r>
          </a:p>
          <a:p>
            <a:pPr rtl="0"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= httplib2.Http()</a:t>
            </a:r>
          </a:p>
          <a:p>
            <a:pPr rtl="0"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= credentials.authorize(http)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8" name="Shape 6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9" name="Shape 659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Step by step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y="1364129" x="457200"/>
            <a:ext cy="4137930" cx="8593065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 = users.get_current_user()</a:t>
            </a:r>
          </a:p>
          <a:p>
            <a:pPr rtl="0"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storage = StorageByKeyName(</a:t>
            </a:r>
          </a:p>
          <a:p>
            <a:pPr rtl="0"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Credentials, user.user_id(), </a:t>
            </a:r>
            <a:r>
              <a:rPr sz="2152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'credentials'</a:t>
            </a:r>
          </a:p>
          <a:p>
            <a:pPr rtl="0"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)</a:t>
            </a:r>
          </a:p>
          <a:p>
            <a:pPr rtl="0"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credentials = storage.get()</a:t>
            </a:r>
          </a:p>
          <a:p>
            <a:r>
              <a:t/>
            </a:r>
          </a:p>
          <a:p>
            <a:pPr rtl="0"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= httplib2.Http()</a:t>
            </a:r>
          </a:p>
          <a:p>
            <a:pPr rtl="0"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= credentials.authorize(http)</a:t>
            </a:r>
          </a:p>
          <a:p>
            <a:r>
              <a:t/>
            </a:r>
          </a:p>
        </p:txBody>
      </p:sp>
      <p:sp>
        <p:nvSpPr>
          <p:cNvPr id="661" name="Shape 661"/>
          <p:cNvSpPr txBox="1"/>
          <p:nvPr/>
        </p:nvSpPr>
        <p:spPr>
          <a:xfrm>
            <a:off y="5760719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Now any HTTP requests made with http will be authorized with those Credentials.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5" name="Shape 6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6" name="Shape 666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Specializations</a:t>
            </a:r>
          </a:p>
        </p:txBody>
      </p:sp>
      <p:sp>
        <p:nvSpPr>
          <p:cNvPr id="667" name="Shape 667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There are Storage classes for different platforms</a:t>
            </a:r>
          </a:p>
        </p:txBody>
      </p:sp>
      <p:grpSp>
        <p:nvGrpSpPr>
          <p:cNvPr id="668" name="Shape 668"/>
          <p:cNvGrpSpPr/>
          <p:nvPr/>
        </p:nvGrpSpPr>
        <p:grpSpPr>
          <a:xfrm>
            <a:off y="1209058" x="1336349"/>
            <a:ext cy="2473486" cx="7171004"/>
            <a:chOff y="1450890" x="1603643"/>
            <a:chExt cy="2968194" cx="8605236"/>
          </a:xfrm>
        </p:grpSpPr>
        <p:sp>
          <p:nvSpPr>
            <p:cNvPr id="669" name="Shape 669"/>
            <p:cNvSpPr txBox="1"/>
            <p:nvPr/>
          </p:nvSpPr>
          <p:spPr>
            <a:xfrm>
              <a:off y="1450890" x="1603643"/>
              <a:ext cy="458699" cx="14496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buNone/>
              </a:pPr>
              <a:r>
                <a:rPr sz="2222" lang="en"/>
                <a:t>Storage</a:t>
              </a:r>
            </a:p>
          </p:txBody>
        </p:sp>
        <p:sp>
          <p:nvSpPr>
            <p:cNvPr id="670" name="Shape 670"/>
            <p:cNvSpPr txBox="1"/>
            <p:nvPr/>
          </p:nvSpPr>
          <p:spPr>
            <a:xfrm>
              <a:off y="3276600" x="2817064"/>
              <a:ext cy="460800" cx="5896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buNone/>
              </a:pPr>
              <a:r>
                <a:rPr sz="2222" lang="en"/>
                <a:t>oauth2client.django_orm.Storage</a:t>
              </a:r>
            </a:p>
          </p:txBody>
        </p:sp>
        <p:sp>
          <p:nvSpPr>
            <p:cNvPr id="671" name="Shape 671"/>
            <p:cNvSpPr txBox="1"/>
            <p:nvPr/>
          </p:nvSpPr>
          <p:spPr>
            <a:xfrm>
              <a:off y="3957985" x="2817064"/>
              <a:ext cy="461099" cx="5896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buNone/>
              </a:pPr>
              <a:r>
                <a:rPr sz="2222" lang="en"/>
                <a:t>oauth2client.file.Storage</a:t>
              </a:r>
            </a:p>
          </p:txBody>
        </p:sp>
        <p:cxnSp>
          <p:nvCxnSpPr>
            <p:cNvPr id="672" name="Shape 672"/>
            <p:cNvCxnSpPr>
              <a:stCxn id="673" idx="0"/>
              <a:endCxn id="673" idx="0"/>
            </p:cNvCxnSpPr>
            <p:nvPr/>
          </p:nvCxnSpPr>
          <p:spPr>
            <a:xfrm rot="10800000" flipH="1">
              <a:off y="1981200" x="2286000"/>
              <a:ext cy="2209799" cx="26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674" name="Shape 674"/>
            <p:cNvCxnSpPr>
              <a:stCxn id="673" idx="0"/>
              <a:endCxn id="671" idx="1"/>
            </p:cNvCxnSpPr>
            <p:nvPr/>
          </p:nvCxnSpPr>
          <p:spPr>
            <a:xfrm rot="10800000" flipH="1">
              <a:off y="4188535" x="2286964"/>
              <a:ext cy="2399" cx="5300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675" name="Shape 675"/>
            <p:cNvCxnSpPr>
              <a:stCxn id="673" idx="0"/>
              <a:endCxn id="670" idx="1"/>
            </p:cNvCxnSpPr>
            <p:nvPr/>
          </p:nvCxnSpPr>
          <p:spPr>
            <a:xfrm rot="10800000" flipH="1">
              <a:off y="3507000" x="2286964"/>
              <a:ext cy="599" cx="5300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676" name="Shape 676"/>
            <p:cNvSpPr txBox="1"/>
            <p:nvPr/>
          </p:nvSpPr>
          <p:spPr>
            <a:xfrm>
              <a:off y="2587797" x="2825279"/>
              <a:ext cy="460800" cx="7383599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buNone/>
              </a:pPr>
              <a:r>
                <a:rPr sz="2222" lang="en"/>
                <a:t>oauth2client.appengine.StorageByKeyName</a:t>
              </a:r>
            </a:p>
          </p:txBody>
        </p:sp>
        <p:cxnSp>
          <p:nvCxnSpPr>
            <p:cNvPr id="677" name="Shape 677"/>
            <p:cNvCxnSpPr>
              <a:stCxn id="673" idx="0"/>
              <a:endCxn id="676" idx="1"/>
            </p:cNvCxnSpPr>
            <p:nvPr/>
          </p:nvCxnSpPr>
          <p:spPr>
            <a:xfrm rot="10800000" flipH="1">
              <a:off y="2818197" x="2295179"/>
              <a:ext cy="599" cx="5300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1" name="Shape 6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2" name="Shape 682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And there are helpers for App Engine that make things even easier.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y="637110" x="446535"/>
            <a:ext cy="4636260" cx="7985407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decorator = OAuth2Decorator(</a:t>
            </a:r>
          </a:p>
          <a:p>
            <a:pPr rtl="0" lv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client_id=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'&lt;YOUR CLIENT ID&gt;'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client_secret=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'&lt;YOUR CLIENT SECRET&gt;'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scope=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'htt.../tasks'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user_agent=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'my-sample-app/1.0'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r>
              <a:t/>
            </a:r>
          </a:p>
          <a:p>
            <a:pPr rtl="0" lv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= httplib2.Http(memcache)</a:t>
            </a:r>
          </a:p>
          <a:p>
            <a:pPr rtl="0" lv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service = discovery.build(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'tasks'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'v1'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http=http)</a:t>
            </a:r>
          </a:p>
          <a:p>
            <a:r>
              <a:t/>
            </a:r>
          </a:p>
          <a:p>
            <a:pPr rtl="0" lvl="0">
              <a:buNone/>
            </a:pPr>
            <a:r>
              <a:rPr sz="2000" lang="en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MainHandler(webapp.RequestHandler):</a:t>
            </a:r>
          </a:p>
          <a:p>
            <a:pPr rtl="0" lv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b="1"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@decorator.oauth_required</a:t>
            </a:r>
          </a:p>
          <a:p>
            <a:pPr rtl="0" lv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sz="2000" lang="en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get(self):</a:t>
            </a:r>
          </a:p>
          <a:p>
            <a:pPr rtl="0" lv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http = decorator.http()</a:t>
            </a:r>
          </a:p>
          <a:p>
            <a:pPr rtl="0" lv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followers = service.people().list(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8" name="Shape 6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9" name="Shape 689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The decorator uses Flows, Storage and Credentials, but does so under the covers.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y="637110" x="446535"/>
            <a:ext cy="4636260" cx="7985407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decorator = OAuth2Decorator(</a:t>
            </a:r>
          </a:p>
          <a:p>
            <a:pPr rt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client_id=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'&lt;YOUR CLIENT ID&gt;'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client_secret=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'&lt;YOUR CLIENT SECRET&gt;'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scope=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'htt.../tasks'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user_agent=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'my-sample-app/1.0'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r>
              <a:t/>
            </a:r>
          </a:p>
          <a:p>
            <a:pPr rt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= httplib2.Http(memcache)</a:t>
            </a:r>
          </a:p>
          <a:p>
            <a:pPr rt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service = discovery.build(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'tasks'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'v1'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http=http)</a:t>
            </a:r>
          </a:p>
          <a:p>
            <a:r>
              <a:t/>
            </a:r>
          </a:p>
          <a:p>
            <a:pPr rtl="0">
              <a:buNone/>
            </a:pPr>
            <a:r>
              <a:rPr sz="2000" lang="en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MainHandler(webapp.RequestHandler):</a:t>
            </a:r>
          </a:p>
          <a:p>
            <a:pPr rt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b="1"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@decorator.oauth_required</a:t>
            </a:r>
          </a:p>
          <a:p>
            <a:pPr rt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sz="2000" lang="en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get(self):</a:t>
            </a:r>
          </a:p>
          <a:p>
            <a:pPr rt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http = decorator.http()</a:t>
            </a:r>
          </a:p>
          <a:p>
            <a:pPr rt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followers = service.people().list(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5" name="Shape 6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6" name="Shape 696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While oauth_required is the simplest interface to use, the suggested interface is oauth_aware.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y="637110" x="446535"/>
            <a:ext cy="4778234" cx="7985407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decorator = OAuth2Decorator(</a:t>
            </a:r>
          </a:p>
          <a:p>
            <a:pPr rt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client_id=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'&lt;YOUR CLIENT ID&gt;'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client_secret=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'&lt;YOUR CLIENT SECRET&gt;'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scope=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'htt.../tasks'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user_agent=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'my-sample-app/1.0'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r>
              <a:t/>
            </a:r>
          </a:p>
          <a:p>
            <a:pPr rt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= httplib2.Http(memcache)</a:t>
            </a:r>
          </a:p>
          <a:p>
            <a:pPr rt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service = discovery.build(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'tasks'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'v1'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http=http)</a:t>
            </a:r>
          </a:p>
          <a:p>
            <a:r>
              <a:t/>
            </a:r>
          </a:p>
          <a:p>
            <a:pPr rtl="0">
              <a:buNone/>
            </a:pPr>
            <a:r>
              <a:rPr sz="2000" lang="en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MainHandler(webapp.RequestHandler):</a:t>
            </a:r>
          </a:p>
          <a:p>
            <a:pPr rt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b="1"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@decorator.oauth_aware</a:t>
            </a:r>
          </a:p>
          <a:p>
            <a:pPr rt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sz="2000" lang="en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get(self):</a:t>
            </a:r>
          </a:p>
          <a:p>
            <a:pPr rt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if </a:t>
            </a:r>
            <a:r>
              <a:rPr b="1"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decorator.has_credentials()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rt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   http = decorator.http()</a:t>
            </a:r>
          </a:p>
          <a:p>
            <a:pPr rtl="0"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   followers = service.people().list(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2" name="Shape 7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3" name="Shape 703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</a:p>
        </p:txBody>
      </p:sp>
      <p:sp>
        <p:nvSpPr>
          <p:cNvPr id="704" name="Shape 704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1800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So you can put a link for the user to follow along next to an explanation of why you are requesting access to their data.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y="637110" x="446535"/>
            <a:ext cy="5240385" cx="7985407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decorator = OAuth2Decorator(</a:t>
            </a:r>
          </a:p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client_id=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'&lt;YOUR CLIENT ID&gt;'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client_secret=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'&lt;YOUR CLIENT SECRET&gt;'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scope=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'htt.../tasks'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user_agent=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'my-sample-app/1.0'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r>
              <a:t/>
            </a:r>
          </a:p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= httplib2.Http(memcache)</a:t>
            </a:r>
          </a:p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service = discovery.build(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'tasks'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'v1'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http=http)</a:t>
            </a:r>
          </a:p>
          <a:p>
            <a:r>
              <a:t/>
            </a:r>
          </a:p>
          <a:p>
            <a:pPr rtl="0">
              <a:buNone/>
            </a:pPr>
            <a:r>
              <a:rPr sz="1800" lang="en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MainHandler(webapp.RequestHandler):</a:t>
            </a:r>
          </a:p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b="1"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@decorator.oauth_aware</a:t>
            </a:r>
          </a:p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sz="1800" lang="en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get(self):</a:t>
            </a:r>
          </a:p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if </a:t>
            </a:r>
            <a:r>
              <a:rPr b="1"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decorator.has_credentials()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http = decorator.http()</a:t>
            </a:r>
          </a:p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followers = service.people().list(</a:t>
            </a:r>
          </a:p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...</a:t>
            </a:r>
          </a:p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else:</a:t>
            </a:r>
          </a:p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</a:t>
            </a:r>
            <a:r>
              <a:rPr b="1"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link = decorator.authorize_url()</a:t>
            </a:r>
          </a:p>
          <a:p>
            <a:pPr rtl="0">
              <a:buNone/>
            </a:pPr>
            <a:r>
              <a:rPr b="1"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...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9" name="Shape 7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0" name="Shape 710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</a:p>
        </p:txBody>
      </p:sp>
      <p:sp>
        <p:nvSpPr>
          <p:cNvPr id="711" name="Shape 711"/>
          <p:cNvSpPr txBox="1"/>
          <p:nvPr/>
        </p:nvSpPr>
        <p:spPr>
          <a:xfrm>
            <a:off y="1554457" x="365760"/>
            <a:ext cy="4636260" cx="7985407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133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That's it for this overview. Here's some further reading.</a:t>
            </a:r>
          </a:p>
          <a:p>
            <a:r>
              <a:t/>
            </a:r>
          </a:p>
          <a:p>
            <a:pPr rtl="0">
              <a:buNone/>
            </a:pPr>
            <a:r>
              <a:rPr sz="2133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There's more info on the wiki:</a:t>
            </a:r>
          </a:p>
          <a:p>
            <a:pPr rtl="0">
              <a:buNone/>
            </a:pPr>
            <a:r>
              <a:rPr sz="18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u="sng" sz="1800" lang="en">
                <a:solidFill>
                  <a:schemeClr val="hlink"/>
                </a:solidFill>
                <a:hlinkClick r:id="rId3"/>
              </a:rPr>
              <a:t>https://developers.google.com/api-client-library/python/guide/aaa_oauth</a:t>
            </a:r>
          </a:p>
          <a:p>
            <a:r>
              <a:t/>
            </a:r>
          </a:p>
          <a:p>
            <a:pPr rtl="0">
              <a:buNone/>
            </a:pPr>
            <a:r>
              <a:rPr sz="2133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PyDoc for all the classes we've talked about:</a:t>
            </a:r>
          </a:p>
          <a:p>
            <a:pPr rtl="0">
              <a:buNone/>
            </a:pPr>
            <a:r>
              <a:rPr sz="2133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u="sng" sz="2133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OAuth2WebServerFlow</a:t>
            </a:r>
          </a:p>
          <a:p>
            <a:pPr rtl="0">
              <a:buNone/>
            </a:pPr>
            <a:r>
              <a:rPr sz="2133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u="sng" sz="2133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Credentials</a:t>
            </a:r>
          </a:p>
          <a:p>
            <a:pPr rtl="0">
              <a:buNone/>
            </a:pPr>
            <a:r>
              <a:rPr sz="2133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u="sng" sz="2133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StorageByKeyName</a:t>
            </a:r>
          </a:p>
          <a:p>
            <a:pPr rtl="0">
              <a:buNone/>
            </a:pPr>
            <a:r>
              <a:rPr sz="2133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u="sng" sz="2133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OAuth2Decorator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What is OAuth 2.0?</a:t>
            </a:r>
          </a:p>
        </p:txBody>
      </p:sp>
      <p:grpSp>
        <p:nvGrpSpPr>
          <p:cNvPr id="71" name="Shape 71"/>
          <p:cNvGrpSpPr/>
          <p:nvPr/>
        </p:nvGrpSpPr>
        <p:grpSpPr>
          <a:xfrm>
            <a:off y="927084" x="279377"/>
            <a:ext cy="4511503" cx="7493494"/>
            <a:chOff y="152400" x="152400"/>
            <a:chExt cy="5413820" cx="8992218"/>
          </a:xfrm>
        </p:grpSpPr>
        <p:pic>
          <p:nvPicPr>
            <p:cNvPr id="72" name="Shape 7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73" name="Shape 73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74" name="Shape 74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75" name="Shape 75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User</a:t>
              </a:r>
            </a:p>
          </p:txBody>
        </p:sp>
        <p:sp>
          <p:nvSpPr>
            <p:cNvPr id="77" name="Shape 77"/>
            <p:cNvSpPr/>
            <p:nvPr/>
          </p:nvSpPr>
          <p:spPr>
            <a:xfrm>
              <a:off y="4114800" x="3200400"/>
              <a:ext cy="990599" cx="10667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1C232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78" name="Shape 78"/>
            <p:cNvSpPr txBox="1"/>
            <p:nvPr/>
          </p:nvSpPr>
          <p:spPr>
            <a:xfrm>
              <a:off y="152400" x="152400"/>
              <a:ext cy="3000000" cx="3000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1296" lang="en"/>
                <a:t> </a:t>
              </a:r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y="304800" x="304800"/>
              <a:ext cy="3000000" cx="3000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1296" lang="en"/>
                <a:t> </a:t>
              </a:r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y="152400" x="152400"/>
              <a:ext cy="3000000" cx="3000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1296" lang="en"/>
                <a:t> </a:t>
              </a:r>
            </a:p>
          </p:txBody>
        </p:sp>
        <p:grpSp>
          <p:nvGrpSpPr>
            <p:cNvPr id="81" name="Shape 81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82" name="Shape 82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83" name="Shape 83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84" name="Shape 84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85" name="Shape 85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86" name="Shape 86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87" name="Shape 87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88" name="Shape 88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89" name="Shape 89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If you, the developer, are building an application.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What is OAuth 2.0?</a:t>
            </a:r>
          </a:p>
        </p:txBody>
      </p:sp>
      <p:grpSp>
        <p:nvGrpSpPr>
          <p:cNvPr id="95" name="Shape 95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96" name="Shape 9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97" name="Shape 97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98" name="Shape 98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User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y="833432" x="6701891"/>
              <a:ext cy="990599" cx="10667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1C232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grpSp>
          <p:nvGrpSpPr>
            <p:cNvPr id="102" name="Shape 102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103" name="Shape 103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04" name="Shape 104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05" name="Shape 105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06" name="Shape 106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07" name="Shape 107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08" name="Shape 108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09" name="Shape 109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110" name="Shape 110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And your users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What is OAuth 2.0?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117" name="Shape 117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118" name="Shape 118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9" name="Shape 119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User</a:t>
              </a:r>
            </a:p>
          </p:txBody>
        </p:sp>
        <p:sp>
          <p:nvSpPr>
            <p:cNvPr id="122" name="Shape 122"/>
            <p:cNvSpPr/>
            <p:nvPr/>
          </p:nvSpPr>
          <p:spPr>
            <a:xfrm rot="10755532">
              <a:off y="917054" x="2518881"/>
              <a:ext cy="990683" cx="106688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1C232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grpSp>
          <p:nvGrpSpPr>
            <p:cNvPr id="123" name="Shape 123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25" name="Shape 125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26" name="Shape 126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27" name="Shape 127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28" name="Shape 128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29" name="Shape 129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30" name="Shape 130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131" name="Shape 131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have data in another service that your application needs to function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What is OAuth 2.0?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138" name="Shape 138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139" name="Shape 139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40" name="Shape 140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User</a:t>
              </a:r>
            </a:p>
          </p:txBody>
        </p:sp>
        <p:sp>
          <p:nvSpPr>
            <p:cNvPr id="143" name="Shape 143"/>
            <p:cNvSpPr/>
            <p:nvPr/>
          </p:nvSpPr>
          <p:spPr>
            <a:xfrm rot="10755532">
              <a:off y="917054" x="2518881"/>
              <a:ext cy="990683" cx="106688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1C232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grpSp>
          <p:nvGrpSpPr>
            <p:cNvPr id="144" name="Shape 144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145" name="Shape 145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46" name="Shape 146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47" name="Shape 147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48" name="Shape 148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49" name="Shape 149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50" name="Shape 150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51" name="Shape 151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152" name="Shape 152"/>
          <p:cNvSpPr txBox="1"/>
          <p:nvPr/>
        </p:nvSpPr>
        <p:spPr>
          <a:xfrm>
            <a:off y="5852160" x="640079"/>
            <a:ext cy="830400" cx="800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such as their tasks list, or their photos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What is OAuth 2.0?</a:t>
            </a:r>
          </a:p>
        </p:txBody>
      </p:sp>
      <p:grpSp>
        <p:nvGrpSpPr>
          <p:cNvPr id="158" name="Shape 158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159" name="Shape 159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160" name="Shape 160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1" name="Shape 161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User</a:t>
              </a:r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y="914400" x="4038600"/>
              <a:ext cy="1904999" cx="2057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b="1" sz="4444" lang="en">
                  <a:solidFill>
                    <a:srgbClr val="38761D"/>
                  </a:solidFill>
                </a:rPr>
                <a:t>???</a:t>
              </a:r>
            </a:p>
          </p:txBody>
        </p:sp>
        <p:grpSp>
          <p:nvGrpSpPr>
            <p:cNvPr id="165" name="Shape 165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166" name="Shape 166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67" name="Shape 167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68" name="Shape 168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69" name="Shape 169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70" name="Shape 170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71" name="Shape 171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72" name="Shape 172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173" name="Shape 173"/>
          <p:cNvSpPr txBox="1"/>
          <p:nvPr/>
        </p:nvSpPr>
        <p:spPr>
          <a:xfrm>
            <a:off y="5852160" x="640079"/>
            <a:ext cy="830400" cx="800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how do you go about getting it?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Noooooooo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180" name="Shape 18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181" name="Shape 181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2" name="Shape 182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222" lang="en"/>
                <a:t>User</a:t>
              </a:r>
            </a:p>
          </p:txBody>
        </p:sp>
        <p:cxnSp>
          <p:nvCxnSpPr>
            <p:cNvPr id="185" name="Shape 185"/>
            <p:cNvCxnSpPr>
              <a:stCxn id="186" idx="0"/>
              <a:endCxn id="186" idx="0"/>
            </p:cNvCxnSpPr>
            <p:nvPr/>
          </p:nvCxnSpPr>
          <p:spPr>
            <a:xfrm flipH="1">
              <a:off y="2055104" x="5870314"/>
              <a:ext cy="1828800" cx="19811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187" name="Shape 187"/>
            <p:cNvCxnSpPr>
              <a:stCxn id="186" idx="0"/>
              <a:endCxn id="186" idx="0"/>
            </p:cNvCxnSpPr>
            <p:nvPr/>
          </p:nvCxnSpPr>
          <p:spPr>
            <a:xfrm rot="10800000">
              <a:off y="1978815" x="2511774"/>
              <a:ext cy="2057400" cx="19049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188" name="Shape 188"/>
            <p:cNvSpPr txBox="1"/>
            <p:nvPr/>
          </p:nvSpPr>
          <p:spPr>
            <a:xfrm>
              <a:off y="3120579" x="6554524"/>
              <a:ext cy="609599" cx="17526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1296" lang="en"/>
                <a:t>name, password</a:t>
              </a: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y="3122699" x="2057841"/>
              <a:ext cy="609599" cx="17526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1296" lang="en"/>
                <a:t>name, password</a:t>
              </a:r>
            </a:p>
          </p:txBody>
        </p:sp>
        <p:grpSp>
          <p:nvGrpSpPr>
            <p:cNvPr id="190" name="Shape 190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191" name="Shape 191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92" name="Shape 192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93" name="Shape 193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94" name="Shape 194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95" name="Shape 195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96" name="Shape 196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97" name="Shape 197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198" name="Shape 198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You could ask the user for their name and password.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