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7"/>
  </p:notesMasterIdLst>
  <p:sldIdLst>
    <p:sldId id="395" r:id="rId5"/>
    <p:sldId id="396" r:id="rId6"/>
    <p:sldId id="399" r:id="rId7"/>
    <p:sldId id="400" r:id="rId8"/>
    <p:sldId id="397" r:id="rId9"/>
    <p:sldId id="401" r:id="rId10"/>
    <p:sldId id="402" r:id="rId11"/>
    <p:sldId id="398" r:id="rId12"/>
    <p:sldId id="403" r:id="rId13"/>
    <p:sldId id="404" r:id="rId14"/>
    <p:sldId id="406" r:id="rId15"/>
    <p:sldId id="408" r:id="rId16"/>
    <p:sldId id="409" r:id="rId17"/>
    <p:sldId id="410" r:id="rId18"/>
    <p:sldId id="411" r:id="rId19"/>
    <p:sldId id="412" r:id="rId20"/>
    <p:sldId id="414" r:id="rId21"/>
    <p:sldId id="407" r:id="rId22"/>
    <p:sldId id="413" r:id="rId23"/>
    <p:sldId id="415" r:id="rId24"/>
    <p:sldId id="416" r:id="rId25"/>
    <p:sldId id="377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302A-89CD-49EB-9842-8059E23E1682}" type="datetimeFigureOut">
              <a:rPr lang="pt-PT" smtClean="0"/>
              <a:t>07/05/2024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BB06-8966-465B-954F-0B4197D9CE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14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4BEE-DF41-494E-9FFB-CFAED46678D9}" type="datetime1">
              <a:rPr lang="pt-PT" smtClean="0"/>
              <a:t>07/05/2024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9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1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ACFB-29B4-4970-BF65-028FDF056027}" type="datetime1">
              <a:rPr lang="pt-PT" smtClean="0"/>
              <a:t>07/05/2024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96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6304"/>
            <a:ext cx="9144000" cy="1658620"/>
          </a:xfrm>
          <a:custGeom>
            <a:avLst/>
            <a:gdLst/>
            <a:ahLst/>
            <a:cxnLst/>
            <a:rect l="l" t="t" r="r" b="b"/>
            <a:pathLst>
              <a:path w="9144000" h="1658620">
                <a:moveTo>
                  <a:pt x="9144000" y="0"/>
                </a:moveTo>
                <a:lnTo>
                  <a:pt x="0" y="0"/>
                </a:lnTo>
                <a:lnTo>
                  <a:pt x="0" y="1658112"/>
                </a:lnTo>
                <a:lnTo>
                  <a:pt x="9144000" y="1658112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5FD8-96DE-4FF6-A2CD-20CFDA28664E}" type="datetime1">
              <a:rPr lang="pt-PT" smtClean="0"/>
              <a:t>07/05/2024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4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D9D1-5582-4F04-B41F-74DBA9F497C7}" type="datetime1">
              <a:rPr lang="pt-PT" smtClean="0"/>
              <a:t>07/05/2024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5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935A-38B7-4797-A56C-32ACB83A9F86}" type="datetime1">
              <a:rPr lang="pt-PT" smtClean="0"/>
              <a:t>07/05/2024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9144000" cy="1564005"/>
          </a:xfrm>
          <a:custGeom>
            <a:avLst/>
            <a:gdLst/>
            <a:ahLst/>
            <a:cxnLst/>
            <a:rect l="l" t="t" r="r" b="b"/>
            <a:pathLst>
              <a:path w="9144000" h="1564005">
                <a:moveTo>
                  <a:pt x="9144000" y="0"/>
                </a:moveTo>
                <a:lnTo>
                  <a:pt x="0" y="0"/>
                </a:lnTo>
                <a:lnTo>
                  <a:pt x="0" y="1563624"/>
                </a:lnTo>
                <a:lnTo>
                  <a:pt x="9144000" y="1563624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641" y="630758"/>
            <a:ext cx="81767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83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F90A-9F26-4DAC-8FB0-0801EAE57570}" type="datetime1">
              <a:rPr lang="pt-PT" smtClean="0"/>
              <a:t>07/05/2024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4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072" y="2443616"/>
            <a:ext cx="7430134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Introduction to Probability and Information Theory-I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4FB0C-507C-EE6C-6378-7B304679F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8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D9CB-0BFD-7627-D87D-75DE7D07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PDF vs CDF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BCBA-53FA-6777-DD5F-7388A4CA75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252C9-1642-13A0-29F8-11CCEC56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1" y="2006191"/>
            <a:ext cx="7975247" cy="25383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1439EA-B2DD-FDCA-28F9-52729506AF50}"/>
                  </a:ext>
                </a:extLst>
              </p:cNvPr>
              <p:cNvSpPr txBox="1"/>
              <p:nvPr/>
            </p:nvSpPr>
            <p:spPr>
              <a:xfrm>
                <a:off x="1668444" y="5146501"/>
                <a:ext cx="186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1439EA-B2DD-FDCA-28F9-52729506A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44" y="5146501"/>
                <a:ext cx="1864228" cy="276999"/>
              </a:xfrm>
              <a:prstGeom prst="rect">
                <a:avLst/>
              </a:prstGeom>
              <a:blipFill>
                <a:blip r:embed="rId3"/>
                <a:stretch>
                  <a:fillRect l="-2614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020AC9-7E70-7799-5E8A-1EAA0B55136C}"/>
              </a:ext>
            </a:extLst>
          </p:cNvPr>
          <p:cNvSpPr txBox="1"/>
          <p:nvPr/>
        </p:nvSpPr>
        <p:spPr>
          <a:xfrm>
            <a:off x="777240" y="5696712"/>
            <a:ext cx="734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need to find the data point, given its probability, we need to take inverse of cdf, as shown in the PDF on the right side.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4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8D85-E1F1-2225-2A2F-A7FF493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Marginal Probability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7112-6250-FA4E-BCBC-6135E29A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231106"/>
          </a:xfrm>
        </p:spPr>
        <p:txBody>
          <a:bodyPr/>
          <a:lstStyle/>
          <a:p>
            <a:r>
              <a:rPr lang="pt-PT" dirty="0"/>
              <a:t>Given a set of variable, if we need to find the </a:t>
            </a:r>
            <a:r>
              <a:rPr lang="pt-PT" b="1" dirty="0"/>
              <a:t>probability</a:t>
            </a:r>
            <a:r>
              <a:rPr lang="pt-PT" dirty="0"/>
              <a:t> </a:t>
            </a:r>
            <a:r>
              <a:rPr lang="pt-PT" b="1" dirty="0"/>
              <a:t>over a subset of variables occuring in a particular state</a:t>
            </a:r>
            <a:r>
              <a:rPr lang="pt-PT" dirty="0"/>
              <a:t>, the probability is called marginal probability. The resultant distribution is called </a:t>
            </a:r>
            <a:r>
              <a:rPr lang="pt-PT" b="1" dirty="0"/>
              <a:t>marginal probability distribution.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4EBF-94C7-6509-BDDF-714A8CBAD6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A96EA-9683-86B7-EFC2-EDA0C743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47" y="3225982"/>
            <a:ext cx="5012713" cy="912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A4A5B-FC18-C1CD-2347-E5A76B923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91" y="4238166"/>
            <a:ext cx="3181985" cy="9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3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DF0E-55EC-014A-AE42-B45CF551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Conditional Probability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0C3B-CA52-0708-B8A7-0C1D7548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615553"/>
          </a:xfrm>
        </p:spPr>
        <p:txBody>
          <a:bodyPr/>
          <a:lstStyle/>
          <a:p>
            <a:r>
              <a:rPr lang="pt-PT" dirty="0"/>
              <a:t>If we need to find a probability of an event, given some event is already occurred, the probability is called </a:t>
            </a:r>
            <a:r>
              <a:rPr lang="pt-PT" b="1" dirty="0"/>
              <a:t>conditional probability</a:t>
            </a:r>
            <a:r>
              <a:rPr lang="pt-PT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05AE-52C3-32A8-9D47-74C404D712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2826B-4341-2AED-BA49-5D9A2013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94" y="2537845"/>
            <a:ext cx="4347638" cy="870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3B9F82-07F6-0A67-456A-58C99A1AB0A3}"/>
              </a:ext>
            </a:extLst>
          </p:cNvPr>
          <p:cNvSpPr txBox="1"/>
          <p:nvPr/>
        </p:nvSpPr>
        <p:spPr>
          <a:xfrm>
            <a:off x="850239" y="3400833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 of Probability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98125-A95B-E4C6-0803-AE89CE41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97" y="3879917"/>
            <a:ext cx="5341292" cy="546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B8E72-9217-EE8C-2D88-D71761725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11" y="4897187"/>
            <a:ext cx="5250633" cy="1474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7-9116-C8D3-FE34-DEA697D93795}"/>
              </a:ext>
            </a:extLst>
          </p:cNvPr>
          <p:cNvSpPr txBox="1"/>
          <p:nvPr/>
        </p:nvSpPr>
        <p:spPr>
          <a:xfrm>
            <a:off x="850239" y="4455660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3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C567-7A02-F591-EB96-135FD378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Independence </a:t>
            </a:r>
            <a:r>
              <a:rPr lang="en-IN" dirty="0"/>
              <a:t>(Mutual </a:t>
            </a:r>
            <a:r>
              <a:rPr lang="en-IN" dirty="0" err="1"/>
              <a:t>Exlcusion</a:t>
            </a:r>
            <a:r>
              <a:rPr lang="en-IN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8496-D4C5-D650-4E75-94FF0F2C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615553"/>
          </a:xfrm>
        </p:spPr>
        <p:txBody>
          <a:bodyPr/>
          <a:lstStyle/>
          <a:p>
            <a:r>
              <a:rPr lang="en-IN" dirty="0"/>
              <a:t>If two events are independent, their </a:t>
            </a:r>
            <a:r>
              <a:rPr lang="en-IN" dirty="0">
                <a:solidFill>
                  <a:srgbClr val="FF0000"/>
                </a:solidFill>
              </a:rPr>
              <a:t>pdfs</a:t>
            </a:r>
            <a:r>
              <a:rPr lang="en-IN" dirty="0"/>
              <a:t> can be written as </a:t>
            </a:r>
            <a:r>
              <a:rPr lang="en-IN" b="1" dirty="0"/>
              <a:t>product of pdfs of two events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E4C7F-E55B-DEDA-3C33-7353CD3662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2CE43-CB60-8F2C-F435-0A35C973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27" y="2483285"/>
            <a:ext cx="6808682" cy="734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EBF68-8152-D381-2002-066CAE59903D}"/>
              </a:ext>
            </a:extLst>
          </p:cNvPr>
          <p:cNvSpPr txBox="1"/>
          <p:nvPr/>
        </p:nvSpPr>
        <p:spPr>
          <a:xfrm>
            <a:off x="850239" y="3730752"/>
            <a:ext cx="7095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Independence: Two events are conditionally independent, given a third event, if pdf of over x and y factorizes as: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69AF4-7EC8-46D8-4DCD-9DE80AF4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9" y="4814316"/>
            <a:ext cx="7255908" cy="61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FD917-D6C4-6FA5-2078-EB621C7B809A}"/>
              </a:ext>
            </a:extLst>
          </p:cNvPr>
          <p:cNvSpPr txBox="1"/>
          <p:nvPr/>
        </p:nvSpPr>
        <p:spPr>
          <a:xfrm>
            <a:off x="804114" y="3254302"/>
            <a:ext cx="72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notation</a:t>
            </a:r>
            <a:r>
              <a:rPr lang="en-IN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662E93-079F-8A80-4FBA-C5139D68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529" y="3226945"/>
            <a:ext cx="718030" cy="359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E2040E-4593-F68F-AC2C-65AF8744FE86}"/>
              </a:ext>
            </a:extLst>
          </p:cNvPr>
          <p:cNvSpPr txBox="1"/>
          <p:nvPr/>
        </p:nvSpPr>
        <p:spPr>
          <a:xfrm>
            <a:off x="850239" y="571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Independence notation</a:t>
            </a:r>
            <a:r>
              <a:rPr lang="en-IN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95DC64-3B42-B6DF-1CFE-7672DC599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971" y="5805532"/>
            <a:ext cx="783268" cy="2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97E8-1570-49D2-06D6-B5C4F728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D76C-09BA-7867-D73C-39F51339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4308872"/>
          </a:xfrm>
        </p:spPr>
        <p:txBody>
          <a:bodyPr/>
          <a:lstStyle/>
          <a:p>
            <a:r>
              <a:rPr lang="en-IN" dirty="0"/>
              <a:t>Expectation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Annotations:</a:t>
            </a:r>
          </a:p>
          <a:p>
            <a:r>
              <a:rPr lang="en-IN" dirty="0"/>
              <a:t>If identity is clear from the distribution</a:t>
            </a:r>
          </a:p>
          <a:p>
            <a:r>
              <a:rPr lang="en-IN" dirty="0"/>
              <a:t>If it is clear that over which variable, we are taking expectation over</a:t>
            </a:r>
          </a:p>
          <a:p>
            <a:endParaRPr lang="en-IN" dirty="0"/>
          </a:p>
          <a:p>
            <a:r>
              <a:rPr lang="en-IN" dirty="0"/>
              <a:t>Default case (</a:t>
            </a:r>
            <a:r>
              <a:rPr lang="en-IN" dirty="0" err="1"/>
              <a:t>Avergage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Expectations are linear.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BB98A-8D73-9AEC-FD19-2C067D217F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9AE68-486E-D749-D391-F1AC93F2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97" y="2301693"/>
            <a:ext cx="3195399" cy="786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EB56EC-D975-979D-69E7-AB346655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177" y="3084087"/>
            <a:ext cx="4173643" cy="893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FEEA05-F285-B794-A373-93548DE09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808" y="4339467"/>
            <a:ext cx="846489" cy="276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08154C-A770-8651-290A-FA6DE89D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545" y="4615872"/>
            <a:ext cx="843813" cy="323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42C598-8F3D-6BFB-89F2-E83B6EDD1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114" y="5203432"/>
            <a:ext cx="571580" cy="457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AE0E22-5935-08CF-49FA-3F8D9BCE4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47" y="5739398"/>
            <a:ext cx="4100021" cy="42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E57A-9ED6-DE1A-7DC3-4A7A6A61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1722-B8B2-EEE4-D405-EEE92883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2462213"/>
          </a:xfrm>
        </p:spPr>
        <p:txBody>
          <a:bodyPr/>
          <a:lstStyle/>
          <a:p>
            <a:r>
              <a:rPr lang="en-IN" dirty="0"/>
              <a:t>Variance is how much an event or a value, defined by a random variable is different, when sampled from a probability distribution.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When variance is low, the  f(x) is clustered near the expected value of that function.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3947-4A95-006D-8D33-F66BA589B1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46EA8-B03B-87FE-C021-B9A86B0D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34" y="2573594"/>
            <a:ext cx="4281130" cy="7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0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EED9-9CB4-BD6F-8502-D55BDC02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0CE7-E1BA-870F-5DC1-375955EF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4308872"/>
          </a:xfrm>
        </p:spPr>
        <p:txBody>
          <a:bodyPr/>
          <a:lstStyle/>
          <a:p>
            <a:r>
              <a:rPr lang="en-IN" dirty="0"/>
              <a:t>Gives a sense of the degree of relationships (dependency) with each other.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Rules: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High covariance </a:t>
            </a:r>
            <a:r>
              <a:rPr lang="en-IN" dirty="0"/>
              <a:t>means both functions are a way far from their expected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Positive covariance</a:t>
            </a:r>
            <a:r>
              <a:rPr lang="en-IN" dirty="0"/>
              <a:t>: the values of that variable tends to take high values, relatively.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Negative Covariance: </a:t>
            </a:r>
            <a:r>
              <a:rPr lang="en-IN" b="1" dirty="0"/>
              <a:t>self explanatory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Covariance matrix: </a:t>
            </a:r>
            <a:r>
              <a:rPr lang="en-IN" dirty="0"/>
              <a:t>diagonal elements shows variance i.e.,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4814A-ED0C-95A0-8909-95AD31721E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FEE69-A14A-79A7-AC12-4CB3F362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65" y="2294376"/>
            <a:ext cx="6162523" cy="55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3E1E3-45D1-2A87-BCAC-EE86156A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43" y="5333604"/>
            <a:ext cx="2389341" cy="516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54E3AF-28C1-667C-8E1B-486663ED1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736" y="5431315"/>
            <a:ext cx="2389341" cy="4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3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814-9744-3A5C-B7F2-84E3D6D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pdfs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0F189-9479-D74F-65A2-9BCDABDD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791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Bernoulli Distribution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Multinoulli</a:t>
            </a:r>
            <a:r>
              <a:rPr lang="en-IN" b="1" dirty="0"/>
              <a:t> Distribution</a:t>
            </a:r>
          </a:p>
          <a:p>
            <a:pPr>
              <a:lnSpc>
                <a:spcPct val="150000"/>
              </a:lnSpc>
            </a:pPr>
            <a:r>
              <a:rPr lang="en-IN" b="1" dirty="0"/>
              <a:t>Gaussian Distribution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Exponential and Laplace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C2D3-E8B4-96C9-2B1E-EEB7ACAF64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60E9-5DBA-61AA-6077-BA95AF5A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Bernoulli Distribution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9A3AB-E91E-83CF-E7DE-5D89F8CC6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2154436"/>
          </a:xfrm>
        </p:spPr>
        <p:txBody>
          <a:bodyPr/>
          <a:lstStyle/>
          <a:p>
            <a:pPr algn="just"/>
            <a:r>
              <a:rPr lang="pt-PT" b="1" dirty="0"/>
              <a:t>Bernoulli Distribution (special case of Binomial distribution)</a:t>
            </a:r>
            <a:r>
              <a:rPr lang="pt-PT" dirty="0"/>
              <a:t>: Over a binary random variable, and is controlled by </a:t>
            </a:r>
            <a:r>
              <a:rPr lang="pt-PT" b="1" dirty="0"/>
              <a:t>single parameter </a:t>
            </a:r>
            <a:r>
              <a:rPr lang="pt-PT" dirty="0"/>
              <a:t>(</a:t>
            </a:r>
            <a:r>
              <a:rPr lang="pt-PT" b="1" dirty="0"/>
              <a:t>theta</a:t>
            </a:r>
            <a:r>
              <a:rPr lang="pt-PT" dirty="0"/>
              <a:t> and </a:t>
            </a:r>
            <a:r>
              <a:rPr lang="pt-PT" b="1" dirty="0"/>
              <a:t>phi</a:t>
            </a:r>
            <a:r>
              <a:rPr lang="pt-PT" dirty="0"/>
              <a:t> are same, just to differentiate between binomial and bernoulli distribution, the binomial distribution equations have thet, while bernoulli dirstibtuion equations has  phi).</a:t>
            </a:r>
          </a:p>
          <a:p>
            <a:endParaRPr lang="pt-PT" dirty="0"/>
          </a:p>
          <a:p>
            <a:r>
              <a:rPr lang="pt-PT" dirty="0"/>
              <a:t>Binomial Distribution			Bernoulli Distribution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5BD7-7E8D-EA60-A322-73829264DE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068454-2652-009E-6F3B-EF0EB317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2" y="4095808"/>
            <a:ext cx="3467584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20C0D-FE90-ED49-AE92-C6658AA7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63" y="4786944"/>
            <a:ext cx="2181529" cy="676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ABB4B7-FA42-0CD1-96A4-E9755AE66C22}"/>
              </a:ext>
            </a:extLst>
          </p:cNvPr>
          <p:cNvSpPr txBox="1"/>
          <p:nvPr/>
        </p:nvSpPr>
        <p:spPr>
          <a:xfrm>
            <a:off x="541501" y="5680410"/>
            <a:ext cx="384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N=1, it is Bernoulli distribution.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19EB92-507B-0659-5D4D-CC37979A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569" y="4012928"/>
            <a:ext cx="2663039" cy="677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8E5FF1-B701-46CC-DDAB-3E899688B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569" y="4958418"/>
            <a:ext cx="262926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9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5443-9961-8E11-C3E0-0968E48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Multinoulli</a:t>
            </a:r>
            <a:r>
              <a:rPr lang="en-IN" dirty="0"/>
              <a:t>/Categorical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2028-931D-06DD-23D0-F6AD5CC6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231106"/>
          </a:xfrm>
        </p:spPr>
        <p:txBody>
          <a:bodyPr/>
          <a:lstStyle/>
          <a:p>
            <a:r>
              <a:rPr lang="en-IN" dirty="0" err="1"/>
              <a:t>Multinoulli</a:t>
            </a:r>
            <a:r>
              <a:rPr lang="en-IN" dirty="0"/>
              <a:t> is a special case of Multinomial distribution.</a:t>
            </a:r>
          </a:p>
          <a:p>
            <a:endParaRPr lang="en-IN" dirty="0"/>
          </a:p>
          <a:p>
            <a:r>
              <a:rPr lang="en-IN" dirty="0"/>
              <a:t>Multinomial Distribution:			</a:t>
            </a:r>
            <a:r>
              <a:rPr lang="en-IN" dirty="0" err="1"/>
              <a:t>Multinoulli</a:t>
            </a:r>
            <a:r>
              <a:rPr lang="en-IN" dirty="0"/>
              <a:t> Distribution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AF20-FFFD-0DAB-791E-982E2C6E44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00D44-8500-E41C-53EF-0525DFF7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9" y="2801590"/>
            <a:ext cx="4130827" cy="636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522B7-775B-2B8B-BA56-DB60E47E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9" y="3797786"/>
            <a:ext cx="2889657" cy="697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ABCE2B-AF9F-49BD-1394-E6A8B314E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36" y="2861538"/>
            <a:ext cx="2419688" cy="857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160D3F-58C8-2F51-23BD-3C122346D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217" y="5207479"/>
            <a:ext cx="2143424" cy="876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83CE56-FFFB-5409-DCBB-8782DBEA0EE4}"/>
              </a:ext>
            </a:extLst>
          </p:cNvPr>
          <p:cNvSpPr txBox="1"/>
          <p:nvPr/>
        </p:nvSpPr>
        <p:spPr>
          <a:xfrm>
            <a:off x="914400" y="4965192"/>
            <a:ext cx="353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N=1, then it is </a:t>
            </a:r>
            <a:r>
              <a:rPr lang="en-IN" dirty="0" err="1"/>
              <a:t>multinoulli</a:t>
            </a:r>
            <a:r>
              <a:rPr lang="en-IN" dirty="0"/>
              <a:t> distribution.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08D75E-833A-0852-1831-72F8015ED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257" y="3762639"/>
            <a:ext cx="1057423" cy="371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31D34B-6872-8FAC-A85C-150CF12FAD11}"/>
              </a:ext>
            </a:extLst>
          </p:cNvPr>
          <p:cNvSpPr txBox="1"/>
          <p:nvPr/>
        </p:nvSpPr>
        <p:spPr>
          <a:xfrm>
            <a:off x="6766560" y="3867912"/>
            <a:ext cx="18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C-1 parameters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25E28-7B98-8095-BBBD-1636C17BD321}"/>
              </a:ext>
            </a:extLst>
          </p:cNvPr>
          <p:cNvSpPr txBox="1"/>
          <p:nvPr/>
        </p:nvSpPr>
        <p:spPr>
          <a:xfrm>
            <a:off x="5526257" y="4325112"/>
            <a:ext cx="276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if y is converted into one hot encoder</a:t>
            </a:r>
          </a:p>
        </p:txBody>
      </p:sp>
    </p:spTree>
    <p:extLst>
      <p:ext uri="{BB962C8B-B14F-4D97-AF65-F5344CB8AC3E}">
        <p14:creationId xmlns:p14="http://schemas.microsoft.com/office/powerpoint/2010/main" val="33525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23EC-695A-9E64-9A15-DB4112A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1" y="630758"/>
            <a:ext cx="8176717" cy="1231106"/>
          </a:xfrm>
        </p:spPr>
        <p:txBody>
          <a:bodyPr/>
          <a:lstStyle/>
          <a:p>
            <a:r>
              <a:rPr lang="en-US" b="1" kern="0" spc="-5" dirty="0"/>
              <a:t>Probability</a:t>
            </a:r>
            <a:br>
              <a:rPr lang="en-US" b="1" kern="0" spc="-5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272FE-5DD4-9236-8E8A-58C84669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400109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Mathematical framework for representing uncertain statements.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Quantifying uncertainity.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algn="ctr"/>
            <a:r>
              <a:rPr lang="pt-PT" dirty="0">
                <a:solidFill>
                  <a:srgbClr val="FF0000"/>
                </a:solidFill>
              </a:rPr>
              <a:t>How does this uncertainity comes from? How is it associated with AI?</a:t>
            </a:r>
          </a:p>
          <a:p>
            <a:pPr algn="ctr"/>
            <a:endParaRPr lang="pt-PT" dirty="0">
              <a:solidFill>
                <a:srgbClr val="FF0000"/>
              </a:solidFill>
            </a:endParaRP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5BA46-C51F-8404-EB52-78D8C5DEE1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AB9-BEC6-F2B1-9C99-4EA3774E46E6}"/>
              </a:ext>
            </a:extLst>
          </p:cNvPr>
          <p:cNvSpPr txBox="1"/>
          <p:nvPr/>
        </p:nvSpPr>
        <p:spPr>
          <a:xfrm>
            <a:off x="740664" y="398678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theory allows us to make uncertain statements and reason in the presence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328970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FE2F-2336-8549-50F0-3986DC7F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hot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7FEC0-2BFF-7F5B-EA4C-58B82E458D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EA5216-D37B-79BB-D33D-A861374FF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95890"/>
              </p:ext>
            </p:extLst>
          </p:nvPr>
        </p:nvGraphicFramePr>
        <p:xfrm>
          <a:off x="1880616" y="2251837"/>
          <a:ext cx="4703064" cy="214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521340" imgH="8432585" progId="PBrush">
                  <p:embed/>
                </p:oleObj>
              </mc:Choice>
              <mc:Fallback>
                <p:oleObj name="Bitmap Image" r:id="rId2" imgW="18521340" imgH="8432585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0616" y="2251837"/>
                        <a:ext cx="4703064" cy="2140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33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ACFC-BE7C-7D19-26C0-E3905E24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Bernoulli and </a:t>
            </a:r>
            <a:r>
              <a:rPr lang="en-IN" dirty="0" err="1"/>
              <a:t>Multinoulli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BA1E0-8AA6-C8EE-89B7-F6E66D3453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 descr="A white rectangular object with blue and orange text&#10;&#10;Description automatically generated">
            <a:extLst>
              <a:ext uri="{FF2B5EF4-FFF2-40B4-BE49-F238E27FC236}">
                <a16:creationId xmlns:a16="http://schemas.microsoft.com/office/drawing/2014/main" id="{1A659E1E-FA87-0486-E7C2-10A0F337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500312"/>
            <a:ext cx="7934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22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6" y="2891672"/>
            <a:ext cx="7430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b="1" dirty="0">
                <a:solidFill>
                  <a:prstClr val="black"/>
                </a:solidFill>
                <a:latin typeface="Times New Roman"/>
                <a:cs typeface="Times New Roman"/>
              </a:rPr>
              <a:t>Thank You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4FB0C-507C-EE6C-6378-7B304679F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E9F5-8362-965B-DF0C-985734F9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1" y="603326"/>
            <a:ext cx="8176717" cy="635000"/>
          </a:xfrm>
        </p:spPr>
        <p:txBody>
          <a:bodyPr/>
          <a:lstStyle/>
          <a:p>
            <a:r>
              <a:rPr lang="en-IN" dirty="0"/>
              <a:t>Sources of </a:t>
            </a:r>
            <a:r>
              <a:rPr lang="en-IN" dirty="0" err="1"/>
              <a:t>Uncertainity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E18C-ABA9-B68D-D000-EEE30BA6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363798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Inherent Stochasticity in the system being modelled</a:t>
            </a:r>
            <a:r>
              <a:rPr lang="en-IN" dirty="0"/>
              <a:t>/ ignorance of intrinsic variability (</a:t>
            </a:r>
            <a:r>
              <a:rPr lang="en-IN" b="1" dirty="0"/>
              <a:t>aleatoric </a:t>
            </a:r>
            <a:r>
              <a:rPr lang="en-IN" b="1" dirty="0" err="1"/>
              <a:t>uncertainity</a:t>
            </a:r>
            <a:r>
              <a:rPr lang="en-IN" dirty="0"/>
              <a:t>)- Door games. E.g. Card game.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Incomplete Observability</a:t>
            </a:r>
            <a:r>
              <a:rPr lang="en-IN" dirty="0"/>
              <a:t>- When all variables are not observable.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Incomplete Modelling- </a:t>
            </a:r>
            <a:r>
              <a:rPr lang="en-IN" dirty="0"/>
              <a:t>modelling a system that discards some information, resulting in uncertainty/ ignorance of hidden underlying causes or mechanism, generating data (</a:t>
            </a:r>
            <a:r>
              <a:rPr lang="en-IN" b="1" dirty="0" err="1"/>
              <a:t>Epistematic</a:t>
            </a:r>
            <a:r>
              <a:rPr lang="en-IN" b="1" dirty="0"/>
              <a:t> </a:t>
            </a:r>
            <a:r>
              <a:rPr lang="en-IN" b="1" dirty="0" err="1"/>
              <a:t>uncertainity</a:t>
            </a:r>
            <a:r>
              <a:rPr lang="en-IN" dirty="0"/>
              <a:t>). E.g. Robot discretizing a search space during object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317C2-D4A6-6070-84C8-1ED3824830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1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9DAE-D548-315A-CD5A-ED3E2443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7AE8-FD5D-6E31-21C9-5E710E26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4001095"/>
          </a:xfrm>
        </p:spPr>
        <p:txBody>
          <a:bodyPr/>
          <a:lstStyle/>
          <a:p>
            <a:r>
              <a:rPr lang="en-IN" b="1" dirty="0"/>
              <a:t>Frequentist Probability</a:t>
            </a:r>
            <a:r>
              <a:rPr lang="en-IN" dirty="0"/>
              <a:t>: relates to the rate at which events occur.</a:t>
            </a:r>
          </a:p>
          <a:p>
            <a:endParaRPr lang="en-IN" dirty="0"/>
          </a:p>
          <a:p>
            <a:r>
              <a:rPr lang="en-IN" dirty="0"/>
              <a:t>E.g. Coin flipping.</a:t>
            </a:r>
          </a:p>
          <a:p>
            <a:endParaRPr lang="en-IN" dirty="0"/>
          </a:p>
          <a:p>
            <a:r>
              <a:rPr lang="en-IN" b="1" dirty="0"/>
              <a:t>Bayesian Probability</a:t>
            </a:r>
            <a:r>
              <a:rPr lang="en-IN" dirty="0"/>
              <a:t>: relates to qualitative levels of uncertainty (fundamentally related to information than trials).</a:t>
            </a:r>
          </a:p>
          <a:p>
            <a:r>
              <a:rPr lang="en-IN" dirty="0"/>
              <a:t>E.g., Probability of disease prediction.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Machine learning deals with Bayesian probabilities.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31026-523F-FC00-EAB9-AD5FBCE125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5A53-D030-7075-B1EC-0A32267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in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BBFA-AE88-8AA2-8F26-D9886255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274716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Probability can be used in AI, in two ways: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tells how AI should reason, based on which we can design systems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and approximate expressions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probability and statistics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behaviour of AI 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4EB0B-2322-3C3C-E9F1-79A17F6E9D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9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219-3ABE-31D7-4707-2183F52F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8F2F8A-C8B0-8E38-E976-6D2062BEAE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50239" y="1858492"/>
                <a:ext cx="7443520" cy="3831818"/>
              </a:xfrm>
            </p:spPr>
            <p:txBody>
              <a:bodyPr/>
              <a:lstStyle/>
              <a:p>
                <a:r>
                  <a:rPr lang="en-IN" dirty="0"/>
                  <a:t>A random variable can take on different values randomly. It can be scalar (x) or vector (</a:t>
                </a:r>
                <a:r>
                  <a:rPr lang="en-IN" b="1" dirty="0"/>
                  <a:t>x</a:t>
                </a:r>
                <a:r>
                  <a:rPr lang="en-IN" dirty="0"/>
                  <a:t>).</a:t>
                </a:r>
              </a:p>
              <a:p>
                <a:endParaRPr lang="en-IN" dirty="0"/>
              </a:p>
              <a:p>
                <a:r>
                  <a:rPr lang="en-IN" dirty="0"/>
                  <a:t>The values of x can be designated as </a:t>
                </a:r>
                <a14:m>
                  <m:oMath xmlns:m="http://schemas.openxmlformats.org/officeDocument/2006/math">
                    <m:r>
                      <a:rPr lang="en-IN"/>
                      <m:t>𝓍</m:t>
                    </m:r>
                    <m:r>
                      <a:rPr lang="en-IN"/>
                      <m:t> </m:t>
                    </m:r>
                  </m:oMath>
                </a14:m>
                <a:r>
                  <a:rPr lang="en-IN" sz="900" dirty="0"/>
                  <a:t>1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IN" sz="900" dirty="0"/>
                  <a:t>2.</a:t>
                </a:r>
              </a:p>
              <a:p>
                <a:r>
                  <a:rPr lang="en-IN" dirty="0"/>
                  <a:t>A value of </a:t>
                </a:r>
                <a:r>
                  <a:rPr lang="en-IN" b="1" dirty="0"/>
                  <a:t>x</a:t>
                </a:r>
                <a:r>
                  <a:rPr lang="en-IN" dirty="0"/>
                  <a:t> can be designated as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Definition: description of states that are possible.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Types: Discrete (finite states), Continuous (countably infinite states).</a:t>
                </a:r>
              </a:p>
              <a:p>
                <a:endParaRPr lang="en-IN" dirty="0"/>
              </a:p>
              <a:p>
                <a:endParaRPr lang="en-IN" sz="9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8F2F8A-C8B0-8E38-E976-6D2062BEA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0239" y="1858492"/>
                <a:ext cx="7443520" cy="3831818"/>
              </a:xfrm>
              <a:blipFill>
                <a:blip r:embed="rId2"/>
                <a:stretch>
                  <a:fillRect l="-2046" t="-2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731FA-C9AB-97A4-1751-28931C11AC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0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39B-A499-20CB-947A-512C2A1A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814F0-94D6-BA8E-0FD3-19764CEB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5847755"/>
          </a:xfrm>
        </p:spPr>
        <p:txBody>
          <a:bodyPr/>
          <a:lstStyle/>
          <a:p>
            <a:r>
              <a:rPr lang="en-IN" dirty="0"/>
              <a:t>Definition: description of how likely a random variable or set of random variables will take each of its possible state.</a:t>
            </a:r>
          </a:p>
          <a:p>
            <a:endParaRPr lang="en-IN" dirty="0"/>
          </a:p>
          <a:p>
            <a:r>
              <a:rPr lang="en-IN" dirty="0"/>
              <a:t>Probability distribution for Discrete Random variable: </a:t>
            </a:r>
            <a:r>
              <a:rPr lang="en-IN" b="1" dirty="0"/>
              <a:t>Probability mass function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Probability distribution for Continuous Random variable: </a:t>
            </a:r>
            <a:r>
              <a:rPr lang="en-IN" b="1" dirty="0"/>
              <a:t>Probability Density function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9FAF9-4AF5-4FF4-3EA8-172CF3AD0A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3551F-043E-A3E4-86F4-401621AF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51" y="3224184"/>
            <a:ext cx="2133898" cy="409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B8737-9F91-B1B3-55D9-9274CE9D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51" y="4782369"/>
            <a:ext cx="20291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5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DFA5-EA82-F344-65DE-080048CD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Mass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1B413-13F1-573E-FEF6-88D188106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846659"/>
          </a:xfrm>
        </p:spPr>
        <p:txBody>
          <a:bodyPr/>
          <a:lstStyle/>
          <a:p>
            <a:r>
              <a:rPr lang="en-IN" dirty="0"/>
              <a:t>Conditions on a function, to be probability mass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domain of P must be set of all possible states of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It should follow that the value of P(x) for any x should range between 0 and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sum of probabilities of all random states should be equal to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CE83-BAC0-1F2B-62B1-CA04FB8C9A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222C5-ACA0-79EF-C5A5-04556436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90" y="2841913"/>
            <a:ext cx="3124636" cy="495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DDD21-482A-2FB3-8DD1-FF389D28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301" y="3879493"/>
            <a:ext cx="2248214" cy="56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7084C8-77DD-2E61-6722-86EBCA92F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23" y="4615888"/>
            <a:ext cx="4822366" cy="736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FC60AF-3B4D-F9A2-CC66-AA8AEF676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219" y="5322907"/>
            <a:ext cx="3361981" cy="8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7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DFA5-EA82-F344-65DE-080048CD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Density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41B413-13F1-573E-FEF6-88D1881060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50239" y="1858492"/>
                <a:ext cx="7443520" cy="2462213"/>
              </a:xfrm>
            </p:spPr>
            <p:txBody>
              <a:bodyPr/>
              <a:lstStyle/>
              <a:p>
                <a:r>
                  <a:rPr lang="en-IN" dirty="0"/>
                  <a:t>Conditions on a function, to be probability mass function: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The domain of P must be set of all possible states of x.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It should follow that the value of P(x) for any x should greater than or equals 1 (it does not require p(x)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1).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The sum of probabilities of all random states should be equal to 1.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41B413-13F1-573E-FEF6-88D188106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0239" y="1858492"/>
                <a:ext cx="7443520" cy="2462213"/>
              </a:xfrm>
              <a:blipFill>
                <a:blip r:embed="rId2"/>
                <a:stretch>
                  <a:fillRect l="-2046" t="-3218" r="-2619" b="-51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CE83-BAC0-1F2B-62B1-CA04FB8C9A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D70DE-8385-174F-96A3-0137DF66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115" y="3163592"/>
            <a:ext cx="2587768" cy="63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00DAE8-5EDB-142D-DA11-0FE10F4E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26" y="4522859"/>
            <a:ext cx="2438740" cy="781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B39CE-2CCC-3444-1A82-8F7E1FD8F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391" y="5457449"/>
            <a:ext cx="4974337" cy="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2EAA7D579C24D916B536492661487" ma:contentTypeVersion="4" ma:contentTypeDescription="Create a new document." ma:contentTypeScope="" ma:versionID="ddb123fe12f2ea1a82010cb811b578b0">
  <xsd:schema xmlns:xsd="http://www.w3.org/2001/XMLSchema" xmlns:xs="http://www.w3.org/2001/XMLSchema" xmlns:p="http://schemas.microsoft.com/office/2006/metadata/properties" xmlns:ns3="58708f29-f7b5-4085-a8ea-c7d72f21546e" targetNamespace="http://schemas.microsoft.com/office/2006/metadata/properties" ma:root="true" ma:fieldsID="aa5222387c123e28dd108b560951bf75" ns3:_="">
    <xsd:import namespace="58708f29-f7b5-4085-a8ea-c7d72f2154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8f29-f7b5-4085-a8ea-c7d72f215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96E10F-56B1-4448-91FF-03484193F1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708f29-f7b5-4085-a8ea-c7d72f2154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0DB04-F617-4517-8476-A103F3C20A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37198C-7BD9-48B0-AFD2-6F4A336F8F6F}">
  <ds:schemaRefs>
    <ds:schemaRef ds:uri="58708f29-f7b5-4085-a8ea-c7d72f21546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TM03090430[[fn=Riscas]]</Template>
  <TotalTime>1888</TotalTime>
  <Words>954</Words>
  <Application>Microsoft Office PowerPoint</Application>
  <PresentationFormat>On-screen Show (4:3)</PresentationFormat>
  <Paragraphs>157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Office Theme</vt:lpstr>
      <vt:lpstr>Bitmap Image</vt:lpstr>
      <vt:lpstr>  </vt:lpstr>
      <vt:lpstr>Probability </vt:lpstr>
      <vt:lpstr>Sources of Uncertainity</vt:lpstr>
      <vt:lpstr>Type of Probabilities</vt:lpstr>
      <vt:lpstr>Probability in AI</vt:lpstr>
      <vt:lpstr>Random Variables</vt:lpstr>
      <vt:lpstr>Probability Distributions</vt:lpstr>
      <vt:lpstr>Probability Mass function</vt:lpstr>
      <vt:lpstr>Probability Density function</vt:lpstr>
      <vt:lpstr>PDF vs CDF</vt:lpstr>
      <vt:lpstr>Marginal Probability</vt:lpstr>
      <vt:lpstr>Conditional Probability</vt:lpstr>
      <vt:lpstr>Independence (Mutual Exlcusion)</vt:lpstr>
      <vt:lpstr>Expectation</vt:lpstr>
      <vt:lpstr>Variance</vt:lpstr>
      <vt:lpstr>Covariance</vt:lpstr>
      <vt:lpstr>Commonly used pdfs</vt:lpstr>
      <vt:lpstr>Bernoulli Distribution</vt:lpstr>
      <vt:lpstr>Multinoulli/Categorical Distribution</vt:lpstr>
      <vt:lpstr>One hot encoding</vt:lpstr>
      <vt:lpstr>Bernoulli and Multinoulli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MADEIRA INTERNATIONAL WORKSHOP IN MACHINE LEARNING 2021</dc:title>
  <dc:creator>Fábio</dc:creator>
  <cp:lastModifiedBy>Ankit Gupta</cp:lastModifiedBy>
  <cp:revision>376</cp:revision>
  <dcterms:created xsi:type="dcterms:W3CDTF">2021-07-21T09:02:29Z</dcterms:created>
  <dcterms:modified xsi:type="dcterms:W3CDTF">2024-05-08T13:05:05Z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0x010100FBB2EAA7D579C24D916B536492661487</vt:lpwstr>
  </property>
</Properties>
</file>