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395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258" r:id="rId19"/>
    <p:sldId id="412" r:id="rId20"/>
    <p:sldId id="413" r:id="rId21"/>
    <p:sldId id="377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302A-89CD-49EB-9842-8059E23E1682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3BB06-8966-465B-954F-0B4197D9CE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14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4BEE-DF41-494E-9FFB-CFAED46678D9}" type="datetime1">
              <a:rPr lang="pt-PT" smtClean="0"/>
              <a:t>24/04/2024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95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131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ACFB-29B4-4970-BF65-028FDF056027}" type="datetime1">
              <a:rPr lang="pt-PT" smtClean="0"/>
              <a:t>24/04/2024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96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6304"/>
            <a:ext cx="9144000" cy="1658620"/>
          </a:xfrm>
          <a:custGeom>
            <a:avLst/>
            <a:gdLst/>
            <a:ahLst/>
            <a:cxnLst/>
            <a:rect l="l" t="t" r="r" b="b"/>
            <a:pathLst>
              <a:path w="9144000" h="1658620">
                <a:moveTo>
                  <a:pt x="9144000" y="0"/>
                </a:moveTo>
                <a:lnTo>
                  <a:pt x="0" y="0"/>
                </a:lnTo>
                <a:lnTo>
                  <a:pt x="0" y="1658112"/>
                </a:lnTo>
                <a:lnTo>
                  <a:pt x="9144000" y="1658112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85FD8-96DE-4FF6-A2CD-20CFDA28664E}" type="datetime1">
              <a:rPr lang="pt-PT" smtClean="0"/>
              <a:t>24/04/2024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43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D9D1-5582-4F04-B41F-74DBA9F497C7}" type="datetime1">
              <a:rPr lang="pt-PT" smtClean="0"/>
              <a:t>24/04/2024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359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935A-38B7-4797-A56C-32ACB83A9F86}" type="datetime1">
              <a:rPr lang="pt-PT" smtClean="0"/>
              <a:t>24/04/2024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28600"/>
            <a:ext cx="9144000" cy="1564005"/>
          </a:xfrm>
          <a:custGeom>
            <a:avLst/>
            <a:gdLst/>
            <a:ahLst/>
            <a:cxnLst/>
            <a:rect l="l" t="t" r="r" b="b"/>
            <a:pathLst>
              <a:path w="9144000" h="1564005">
                <a:moveTo>
                  <a:pt x="9144000" y="0"/>
                </a:moveTo>
                <a:lnTo>
                  <a:pt x="0" y="0"/>
                </a:lnTo>
                <a:lnTo>
                  <a:pt x="0" y="1563624"/>
                </a:lnTo>
                <a:lnTo>
                  <a:pt x="9144000" y="1563624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641" y="630758"/>
            <a:ext cx="817671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183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131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F90A-9F26-4DAC-8FB0-0801EAE57570}" type="datetime1">
              <a:rPr lang="pt-PT" smtClean="0"/>
              <a:t>24/04/2024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4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  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656" y="2891672"/>
            <a:ext cx="7430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Generative Models</a:t>
            </a: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4FB0C-507C-EE6C-6378-7B304679F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58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F9FC-FA50-ED24-DE78-9AAEF60D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Evidence Lower Bound (ELBO)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F3D9C-43AF-3B1E-94C8-75BCA777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307777"/>
          </a:xfrm>
        </p:spPr>
        <p:txBody>
          <a:bodyPr/>
          <a:lstStyle/>
          <a:p>
            <a:r>
              <a:rPr lang="en-IN" dirty="0"/>
              <a:t>Evidence/Log likelihood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FDB3E-5E31-3084-9681-C4533C1B81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345D7-AB2B-EBA9-7B40-15324F75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53" y="2364186"/>
            <a:ext cx="2200582" cy="438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F6041C-019B-E48E-3579-ADFE4B8F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837" y="2340098"/>
            <a:ext cx="3115110" cy="89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395917-5862-3B24-2397-8DF170901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09" y="3429000"/>
            <a:ext cx="3486637" cy="2143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04FF4-6421-F4AE-4B2B-F7A802F89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392" y="3942179"/>
            <a:ext cx="1952898" cy="400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BC9E13-3AA5-96DA-D753-BF664A77E37E}"/>
              </a:ext>
            </a:extLst>
          </p:cNvPr>
          <p:cNvSpPr txBox="1"/>
          <p:nvPr/>
        </p:nvSpPr>
        <p:spPr>
          <a:xfrm>
            <a:off x="5340096" y="3429000"/>
            <a:ext cx="245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Jensen Inequality</a:t>
            </a:r>
          </a:p>
        </p:txBody>
      </p:sp>
    </p:spTree>
    <p:extLst>
      <p:ext uri="{BB962C8B-B14F-4D97-AF65-F5344CB8AC3E}">
        <p14:creationId xmlns:p14="http://schemas.microsoft.com/office/powerpoint/2010/main" val="246387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FF85-5DD1-62E7-815B-D810D68B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ELBO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CFFE4-C1F2-EFC7-1E06-6A707DFD4E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59326-8844-B83C-FED0-4A5B0225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0" y="2492432"/>
            <a:ext cx="568721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5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94D2-49DA-520A-D7E1-9BEA506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D556D-DF33-08E5-D718-4BE1A1483C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DB477-9689-DA8A-20FD-3304CCC9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91" y="3536059"/>
            <a:ext cx="2972215" cy="571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19F8C-2E94-E0A6-539A-CC3DA6A7DAED}"/>
              </a:ext>
            </a:extLst>
          </p:cNvPr>
          <p:cNvSpPr txBox="1"/>
          <p:nvPr/>
        </p:nvSpPr>
        <p:spPr>
          <a:xfrm>
            <a:off x="1289304" y="4764024"/>
            <a:ext cx="6656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we can find the posterior distribution with this method, but what about likelihood estimates?</a:t>
            </a:r>
          </a:p>
        </p:txBody>
      </p:sp>
    </p:spTree>
    <p:extLst>
      <p:ext uri="{BB962C8B-B14F-4D97-AF65-F5344CB8AC3E}">
        <p14:creationId xmlns:p14="http://schemas.microsoft.com/office/powerpoint/2010/main" val="129308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2553-5149-9331-A06B-72AF7B1A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27F2-2386-DA49-917A-1514A820C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923330"/>
          </a:xfrm>
        </p:spPr>
        <p:txBody>
          <a:bodyPr/>
          <a:lstStyle/>
          <a:p>
            <a:r>
              <a:rPr lang="en-IN" dirty="0"/>
              <a:t>We can do both the things simultaneously, i.e., finding the best distribution of q from Q, and likelihood estimates as follows: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27A60-1C85-ECF1-E773-B970A96CCD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55FBB-6424-C3CA-0316-F6D36EF3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65" y="3429000"/>
            <a:ext cx="339137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0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A9E4-B7D2-014A-FAD6-5A0840A6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6842-3DE6-8FB1-E4FA-911494976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1538883"/>
          </a:xfrm>
        </p:spPr>
        <p:txBody>
          <a:bodyPr/>
          <a:lstStyle/>
          <a:p>
            <a:r>
              <a:rPr lang="en-IN" dirty="0"/>
              <a:t>Let’s start the process</a:t>
            </a:r>
          </a:p>
          <a:p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Variational family: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5039A-5897-1CBC-B389-DCB769312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F0A88-F44F-36DE-A57C-303659FB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70" y="3100341"/>
            <a:ext cx="4725059" cy="657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7964F8-CB27-22F1-D557-A7C27F3C5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96" y="3904452"/>
            <a:ext cx="4172532" cy="504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30737E-4352-93C0-EAEF-6A82F3BC8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312" y="4639224"/>
            <a:ext cx="3753374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26F9-1148-DCD2-57B5-A3A704A3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F49A1-A5BB-1C0F-275A-B43A39D0D6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C365B-3E17-7D4D-A913-F0627151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2181"/>
            <a:ext cx="7125988" cy="466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2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2922-13C0-D973-07B8-2EA84D6A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3226E-4DCF-657F-4488-E35AA73CF5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54155-511B-8ADE-250C-37C3EA4E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87" y="1938647"/>
            <a:ext cx="6382641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A134-E993-DA08-37A2-D90A281C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Maximizing ELBO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1507E-A98A-B62F-825E-87E7DE9FC6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6902E-74E2-C1D7-E5B6-A9FB03F4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25" y="3255032"/>
            <a:ext cx="6630325" cy="1133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56F63F-1310-9EAC-32D7-4BCE991B01D6}"/>
              </a:ext>
            </a:extLst>
          </p:cNvPr>
          <p:cNvSpPr txBox="1"/>
          <p:nvPr/>
        </p:nvSpPr>
        <p:spPr>
          <a:xfrm>
            <a:off x="950976" y="4864608"/>
            <a:ext cx="732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use common set of parameters, we call it as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amortized variational inference.</a:t>
            </a:r>
          </a:p>
        </p:txBody>
      </p:sp>
    </p:spTree>
    <p:extLst>
      <p:ext uri="{BB962C8B-B14F-4D97-AF65-F5344CB8AC3E}">
        <p14:creationId xmlns:p14="http://schemas.microsoft.com/office/powerpoint/2010/main" val="212043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5678" y="720343"/>
            <a:ext cx="769112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Generative Adversarial Networks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4146" y="6497701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27432" y="0"/>
                </a:moveTo>
                <a:lnTo>
                  <a:pt x="0" y="0"/>
                </a:lnTo>
                <a:lnTo>
                  <a:pt x="0" y="9144"/>
                </a:lnTo>
                <a:lnTo>
                  <a:pt x="27432" y="9144"/>
                </a:lnTo>
                <a:lnTo>
                  <a:pt x="27432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B11727-ED7A-71B0-3827-41371A2B3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18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4F559A-A1FC-FA62-3F4D-CBF7CAF4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99032"/>
            <a:ext cx="876300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DA6B-9454-DD06-6A89-C5A5895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 max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2615F-6E7C-902C-45D8-095FC2AAB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AA23-475B-F84F-10FB-95F2DBBB5C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49FC5-1D9A-D8A0-67B7-64E44A64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9" y="2418829"/>
            <a:ext cx="7163800" cy="7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CEAE62-54A3-9372-DC80-9E00543F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735094"/>
            <a:ext cx="7928838" cy="249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23EC-695A-9E64-9A15-DB4112AC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41" y="630758"/>
            <a:ext cx="8176717" cy="1231106"/>
          </a:xfrm>
        </p:spPr>
        <p:txBody>
          <a:bodyPr/>
          <a:lstStyle/>
          <a:p>
            <a:r>
              <a:rPr lang="en-US" b="1" kern="0" spc="-5" dirty="0"/>
              <a:t>Mathematical Thinking of VAE</a:t>
            </a:r>
            <a:br>
              <a:rPr lang="en-US" b="1" kern="0" spc="-5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272FE-5DD4-9236-8E8A-58C84669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2015936"/>
          </a:xfrm>
        </p:spPr>
        <p:txBody>
          <a:bodyPr/>
          <a:lstStyle/>
          <a:p>
            <a:r>
              <a:rPr lang="pt-PT" dirty="0"/>
              <a:t>Two Perspectives</a:t>
            </a:r>
            <a:r>
              <a:rPr lang="en-IN" dirty="0"/>
              <a:t>:</a:t>
            </a:r>
          </a:p>
          <a:p>
            <a:r>
              <a:rPr lang="en-IN" dirty="0"/>
              <a:t>1. Probabilistic Generative Model: input sample (x</a:t>
            </a:r>
            <a:r>
              <a:rPr lang="en-IN" sz="1100" dirty="0"/>
              <a:t>i</a:t>
            </a:r>
            <a:r>
              <a:rPr lang="en-IN" dirty="0"/>
              <a:t>) is associated with latent variable (z</a:t>
            </a:r>
            <a:r>
              <a:rPr lang="en-IN" sz="1100" dirty="0"/>
              <a:t>i</a:t>
            </a:r>
            <a:r>
              <a:rPr lang="en-IN" dirty="0"/>
              <a:t>), and then VAE describes a joint distribution over x</a:t>
            </a:r>
            <a:r>
              <a:rPr lang="en-IN" sz="1100" dirty="0"/>
              <a:t>i</a:t>
            </a:r>
            <a:r>
              <a:rPr lang="en-IN" dirty="0"/>
              <a:t> and z</a:t>
            </a:r>
            <a:r>
              <a:rPr lang="en-IN" sz="1100" dirty="0"/>
              <a:t>i.</a:t>
            </a:r>
          </a:p>
          <a:p>
            <a:endParaRPr lang="en-IN" sz="1100" dirty="0"/>
          </a:p>
          <a:p>
            <a:r>
              <a:rPr lang="en-IN" dirty="0"/>
              <a:t>2.  Autoencoder: from input sample (x</a:t>
            </a:r>
            <a:r>
              <a:rPr lang="en-IN" sz="1100" dirty="0"/>
              <a:t>i</a:t>
            </a:r>
            <a:r>
              <a:rPr lang="en-IN" dirty="0"/>
              <a:t>) , z</a:t>
            </a:r>
            <a:r>
              <a:rPr lang="en-IN" sz="1100" dirty="0"/>
              <a:t>i</a:t>
            </a:r>
            <a:r>
              <a:rPr lang="en-IN" dirty="0"/>
              <a:t> is randomly generated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5BA46-C51F-8404-EB52-78D8C5DEE1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70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A2AA-39E3-1A48-B2DD-05406D81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Optimality of Discriminator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16E89-E77C-D559-61C8-F64C9ACDAF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67919-3829-E5F3-158A-3F46509DE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7"/>
          <a:stretch/>
        </p:blipFill>
        <p:spPr>
          <a:xfrm>
            <a:off x="1970395" y="1907057"/>
            <a:ext cx="5038615" cy="127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08B6B5-051B-D3F0-FC2A-4CF821B0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63" y="3097569"/>
            <a:ext cx="7287642" cy="216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9BFECF-2B19-8A91-E75C-38FB18F04608}"/>
              </a:ext>
            </a:extLst>
          </p:cNvPr>
          <p:cNvSpPr txBox="1"/>
          <p:nvPr/>
        </p:nvSpPr>
        <p:spPr>
          <a:xfrm>
            <a:off x="896112" y="5495544"/>
            <a:ext cx="776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minimum of the virtual training criterion C(G) is achieved if and only if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that point, C(G) achieves the value − log 4.</a:t>
            </a:r>
          </a:p>
        </p:txBody>
      </p:sp>
    </p:spTree>
    <p:extLst>
      <p:ext uri="{BB962C8B-B14F-4D97-AF65-F5344CB8AC3E}">
        <p14:creationId xmlns:p14="http://schemas.microsoft.com/office/powerpoint/2010/main" val="135189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  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656" y="2891672"/>
            <a:ext cx="7430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b="1" dirty="0">
                <a:solidFill>
                  <a:prstClr val="black"/>
                </a:solidFill>
                <a:latin typeface="Times New Roman"/>
                <a:cs typeface="Times New Roman"/>
              </a:rPr>
              <a:t>Thank You</a:t>
            </a: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4FB0C-507C-EE6C-6378-7B304679F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EF02-8FF1-97C2-7E33-030D1349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Probabilistic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648AF-944A-66BC-FA15-42A74EA2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30777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37465-F0C9-445E-288A-FEDF137712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724A7-F544-D4CF-ABB5-47A6966B8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40" y="1858492"/>
            <a:ext cx="7641821" cy="40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6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3D5A-8050-EBC6-24B8-267B2411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Probabilistic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A379A-9702-04D8-8149-9D28CB2A0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45D5-FE3B-FB8C-2902-1A4380A7EF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F7FEB-56B9-A5EA-2E6B-D97097BB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6" y="1858492"/>
            <a:ext cx="7705577" cy="35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8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A222-A95C-A996-1689-948B677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FEE5-8004-AB47-28EB-8E0A8FCE9C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312BF-5F99-FC36-E7E8-23B53D55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06" y="2062527"/>
            <a:ext cx="6800222" cy="30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0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EBA6-2807-16C7-8B78-27D9A49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23D57-4A54-D06C-53B3-AA8E85A1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615553"/>
          </a:xfrm>
        </p:spPr>
        <p:txBody>
          <a:bodyPr/>
          <a:lstStyle/>
          <a:p>
            <a:r>
              <a:rPr lang="en-IN" dirty="0"/>
              <a:t>Since z is dependent on x, we need to find two things:</a:t>
            </a:r>
          </a:p>
          <a:p>
            <a:r>
              <a:rPr lang="en-IN" dirty="0"/>
              <a:t>1. Posterior distribution of  z, given x 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AFFC-C02B-CDD3-AC8B-6C8D0C6336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F9713-61D0-326F-9C12-2F587A84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46" y="2946025"/>
            <a:ext cx="990738" cy="352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4010A-1615-5EC9-B5FD-00F17956C088}"/>
              </a:ext>
            </a:extLst>
          </p:cNvPr>
          <p:cNvSpPr txBox="1"/>
          <p:nvPr/>
        </p:nvSpPr>
        <p:spPr>
          <a:xfrm>
            <a:off x="850239" y="4014624"/>
            <a:ext cx="670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000" dirty="0">
                <a:solidFill>
                  <a:srgbClr val="313131"/>
                </a:solidFill>
                <a:latin typeface="Times New Roman"/>
                <a:cs typeface="Times New Roman"/>
              </a:rPr>
              <a:t>Likelihood estimates of theta.</a:t>
            </a:r>
          </a:p>
        </p:txBody>
      </p:sp>
    </p:spTree>
    <p:extLst>
      <p:ext uri="{BB962C8B-B14F-4D97-AF65-F5344CB8AC3E}">
        <p14:creationId xmlns:p14="http://schemas.microsoft.com/office/powerpoint/2010/main" val="49041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D343-F680-EE8F-0BE6-20D6959D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posterior distribution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FAEB50-3A0E-2F1B-597D-1E1A345366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079" y="2169388"/>
                <a:ext cx="7443520" cy="1575239"/>
              </a:xfrm>
            </p:spPr>
            <p:txBody>
              <a:bodyPr/>
              <a:lstStyle/>
              <a:p>
                <a:r>
                  <a:rPr lang="en-IN" i="1" dirty="0">
                    <a:latin typeface="Cambria Math" panose="02040503050406030204" pitchFamily="18" charset="0"/>
                  </a:rPr>
                  <a:t>Bayes Theorem:</a:t>
                </a: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FAEB50-3A0E-2F1B-597D-1E1A34536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079" y="2169388"/>
                <a:ext cx="7443520" cy="1575239"/>
              </a:xfrm>
              <a:blipFill>
                <a:blip r:embed="rId2"/>
                <a:stretch>
                  <a:fillRect l="-2129" t="-50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65B3-5A60-43C6-F45A-A7FEE67C4B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A4B84-ABE5-3149-1967-29D4C1AE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020" y="4115362"/>
            <a:ext cx="3667637" cy="752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AE2A1A-6745-13FF-7DDB-F5AFE4DE02AB}"/>
              </a:ext>
            </a:extLst>
          </p:cNvPr>
          <p:cNvSpPr txBox="1"/>
          <p:nvPr/>
        </p:nvSpPr>
        <p:spPr>
          <a:xfrm>
            <a:off x="1472184" y="5138928"/>
            <a:ext cx="668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Denominator is main culprit. It is intractable. So what’s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398649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7169-4A0C-8326-263C-F5A4AB17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A2C48-7E5F-8A1B-9148-97A7D5BF5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415" y="3230092"/>
            <a:ext cx="7443520" cy="615553"/>
          </a:xfrm>
        </p:spPr>
        <p:txBody>
          <a:bodyPr/>
          <a:lstStyle/>
          <a:p>
            <a:pPr algn="ctr"/>
            <a:r>
              <a:rPr lang="en-IN" sz="4000" dirty="0"/>
              <a:t>Variational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3E594-5765-2830-707C-EC8DF2F651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4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402D-48EC-2B30-2101-873D3BF2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93ED6C-426F-69EF-7FAD-EBCFBF620F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50239" y="1858492"/>
                <a:ext cx="7443520" cy="1731821"/>
              </a:xfrm>
            </p:spPr>
            <p:txBody>
              <a:bodyPr/>
              <a:lstStyle/>
              <a:p>
                <a:r>
                  <a:rPr lang="en-IN" dirty="0"/>
                  <a:t>Variational Inference in VAE:</a:t>
                </a:r>
              </a:p>
              <a:p>
                <a:r>
                  <a:rPr lang="en-IN" dirty="0"/>
                  <a:t>We need to look for a variational family (distribution family), and try to find the best distribution,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.,</m:t>
                    </m:r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)||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b="0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IN" b="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93ED6C-426F-69EF-7FAD-EBCFBF620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0239" y="1858492"/>
                <a:ext cx="7443520" cy="1731821"/>
              </a:xfrm>
              <a:blipFill>
                <a:blip r:embed="rId2"/>
                <a:stretch>
                  <a:fillRect l="-2046" t="-4577" r="-9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6B482-248A-BD94-7A96-377B3CF70A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BF597-6B54-AFEE-3893-EE53B77C2149}"/>
                  </a:ext>
                </a:extLst>
              </p:cNvPr>
              <p:cNvSpPr txBox="1"/>
              <p:nvPr/>
            </p:nvSpPr>
            <p:spPr>
              <a:xfrm>
                <a:off x="996696" y="3758184"/>
                <a:ext cx="72970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rgbClr val="313131"/>
                    </a:solidFill>
                    <a:latin typeface="Times New Roman"/>
                    <a:cs typeface="Times New Roman"/>
                  </a:rPr>
                  <a:t>Problem: We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>
                            <a:solidFill>
                              <a:srgbClr val="313131"/>
                            </a:solidFill>
                            <a:latin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rgbClr val="313131"/>
                            </a:solidFill>
                            <a:latin typeface="Times New Roman"/>
                            <a:cs typeface="Times New Roman"/>
                          </a:rPr>
                          <m:t>𝑝</m:t>
                        </m:r>
                      </m:e>
                      <m:sub>
                        <m:r>
                          <a:rPr lang="en-IN" sz="2000">
                            <a:solidFill>
                              <a:srgbClr val="313131"/>
                            </a:solidFill>
                            <a:latin typeface="Times New Roman"/>
                            <a:cs typeface="Times New Roman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IN" sz="2000">
                            <a:solidFill>
                              <a:srgbClr val="313131"/>
                            </a:solidFill>
                            <a:latin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IN" sz="2000">
                            <a:solidFill>
                              <a:srgbClr val="313131"/>
                            </a:solidFill>
                            <a:latin typeface="Times New Roman"/>
                            <a:cs typeface="Times New Roman"/>
                          </a:rPr>
                          <m:t>𝑧</m:t>
                        </m:r>
                      </m:e>
                      <m:e>
                        <m:r>
                          <a:rPr lang="en-IN" sz="2000">
                            <a:solidFill>
                              <a:srgbClr val="313131"/>
                            </a:solidFill>
                            <a:latin typeface="Times New Roman"/>
                            <a:cs typeface="Times New Roman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000" dirty="0">
                    <a:solidFill>
                      <a:srgbClr val="313131"/>
                    </a:solidFill>
                    <a:latin typeface="Times New Roman"/>
                    <a:cs typeface="Times New Roman"/>
                  </a:rPr>
                  <a:t>, but we know that we are looking for joint distribution of x and z, i.e., p(</a:t>
                </a:r>
                <a:r>
                  <a:rPr lang="en-IN" sz="2000" dirty="0" err="1">
                    <a:solidFill>
                      <a:srgbClr val="313131"/>
                    </a:solidFill>
                    <a:latin typeface="Times New Roman"/>
                    <a:cs typeface="Times New Roman"/>
                  </a:rPr>
                  <a:t>x,z</a:t>
                </a:r>
                <a:r>
                  <a:rPr lang="en-IN" sz="2000" dirty="0">
                    <a:solidFill>
                      <a:srgbClr val="313131"/>
                    </a:solidFill>
                    <a:latin typeface="Times New Roman"/>
                    <a:cs typeface="Times New Roman"/>
                  </a:rPr>
                  <a:t>).</a:t>
                </a:r>
              </a:p>
              <a:p>
                <a:endParaRPr lang="en-IN" sz="2000" dirty="0">
                  <a:solidFill>
                    <a:srgbClr val="313131"/>
                  </a:solidFill>
                  <a:latin typeface="Times New Roman"/>
                  <a:cs typeface="Times New Roman"/>
                </a:endParaRPr>
              </a:p>
              <a:p>
                <a:r>
                  <a:rPr lang="en-IN" sz="2000" dirty="0">
                    <a:solidFill>
                      <a:srgbClr val="313131"/>
                    </a:solidFill>
                    <a:latin typeface="Times New Roman"/>
                    <a:cs typeface="Times New Roman"/>
                  </a:rPr>
                  <a:t>We translate KL divergence to Evidence Lower bound.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BF597-6B54-AFEE-3893-EE53B77C2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6" y="3758184"/>
                <a:ext cx="7297063" cy="1323439"/>
              </a:xfrm>
              <a:prstGeom prst="rect">
                <a:avLst/>
              </a:prstGeom>
              <a:blipFill>
                <a:blip r:embed="rId3"/>
                <a:stretch>
                  <a:fillRect l="-919" t="-2765" b="-69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08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TM03090430[[fn=Riscas]]</Template>
  <TotalTime>756</TotalTime>
  <Words>365</Words>
  <Application>Microsoft Office PowerPoint</Application>
  <PresentationFormat>On-screen Show (4:3)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Cambria Math</vt:lpstr>
      <vt:lpstr>Times New Roman</vt:lpstr>
      <vt:lpstr>Office Theme</vt:lpstr>
      <vt:lpstr>  </vt:lpstr>
      <vt:lpstr>Mathematical Thinking of VAE </vt:lpstr>
      <vt:lpstr>Probabilistic Model</vt:lpstr>
      <vt:lpstr>Probabilistic Model</vt:lpstr>
      <vt:lpstr>PowerPoint Presentation</vt:lpstr>
      <vt:lpstr>PowerPoint Presentation</vt:lpstr>
      <vt:lpstr>Solving posterior distribution problem</vt:lpstr>
      <vt:lpstr>Solution</vt:lpstr>
      <vt:lpstr>PowerPoint Presentation</vt:lpstr>
      <vt:lpstr>Evidence Lower Bound (ELBO)</vt:lpstr>
      <vt:lpstr>ELBO</vt:lpstr>
      <vt:lpstr>Objective</vt:lpstr>
      <vt:lpstr>Solution</vt:lpstr>
      <vt:lpstr>Real Stuff</vt:lpstr>
      <vt:lpstr>PowerPoint Presentation</vt:lpstr>
      <vt:lpstr>PowerPoint Presentation</vt:lpstr>
      <vt:lpstr>Maximizing ELBO</vt:lpstr>
      <vt:lpstr>Generative Adversarial Networks</vt:lpstr>
      <vt:lpstr>Min max game</vt:lpstr>
      <vt:lpstr>Optimality of Discriminator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MADEIRA INTERNATIONAL WORKSHOP IN MACHINE LEARNING 2021</dc:title>
  <dc:creator>Fábio</dc:creator>
  <cp:lastModifiedBy>Ankit Gupta</cp:lastModifiedBy>
  <cp:revision>330</cp:revision>
  <dcterms:created xsi:type="dcterms:W3CDTF">2021-07-21T09:02:29Z</dcterms:created>
  <dcterms:modified xsi:type="dcterms:W3CDTF">2024-04-24T15:10:55Z</dcterms:modified>
</cp:coreProperties>
</file>