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6"/>
  </p:notesMasterIdLst>
  <p:sldIdLst>
    <p:sldId id="258" r:id="rId3"/>
    <p:sldId id="259" r:id="rId4"/>
    <p:sldId id="261" r:id="rId5"/>
    <p:sldId id="366" r:id="rId6"/>
    <p:sldId id="369" r:id="rId7"/>
    <p:sldId id="340" r:id="rId8"/>
    <p:sldId id="379" r:id="rId9"/>
    <p:sldId id="380" r:id="rId10"/>
    <p:sldId id="382" r:id="rId11"/>
    <p:sldId id="383" r:id="rId12"/>
    <p:sldId id="381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4" r:id="rId22"/>
    <p:sldId id="392" r:id="rId23"/>
    <p:sldId id="393" r:id="rId24"/>
    <p:sldId id="377" r:id="rId2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302A-89CD-49EB-9842-8059E23E1682}" type="datetimeFigureOut">
              <a:rPr lang="pt-PT" smtClean="0"/>
              <a:t>17/04/2024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BB06-8966-465B-954F-0B4197D9CE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14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BB06-8966-465B-954F-0B4197D9CE9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7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00EE-B51B-445D-A4E4-7982A595F5F5}" type="datetime1">
              <a:rPr lang="pt-PT" smtClean="0"/>
              <a:t>17/04/2024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511348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F7DF-B6FC-4330-857F-95C7823205B4}" type="datetime1">
              <a:rPr lang="pt-PT" smtClean="0"/>
              <a:t>17/04/2024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334289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358DD39D-EB66-4CDE-8AB5-5722185FD91E}" type="datetime1">
              <a:rPr lang="pt-PT" smtClean="0"/>
              <a:t>17/04/2024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962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4BEE-DF41-494E-9FFB-CFAED46678D9}" type="datetime1">
              <a:rPr lang="pt-PT" smtClean="0"/>
              <a:t>17/04/2024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9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1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ACFB-29B4-4970-BF65-028FDF056027}" type="datetime1">
              <a:rPr lang="pt-PT" smtClean="0"/>
              <a:t>17/04/2024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961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6304"/>
            <a:ext cx="9144000" cy="1658620"/>
          </a:xfrm>
          <a:custGeom>
            <a:avLst/>
            <a:gdLst/>
            <a:ahLst/>
            <a:cxnLst/>
            <a:rect l="l" t="t" r="r" b="b"/>
            <a:pathLst>
              <a:path w="9144000" h="1658620">
                <a:moveTo>
                  <a:pt x="9144000" y="0"/>
                </a:moveTo>
                <a:lnTo>
                  <a:pt x="0" y="0"/>
                </a:lnTo>
                <a:lnTo>
                  <a:pt x="0" y="1658112"/>
                </a:lnTo>
                <a:lnTo>
                  <a:pt x="9144000" y="1658112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85FD8-96DE-4FF6-A2CD-20CFDA28664E}" type="datetime1">
              <a:rPr lang="pt-PT" smtClean="0"/>
              <a:t>17/04/2024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436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D9D1-5582-4F04-B41F-74DBA9F497C7}" type="datetime1">
              <a:rPr lang="pt-PT" smtClean="0"/>
              <a:t>17/04/2024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359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935A-38B7-4797-A56C-32ACB83A9F86}" type="datetime1">
              <a:rPr lang="pt-PT" smtClean="0"/>
              <a:t>17/04/2024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35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AF46-5DA2-4907-950E-035E00CCD55B}" type="datetime1">
              <a:rPr lang="pt-PT" smtClean="0"/>
              <a:t>17/04/2024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92284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3E004-33C6-42AC-BF61-3957A783C071}" type="datetime1">
              <a:rPr lang="pt-PT" smtClean="0"/>
              <a:t>17/04/2024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4824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1F7B-01FD-4BD0-BA73-3DB82DAA2FDD}" type="datetime1">
              <a:rPr lang="pt-PT" smtClean="0"/>
              <a:t>17/04/2024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860692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E1F8-5049-4D3C-BF76-8B79F9DC825E}" type="datetime1">
              <a:rPr lang="pt-PT" smtClean="0"/>
              <a:t>17/04/2024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81614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930-C81D-45BE-A436-82F085E18DD4}" type="datetime1">
              <a:rPr lang="pt-PT" smtClean="0"/>
              <a:t>17/04/2024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04254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89C5-CFA6-42AB-AE16-B355537AB7BF}" type="datetime1">
              <a:rPr lang="pt-PT" smtClean="0"/>
              <a:t>17/04/2024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85006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04AF-A3C4-4AF4-805C-9D750199893B}" type="datetime1">
              <a:rPr lang="pt-PT" smtClean="0"/>
              <a:t>17/04/2024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0741391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4266-24D4-4406-8C69-F850BBDEB575}" type="datetime1">
              <a:rPr lang="pt-PT" smtClean="0"/>
              <a:t>17/04/2024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675287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A2A9B28-3576-4AE8-B092-BD621EC4981E}" type="datetime1">
              <a:rPr lang="pt-PT" smtClean="0"/>
              <a:t>17/04/2024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C90BB96-5FDA-4176-81DD-DF5D49FFB6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5894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600"/>
            <a:ext cx="9144000" cy="1564005"/>
          </a:xfrm>
          <a:custGeom>
            <a:avLst/>
            <a:gdLst/>
            <a:ahLst/>
            <a:cxnLst/>
            <a:rect l="l" t="t" r="r" b="b"/>
            <a:pathLst>
              <a:path w="9144000" h="1564005">
                <a:moveTo>
                  <a:pt x="9144000" y="0"/>
                </a:moveTo>
                <a:lnTo>
                  <a:pt x="0" y="0"/>
                </a:lnTo>
                <a:lnTo>
                  <a:pt x="0" y="1563624"/>
                </a:lnTo>
                <a:lnTo>
                  <a:pt x="9144000" y="1563624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641" y="630758"/>
            <a:ext cx="81767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183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1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F90A-9F26-4DAC-8FB0-0801EAE57570}" type="datetime1">
              <a:rPr lang="pt-PT" smtClean="0"/>
              <a:t>17/04/2024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4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aero/computer-vision-seeing-interpreting-im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5679" y="720343"/>
            <a:ext cx="4067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DIGI</a:t>
            </a:r>
            <a:r>
              <a:rPr b="1" spc="-300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AL</a:t>
            </a:r>
            <a:r>
              <a:rPr b="1" spc="-204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IMAGE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6810" y="2016378"/>
            <a:ext cx="545528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1500" b="0" i="0" u="none" strike="noStrike" kern="1200" cap="none" spc="-8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Digital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2D</a:t>
            </a:r>
            <a:r>
              <a:rPr kumimoji="0" sz="15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matrix</a:t>
            </a:r>
            <a:r>
              <a:rPr kumimoji="0" sz="15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made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up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small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box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units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called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pixel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numerical</a:t>
            </a:r>
            <a:r>
              <a:rPr kumimoji="0" sz="15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</a:t>
            </a:r>
            <a:r>
              <a:rPr kumimoji="0" sz="15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pixel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depicts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its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intensity.</a:t>
            </a:r>
            <a:endParaRPr kumimoji="0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intensity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range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between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0-255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5272" y="3381628"/>
            <a:ext cx="5858510" cy="2172335"/>
            <a:chOff x="1295272" y="3381628"/>
            <a:chExt cx="5858510" cy="21723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3019" y="3395471"/>
              <a:ext cx="5850635" cy="21579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09877" y="3396233"/>
              <a:ext cx="152400" cy="167640"/>
            </a:xfrm>
            <a:custGeom>
              <a:avLst/>
              <a:gdLst/>
              <a:ahLst/>
              <a:cxnLst/>
              <a:rect l="l" t="t" r="r" b="b"/>
              <a:pathLst>
                <a:path w="152400" h="167639">
                  <a:moveTo>
                    <a:pt x="0" y="167639"/>
                  </a:moveTo>
                  <a:lnTo>
                    <a:pt x="152400" y="167639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70785" y="5653532"/>
            <a:ext cx="2648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Fig</a:t>
            </a:r>
            <a:r>
              <a:rPr kumimoji="0" sz="900" b="1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1.</a:t>
            </a:r>
            <a:r>
              <a:rPr kumimoji="0" sz="900" b="1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Digital</a:t>
            </a:r>
            <a:r>
              <a:rPr kumimoji="0" sz="900" b="1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r>
              <a:rPr kumimoji="0" sz="900" b="1" i="0" u="none" strike="noStrike" kern="1200" cap="none" spc="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(Black</a:t>
            </a:r>
            <a:r>
              <a:rPr kumimoji="0" sz="900" b="1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900" b="1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white)</a:t>
            </a:r>
            <a:r>
              <a:rPr kumimoji="0" sz="900" b="1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Representation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102" y="6379870"/>
            <a:ext cx="28784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5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*</a:t>
            </a:r>
            <a:r>
              <a:rPr kumimoji="0" sz="750" b="1" i="0" u="sng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>
                  <a:solidFill>
                    <a:srgbClr val="313131"/>
                  </a:solidFill>
                </a:uFill>
                <a:latin typeface="Times New Roman"/>
                <a:ea typeface="+mn-ea"/>
                <a:cs typeface="Times New Roman"/>
              </a:rPr>
              <a:t>https://datascience.aero/computer-vision-seeing-interpreting-images</a:t>
            </a:r>
            <a:r>
              <a:rPr kumimoji="0" sz="750" b="1" i="0" u="none" strike="noStrike" kern="1200" cap="none" spc="-5" normalizeH="0" baseline="0" noProof="0" dirty="0">
                <a:ln>
                  <a:noFill/>
                </a:ln>
                <a:solidFill>
                  <a:srgbClr val="6B9F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3"/>
              </a:rPr>
              <a:t>/</a:t>
            </a:r>
            <a:endParaRPr kumimoji="0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4146" y="6497701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7432" y="0"/>
                </a:moveTo>
                <a:lnTo>
                  <a:pt x="0" y="0"/>
                </a:lnTo>
                <a:lnTo>
                  <a:pt x="0" y="9144"/>
                </a:lnTo>
                <a:lnTo>
                  <a:pt x="27432" y="9144"/>
                </a:lnTo>
                <a:lnTo>
                  <a:pt x="27432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852" y="3784472"/>
            <a:ext cx="3600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pi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x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el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1834" y="3470147"/>
            <a:ext cx="567690" cy="298450"/>
          </a:xfrm>
          <a:custGeom>
            <a:avLst/>
            <a:gdLst/>
            <a:ahLst/>
            <a:cxnLst/>
            <a:rect l="l" t="t" r="r" b="b"/>
            <a:pathLst>
              <a:path w="567690" h="298450">
                <a:moveTo>
                  <a:pt x="496935" y="29455"/>
                </a:moveTo>
                <a:lnTo>
                  <a:pt x="0" y="287019"/>
                </a:lnTo>
                <a:lnTo>
                  <a:pt x="5842" y="298195"/>
                </a:lnTo>
                <a:lnTo>
                  <a:pt x="502744" y="40648"/>
                </a:lnTo>
                <a:lnTo>
                  <a:pt x="496935" y="29455"/>
                </a:lnTo>
                <a:close/>
              </a:path>
              <a:path w="567690" h="298450">
                <a:moveTo>
                  <a:pt x="550255" y="23622"/>
                </a:moveTo>
                <a:lnTo>
                  <a:pt x="508190" y="23622"/>
                </a:lnTo>
                <a:lnTo>
                  <a:pt x="514032" y="34798"/>
                </a:lnTo>
                <a:lnTo>
                  <a:pt x="502744" y="40648"/>
                </a:lnTo>
                <a:lnTo>
                  <a:pt x="517372" y="68834"/>
                </a:lnTo>
                <a:lnTo>
                  <a:pt x="550255" y="23622"/>
                </a:lnTo>
                <a:close/>
              </a:path>
              <a:path w="567690" h="298450">
                <a:moveTo>
                  <a:pt x="508190" y="23622"/>
                </a:moveTo>
                <a:lnTo>
                  <a:pt x="496935" y="29455"/>
                </a:lnTo>
                <a:lnTo>
                  <a:pt x="502744" y="40648"/>
                </a:lnTo>
                <a:lnTo>
                  <a:pt x="514032" y="34798"/>
                </a:lnTo>
                <a:lnTo>
                  <a:pt x="508190" y="23622"/>
                </a:lnTo>
                <a:close/>
              </a:path>
              <a:path w="567690" h="298450">
                <a:moveTo>
                  <a:pt x="567436" y="0"/>
                </a:moveTo>
                <a:lnTo>
                  <a:pt x="482307" y="1269"/>
                </a:lnTo>
                <a:lnTo>
                  <a:pt x="496935" y="29455"/>
                </a:lnTo>
                <a:lnTo>
                  <a:pt x="508190" y="23622"/>
                </a:lnTo>
                <a:lnTo>
                  <a:pt x="550255" y="23622"/>
                </a:lnTo>
                <a:lnTo>
                  <a:pt x="56743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B11727-ED7A-71B0-3827-41371A2B3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b="1" spc="-5" dirty="0">
                <a:latin typeface="Times New Roman"/>
                <a:cs typeface="Times New Roman"/>
              </a:rPr>
              <a:t>Generative </a:t>
            </a:r>
            <a:r>
              <a:rPr lang="en-GB" b="1" spc="-5" dirty="0" err="1">
                <a:latin typeface="Times New Roman"/>
                <a:cs typeface="Times New Roman"/>
              </a:rPr>
              <a:t>Modeling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10" y="2016377"/>
            <a:ext cx="7739990" cy="269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Given a training sample 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 defined by a domain as 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D(</a:t>
            </a:r>
            <a:r>
              <a:rPr lang="en-GB" sz="2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X,Px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). 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The objective of generative modelling is to create a function 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, that is capable to capture </a:t>
            </a:r>
            <a:r>
              <a:rPr lang="en-GB" sz="2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Px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The result of Generative modelling is 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 encoding a probability distribution </a:t>
            </a:r>
            <a:r>
              <a:rPr lang="en-GB" sz="2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Pmodel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, that mimics the </a:t>
            </a:r>
            <a:r>
              <a:rPr lang="en-GB" sz="2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Px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, statistically.</a:t>
            </a: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Based on </a:t>
            </a:r>
            <a:r>
              <a:rPr lang="en-GB" sz="2000" dirty="0" err="1">
                <a:solidFill>
                  <a:prstClr val="black"/>
                </a:solidFill>
                <a:latin typeface="Times New Roman"/>
                <a:cs typeface="Times New Roman"/>
              </a:rPr>
              <a:t>Pmodel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, G will generate samples.</a:t>
            </a:r>
            <a:endParaRPr lang="en-GB" sz="2000" b="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4B18D-5CA4-7261-EF61-E2D3F32424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56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Generative </a:t>
            </a:r>
            <a:r>
              <a:rPr lang="en-GB" b="1" spc="-5" dirty="0" err="1"/>
              <a:t>Modeling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10" y="2016377"/>
            <a:ext cx="7430134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4B18D-5CA4-7261-EF61-E2D3F32424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607196-8150-C7A0-0091-B9DBB169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18"/>
          <a:stretch/>
        </p:blipFill>
        <p:spPr>
          <a:xfrm>
            <a:off x="946810" y="2503690"/>
            <a:ext cx="6924675" cy="27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9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156-1CC0-5ACE-41E0-57FAB77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A355-2EA9-D7B0-0D75-739737F6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1538883"/>
          </a:xfrm>
        </p:spPr>
        <p:txBody>
          <a:bodyPr/>
          <a:lstStyle/>
          <a:p>
            <a:r>
              <a:rPr lang="en-US" b="1" dirty="0" err="1"/>
              <a:t>AutoEncoder</a:t>
            </a:r>
            <a:r>
              <a:rPr lang="en-US" b="1" dirty="0"/>
              <a:t>: </a:t>
            </a:r>
            <a:r>
              <a:rPr lang="en-US" dirty="0"/>
              <a:t>An autoencoder is a type of </a:t>
            </a:r>
            <a:r>
              <a:rPr lang="en-US" b="1" dirty="0"/>
              <a:t>neural network architecture </a:t>
            </a:r>
            <a:r>
              <a:rPr lang="en-US" dirty="0"/>
              <a:t>designed to </a:t>
            </a:r>
            <a:r>
              <a:rPr lang="en-US" b="1" dirty="0"/>
              <a:t>efficiently compress (encode) </a:t>
            </a:r>
            <a:r>
              <a:rPr lang="en-US" dirty="0"/>
              <a:t>input data down to its </a:t>
            </a:r>
            <a:r>
              <a:rPr lang="en-US" b="1" dirty="0"/>
              <a:t>essential features</a:t>
            </a:r>
            <a:r>
              <a:rPr lang="en-US" dirty="0"/>
              <a:t>, then </a:t>
            </a:r>
            <a:r>
              <a:rPr lang="en-US" b="1" dirty="0"/>
              <a:t>reconstruct (decode) </a:t>
            </a:r>
            <a:r>
              <a:rPr lang="en-US" dirty="0"/>
              <a:t>the original input from this compressed representation.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F3BE2-8249-A66D-131A-E5E8BCEE75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156-1CC0-5ACE-41E0-57FAB77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A355-2EA9-D7B0-0D75-739737F6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2462213"/>
          </a:xfrm>
        </p:spPr>
        <p:txBody>
          <a:bodyPr/>
          <a:lstStyle/>
          <a:p>
            <a:r>
              <a:rPr lang="en-US" b="1" dirty="0" err="1"/>
              <a:t>AutoEncoder</a:t>
            </a:r>
            <a:r>
              <a:rPr lang="en-US" b="1" dirty="0"/>
              <a:t>: </a:t>
            </a:r>
            <a:r>
              <a:rPr lang="en-US" dirty="0"/>
              <a:t>An autoencoder is a type of </a:t>
            </a:r>
            <a:r>
              <a:rPr lang="en-US" b="1" dirty="0"/>
              <a:t>neural network architecture </a:t>
            </a:r>
            <a:r>
              <a:rPr lang="en-US" dirty="0"/>
              <a:t>designed to </a:t>
            </a:r>
            <a:r>
              <a:rPr lang="en-US" b="1" dirty="0"/>
              <a:t>efficiently compress (encode) </a:t>
            </a:r>
            <a:r>
              <a:rPr lang="en-US" dirty="0"/>
              <a:t>input data down to its </a:t>
            </a:r>
            <a:r>
              <a:rPr lang="en-US" b="1" dirty="0"/>
              <a:t>essential features</a:t>
            </a:r>
            <a:r>
              <a:rPr lang="en-US" dirty="0"/>
              <a:t>, then </a:t>
            </a:r>
            <a:r>
              <a:rPr lang="en-US" b="1" dirty="0"/>
              <a:t>reconstruct (decode) </a:t>
            </a:r>
            <a:r>
              <a:rPr lang="en-US" dirty="0"/>
              <a:t>the original input from this compressed representation.</a:t>
            </a:r>
          </a:p>
          <a:p>
            <a:endParaRPr lang="en-US" dirty="0"/>
          </a:p>
          <a:p>
            <a:r>
              <a:rPr lang="en-US" dirty="0"/>
              <a:t>Variational Autoencoder: comes from </a:t>
            </a:r>
            <a:r>
              <a:rPr lang="en-US" b="1" dirty="0"/>
              <a:t>Autoencoder</a:t>
            </a:r>
            <a:r>
              <a:rPr lang="en-US" dirty="0"/>
              <a:t> by learning the </a:t>
            </a:r>
            <a:r>
              <a:rPr lang="en-US" b="1" dirty="0"/>
              <a:t>distribution of the code</a:t>
            </a:r>
            <a:r>
              <a:rPr lang="en-US" dirty="0"/>
              <a:t>, rather than the code.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F3BE2-8249-A66D-131A-E5E8BCEE75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F3BE2-8249-A66D-131A-E5E8BCEE75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EBE0F-3A4F-217C-1E78-C5A96913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9"/>
            <a:ext cx="9144000" cy="68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0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156-1CC0-5ACE-41E0-57FAB77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F3BE2-8249-A66D-131A-E5E8BCEE75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CAF16-17A8-C1FF-D543-14D53414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05595"/>
            <a:ext cx="8496300" cy="2390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A13B01-5D28-AF70-7D22-4E71DCD6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33" y="4064335"/>
            <a:ext cx="5228770" cy="27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2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156-1CC0-5ACE-41E0-57FAB77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A355-2EA9-D7B0-0D75-739737F6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9" y="3356552"/>
            <a:ext cx="7443520" cy="1107996"/>
          </a:xfrm>
        </p:spPr>
        <p:txBody>
          <a:bodyPr/>
          <a:lstStyle/>
          <a:p>
            <a:r>
              <a:rPr lang="en-US" sz="3600" b="1" dirty="0"/>
              <a:t>Can we use this to generate new samples?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F3BE2-8249-A66D-131A-E5E8BCEE75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156-1CC0-5ACE-41E0-57FAB77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A355-2EA9-D7B0-0D75-739737F6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41" y="2197893"/>
            <a:ext cx="7443520" cy="2462213"/>
          </a:xfrm>
        </p:spPr>
        <p:txBody>
          <a:bodyPr/>
          <a:lstStyle/>
          <a:p>
            <a:r>
              <a:rPr lang="en-US" dirty="0"/>
              <a:t>Autoencoder </a:t>
            </a:r>
            <a:r>
              <a:rPr lang="en-US" b="1" dirty="0"/>
              <a:t>learns</a:t>
            </a:r>
            <a:r>
              <a:rPr lang="en-US" dirty="0"/>
              <a:t> to create a </a:t>
            </a:r>
            <a:r>
              <a:rPr lang="en-US" b="1" dirty="0"/>
              <a:t>code (compressed representation)</a:t>
            </a:r>
            <a:r>
              <a:rPr lang="en-US" dirty="0"/>
              <a:t>, not the </a:t>
            </a:r>
            <a:r>
              <a:rPr lang="en-US" b="1" dirty="0"/>
              <a:t>probability distribution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Code is dependent on </a:t>
            </a:r>
            <a:r>
              <a:rPr lang="en-US" b="1" dirty="0"/>
              <a:t>neural network architecture</a:t>
            </a:r>
            <a:r>
              <a:rPr lang="en-US" dirty="0"/>
              <a:t>, and </a:t>
            </a:r>
            <a:r>
              <a:rPr lang="en-US" b="1" dirty="0"/>
              <a:t>code dimensions</a:t>
            </a:r>
            <a:r>
              <a:rPr lang="en-US" dirty="0"/>
              <a:t>.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F3BE2-8249-A66D-131A-E5E8BCEE75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156-1CC0-5ACE-41E0-57FAB77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A355-2EA9-D7B0-0D75-739737F6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41" y="2197893"/>
            <a:ext cx="7443520" cy="92333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F3BE2-8249-A66D-131A-E5E8BCEE75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4A479-D44F-97CC-F218-94F96278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176"/>
            <a:ext cx="9144000" cy="36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2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579136-7B21-1140-000C-0ECF34AC408D}"/>
              </a:ext>
            </a:extLst>
          </p:cNvPr>
          <p:cNvSpPr txBox="1"/>
          <p:nvPr/>
        </p:nvSpPr>
        <p:spPr>
          <a:xfrm>
            <a:off x="6420255" y="5749047"/>
            <a:ext cx="1935805" cy="4781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9156-1CC0-5ACE-41E0-57FAB77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A355-2EA9-D7B0-0D75-739737F6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41" y="2197893"/>
            <a:ext cx="7443520" cy="92333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F28E8-087C-92DC-F50B-09373581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6" y="2036242"/>
            <a:ext cx="8124825" cy="419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278454-5698-BDD2-EE3D-48D0A3E43F21}"/>
              </a:ext>
            </a:extLst>
          </p:cNvPr>
          <p:cNvSpPr txBox="1"/>
          <p:nvPr/>
        </p:nvSpPr>
        <p:spPr>
          <a:xfrm>
            <a:off x="6420255" y="5749047"/>
            <a:ext cx="1961750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8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6810" y="569806"/>
            <a:ext cx="4072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COLOR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IMAGES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6810" y="2016378"/>
            <a:ext cx="7430134" cy="1218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Colored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r>
              <a:rPr kumimoji="0" sz="150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consist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channels: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Red, Green</a:t>
            </a:r>
            <a:r>
              <a:rPr kumimoji="0" sz="1500" b="1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15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Blue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channel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intensity</a:t>
            </a:r>
            <a:r>
              <a:rPr kumimoji="0" sz="1500" b="0" i="0" u="none" strike="noStrike" kern="1200" cap="none" spc="-5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range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between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and</a:t>
            </a:r>
            <a:r>
              <a:rPr kumimoji="0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255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ts val="1710"/>
              </a:lnSpc>
              <a:spcBef>
                <a:spcPts val="1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Hence,</a:t>
            </a:r>
            <a:r>
              <a:rPr kumimoji="0" sz="1500" b="0" i="0" u="none" strike="noStrike" kern="1200" cap="none" spc="10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sz="1500" b="0" i="0" u="none" strike="noStrike" kern="1200" cap="none" spc="1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pixel</a:t>
            </a:r>
            <a:r>
              <a:rPr kumimoji="0" sz="1500" b="0" i="0" u="none" strike="noStrike" kern="1200" cap="none" spc="9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1500" b="0" i="0" u="none" strike="noStrike" kern="1200" cap="none" spc="1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represented</a:t>
            </a:r>
            <a:r>
              <a:rPr kumimoji="0" sz="1500" b="0" i="0" u="none" strike="noStrike" kern="1200" cap="none" spc="1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r>
              <a:rPr kumimoji="0" sz="1500" b="0" i="0" u="none" strike="noStrike" kern="1200" cap="none" spc="9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three</a:t>
            </a:r>
            <a:r>
              <a:rPr kumimoji="0" sz="1500" b="1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1500" b="0" i="0" u="none" strike="noStrike" kern="1200" cap="none" spc="9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</a:t>
            </a:r>
            <a:r>
              <a:rPr kumimoji="0" sz="1500" b="0" i="0" u="none" strike="noStrike" kern="1200" cap="none" spc="8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intensity</a:t>
            </a:r>
            <a:r>
              <a:rPr kumimoji="0" sz="1500" b="0" i="0" u="none" strike="noStrike" kern="1200" cap="none" spc="9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</a:t>
            </a:r>
            <a:r>
              <a:rPr kumimoji="0" sz="1500" b="0" i="0" u="none" strike="noStrike" kern="1200" cap="none" spc="1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sz="1500" b="0" i="0" u="none" strike="noStrike" kern="1200" cap="none" spc="8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these</a:t>
            </a:r>
            <a:r>
              <a:rPr kumimoji="0" sz="1500" b="0" i="0" u="none" strike="noStrike" kern="1200" cap="none" spc="1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channels</a:t>
            </a:r>
            <a:r>
              <a:rPr kumimoji="0" lang="en-GB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defines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object’s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color.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587" y="3415368"/>
            <a:ext cx="1985580" cy="13901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7599" y="3413844"/>
            <a:ext cx="1985580" cy="139012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5151" y="4982083"/>
            <a:ext cx="8229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RGB</a:t>
            </a:r>
            <a:r>
              <a:rPr kumimoji="0" sz="1350" b="0" i="0" u="none" strike="noStrike" kern="1200" cap="none" spc="-6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image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97479" y="3372611"/>
            <a:ext cx="3957954" cy="1484630"/>
            <a:chOff x="2697479" y="3372611"/>
            <a:chExt cx="3957954" cy="14846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938" y="3413844"/>
              <a:ext cx="1987044" cy="13901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7479" y="3372611"/>
              <a:ext cx="2068068" cy="148437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43757" y="4982083"/>
            <a:ext cx="2794000" cy="539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048510" algn="l"/>
              </a:tabLst>
              <a:defRPr/>
            </a:pP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R</a:t>
            </a:r>
            <a:r>
              <a:rPr kumimoji="0" sz="135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-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c</a:t>
            </a:r>
            <a:r>
              <a:rPr kumimoji="0" sz="135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h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a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n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n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el	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G</a:t>
            </a:r>
            <a:r>
              <a:rPr kumimoji="0" sz="135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-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c</a:t>
            </a:r>
            <a:r>
              <a:rPr kumimoji="0" sz="135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h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a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nnel</a:t>
            </a:r>
            <a:endParaRPr kumimoji="0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Fig.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Colored</a:t>
            </a:r>
            <a:r>
              <a:rPr kumimoji="0" sz="900" b="1" i="0" u="none" strike="noStrike" kern="1200" cap="none" spc="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r>
              <a:rPr kumimoji="0" sz="900" b="1" i="0" u="none" strike="noStrike" kern="1200" cap="none" spc="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900" b="1" i="0" u="none" strike="noStrike" kern="1200" cap="none" spc="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its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R,G</a:t>
            </a:r>
            <a:r>
              <a:rPr kumimoji="0" sz="900" b="1" i="0" u="none" strike="noStrike" kern="1200" cap="none" spc="1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900" b="1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channels.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2091" y="4982083"/>
            <a:ext cx="743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B</a:t>
            </a:r>
            <a:r>
              <a:rPr kumimoji="0" sz="1350" b="0" i="0" u="none" strike="noStrike" kern="1200" cap="none" spc="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-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c</a:t>
            </a:r>
            <a:r>
              <a:rPr kumimoji="0" sz="1350" b="0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h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a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n</a:t>
            </a:r>
            <a:r>
              <a:rPr kumimoji="0" sz="1350" b="0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n</a:t>
            </a: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el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53DB665-0626-4A81-8BB5-C90891FB86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6347-00E9-DE1F-96A5-A39AAFAB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0C77-5F65-BAC5-C341-5523026FA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99507-3CBD-EC68-86E8-E6A0622295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22012-24C1-3839-021E-36E8B4AC4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" t="8240" r="6559" b="10121"/>
          <a:stretch/>
        </p:blipFill>
        <p:spPr>
          <a:xfrm>
            <a:off x="850239" y="2490281"/>
            <a:ext cx="7213992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7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5E43-012E-BA4A-AF8B-7D2406C4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36B4-312A-3963-8CF6-0B65842F6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2154436"/>
          </a:xfrm>
        </p:spPr>
        <p:txBody>
          <a:bodyPr/>
          <a:lstStyle/>
          <a:p>
            <a:r>
              <a:rPr lang="en-US" dirty="0"/>
              <a:t>Why Variational autoencoder needs to be regularized by constraining to Gaussian distribution?</a:t>
            </a:r>
          </a:p>
          <a:p>
            <a:endParaRPr lang="en-US" dirty="0"/>
          </a:p>
          <a:p>
            <a:r>
              <a:rPr lang="en-US" dirty="0"/>
              <a:t>To maintain regularity (</a:t>
            </a:r>
            <a:r>
              <a:rPr lang="en-US" b="1" dirty="0"/>
              <a:t>to interpret and exploit the code</a:t>
            </a:r>
            <a:r>
              <a:rPr lang="en-US" dirty="0"/>
              <a:t>):</a:t>
            </a:r>
          </a:p>
          <a:p>
            <a:pPr marL="457200" indent="-457200">
              <a:buAutoNum type="arabicPeriod"/>
            </a:pPr>
            <a:r>
              <a:rPr lang="en-US" b="1" dirty="0"/>
              <a:t>Continuity</a:t>
            </a:r>
            <a:r>
              <a:rPr lang="en-US" dirty="0"/>
              <a:t>: Two close points should point to same object.</a:t>
            </a:r>
          </a:p>
          <a:p>
            <a:pPr marL="457200" indent="-457200">
              <a:buAutoNum type="arabicPeriod"/>
            </a:pPr>
            <a:r>
              <a:rPr lang="en-US" b="1" dirty="0"/>
              <a:t>Completeness</a:t>
            </a:r>
            <a:r>
              <a:rPr lang="en-US" dirty="0"/>
              <a:t>: Chosen distribution should give meaningful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E5CB8-97CA-BE61-B97D-D92DC60505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5E43-012E-BA4A-AF8B-7D2406C4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Regularity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36B4-312A-3963-8CF6-0B65842F6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39" y="1858492"/>
            <a:ext cx="7443520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E5CB8-97CA-BE61-B97D-D92DC60505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2D21B-79E7-B13E-574A-29FB54F6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58492"/>
            <a:ext cx="9144000" cy="35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90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  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656" y="2891672"/>
            <a:ext cx="7430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b="1" dirty="0">
                <a:solidFill>
                  <a:prstClr val="black"/>
                </a:solidFill>
                <a:latin typeface="Times New Roman"/>
                <a:cs typeface="Times New Roman"/>
              </a:rPr>
              <a:t>Thank You</a:t>
            </a: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4FB0C-507C-EE6C-6378-7B304679F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1168"/>
            <a:ext cx="9144000" cy="1591310"/>
          </a:xfrm>
          <a:custGeom>
            <a:avLst/>
            <a:gdLst/>
            <a:ahLst/>
            <a:cxnLst/>
            <a:rect l="l" t="t" r="r" b="b"/>
            <a:pathLst>
              <a:path w="9144000" h="1591310">
                <a:moveTo>
                  <a:pt x="9144000" y="0"/>
                </a:moveTo>
                <a:lnTo>
                  <a:pt x="0" y="0"/>
                </a:lnTo>
                <a:lnTo>
                  <a:pt x="0" y="1591055"/>
                </a:lnTo>
                <a:lnTo>
                  <a:pt x="9144000" y="1591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718" y="358267"/>
            <a:ext cx="6957197" cy="11531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369060" marR="5080" indent="-1356995" algn="l">
              <a:lnSpc>
                <a:spcPts val="4079"/>
              </a:lnSpc>
              <a:spcBef>
                <a:spcPts val="830"/>
              </a:spcBef>
            </a:pPr>
            <a:r>
              <a:rPr b="1" spc="-5" dirty="0">
                <a:latin typeface="Times New Roman"/>
                <a:cs typeface="Times New Roman"/>
              </a:rPr>
              <a:t>IMAGE</a:t>
            </a:r>
            <a:r>
              <a:rPr b="1" spc="-30" dirty="0">
                <a:latin typeface="Times New Roman"/>
                <a:cs typeface="Times New Roman"/>
              </a:rPr>
              <a:t> CLASSIFICATION </a:t>
            </a:r>
            <a:r>
              <a:rPr b="1" spc="-9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FRAMEWORK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338" y="1969429"/>
            <a:ext cx="6432106" cy="17807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37079" y="5742533"/>
            <a:ext cx="42081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Fig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4.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Image</a:t>
            </a:r>
            <a:r>
              <a:rPr kumimoji="0" sz="900" b="1" i="0" u="none" strike="noStrike" kern="1200" cap="none" spc="3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classification</a:t>
            </a:r>
            <a:r>
              <a:rPr kumimoji="0" sz="900" b="1" i="0" u="none" strike="noStrike" kern="1200" cap="none" spc="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Framework</a:t>
            </a:r>
            <a:r>
              <a:rPr kumimoji="0" sz="900" b="1" i="0" u="none" strike="noStrike" kern="1200" cap="none" spc="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(a)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Training</a:t>
            </a:r>
            <a:r>
              <a:rPr kumimoji="0" sz="900" b="1" i="0" u="none" strike="noStrike" kern="1200" cap="none" spc="2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framework</a:t>
            </a:r>
            <a:r>
              <a:rPr kumimoji="0" sz="900" b="1" i="0" u="none" strike="noStrike" kern="1200" cap="none" spc="2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(b)</a:t>
            </a:r>
            <a:r>
              <a:rPr kumimoji="0" sz="900" b="1" i="0" u="none" strike="noStrike" kern="1200" cap="none" spc="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testing</a:t>
            </a:r>
            <a:r>
              <a:rPr kumimoji="0" sz="900" b="1" i="0" u="none" strike="noStrike" kern="1200" cap="none" spc="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framework.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028" y="3838942"/>
            <a:ext cx="5949641" cy="17336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57D57-5BDA-A4BB-9650-90477FFD37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b="1" spc="-5" dirty="0">
                <a:latin typeface="Times New Roman"/>
                <a:cs typeface="Times New Roman"/>
              </a:rPr>
              <a:t>Challenges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10" y="2016377"/>
            <a:ext cx="7430134" cy="494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black"/>
                </a:solidFill>
                <a:latin typeface="Times New Roman"/>
                <a:cs typeface="Times New Roman"/>
              </a:rPr>
              <a:t>Limited data availability due to data cleaning. </a:t>
            </a: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Times New Roman"/>
                <a:cs typeface="Times New Roman"/>
              </a:rPr>
              <a:t>Limited labelled training samples (Supervised Learning).</a:t>
            </a: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Times New Roman"/>
                <a:cs typeface="Times New Roman"/>
              </a:rPr>
              <a:t>Limited Data diversifications.</a:t>
            </a: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Times New Roman"/>
                <a:cs typeface="Times New Roman"/>
              </a:rPr>
              <a:t>Difficulty in creating Generalised deep learning models.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4B18D-5CA4-7261-EF61-E2D3F32424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Data Augmentation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88231B-62F1-1E1A-0F99-4EF2CAD02BB2}"/>
              </a:ext>
            </a:extLst>
          </p:cNvPr>
          <p:cNvSpPr txBox="1"/>
          <p:nvPr/>
        </p:nvSpPr>
        <p:spPr>
          <a:xfrm>
            <a:off x="946810" y="2016378"/>
            <a:ext cx="7430134" cy="3436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It is a technique to </a:t>
            </a:r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create a diverse training dataset 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for robust models.</a:t>
            </a:r>
          </a:p>
          <a:p>
            <a:pPr marL="12700">
              <a:spcBef>
                <a:spcPts val="100"/>
              </a:spcBef>
            </a:pPr>
            <a:endParaRPr lang="en-GB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It deals with applying </a:t>
            </a:r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image transformations 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such as image restoration, flipping, resizing etc.</a:t>
            </a: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GB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It should be applied to </a:t>
            </a:r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training data only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302FF-F5A1-4D79-8D01-84DC77840A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8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AUGMENTATION 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BB96-5FDA-4176-81DD-DF5D49FFB6D0}" type="slidenum">
              <a:rPr lang="pt-PT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picture containing cat, sitting, looking, mammal&#10;&#10;Description automatically generated">
            <a:extLst>
              <a:ext uri="{FF2B5EF4-FFF2-40B4-BE49-F238E27FC236}">
                <a16:creationId xmlns:a16="http://schemas.microsoft.com/office/drawing/2014/main" id="{127E9372-8EA9-0086-B732-A06B9AFC21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299"/>
            <a:ext cx="6085224" cy="2139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36F1E1-AF41-864B-E416-7F2C1525F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40" y="4372564"/>
            <a:ext cx="4458086" cy="22328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C10415-4020-8C51-FBAC-802A11DD7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953" y="1997871"/>
            <a:ext cx="3276884" cy="32845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C765C27-F7B3-993C-91AA-91A907170345}"/>
              </a:ext>
            </a:extLst>
          </p:cNvPr>
          <p:cNvSpPr/>
          <p:nvPr/>
        </p:nvSpPr>
        <p:spPr>
          <a:xfrm>
            <a:off x="685019" y="3985067"/>
            <a:ext cx="4697686" cy="341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a. Image rotation and width-height shift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8B6393-4986-F825-FC1B-58AFE756CF63}"/>
              </a:ext>
            </a:extLst>
          </p:cNvPr>
          <p:cNvSpPr/>
          <p:nvPr/>
        </p:nvSpPr>
        <p:spPr>
          <a:xfrm>
            <a:off x="2406583" y="6300290"/>
            <a:ext cx="2853574" cy="341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b. Image resizing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8DA08E-EFBA-8E2A-F6F4-A7DD198C1E87}"/>
              </a:ext>
            </a:extLst>
          </p:cNvPr>
          <p:cNvSpPr/>
          <p:nvPr/>
        </p:nvSpPr>
        <p:spPr>
          <a:xfrm>
            <a:off x="5697953" y="5593463"/>
            <a:ext cx="3345108" cy="341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c. Horizontal and vertical flip</a:t>
            </a:r>
          </a:p>
        </p:txBody>
      </p:sp>
    </p:spTree>
    <p:extLst>
      <p:ext uri="{BB962C8B-B14F-4D97-AF65-F5344CB8AC3E}">
        <p14:creationId xmlns:p14="http://schemas.microsoft.com/office/powerpoint/2010/main" val="90778761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  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656" y="2891672"/>
            <a:ext cx="7430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Generati</a:t>
            </a:r>
            <a:r>
              <a:rPr lang="en-GB" sz="54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ve</a:t>
            </a:r>
            <a:r>
              <a:rPr lang="en-GB" sz="54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GB" sz="54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Modeling</a:t>
            </a: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4FB0C-507C-EE6C-6378-7B304679F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3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Generative </a:t>
            </a:r>
            <a:r>
              <a:rPr lang="en-GB" b="1" spc="-5" dirty="0" err="1"/>
              <a:t>Modeling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10" y="2016377"/>
            <a:ext cx="7430134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4B18D-5CA4-7261-EF61-E2D3F32424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 descr="A diagram of a scientific model&#10;&#10;Description automatically generated">
            <a:extLst>
              <a:ext uri="{FF2B5EF4-FFF2-40B4-BE49-F238E27FC236}">
                <a16:creationId xmlns:a16="http://schemas.microsoft.com/office/drawing/2014/main" id="{A2DF8450-71C9-FD40-F4A3-A170A7C53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203"/>
            <a:ext cx="9144000" cy="39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2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463"/>
            <a:ext cx="9144000" cy="1508760"/>
          </a:xfrm>
          <a:custGeom>
            <a:avLst/>
            <a:gdLst/>
            <a:ahLst/>
            <a:cxnLst/>
            <a:rect l="l" t="t" r="r" b="b"/>
            <a:pathLst>
              <a:path w="9144000" h="1508760">
                <a:moveTo>
                  <a:pt x="9144000" y="0"/>
                </a:moveTo>
                <a:lnTo>
                  <a:pt x="0" y="0"/>
                </a:lnTo>
                <a:lnTo>
                  <a:pt x="0" y="1508759"/>
                </a:lnTo>
                <a:lnTo>
                  <a:pt x="9144000" y="1508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656" y="658444"/>
            <a:ext cx="59860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b="1" spc="-5" dirty="0"/>
              <a:t>Key Terms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810" y="2016377"/>
            <a:ext cx="7739990" cy="388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Sample space: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A sample space is a </a:t>
            </a:r>
            <a:r>
              <a:rPr lang="en-US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set of elements 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with a defined property</a:t>
            </a:r>
            <a:r>
              <a:rPr lang="en-US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It can be denoted by </a:t>
            </a:r>
            <a:r>
              <a:rPr lang="en-US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X.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	e.g.: Number of samples in the training dataset of dogs and cats</a:t>
            </a: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Probability Distribution: The probabilities of the values 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taken by 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random variable.</a:t>
            </a: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b="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Domain: 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It comprises of a sample space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 X, 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and the probability distribution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GB" sz="2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Px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. </a:t>
            </a:r>
            <a:r>
              <a:rPr lang="en-GB" sz="2000" dirty="0">
                <a:solidFill>
                  <a:prstClr val="black"/>
                </a:solidFill>
                <a:latin typeface="Times New Roman"/>
                <a:cs typeface="Times New Roman"/>
              </a:rPr>
              <a:t>It can be defined as 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D={X, </a:t>
            </a:r>
            <a:r>
              <a:rPr lang="en-GB" sz="2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Px</a:t>
            </a:r>
            <a:r>
              <a:rPr lang="en-GB" sz="2000" b="1" dirty="0">
                <a:solidFill>
                  <a:prstClr val="black"/>
                </a:solidFill>
                <a:latin typeface="Times New Roman"/>
                <a:cs typeface="Times New Roman"/>
              </a:rPr>
              <a:t>}.</a:t>
            </a: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b="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4B18D-5CA4-7261-EF61-E2D3F32424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95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scas">
  <a:themeElements>
    <a:clrScheme name="Personalizado 6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isc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isc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alizado 8">
    <a:dk1>
      <a:srgbClr val="323232"/>
    </a:dk1>
    <a:lt1>
      <a:srgbClr val="323232"/>
    </a:lt1>
    <a:dk2>
      <a:srgbClr val="FFFFFF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TM03090430[[fn=Riscas]]</Template>
  <TotalTime>520</TotalTime>
  <Words>605</Words>
  <Application>Microsoft Office PowerPoint</Application>
  <PresentationFormat>On-screen Show (4:3)</PresentationFormat>
  <Paragraphs>113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Wingdings</vt:lpstr>
      <vt:lpstr>Riscas</vt:lpstr>
      <vt:lpstr>Office Theme</vt:lpstr>
      <vt:lpstr>DIGITAL IMAGE</vt:lpstr>
      <vt:lpstr>COLOR IMAGES</vt:lpstr>
      <vt:lpstr>IMAGE CLASSIFICATION  FRAMEWORK</vt:lpstr>
      <vt:lpstr>Challenges</vt:lpstr>
      <vt:lpstr>Data Augmentation</vt:lpstr>
      <vt:lpstr>ImAGE AUGMENTATION </vt:lpstr>
      <vt:lpstr>  </vt:lpstr>
      <vt:lpstr>Generative Modeling</vt:lpstr>
      <vt:lpstr>Key Terms</vt:lpstr>
      <vt:lpstr>Generative Modeling</vt:lpstr>
      <vt:lpstr>Generative Modeling</vt:lpstr>
      <vt:lpstr>AutoEncoders</vt:lpstr>
      <vt:lpstr>AutoEncoders</vt:lpstr>
      <vt:lpstr>PowerPoint Presentation</vt:lpstr>
      <vt:lpstr>AutoEncoders</vt:lpstr>
      <vt:lpstr>Question</vt:lpstr>
      <vt:lpstr>Why?</vt:lpstr>
      <vt:lpstr>Variational Autoencoders</vt:lpstr>
      <vt:lpstr>Variational Autoencoders</vt:lpstr>
      <vt:lpstr>PowerPoint Presentation</vt:lpstr>
      <vt:lpstr>Question</vt:lpstr>
      <vt:lpstr>Regularity explanation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MADEIRA INTERNATIONAL WORKSHOP IN MACHINE LEARNING 2021</dc:title>
  <dc:creator>Fábio</dc:creator>
  <cp:lastModifiedBy>Ankit Gupta</cp:lastModifiedBy>
  <cp:revision>313</cp:revision>
  <dcterms:created xsi:type="dcterms:W3CDTF">2021-07-21T09:02:29Z</dcterms:created>
  <dcterms:modified xsi:type="dcterms:W3CDTF">2024-04-17T14:34:25Z</dcterms:modified>
</cp:coreProperties>
</file>