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56" r:id="rId2"/>
    <p:sldId id="258" r:id="rId3"/>
    <p:sldId id="259" r:id="rId4"/>
    <p:sldId id="268" r:id="rId5"/>
    <p:sldId id="261" r:id="rId6"/>
    <p:sldId id="265" r:id="rId7"/>
    <p:sldId id="266" r:id="rId8"/>
    <p:sldId id="264" r:id="rId9"/>
    <p:sldId id="262" r:id="rId10"/>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72"/>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Axita Gupta - Course 3 Task 1</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586D77-91FD-4CD5-8108-C7CB420F8FA5}" type="datetimeFigureOut">
              <a:rPr lang="en-US" smtClean="0"/>
              <a:t>2/21/2020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2C1799-0A64-4AE6-BAD8-27BAFB25DE0A}" type="slidenum">
              <a:rPr lang="en-US" smtClean="0"/>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Axita Gupta - Course 3 Task 1</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AC23F-3FF9-4859-8828-AECD1133CF34}" type="datetimeFigureOut">
              <a:rPr lang="en-US" smtClean="0"/>
              <a:t>2/21/2020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4EFA39-28C8-4995-B454-4B81EAF932F6}"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EFA39-28C8-4995-B454-4B81EAF932F6}" type="slidenum">
              <a:rPr lang="en-US" smtClean="0"/>
              <a:t>9</a:t>
            </a:fld>
            <a:endParaRPr lang="en-US"/>
          </a:p>
        </p:txBody>
      </p:sp>
      <p:sp>
        <p:nvSpPr>
          <p:cNvPr id="5" name="Header Placeholder 4"/>
          <p:cNvSpPr>
            <a:spLocks noGrp="1"/>
          </p:cNvSpPr>
          <p:nvPr>
            <p:ph type="hdr" sz="quarter" idx="11"/>
          </p:nvPr>
        </p:nvSpPr>
        <p:spPr/>
        <p:txBody>
          <a:bodyPr/>
          <a:lstStyle/>
          <a:p>
            <a:r>
              <a:rPr lang="en-US" smtClean="0"/>
              <a:t>Axita Gupta - Course 3 Task 1</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971800" y="3124200"/>
            <a:ext cx="802386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971800" y="5003322"/>
            <a:ext cx="802386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436907" y="1116947"/>
            <a:ext cx="2286000" cy="495300"/>
          </a:xfrm>
        </p:spPr>
        <p:txBody>
          <a:bodyPr/>
          <a:lstStyle/>
          <a:p>
            <a:fld id="{37F9FD45-C1CD-41E6-81A6-B54E707E122C}" type="datetime1">
              <a:rPr lang="en-US" smtClean="0"/>
              <a:t>2/22/2020</a:t>
            </a:fld>
            <a:endParaRPr lang="en-US"/>
          </a:p>
        </p:txBody>
      </p:sp>
      <p:sp>
        <p:nvSpPr>
          <p:cNvPr id="17" name="Footer Placeholder 16"/>
          <p:cNvSpPr>
            <a:spLocks noGrp="1"/>
          </p:cNvSpPr>
          <p:nvPr>
            <p:ph type="ftr" sz="quarter" idx="11"/>
          </p:nvPr>
        </p:nvSpPr>
        <p:spPr bwMode="auto">
          <a:xfrm rot="5400000">
            <a:off x="9749090" y="4124062"/>
            <a:ext cx="3657600" cy="499262"/>
          </a:xfrm>
        </p:spPr>
        <p:txBody>
          <a:bodyPr/>
          <a:lstStyle/>
          <a:p>
            <a:r>
              <a:rPr lang="en-US" smtClean="0"/>
              <a:t>Axita Gupta - Course 3 Task 1</a:t>
            </a:r>
            <a:endParaRPr lang="en-US"/>
          </a:p>
        </p:txBody>
      </p:sp>
      <p:sp>
        <p:nvSpPr>
          <p:cNvPr id="10" name="Rectangle 9"/>
          <p:cNvSpPr/>
          <p:nvPr/>
        </p:nvSpPr>
        <p:spPr bwMode="auto">
          <a:xfrm>
            <a:off x="495300" y="0"/>
            <a:ext cx="79248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59237" y="0"/>
            <a:ext cx="136063"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287780" y="0"/>
            <a:ext cx="236434"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483716" y="0"/>
            <a:ext cx="299364"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3824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18872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1034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244632"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38684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184801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584960" y="0"/>
            <a:ext cx="9906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792480" y="3429000"/>
            <a:ext cx="168402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02522" y="4866752"/>
            <a:ext cx="833851"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18404" y="5500632"/>
            <a:ext cx="178308"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163470" y="5788152"/>
            <a:ext cx="356616"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476500" y="4495800"/>
            <a:ext cx="475488"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23207" y="4928702"/>
            <a:ext cx="792480" cy="517524"/>
          </a:xfrm>
        </p:spPr>
        <p:txBody>
          <a:bodyPr/>
          <a:lstStyle/>
          <a:p>
            <a:fld id="{BB66F16A-DDC8-4A02-99A5-350123573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15556-9FB8-40EB-B411-BEE8BDB8ADEA}" type="datetime1">
              <a:rPr lang="en-US" smtClean="0"/>
              <a:t>2/22/2020</a:t>
            </a:fld>
            <a:endParaRPr lang="en-US"/>
          </a:p>
        </p:txBody>
      </p:sp>
      <p:sp>
        <p:nvSpPr>
          <p:cNvPr id="5" name="Footer Placeholder 4"/>
          <p:cNvSpPr>
            <a:spLocks noGrp="1"/>
          </p:cNvSpPr>
          <p:nvPr>
            <p:ph type="ftr" sz="quarter" idx="11"/>
          </p:nvPr>
        </p:nvSpPr>
        <p:spPr/>
        <p:txBody>
          <a:bodyPr/>
          <a:lstStyle/>
          <a:p>
            <a:r>
              <a:rPr lang="en-US" smtClean="0"/>
              <a:t>Axita Gupta - Course 3 Task 1</a:t>
            </a:r>
            <a:endParaRPr lang="en-US"/>
          </a:p>
        </p:txBody>
      </p:sp>
      <p:sp>
        <p:nvSpPr>
          <p:cNvPr id="6" name="Slide Number Placeholder 5"/>
          <p:cNvSpPr>
            <a:spLocks noGrp="1"/>
          </p:cNvSpPr>
          <p:nvPr>
            <p:ph type="sldNum" sz="quarter" idx="12"/>
          </p:nvPr>
        </p:nvSpPr>
        <p:spPr/>
        <p:txBody>
          <a:bodyPr/>
          <a:lstStyle/>
          <a:p>
            <a:fld id="{BB66F16A-DDC8-4A02-99A5-350123573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17932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84552F-F5AC-46FA-B9C3-159CB6ACE7CD}" type="datetime1">
              <a:rPr lang="en-US" smtClean="0"/>
              <a:t>2/22/2020</a:t>
            </a:fld>
            <a:endParaRPr lang="en-US"/>
          </a:p>
        </p:txBody>
      </p:sp>
      <p:sp>
        <p:nvSpPr>
          <p:cNvPr id="5" name="Footer Placeholder 4"/>
          <p:cNvSpPr>
            <a:spLocks noGrp="1"/>
          </p:cNvSpPr>
          <p:nvPr>
            <p:ph type="ftr" sz="quarter" idx="11"/>
          </p:nvPr>
        </p:nvSpPr>
        <p:spPr/>
        <p:txBody>
          <a:bodyPr/>
          <a:lstStyle/>
          <a:p>
            <a:r>
              <a:rPr lang="en-US" smtClean="0"/>
              <a:t>Axita Gupta - Course 3 Task 1</a:t>
            </a:r>
            <a:endParaRPr lang="en-US"/>
          </a:p>
        </p:txBody>
      </p:sp>
      <p:sp>
        <p:nvSpPr>
          <p:cNvPr id="6" name="Slide Number Placeholder 5"/>
          <p:cNvSpPr>
            <a:spLocks noGrp="1"/>
          </p:cNvSpPr>
          <p:nvPr>
            <p:ph type="sldNum" sz="quarter" idx="12"/>
          </p:nvPr>
        </p:nvSpPr>
        <p:spPr/>
        <p:txBody>
          <a:bodyPr/>
          <a:lstStyle/>
          <a:p>
            <a:fld id="{BB66F16A-DDC8-4A02-99A5-3501235731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594360" y="1600200"/>
            <a:ext cx="970788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F1E2097-C1E6-4E74-A751-A647E4731AE6}" type="datetime1">
              <a:rPr lang="en-US" smtClean="0"/>
              <a:t>2/22/2020</a:t>
            </a:fld>
            <a:endParaRPr lang="en-US"/>
          </a:p>
        </p:txBody>
      </p:sp>
      <p:sp>
        <p:nvSpPr>
          <p:cNvPr id="9" name="Slide Number Placeholder 8"/>
          <p:cNvSpPr>
            <a:spLocks noGrp="1"/>
          </p:cNvSpPr>
          <p:nvPr>
            <p:ph type="sldNum" sz="quarter" idx="15"/>
          </p:nvPr>
        </p:nvSpPr>
        <p:spPr/>
        <p:txBody>
          <a:bodyPr rtlCol="0"/>
          <a:lstStyle/>
          <a:p>
            <a:fld id="{BB66F16A-DDC8-4A02-99A5-35012357317E}"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Axita Gupta - Course 3 Task 1</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2895600"/>
            <a:ext cx="802386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971800" y="5010150"/>
            <a:ext cx="802386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435133" y="1113282"/>
            <a:ext cx="2286000" cy="495300"/>
          </a:xfrm>
        </p:spPr>
        <p:txBody>
          <a:bodyPr/>
          <a:lstStyle/>
          <a:p>
            <a:fld id="{87F213C9-B0D2-46DF-8DEA-D8116F49402A}" type="datetime1">
              <a:rPr lang="en-US" smtClean="0"/>
              <a:t>2/22/2020</a:t>
            </a:fld>
            <a:endParaRPr lang="en-US"/>
          </a:p>
        </p:txBody>
      </p:sp>
      <p:sp>
        <p:nvSpPr>
          <p:cNvPr id="5" name="Footer Placeholder 4"/>
          <p:cNvSpPr>
            <a:spLocks noGrp="1"/>
          </p:cNvSpPr>
          <p:nvPr>
            <p:ph type="ftr" sz="quarter" idx="11"/>
          </p:nvPr>
        </p:nvSpPr>
        <p:spPr bwMode="auto">
          <a:xfrm rot="5400000">
            <a:off x="9749333" y="4121201"/>
            <a:ext cx="3657600" cy="499262"/>
          </a:xfrm>
        </p:spPr>
        <p:txBody>
          <a:bodyPr/>
          <a:lstStyle/>
          <a:p>
            <a:r>
              <a:rPr lang="en-US" smtClean="0"/>
              <a:t>Axita Gupta - Course 3 Task 1</a:t>
            </a:r>
            <a:endParaRPr lang="en-US"/>
          </a:p>
        </p:txBody>
      </p:sp>
      <p:sp>
        <p:nvSpPr>
          <p:cNvPr id="9" name="Rectangle 8"/>
          <p:cNvSpPr/>
          <p:nvPr/>
        </p:nvSpPr>
        <p:spPr bwMode="auto">
          <a:xfrm>
            <a:off x="495300" y="0"/>
            <a:ext cx="79248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59237" y="0"/>
            <a:ext cx="136063"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287780" y="0"/>
            <a:ext cx="236434"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483716" y="0"/>
            <a:ext cx="299364"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3824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18872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1034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244632"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38684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584960" y="0"/>
            <a:ext cx="9906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792480" y="3429000"/>
            <a:ext cx="168402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22115" y="4866752"/>
            <a:ext cx="833851"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18404" y="5500632"/>
            <a:ext cx="178308"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163470" y="5791200"/>
            <a:ext cx="356616"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442752" y="4479888"/>
            <a:ext cx="475488"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182732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42801" y="4928702"/>
            <a:ext cx="792480" cy="517524"/>
          </a:xfrm>
        </p:spPr>
        <p:txBody>
          <a:bodyPr/>
          <a:lstStyle/>
          <a:p>
            <a:fld id="{BB66F16A-DDC8-4A02-99A5-350123573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C21F59-27D8-434C-8CB8-BA7C425DB22D}" type="datetime1">
              <a:rPr lang="en-US" smtClean="0"/>
              <a:t>2/22/2020</a:t>
            </a:fld>
            <a:endParaRPr lang="en-US"/>
          </a:p>
        </p:txBody>
      </p:sp>
      <p:sp>
        <p:nvSpPr>
          <p:cNvPr id="6" name="Footer Placeholder 5"/>
          <p:cNvSpPr>
            <a:spLocks noGrp="1"/>
          </p:cNvSpPr>
          <p:nvPr>
            <p:ph type="ftr" sz="quarter" idx="11"/>
          </p:nvPr>
        </p:nvSpPr>
        <p:spPr/>
        <p:txBody>
          <a:bodyPr/>
          <a:lstStyle/>
          <a:p>
            <a:r>
              <a:rPr lang="en-US" smtClean="0"/>
              <a:t>Axita Gupta - Course 3 Task 1</a:t>
            </a:r>
            <a:endParaRPr lang="en-US"/>
          </a:p>
        </p:txBody>
      </p:sp>
      <p:sp>
        <p:nvSpPr>
          <p:cNvPr id="7" name="Slide Number Placeholder 6"/>
          <p:cNvSpPr>
            <a:spLocks noGrp="1"/>
          </p:cNvSpPr>
          <p:nvPr>
            <p:ph type="sldNum" sz="quarter" idx="12"/>
          </p:nvPr>
        </p:nvSpPr>
        <p:spPr/>
        <p:txBody>
          <a:bodyPr/>
          <a:lstStyle/>
          <a:p>
            <a:fld id="{BB66F16A-DDC8-4A02-99A5-35012357317E}" type="slidenum">
              <a:rPr lang="en-US" smtClean="0"/>
              <a:pPr/>
              <a:t>‹#›</a:t>
            </a:fld>
            <a:endParaRPr lang="en-US"/>
          </a:p>
        </p:txBody>
      </p:sp>
      <p:sp>
        <p:nvSpPr>
          <p:cNvPr id="9" name="Content Placeholder 8"/>
          <p:cNvSpPr>
            <a:spLocks noGrp="1"/>
          </p:cNvSpPr>
          <p:nvPr>
            <p:ph sz="quarter" idx="1"/>
          </p:nvPr>
        </p:nvSpPr>
        <p:spPr>
          <a:xfrm>
            <a:off x="594360" y="1600200"/>
            <a:ext cx="47548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551322" y="1600200"/>
            <a:ext cx="47548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73050"/>
            <a:ext cx="980694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C84F2CD-502C-42DE-9BBB-577F5FB75C0B}" type="datetime1">
              <a:rPr lang="en-US" smtClean="0"/>
              <a:t>2/22/2020</a:t>
            </a:fld>
            <a:endParaRPr lang="en-US"/>
          </a:p>
        </p:txBody>
      </p:sp>
      <p:sp>
        <p:nvSpPr>
          <p:cNvPr id="8" name="Footer Placeholder 7"/>
          <p:cNvSpPr>
            <a:spLocks noGrp="1"/>
          </p:cNvSpPr>
          <p:nvPr>
            <p:ph type="ftr" sz="quarter" idx="11"/>
          </p:nvPr>
        </p:nvSpPr>
        <p:spPr/>
        <p:txBody>
          <a:bodyPr/>
          <a:lstStyle/>
          <a:p>
            <a:r>
              <a:rPr lang="en-US" smtClean="0"/>
              <a:t>Axita Gupta - Course 3 Task 1</a:t>
            </a:r>
            <a:endParaRPr lang="en-US"/>
          </a:p>
        </p:txBody>
      </p:sp>
      <p:sp>
        <p:nvSpPr>
          <p:cNvPr id="9" name="Slide Number Placeholder 8"/>
          <p:cNvSpPr>
            <a:spLocks noGrp="1"/>
          </p:cNvSpPr>
          <p:nvPr>
            <p:ph type="sldNum" sz="quarter" idx="12"/>
          </p:nvPr>
        </p:nvSpPr>
        <p:spPr/>
        <p:txBody>
          <a:bodyPr/>
          <a:lstStyle/>
          <a:p>
            <a:fld id="{BB66F16A-DDC8-4A02-99A5-35012357317E}" type="slidenum">
              <a:rPr lang="en-US" smtClean="0"/>
              <a:pPr/>
              <a:t>‹#›</a:t>
            </a:fld>
            <a:endParaRPr lang="en-US"/>
          </a:p>
        </p:txBody>
      </p:sp>
      <p:sp>
        <p:nvSpPr>
          <p:cNvPr id="11" name="Content Placeholder 10"/>
          <p:cNvSpPr>
            <a:spLocks noGrp="1"/>
          </p:cNvSpPr>
          <p:nvPr>
            <p:ph sz="quarter" idx="2"/>
          </p:nvPr>
        </p:nvSpPr>
        <p:spPr>
          <a:xfrm>
            <a:off x="594360" y="2362200"/>
            <a:ext cx="475488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683568" y="2362200"/>
            <a:ext cx="475488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594360" y="1569720"/>
            <a:ext cx="475488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646420" y="1569720"/>
            <a:ext cx="475488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91DA5F7-8185-4E59-A195-6195CD24E84F}" type="datetime1">
              <a:rPr lang="en-US" smtClean="0"/>
              <a:t>2/22/2020</a:t>
            </a:fld>
            <a:endParaRPr lang="en-US"/>
          </a:p>
        </p:txBody>
      </p:sp>
      <p:sp>
        <p:nvSpPr>
          <p:cNvPr id="7" name="Slide Number Placeholder 6"/>
          <p:cNvSpPr>
            <a:spLocks noGrp="1"/>
          </p:cNvSpPr>
          <p:nvPr>
            <p:ph type="sldNum" sz="quarter" idx="11"/>
          </p:nvPr>
        </p:nvSpPr>
        <p:spPr/>
        <p:txBody>
          <a:bodyPr rtlCol="0"/>
          <a:lstStyle/>
          <a:p>
            <a:fld id="{BB66F16A-DDC8-4A02-99A5-35012357317E}"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Axita Gupta - Course 3 Task 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CF2E2-3A0F-4D3C-9081-2C4EA1AE74BE}" type="datetime1">
              <a:rPr lang="en-US" smtClean="0"/>
              <a:t>2/22/2020</a:t>
            </a:fld>
            <a:endParaRPr lang="en-US"/>
          </a:p>
        </p:txBody>
      </p:sp>
      <p:sp>
        <p:nvSpPr>
          <p:cNvPr id="3" name="Footer Placeholder 2"/>
          <p:cNvSpPr>
            <a:spLocks noGrp="1"/>
          </p:cNvSpPr>
          <p:nvPr>
            <p:ph type="ftr" sz="quarter" idx="11"/>
          </p:nvPr>
        </p:nvSpPr>
        <p:spPr/>
        <p:txBody>
          <a:bodyPr/>
          <a:lstStyle/>
          <a:p>
            <a:r>
              <a:rPr lang="en-US" smtClean="0"/>
              <a:t>Axita Gupta - Course 3 Task 1</a:t>
            </a:r>
            <a:endParaRPr lang="en-US"/>
          </a:p>
        </p:txBody>
      </p:sp>
      <p:sp>
        <p:nvSpPr>
          <p:cNvPr id="4" name="Slide Number Placeholder 3"/>
          <p:cNvSpPr>
            <a:spLocks noGrp="1"/>
          </p:cNvSpPr>
          <p:nvPr>
            <p:ph type="sldNum" sz="quarter" idx="12"/>
          </p:nvPr>
        </p:nvSpPr>
        <p:spPr/>
        <p:txBody>
          <a:bodyPr/>
          <a:lstStyle/>
          <a:p>
            <a:fld id="{BB66F16A-DDC8-4A02-99A5-350123573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3919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329809" y="3131820"/>
            <a:ext cx="6309360" cy="59436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855964" y="274320"/>
            <a:ext cx="198516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12292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04998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68908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490960" y="0"/>
            <a:ext cx="39624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59002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603382" y="5715000"/>
            <a:ext cx="71323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96240" y="274320"/>
            <a:ext cx="733044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5987786-02D5-46F6-8A58-7113964D9C7F}" type="datetime1">
              <a:rPr lang="en-US" smtClean="0"/>
              <a:t>2/22/2020</a:t>
            </a:fld>
            <a:endParaRPr lang="en-US"/>
          </a:p>
        </p:txBody>
      </p:sp>
      <p:sp>
        <p:nvSpPr>
          <p:cNvPr id="22" name="Slide Number Placeholder 21"/>
          <p:cNvSpPr>
            <a:spLocks noGrp="1"/>
          </p:cNvSpPr>
          <p:nvPr>
            <p:ph type="sldNum" sz="quarter" idx="15"/>
          </p:nvPr>
        </p:nvSpPr>
        <p:spPr/>
        <p:txBody>
          <a:bodyPr rtlCol="0"/>
          <a:lstStyle/>
          <a:p>
            <a:fld id="{BB66F16A-DDC8-4A02-99A5-35012357317E}"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Axita Gupta - Course 3 Task 1</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3919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603382" y="5715000"/>
            <a:ext cx="71323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301577" y="3131820"/>
            <a:ext cx="6309360" cy="59436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02386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8795537" y="264795"/>
            <a:ext cx="19812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68908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490960" y="0"/>
            <a:ext cx="39624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59002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12292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04998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D2F92AC-F064-41B0-8EF0-5619EC3370F9}" type="datetime1">
              <a:rPr lang="en-US" smtClean="0"/>
              <a:t>2/22/2020</a:t>
            </a:fld>
            <a:endParaRPr lang="en-US"/>
          </a:p>
        </p:txBody>
      </p:sp>
      <p:sp>
        <p:nvSpPr>
          <p:cNvPr id="18" name="Slide Number Placeholder 17"/>
          <p:cNvSpPr>
            <a:spLocks noGrp="1"/>
          </p:cNvSpPr>
          <p:nvPr>
            <p:ph type="sldNum" sz="quarter" idx="11"/>
          </p:nvPr>
        </p:nvSpPr>
        <p:spPr/>
        <p:txBody>
          <a:bodyPr rtlCol="0"/>
          <a:lstStyle/>
          <a:p>
            <a:fld id="{BB66F16A-DDC8-4A02-99A5-35012357317E}"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Axita Gupta - Course 3 Task 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3919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594360" y="274638"/>
            <a:ext cx="970788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94360" y="1600200"/>
            <a:ext cx="970788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168128" y="1024244"/>
            <a:ext cx="2011680" cy="499262"/>
          </a:xfrm>
          <a:prstGeom prst="rect">
            <a:avLst/>
          </a:prstGeom>
        </p:spPr>
        <p:txBody>
          <a:bodyPr vert="horz" anchor="ctr" anchorCtr="0"/>
          <a:lstStyle>
            <a:lvl1pPr algn="r" eaLnBrk="1" latinLnBrk="0" hangingPunct="1">
              <a:defRPr kumimoji="0" sz="1200">
                <a:solidFill>
                  <a:schemeClr val="tx2"/>
                </a:solidFill>
              </a:defRPr>
            </a:lvl1pPr>
          </a:lstStyle>
          <a:p>
            <a:fld id="{05BE0D5B-AF13-48F6-AED9-817106645D6A}" type="datetime1">
              <a:rPr lang="en-US" smtClean="0"/>
              <a:t>2/22/2020</a:t>
            </a:fld>
            <a:endParaRPr lang="en-US"/>
          </a:p>
        </p:txBody>
      </p:sp>
      <p:sp>
        <p:nvSpPr>
          <p:cNvPr id="3" name="Footer Placeholder 2"/>
          <p:cNvSpPr>
            <a:spLocks noGrp="1"/>
          </p:cNvSpPr>
          <p:nvPr>
            <p:ph type="ftr" sz="quarter" idx="3"/>
          </p:nvPr>
        </p:nvSpPr>
        <p:spPr>
          <a:xfrm rot="5400000">
            <a:off x="9567302" y="3682376"/>
            <a:ext cx="3200400" cy="475488"/>
          </a:xfrm>
          <a:prstGeom prst="rect">
            <a:avLst/>
          </a:prstGeom>
        </p:spPr>
        <p:txBody>
          <a:bodyPr vert="horz" anchor="ctr" anchorCtr="0"/>
          <a:lstStyle>
            <a:lvl1pPr algn="l" eaLnBrk="1" latinLnBrk="0" hangingPunct="1">
              <a:defRPr kumimoji="0" sz="1200">
                <a:solidFill>
                  <a:schemeClr val="tx2"/>
                </a:solidFill>
              </a:defRPr>
            </a:lvl1pPr>
          </a:lstStyle>
          <a:p>
            <a:r>
              <a:rPr lang="en-US" smtClean="0"/>
              <a:t>Axita Gupta - Course 3 Task 1</a:t>
            </a:r>
            <a:endParaRPr lang="en-US"/>
          </a:p>
        </p:txBody>
      </p:sp>
      <p:sp>
        <p:nvSpPr>
          <p:cNvPr id="7" name="Straight Connector 6"/>
          <p:cNvSpPr>
            <a:spLocks noChangeShapeType="1"/>
          </p:cNvSpPr>
          <p:nvPr/>
        </p:nvSpPr>
        <p:spPr bwMode="auto">
          <a:xfrm>
            <a:off x="9906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68908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490960" y="0"/>
            <a:ext cx="39624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59002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603382" y="5715000"/>
            <a:ext cx="71323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567721" y="5734050"/>
            <a:ext cx="792480" cy="521208"/>
          </a:xfrm>
          <a:prstGeom prst="rect">
            <a:avLst/>
          </a:prstGeom>
        </p:spPr>
        <p:txBody>
          <a:bodyPr vert="horz" anchor="ctr"/>
          <a:lstStyle>
            <a:lvl1pPr algn="ctr" eaLnBrk="1" latinLnBrk="0" hangingPunct="1">
              <a:defRPr kumimoji="0" sz="1400" b="1">
                <a:solidFill>
                  <a:srgbClr val="FFFFFF"/>
                </a:solidFill>
              </a:defRPr>
            </a:lvl1pPr>
          </a:lstStyle>
          <a:p>
            <a:fld id="{BB66F16A-DDC8-4A02-99A5-350123573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EEReports/ee-reports-metering-101a-how-submetering-works-50971383"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financial-services/security-compliance/?sc_channel=sm&amp;sc_campaign=AWS_Security&amp;sc_publisher=TWITTER&amp;sc_country=Security%20&amp;%20Identity&amp;sc_geo=GLOBAL&amp;sc_outcome=awareness&amp;trk=_TWITTER&amp;sc_content=security_blog_design_security_financial&amp;linkId=50368836" TargetMode="External"/><Relationship Id="rId2" Type="http://schemas.openxmlformats.org/officeDocument/2006/relationships/hyperlink" Target="https://www.sciencedirect.com/science/article/pii/S2405959517303582"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 Household Energy Consumption </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b="0" dirty="0" smtClean="0"/>
              <a:t>Domain </a:t>
            </a:r>
            <a:r>
              <a:rPr lang="en-US" b="0" dirty="0" smtClean="0"/>
              <a:t>Research </a:t>
            </a:r>
            <a:r>
              <a:rPr lang="en-US" b="0" dirty="0" smtClean="0"/>
              <a:t>and Exploratory Data </a:t>
            </a:r>
            <a:r>
              <a:rPr lang="en-US" b="0" dirty="0" smtClean="0"/>
              <a:t>Analysis</a:t>
            </a:r>
          </a:p>
          <a:p>
            <a:r>
              <a:rPr lang="en-US" b="0" dirty="0" smtClean="0"/>
              <a:t>Axita Gupta</a:t>
            </a:r>
          </a:p>
          <a:p>
            <a:r>
              <a:rPr lang="en-US" b="0" dirty="0" smtClean="0"/>
              <a:t>02/21/2020</a:t>
            </a:r>
            <a:endParaRPr lang="en-US" b="0" dirty="0" smtClean="0"/>
          </a:p>
        </p:txBody>
      </p:sp>
      <p:sp>
        <p:nvSpPr>
          <p:cNvPr id="7" name="Slide Number Placeholder 6"/>
          <p:cNvSpPr>
            <a:spLocks noGrp="1"/>
          </p:cNvSpPr>
          <p:nvPr>
            <p:ph type="sldNum" sz="quarter" idx="12"/>
          </p:nvPr>
        </p:nvSpPr>
        <p:spPr/>
        <p:txBody>
          <a:bodyPr/>
          <a:lstStyle/>
          <a:p>
            <a:fld id="{BB66F16A-DDC8-4A02-99A5-35012357317E}"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896600" cy="609600"/>
          </a:xfrm>
        </p:spPr>
        <p:txBody>
          <a:bodyPr>
            <a:normAutofit/>
          </a:bodyPr>
          <a:lstStyle/>
          <a:p>
            <a:r>
              <a:rPr lang="en-US" u="sng" dirty="0" smtClean="0"/>
              <a:t>Background – What is the context of this project?</a:t>
            </a:r>
            <a:endParaRPr lang="en-US" u="sng" dirty="0"/>
          </a:p>
        </p:txBody>
      </p:sp>
      <p:sp>
        <p:nvSpPr>
          <p:cNvPr id="3" name="Content Placeholder 2"/>
          <p:cNvSpPr>
            <a:spLocks noGrp="1"/>
          </p:cNvSpPr>
          <p:nvPr>
            <p:ph sz="quarter" idx="1"/>
          </p:nvPr>
        </p:nvSpPr>
        <p:spPr>
          <a:xfrm>
            <a:off x="304800" y="1143000"/>
            <a:ext cx="5486400" cy="4873752"/>
          </a:xfrm>
        </p:spPr>
        <p:txBody>
          <a:bodyPr>
            <a:normAutofit/>
          </a:bodyPr>
          <a:lstStyle/>
          <a:p>
            <a:r>
              <a:rPr lang="en-US" dirty="0" smtClean="0"/>
              <a:t>Analyze 47 months of energy usage data to </a:t>
            </a:r>
            <a:r>
              <a:rPr lang="en-US" dirty="0" smtClean="0"/>
              <a:t>determine:</a:t>
            </a:r>
          </a:p>
          <a:p>
            <a:endParaRPr lang="en-US" dirty="0" smtClean="0"/>
          </a:p>
          <a:p>
            <a:pPr lvl="1"/>
            <a:r>
              <a:rPr lang="en-US" dirty="0" smtClean="0"/>
              <a:t>What </a:t>
            </a:r>
            <a:r>
              <a:rPr lang="en-US" dirty="0" smtClean="0"/>
              <a:t>kind of analytics and visualizations can be created that would empower Smart Home owners with </a:t>
            </a:r>
            <a:r>
              <a:rPr lang="en-US" dirty="0" smtClean="0"/>
              <a:t>greater understanding </a:t>
            </a:r>
            <a:r>
              <a:rPr lang="en-US" dirty="0" smtClean="0"/>
              <a:t>and control of their power </a:t>
            </a:r>
            <a:r>
              <a:rPr lang="en-US" dirty="0" smtClean="0"/>
              <a:t>usage.</a:t>
            </a:r>
          </a:p>
          <a:p>
            <a:pPr lvl="1">
              <a:buNone/>
            </a:pPr>
            <a:endParaRPr lang="en-US" dirty="0" smtClean="0"/>
          </a:p>
          <a:p>
            <a:pPr lvl="1"/>
            <a:r>
              <a:rPr lang="en-US" dirty="0" smtClean="0"/>
              <a:t>Develop </a:t>
            </a:r>
            <a:r>
              <a:rPr lang="en-US" dirty="0" smtClean="0"/>
              <a:t>analytics for a new set of electrical sub-metering devices used for power </a:t>
            </a:r>
            <a:r>
              <a:rPr lang="en-US" dirty="0" smtClean="0"/>
              <a:t>management in </a:t>
            </a:r>
            <a:r>
              <a:rPr lang="en-US" dirty="0" smtClean="0"/>
              <a:t>Smart Homes</a:t>
            </a:r>
            <a:r>
              <a:rPr lang="en-US" dirty="0" smtClean="0"/>
              <a:t>.</a:t>
            </a:r>
            <a:endParaRPr lang="en-US" dirty="0" smtClean="0"/>
          </a:p>
        </p:txBody>
      </p:sp>
      <p:grpSp>
        <p:nvGrpSpPr>
          <p:cNvPr id="6" name="Group 5"/>
          <p:cNvGrpSpPr/>
          <p:nvPr/>
        </p:nvGrpSpPr>
        <p:grpSpPr>
          <a:xfrm>
            <a:off x="5791200" y="1066800"/>
            <a:ext cx="5534025" cy="4343400"/>
            <a:chOff x="5638800" y="2819400"/>
            <a:chExt cx="4848225" cy="3767667"/>
          </a:xfrm>
        </p:grpSpPr>
        <p:pic>
          <p:nvPicPr>
            <p:cNvPr id="4" name="Picture 3" descr="ee-reports-metering-101a-how-submetering-works-2-638.jpg"/>
            <p:cNvPicPr>
              <a:picLocks noChangeAspect="1"/>
            </p:cNvPicPr>
            <p:nvPr/>
          </p:nvPicPr>
          <p:blipFill>
            <a:blip r:embed="rId2" cstate="print"/>
            <a:srcRect l="7837" t="6503" r="7524" b="3967"/>
            <a:stretch>
              <a:fillRect/>
            </a:stretch>
          </p:blipFill>
          <p:spPr>
            <a:xfrm>
              <a:off x="5638800" y="2895600"/>
              <a:ext cx="4648200" cy="3691467"/>
            </a:xfrm>
            <a:prstGeom prst="rect">
              <a:avLst/>
            </a:prstGeom>
          </p:spPr>
        </p:pic>
        <p:sp>
          <p:nvSpPr>
            <p:cNvPr id="5" name="Rectangle 4"/>
            <p:cNvSpPr/>
            <p:nvPr/>
          </p:nvSpPr>
          <p:spPr>
            <a:xfrm>
              <a:off x="8353425" y="2819400"/>
              <a:ext cx="2133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28600" y="6581001"/>
            <a:ext cx="9601200" cy="276999"/>
          </a:xfrm>
          <a:prstGeom prst="rect">
            <a:avLst/>
          </a:prstGeom>
        </p:spPr>
        <p:txBody>
          <a:bodyPr wrap="square">
            <a:spAutoFit/>
          </a:bodyPr>
          <a:lstStyle/>
          <a:p>
            <a:r>
              <a:rPr lang="en-US" sz="1200" dirty="0" smtClean="0">
                <a:hlinkClick r:id="rId3"/>
              </a:rPr>
              <a:t>https://www.slideshare.net/EEReports/ee-reports-metering-101a-how-submetering-works-50971383</a:t>
            </a:r>
            <a:endParaRPr lang="en-US" sz="1200" dirty="0"/>
          </a:p>
        </p:txBody>
      </p:sp>
      <p:sp>
        <p:nvSpPr>
          <p:cNvPr id="9" name="Slide Number Placeholder 8"/>
          <p:cNvSpPr>
            <a:spLocks noGrp="1"/>
          </p:cNvSpPr>
          <p:nvPr>
            <p:ph type="sldNum" sz="quarter" idx="15"/>
          </p:nvPr>
        </p:nvSpPr>
        <p:spPr/>
        <p:txBody>
          <a:bodyPr/>
          <a:lstStyle/>
          <a:p>
            <a:fld id="{BB66F16A-DDC8-4A02-99A5-35012357317E}" type="slidenum">
              <a:rPr lang="en-US" smtClean="0"/>
              <a:pPr/>
              <a:t>2</a:t>
            </a:fld>
            <a:endParaRPr lang="en-US"/>
          </a:p>
        </p:txBody>
      </p:sp>
      <p:sp>
        <p:nvSpPr>
          <p:cNvPr id="11" name="TextBox 10"/>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9707880" cy="639762"/>
          </a:xfrm>
        </p:spPr>
        <p:txBody>
          <a:bodyPr>
            <a:normAutofit/>
          </a:bodyPr>
          <a:lstStyle/>
          <a:p>
            <a:r>
              <a:rPr lang="en-US" u="sng" dirty="0" smtClean="0"/>
              <a:t>Objective/Goals – </a:t>
            </a:r>
          </a:p>
        </p:txBody>
      </p:sp>
      <p:sp>
        <p:nvSpPr>
          <p:cNvPr id="3" name="Content Placeholder 2"/>
          <p:cNvSpPr>
            <a:spLocks noGrp="1"/>
          </p:cNvSpPr>
          <p:nvPr>
            <p:ph sz="quarter" idx="1"/>
          </p:nvPr>
        </p:nvSpPr>
        <p:spPr>
          <a:xfrm>
            <a:off x="762000" y="1066800"/>
            <a:ext cx="10058400" cy="5257800"/>
          </a:xfrm>
        </p:spPr>
        <p:txBody>
          <a:bodyPr>
            <a:normAutofit lnSpcReduction="10000"/>
          </a:bodyPr>
          <a:lstStyle/>
          <a:p>
            <a:pPr>
              <a:buNone/>
            </a:pPr>
            <a:r>
              <a:rPr lang="en-US" b="1" dirty="0" smtClean="0"/>
              <a:t>GOAL – Conduct domain research to understand smart homes and </a:t>
            </a:r>
            <a:r>
              <a:rPr lang="en-US" b="1" dirty="0" smtClean="0"/>
              <a:t>sub-meters </a:t>
            </a:r>
            <a:r>
              <a:rPr lang="en-US" b="1" dirty="0" smtClean="0"/>
              <a:t>and perform initial exploration of data </a:t>
            </a:r>
            <a:endParaRPr lang="en-US" b="1" dirty="0" smtClean="0"/>
          </a:p>
          <a:p>
            <a:pPr marL="457200" indent="-457200">
              <a:buAutoNum type="arabicPeriod"/>
            </a:pPr>
            <a:r>
              <a:rPr lang="en-US" dirty="0" smtClean="0"/>
              <a:t>Determine </a:t>
            </a:r>
            <a:r>
              <a:rPr lang="en-US" dirty="0" smtClean="0"/>
              <a:t>if the installation of sub-metering devices to measure power consumption can </a:t>
            </a:r>
            <a:r>
              <a:rPr lang="en-US" dirty="0" smtClean="0"/>
              <a:t>be an economically beneficial for both homeowners </a:t>
            </a:r>
            <a:r>
              <a:rPr lang="en-US" dirty="0" smtClean="0"/>
              <a:t>and the client. </a:t>
            </a:r>
            <a:endParaRPr lang="en-US" dirty="0" smtClean="0"/>
          </a:p>
          <a:p>
            <a:pPr marL="457200" indent="-457200">
              <a:buAutoNum type="arabicPeriod"/>
            </a:pPr>
            <a:endParaRPr lang="en-US" dirty="0" smtClean="0"/>
          </a:p>
          <a:p>
            <a:pPr marL="457200" indent="-457200">
              <a:buAutoNum type="arabicPeriod"/>
            </a:pPr>
            <a:r>
              <a:rPr lang="en-US" dirty="0" smtClean="0"/>
              <a:t>Determine </a:t>
            </a:r>
            <a:r>
              <a:rPr lang="en-US" dirty="0" smtClean="0"/>
              <a:t>what kind of analytics and visualizations </a:t>
            </a:r>
            <a:r>
              <a:rPr lang="en-US" dirty="0" smtClean="0"/>
              <a:t>can </a:t>
            </a:r>
            <a:r>
              <a:rPr lang="en-US" dirty="0" smtClean="0"/>
              <a:t>be </a:t>
            </a:r>
            <a:r>
              <a:rPr lang="en-US" dirty="0" smtClean="0"/>
              <a:t>generated </a:t>
            </a:r>
            <a:r>
              <a:rPr lang="en-US" dirty="0" smtClean="0"/>
              <a:t>from </a:t>
            </a:r>
            <a:r>
              <a:rPr lang="en-US" dirty="0" smtClean="0"/>
              <a:t>energy consumption data.  </a:t>
            </a:r>
          </a:p>
          <a:p>
            <a:pPr marL="457200" indent="-457200">
              <a:buAutoNum type="arabicPeriod"/>
            </a:pPr>
            <a:endParaRPr lang="en-US" dirty="0" smtClean="0"/>
          </a:p>
          <a:p>
            <a:pPr marL="457200" indent="-457200">
              <a:buAutoNum type="arabicPeriod"/>
            </a:pPr>
            <a:r>
              <a:rPr lang="en-US" dirty="0" smtClean="0"/>
              <a:t>The </a:t>
            </a:r>
            <a:r>
              <a:rPr lang="en-US" dirty="0" err="1" smtClean="0"/>
              <a:t>IoT</a:t>
            </a:r>
            <a:r>
              <a:rPr lang="en-US" dirty="0" smtClean="0"/>
              <a:t> client’s </a:t>
            </a:r>
            <a:r>
              <a:rPr lang="en-US" dirty="0" smtClean="0"/>
              <a:t>main goal </a:t>
            </a:r>
            <a:r>
              <a:rPr lang="en-US" dirty="0" smtClean="0"/>
              <a:t>is to offer highly efficient Smart Homes that provide customers with power usage </a:t>
            </a:r>
            <a:r>
              <a:rPr lang="en-US" dirty="0" smtClean="0"/>
              <a:t>analytics. </a:t>
            </a:r>
          </a:p>
          <a:p>
            <a:pPr marL="457200" indent="-457200">
              <a:buAutoNum type="arabicPeriod"/>
            </a:pPr>
            <a:endParaRPr lang="en-US" dirty="0" smtClean="0"/>
          </a:p>
          <a:p>
            <a:pPr marL="457200" indent="-457200">
              <a:buAutoNum type="arabicPeriod"/>
            </a:pPr>
            <a:r>
              <a:rPr lang="en-US" dirty="0" smtClean="0"/>
              <a:t>And also hoping </a:t>
            </a:r>
            <a:r>
              <a:rPr lang="en-US" dirty="0" smtClean="0"/>
              <a:t>that these analytics will help to grow their </a:t>
            </a:r>
            <a:r>
              <a:rPr lang="en-US" dirty="0" smtClean="0"/>
              <a:t>business</a:t>
            </a:r>
          </a:p>
          <a:p>
            <a:pPr marL="457200" indent="-457200">
              <a:buAutoNum type="arabicPeriod"/>
            </a:pPr>
            <a:endParaRPr lang="en-US" dirty="0" smtClean="0"/>
          </a:p>
          <a:p>
            <a:endParaRPr lang="en-US" dirty="0"/>
          </a:p>
        </p:txBody>
      </p:sp>
      <p:sp>
        <p:nvSpPr>
          <p:cNvPr id="6" name="Slide Number Placeholder 5"/>
          <p:cNvSpPr>
            <a:spLocks noGrp="1"/>
          </p:cNvSpPr>
          <p:nvPr>
            <p:ph type="sldNum" sz="quarter" idx="15"/>
          </p:nvPr>
        </p:nvSpPr>
        <p:spPr/>
        <p:txBody>
          <a:bodyPr/>
          <a:lstStyle/>
          <a:p>
            <a:fld id="{BB66F16A-DDC8-4A02-99A5-35012357317E}" type="slidenum">
              <a:rPr lang="en-US" smtClean="0"/>
              <a:pPr/>
              <a:t>3</a:t>
            </a:fld>
            <a:endParaRPr lang="en-US"/>
          </a:p>
        </p:txBody>
      </p:sp>
      <p:sp>
        <p:nvSpPr>
          <p:cNvPr id="8" name="TextBox 7"/>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707880" cy="639762"/>
          </a:xfrm>
        </p:spPr>
        <p:txBody>
          <a:bodyPr/>
          <a:lstStyle/>
          <a:p>
            <a:r>
              <a:rPr lang="en-US" u="sng" dirty="0" smtClean="0"/>
              <a:t>Data Management &amp; Security</a:t>
            </a:r>
            <a:endParaRPr lang="en-US" u="sng" dirty="0"/>
          </a:p>
        </p:txBody>
      </p:sp>
      <p:sp>
        <p:nvSpPr>
          <p:cNvPr id="3" name="Content Placeholder 2"/>
          <p:cNvSpPr>
            <a:spLocks noGrp="1"/>
          </p:cNvSpPr>
          <p:nvPr>
            <p:ph sz="quarter" idx="1"/>
          </p:nvPr>
        </p:nvSpPr>
        <p:spPr>
          <a:xfrm>
            <a:off x="5638800" y="1981200"/>
            <a:ext cx="5715000" cy="4492752"/>
          </a:xfrm>
        </p:spPr>
        <p:txBody>
          <a:bodyPr>
            <a:normAutofit/>
          </a:bodyPr>
          <a:lstStyle/>
          <a:p>
            <a:r>
              <a:rPr lang="en-US" sz="1600" dirty="0" smtClean="0"/>
              <a:t>With increased use of smart meters, there has been a tremendous increase in availability of fine grained electricity usage data. </a:t>
            </a:r>
          </a:p>
          <a:p>
            <a:r>
              <a:rPr lang="en-US" sz="1600" dirty="0" smtClean="0"/>
              <a:t>This data has helped utility companies to perform </a:t>
            </a:r>
            <a:r>
              <a:rPr lang="en-US" sz="1600" dirty="0" smtClean="0"/>
              <a:t>robust and efficient grid operations. </a:t>
            </a:r>
            <a:endParaRPr lang="en-US" sz="1600" dirty="0" smtClean="0"/>
          </a:p>
          <a:p>
            <a:r>
              <a:rPr lang="en-US" sz="1600" dirty="0" smtClean="0"/>
              <a:t>However</a:t>
            </a:r>
            <a:r>
              <a:rPr lang="en-US" sz="1600" dirty="0" smtClean="0"/>
              <a:t>, at the same time, privacy concerns associated with sharing and disclosure of such data have been </a:t>
            </a:r>
            <a:r>
              <a:rPr lang="en-US" sz="1600" dirty="0" smtClean="0"/>
              <a:t>raised</a:t>
            </a:r>
            <a:r>
              <a:rPr lang="en-US" sz="1600" dirty="0" smtClean="0"/>
              <a:t> </a:t>
            </a:r>
            <a:r>
              <a:rPr lang="en-US" sz="1600" dirty="0" smtClean="0"/>
              <a:t>which includes leakage </a:t>
            </a:r>
            <a:r>
              <a:rPr lang="en-US" sz="1600" dirty="0" smtClean="0"/>
              <a:t>of personally-identifiable information and behavioral </a:t>
            </a:r>
            <a:r>
              <a:rPr lang="en-US" sz="1600" dirty="0" smtClean="0"/>
              <a:t>information</a:t>
            </a:r>
          </a:p>
          <a:p>
            <a:r>
              <a:rPr lang="en-US" sz="1600" dirty="0" smtClean="0"/>
              <a:t>Power companies are bounded by rules and regulations to use customer data but other service providers can use this information for unclaimed purposes and even share with third party for advertizing and marketing. </a:t>
            </a:r>
          </a:p>
          <a:p>
            <a:endParaRPr lang="en-US" sz="1600" dirty="0"/>
          </a:p>
        </p:txBody>
      </p:sp>
      <p:sp>
        <p:nvSpPr>
          <p:cNvPr id="4" name="Rectangle 3"/>
          <p:cNvSpPr/>
          <p:nvPr/>
        </p:nvSpPr>
        <p:spPr>
          <a:xfrm>
            <a:off x="228600" y="6119336"/>
            <a:ext cx="11125200" cy="738664"/>
          </a:xfrm>
          <a:prstGeom prst="rect">
            <a:avLst/>
          </a:prstGeom>
        </p:spPr>
        <p:txBody>
          <a:bodyPr wrap="square">
            <a:spAutoFit/>
          </a:bodyPr>
          <a:lstStyle/>
          <a:p>
            <a:r>
              <a:rPr lang="en-US" sz="1050" dirty="0" smtClean="0">
                <a:hlinkClick r:id="rId2"/>
              </a:rPr>
              <a:t>https://</a:t>
            </a:r>
            <a:r>
              <a:rPr lang="en-US" sz="1050" dirty="0" smtClean="0">
                <a:hlinkClick r:id="rId2"/>
              </a:rPr>
              <a:t>www.sciencedirect.com/science/article/pii/S2405959517303582</a:t>
            </a:r>
            <a:endParaRPr lang="en-US" sz="1050" dirty="0" smtClean="0"/>
          </a:p>
          <a:p>
            <a:r>
              <a:rPr lang="en-US" sz="1050" dirty="0" smtClean="0">
                <a:hlinkClick r:id="rId3"/>
              </a:rPr>
              <a:t>https://</a:t>
            </a:r>
            <a:r>
              <a:rPr lang="en-US" sz="1050" dirty="0" smtClean="0">
                <a:hlinkClick r:id="rId3"/>
              </a:rPr>
              <a:t>aws.amazon.com/financial-services/security compliance</a:t>
            </a:r>
            <a:r>
              <a:rPr lang="en-US" sz="1050" dirty="0" smtClean="0">
                <a:hlinkClick r:id="rId3"/>
              </a:rPr>
              <a:t>/?sc_channel=sm&amp;sc_campaign=AWS_Security&amp;sc_publisher=TWITTER&amp;sc_country=Security%20&amp;%20Identity&amp;sc_geo=GLOBAL&amp;sc_outcome=awareness&amp;trk=_TWITTER&amp;sc_content=security_blog_design_security_financial&amp;linkId=50368836</a:t>
            </a:r>
            <a:endParaRPr lang="en-US" sz="1050" dirty="0"/>
          </a:p>
        </p:txBody>
      </p:sp>
      <p:pic>
        <p:nvPicPr>
          <p:cNvPr id="24578" name="Picture 2" descr="Image result for customer data protection security and management"/>
          <p:cNvPicPr>
            <a:picLocks noChangeAspect="1" noChangeArrowheads="1"/>
          </p:cNvPicPr>
          <p:nvPr/>
        </p:nvPicPr>
        <p:blipFill>
          <a:blip r:embed="rId4" cstate="print"/>
          <a:srcRect l="3106" t="2637" r="3456" b="16132"/>
          <a:stretch>
            <a:fillRect/>
          </a:stretch>
        </p:blipFill>
        <p:spPr bwMode="auto">
          <a:xfrm>
            <a:off x="609600" y="1797977"/>
            <a:ext cx="4953000" cy="4285180"/>
          </a:xfrm>
          <a:prstGeom prst="rect">
            <a:avLst/>
          </a:prstGeom>
          <a:noFill/>
        </p:spPr>
      </p:pic>
      <p:sp>
        <p:nvSpPr>
          <p:cNvPr id="6" name="Rectangle 5"/>
          <p:cNvSpPr/>
          <p:nvPr/>
        </p:nvSpPr>
        <p:spPr>
          <a:xfrm>
            <a:off x="533400" y="838200"/>
            <a:ext cx="10972800" cy="923330"/>
          </a:xfrm>
          <a:prstGeom prst="rect">
            <a:avLst/>
          </a:prstGeom>
        </p:spPr>
        <p:txBody>
          <a:bodyPr wrap="square">
            <a:spAutoFit/>
          </a:bodyPr>
          <a:lstStyle/>
          <a:p>
            <a:r>
              <a:rPr lang="en-US" b="1" dirty="0" smtClean="0"/>
              <a:t>Data security management</a:t>
            </a:r>
            <a:r>
              <a:rPr lang="en-US" dirty="0" smtClean="0"/>
              <a:t> is a way to maintain the integrity of </a:t>
            </a:r>
            <a:r>
              <a:rPr lang="en-US" b="1" dirty="0" smtClean="0"/>
              <a:t>data</a:t>
            </a:r>
            <a:r>
              <a:rPr lang="en-US" dirty="0" smtClean="0"/>
              <a:t> and to make sure that the </a:t>
            </a:r>
            <a:r>
              <a:rPr lang="en-US" b="1" dirty="0" smtClean="0"/>
              <a:t>data</a:t>
            </a:r>
            <a:r>
              <a:rPr lang="en-US" dirty="0" smtClean="0"/>
              <a:t> is not accessible by unauthorized parties or susceptible person to corrupt it. </a:t>
            </a:r>
            <a:r>
              <a:rPr lang="en-US" b="1" dirty="0" smtClean="0"/>
              <a:t>Data security</a:t>
            </a:r>
            <a:r>
              <a:rPr lang="en-US" dirty="0" smtClean="0"/>
              <a:t> is put in place to ensure privacy in addition or protecting this </a:t>
            </a:r>
            <a:r>
              <a:rPr lang="en-US" b="1" dirty="0" smtClean="0"/>
              <a:t>data</a:t>
            </a:r>
            <a:r>
              <a:rPr lang="en-US" dirty="0" smtClean="0"/>
              <a:t>.</a:t>
            </a:r>
            <a:endParaRPr lang="en-US" dirty="0" smtClean="0"/>
          </a:p>
        </p:txBody>
      </p:sp>
      <p:sp>
        <p:nvSpPr>
          <p:cNvPr id="8" name="Slide Number Placeholder 7"/>
          <p:cNvSpPr>
            <a:spLocks noGrp="1"/>
          </p:cNvSpPr>
          <p:nvPr>
            <p:ph type="sldNum" sz="quarter" idx="15"/>
          </p:nvPr>
        </p:nvSpPr>
        <p:spPr/>
        <p:txBody>
          <a:bodyPr/>
          <a:lstStyle/>
          <a:p>
            <a:fld id="{BB66F16A-DDC8-4A02-99A5-35012357317E}" type="slidenum">
              <a:rPr lang="en-US" smtClean="0"/>
              <a:pPr/>
              <a:t>4</a:t>
            </a:fld>
            <a:endParaRPr lang="en-US"/>
          </a:p>
        </p:txBody>
      </p:sp>
      <p:sp>
        <p:nvSpPr>
          <p:cNvPr id="10" name="TextBox 9"/>
          <p:cNvSpPr txBox="1"/>
          <p:nvPr/>
        </p:nvSpPr>
        <p:spPr>
          <a:xfrm>
            <a:off x="7543800" y="62484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707880" cy="639762"/>
          </a:xfrm>
        </p:spPr>
        <p:txBody>
          <a:bodyPr/>
          <a:lstStyle/>
          <a:p>
            <a:r>
              <a:rPr lang="en-US" dirty="0" smtClean="0"/>
              <a:t>Understanding Data</a:t>
            </a:r>
            <a:endParaRPr lang="en-US" dirty="0"/>
          </a:p>
        </p:txBody>
      </p:sp>
      <p:sp>
        <p:nvSpPr>
          <p:cNvPr id="3" name="Content Placeholder 2"/>
          <p:cNvSpPr>
            <a:spLocks noGrp="1"/>
          </p:cNvSpPr>
          <p:nvPr>
            <p:ph sz="quarter" idx="1"/>
          </p:nvPr>
        </p:nvSpPr>
        <p:spPr>
          <a:xfrm>
            <a:off x="609600" y="1984248"/>
            <a:ext cx="9707880" cy="4873752"/>
          </a:xfrm>
        </p:spPr>
        <p:txBody>
          <a:bodyPr>
            <a:normAutofit/>
          </a:bodyPr>
          <a:lstStyle/>
          <a:p>
            <a:endParaRPr lang="en-US" dirty="0" smtClean="0"/>
          </a:p>
          <a:p>
            <a:endParaRPr lang="en-US" dirty="0" smtClean="0"/>
          </a:p>
          <a:p>
            <a:r>
              <a:rPr lang="en-US" dirty="0" smtClean="0"/>
              <a:t>Number of Data Points - 2075259 instances </a:t>
            </a:r>
          </a:p>
          <a:p>
            <a:r>
              <a:rPr lang="en-US" dirty="0" smtClean="0"/>
              <a:t>Location - Data collected in a house located in </a:t>
            </a:r>
            <a:r>
              <a:rPr lang="en-US" dirty="0" err="1" smtClean="0"/>
              <a:t>Sceaux</a:t>
            </a:r>
            <a:r>
              <a:rPr lang="en-US" dirty="0" smtClean="0"/>
              <a:t> (7km of Paris, France)</a:t>
            </a:r>
          </a:p>
          <a:p>
            <a:r>
              <a:rPr lang="en-US" dirty="0" smtClean="0"/>
              <a:t>Duration – December 2006 to November 2010 (47 months)</a:t>
            </a:r>
          </a:p>
          <a:p>
            <a:pPr lvl="1"/>
            <a:r>
              <a:rPr lang="en-US" dirty="0" smtClean="0"/>
              <a:t>Since the years 2007, 2008 and 2009 are the only completely years with data, only these years were used to perform analysis </a:t>
            </a:r>
            <a:endParaRPr lang="en-US" dirty="0" smtClean="0"/>
          </a:p>
          <a:p>
            <a:r>
              <a:rPr lang="en-US" dirty="0" smtClean="0"/>
              <a:t>Issues with Data – Missing Dates/Gap in data, ~1.25% rows </a:t>
            </a:r>
          </a:p>
          <a:p>
            <a:pPr>
              <a:buNone/>
            </a:pPr>
            <a:r>
              <a:rPr lang="en-US" dirty="0" smtClean="0"/>
              <a:t/>
            </a:r>
            <a:br>
              <a:rPr lang="en-US" dirty="0" smtClean="0"/>
            </a:br>
            <a:endParaRPr lang="en-US" dirty="0" smtClean="0"/>
          </a:p>
          <a:p>
            <a:pPr>
              <a:buNone/>
            </a:pPr>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1466850"/>
            <a:ext cx="10707687" cy="1403076"/>
          </a:xfrm>
          <a:prstGeom prst="rect">
            <a:avLst/>
          </a:prstGeom>
          <a:noFill/>
          <a:ln w="9525">
            <a:noFill/>
            <a:miter lim="800000"/>
            <a:headEnd/>
            <a:tailEnd/>
          </a:ln>
        </p:spPr>
      </p:pic>
      <p:sp>
        <p:nvSpPr>
          <p:cNvPr id="5" name="Rectangle 4"/>
          <p:cNvSpPr/>
          <p:nvPr/>
        </p:nvSpPr>
        <p:spPr>
          <a:xfrm>
            <a:off x="381000" y="838200"/>
            <a:ext cx="10896600" cy="646331"/>
          </a:xfrm>
          <a:prstGeom prst="rect">
            <a:avLst/>
          </a:prstGeom>
        </p:spPr>
        <p:txBody>
          <a:bodyPr wrap="square">
            <a:spAutoFit/>
          </a:bodyPr>
          <a:lstStyle/>
          <a:p>
            <a:r>
              <a:rPr lang="en-US" dirty="0" smtClean="0"/>
              <a:t>Measurements of electric power consumption in one household with a one-minute sampling rate over a period of almost 4 years. Different electrical quantities and some sub-metering values are available</a:t>
            </a:r>
            <a:endParaRPr lang="en-US" dirty="0"/>
          </a:p>
        </p:txBody>
      </p:sp>
      <p:sp>
        <p:nvSpPr>
          <p:cNvPr id="7" name="Slide Number Placeholder 6"/>
          <p:cNvSpPr>
            <a:spLocks noGrp="1"/>
          </p:cNvSpPr>
          <p:nvPr>
            <p:ph type="sldNum" sz="quarter" idx="15"/>
          </p:nvPr>
        </p:nvSpPr>
        <p:spPr/>
        <p:txBody>
          <a:bodyPr/>
          <a:lstStyle/>
          <a:p>
            <a:fld id="{BB66F16A-DDC8-4A02-99A5-35012357317E}" type="slidenum">
              <a:rPr lang="en-US" smtClean="0"/>
              <a:pPr/>
              <a:t>5</a:t>
            </a:fld>
            <a:endParaRPr lang="en-US"/>
          </a:p>
        </p:txBody>
      </p:sp>
      <p:sp>
        <p:nvSpPr>
          <p:cNvPr id="9" name="TextBox 8"/>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9707880" cy="563562"/>
          </a:xfrm>
        </p:spPr>
        <p:txBody>
          <a:bodyPr/>
          <a:lstStyle/>
          <a:p>
            <a:r>
              <a:rPr lang="en-US" u="sng" dirty="0" smtClean="0"/>
              <a:t>Exploring Data</a:t>
            </a:r>
            <a:endParaRPr lang="en-US" u="sng" dirty="0"/>
          </a:p>
        </p:txBody>
      </p:sp>
      <p:sp>
        <p:nvSpPr>
          <p:cNvPr id="6" name="TextBox 5"/>
          <p:cNvSpPr txBox="1"/>
          <p:nvPr/>
        </p:nvSpPr>
        <p:spPr>
          <a:xfrm>
            <a:off x="4495800" y="2819400"/>
            <a:ext cx="6858000" cy="2246769"/>
          </a:xfrm>
          <a:prstGeom prst="rect">
            <a:avLst/>
          </a:prstGeom>
          <a:noFill/>
        </p:spPr>
        <p:txBody>
          <a:bodyPr wrap="square" rtlCol="0">
            <a:spAutoFit/>
          </a:bodyPr>
          <a:lstStyle/>
          <a:p>
            <a:pPr algn="ctr"/>
            <a:r>
              <a:rPr lang="en-US" sz="2800" b="1" dirty="0" smtClean="0">
                <a:solidFill>
                  <a:schemeClr val="tx1">
                    <a:lumMod val="75000"/>
                    <a:lumOff val="25000"/>
                  </a:schemeClr>
                </a:solidFill>
              </a:rPr>
              <a:t>Sub-meter 3 (Electric Heater and AC) uses maximum power/energy</a:t>
            </a:r>
          </a:p>
          <a:p>
            <a:pPr algn="ctr">
              <a:buFont typeface="Courier New" pitchFamily="49" charset="0"/>
              <a:buChar char="o"/>
            </a:pPr>
            <a:endParaRPr lang="en-US" sz="2800" b="1" dirty="0" smtClean="0">
              <a:solidFill>
                <a:schemeClr val="tx1">
                  <a:lumMod val="75000"/>
                  <a:lumOff val="25000"/>
                </a:schemeClr>
              </a:solidFill>
            </a:endParaRPr>
          </a:p>
          <a:p>
            <a:pPr algn="ctr"/>
            <a:r>
              <a:rPr lang="en-US" sz="2800" b="1" dirty="0" smtClean="0">
                <a:solidFill>
                  <a:schemeClr val="tx1">
                    <a:lumMod val="75000"/>
                    <a:lumOff val="25000"/>
                  </a:schemeClr>
                </a:solidFill>
              </a:rPr>
              <a:t>Sub-meter 1 (Kitchen Appliances) uses minimum power/energy</a:t>
            </a:r>
            <a:endParaRPr lang="en-US" sz="2800" b="1" dirty="0">
              <a:solidFill>
                <a:schemeClr val="tx1">
                  <a:lumMod val="75000"/>
                  <a:lumOff val="25000"/>
                </a:schemeClr>
              </a:solidFill>
            </a:endParaRPr>
          </a:p>
        </p:txBody>
      </p:sp>
      <p:pic>
        <p:nvPicPr>
          <p:cNvPr id="3076" name="Picture 4"/>
          <p:cNvPicPr>
            <a:picLocks noChangeAspect="1" noChangeArrowheads="1"/>
          </p:cNvPicPr>
          <p:nvPr/>
        </p:nvPicPr>
        <p:blipFill>
          <a:blip r:embed="rId2" cstate="print"/>
          <a:srcRect l="23748" t="7559" r="22820" b="9291"/>
          <a:stretch>
            <a:fillRect/>
          </a:stretch>
        </p:blipFill>
        <p:spPr bwMode="auto">
          <a:xfrm>
            <a:off x="609600" y="2057400"/>
            <a:ext cx="4191000" cy="3841750"/>
          </a:xfrm>
          <a:prstGeom prst="rect">
            <a:avLst/>
          </a:prstGeom>
          <a:noFill/>
          <a:ln w="9525">
            <a:noFill/>
            <a:miter lim="800000"/>
            <a:headEnd/>
            <a:tailEnd/>
          </a:ln>
          <a:effectLst/>
        </p:spPr>
      </p:pic>
      <p:sp>
        <p:nvSpPr>
          <p:cNvPr id="11" name="TextBox 10"/>
          <p:cNvSpPr txBox="1"/>
          <p:nvPr/>
        </p:nvSpPr>
        <p:spPr>
          <a:xfrm>
            <a:off x="381000" y="990600"/>
            <a:ext cx="10744200" cy="707886"/>
          </a:xfrm>
          <a:prstGeom prst="rect">
            <a:avLst/>
          </a:prstGeom>
          <a:noFill/>
        </p:spPr>
        <p:txBody>
          <a:bodyPr wrap="square" rtlCol="0">
            <a:spAutoFit/>
          </a:bodyPr>
          <a:lstStyle/>
          <a:p>
            <a:r>
              <a:rPr lang="en-US" sz="2000" dirty="0" smtClean="0"/>
              <a:t>Comparing sub-meters to find out which sub-meter uses maximum energy vs. which one uses minimum</a:t>
            </a:r>
            <a:endParaRPr lang="en-US" sz="2000" dirty="0"/>
          </a:p>
        </p:txBody>
      </p:sp>
      <p:sp>
        <p:nvSpPr>
          <p:cNvPr id="13" name="Slide Number Placeholder 12"/>
          <p:cNvSpPr>
            <a:spLocks noGrp="1"/>
          </p:cNvSpPr>
          <p:nvPr>
            <p:ph type="sldNum" sz="quarter" idx="15"/>
          </p:nvPr>
        </p:nvSpPr>
        <p:spPr/>
        <p:txBody>
          <a:bodyPr/>
          <a:lstStyle/>
          <a:p>
            <a:fld id="{BB66F16A-DDC8-4A02-99A5-35012357317E}" type="slidenum">
              <a:rPr lang="en-US" smtClean="0"/>
              <a:pPr/>
              <a:t>6</a:t>
            </a:fld>
            <a:endParaRPr lang="en-US"/>
          </a:p>
        </p:txBody>
      </p:sp>
      <p:sp>
        <p:nvSpPr>
          <p:cNvPr id="15" name="TextBox 14"/>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l="2586" t="3211" r="24876" b="5963"/>
          <a:stretch>
            <a:fillRect/>
          </a:stretch>
        </p:blipFill>
        <p:spPr bwMode="auto">
          <a:xfrm>
            <a:off x="581025" y="876300"/>
            <a:ext cx="4572000" cy="2756388"/>
          </a:xfrm>
          <a:prstGeom prst="rect">
            <a:avLst/>
          </a:prstGeom>
          <a:noFill/>
          <a:ln w="9525">
            <a:solidFill>
              <a:schemeClr val="tx1">
                <a:lumMod val="50000"/>
                <a:lumOff val="50000"/>
              </a:schemeClr>
            </a:solidFill>
            <a:miter lim="800000"/>
            <a:headEnd/>
            <a:tailEnd/>
          </a:ln>
          <a:effectLst/>
        </p:spPr>
      </p:pic>
      <p:sp>
        <p:nvSpPr>
          <p:cNvPr id="2" name="Title 1"/>
          <p:cNvSpPr>
            <a:spLocks noGrp="1"/>
          </p:cNvSpPr>
          <p:nvPr>
            <p:ph type="title"/>
          </p:nvPr>
        </p:nvSpPr>
        <p:spPr>
          <a:xfrm>
            <a:off x="594360" y="274638"/>
            <a:ext cx="9707880" cy="563562"/>
          </a:xfrm>
        </p:spPr>
        <p:txBody>
          <a:bodyPr/>
          <a:lstStyle/>
          <a:p>
            <a:r>
              <a:rPr lang="en-US" u="sng" dirty="0" smtClean="0"/>
              <a:t>Exploring Data – By Year &amp; Month</a:t>
            </a:r>
            <a:endParaRPr lang="en-US" u="sng" dirty="0"/>
          </a:p>
        </p:txBody>
      </p:sp>
      <p:pic>
        <p:nvPicPr>
          <p:cNvPr id="4098" name="Picture 2"/>
          <p:cNvPicPr>
            <a:picLocks noChangeAspect="1" noChangeArrowheads="1"/>
          </p:cNvPicPr>
          <p:nvPr/>
        </p:nvPicPr>
        <p:blipFill>
          <a:blip r:embed="rId3" cstate="print"/>
          <a:srcRect/>
          <a:stretch>
            <a:fillRect/>
          </a:stretch>
        </p:blipFill>
        <p:spPr bwMode="auto">
          <a:xfrm>
            <a:off x="3352800" y="1066800"/>
            <a:ext cx="1095528" cy="762000"/>
          </a:xfrm>
          <a:prstGeom prst="rect">
            <a:avLst/>
          </a:prstGeom>
          <a:noFill/>
          <a:ln w="9525">
            <a:noFill/>
            <a:miter lim="800000"/>
            <a:headEnd/>
            <a:tailEnd/>
          </a:ln>
        </p:spPr>
      </p:pic>
      <p:sp>
        <p:nvSpPr>
          <p:cNvPr id="7" name="TextBox 6"/>
          <p:cNvSpPr txBox="1"/>
          <p:nvPr/>
        </p:nvSpPr>
        <p:spPr>
          <a:xfrm>
            <a:off x="5410200" y="838200"/>
            <a:ext cx="5486400" cy="2908489"/>
          </a:xfrm>
          <a:prstGeom prst="rect">
            <a:avLst/>
          </a:prstGeom>
          <a:noFill/>
        </p:spPr>
        <p:txBody>
          <a:bodyPr wrap="square" rtlCol="0">
            <a:spAutoFit/>
          </a:bodyPr>
          <a:lstStyle/>
          <a:p>
            <a:pPr>
              <a:buClr>
                <a:schemeClr val="accent1"/>
              </a:buClr>
              <a:buFont typeface="Courier New" pitchFamily="49" charset="0"/>
              <a:buChar char="o"/>
            </a:pPr>
            <a:r>
              <a:rPr lang="en-US" sz="1600" b="1" dirty="0" smtClean="0">
                <a:solidFill>
                  <a:schemeClr val="tx1">
                    <a:lumMod val="75000"/>
                    <a:lumOff val="25000"/>
                  </a:schemeClr>
                </a:solidFill>
              </a:rPr>
              <a:t> By Year:</a:t>
            </a:r>
          </a:p>
          <a:p>
            <a:pPr>
              <a:buClr>
                <a:schemeClr val="accent1"/>
              </a:buClr>
              <a:buFont typeface="Courier New" pitchFamily="49" charset="0"/>
              <a:buChar char="o"/>
            </a:pPr>
            <a:endParaRPr lang="en-US" sz="100" b="1" dirty="0" smtClean="0">
              <a:solidFill>
                <a:schemeClr val="tx1">
                  <a:lumMod val="75000"/>
                  <a:lumOff val="25000"/>
                </a:schemeClr>
              </a:solidFill>
            </a:endParaRPr>
          </a:p>
          <a:p>
            <a:pPr marL="800100" lvl="1" indent="-342900">
              <a:buClr>
                <a:schemeClr val="accent1"/>
              </a:buClr>
              <a:buFont typeface="Wingdings" pitchFamily="2" charset="2"/>
              <a:buChar char="§"/>
            </a:pPr>
            <a:r>
              <a:rPr lang="en-US" sz="1600" b="1" dirty="0" smtClean="0">
                <a:solidFill>
                  <a:schemeClr val="tx1">
                    <a:lumMod val="75000"/>
                    <a:lumOff val="25000"/>
                  </a:schemeClr>
                </a:solidFill>
              </a:rPr>
              <a:t>Overall, maximum energy consumption is observed in 2007 for all sub-meters</a:t>
            </a:r>
          </a:p>
          <a:p>
            <a:pPr marL="800100" lvl="1" indent="-342900">
              <a:buClr>
                <a:schemeClr val="accent1"/>
              </a:buClr>
              <a:buFont typeface="Wingdings" pitchFamily="2" charset="2"/>
              <a:buChar char="§"/>
            </a:pPr>
            <a:endParaRPr lang="en-US" sz="800" b="1" dirty="0" smtClean="0">
              <a:solidFill>
                <a:schemeClr val="tx1">
                  <a:lumMod val="75000"/>
                  <a:lumOff val="25000"/>
                </a:schemeClr>
              </a:solidFill>
            </a:endParaRPr>
          </a:p>
          <a:p>
            <a:pPr marL="800100" lvl="1" indent="-342900">
              <a:buClr>
                <a:schemeClr val="accent1"/>
              </a:buClr>
              <a:buFont typeface="Wingdings" pitchFamily="2" charset="2"/>
              <a:buChar char="§"/>
            </a:pPr>
            <a:r>
              <a:rPr lang="en-US" sz="1600" b="1" dirty="0" smtClean="0">
                <a:solidFill>
                  <a:schemeClr val="tx1">
                    <a:lumMod val="75000"/>
                    <a:lumOff val="25000"/>
                  </a:schemeClr>
                </a:solidFill>
              </a:rPr>
              <a:t>Over the course of 3 years energy consumption of kitchen appliances (sub-meter 1) and electric heater and AC(sub-meter 3 has almost remained same. </a:t>
            </a:r>
          </a:p>
          <a:p>
            <a:pPr marL="800100" lvl="1" indent="-342900">
              <a:buClr>
                <a:schemeClr val="accent1"/>
              </a:buClr>
              <a:buFont typeface="Wingdings" pitchFamily="2" charset="2"/>
              <a:buChar char="§"/>
            </a:pPr>
            <a:endParaRPr lang="en-US" sz="900" b="1" dirty="0" smtClean="0">
              <a:solidFill>
                <a:schemeClr val="tx1">
                  <a:lumMod val="75000"/>
                  <a:lumOff val="25000"/>
                </a:schemeClr>
              </a:solidFill>
            </a:endParaRPr>
          </a:p>
          <a:p>
            <a:pPr marL="800100" lvl="1" indent="-342900">
              <a:buClr>
                <a:schemeClr val="accent1"/>
              </a:buClr>
              <a:buFont typeface="Wingdings" pitchFamily="2" charset="2"/>
              <a:buChar char="§"/>
            </a:pPr>
            <a:r>
              <a:rPr lang="en-US" sz="1600" b="1" dirty="0" smtClean="0">
                <a:solidFill>
                  <a:schemeClr val="tx1">
                    <a:lumMod val="75000"/>
                    <a:lumOff val="25000"/>
                  </a:schemeClr>
                </a:solidFill>
              </a:rPr>
              <a:t>Slight decrease in energy consumption of sub-meter 2 – laundry is seen over the course of 3 years </a:t>
            </a:r>
          </a:p>
        </p:txBody>
      </p:sp>
      <p:sp>
        <p:nvSpPr>
          <p:cNvPr id="10" name="TextBox 9"/>
          <p:cNvSpPr txBox="1"/>
          <p:nvPr/>
        </p:nvSpPr>
        <p:spPr>
          <a:xfrm>
            <a:off x="5562600" y="3962400"/>
            <a:ext cx="5486400" cy="1954381"/>
          </a:xfrm>
          <a:prstGeom prst="rect">
            <a:avLst/>
          </a:prstGeom>
          <a:noFill/>
        </p:spPr>
        <p:txBody>
          <a:bodyPr wrap="square" rtlCol="0">
            <a:spAutoFit/>
          </a:bodyPr>
          <a:lstStyle/>
          <a:p>
            <a:pPr>
              <a:buClr>
                <a:schemeClr val="accent1"/>
              </a:buClr>
              <a:buFont typeface="Courier New" pitchFamily="49" charset="0"/>
              <a:buChar char="o"/>
            </a:pPr>
            <a:r>
              <a:rPr lang="en-US" sz="1600" b="1" dirty="0" smtClean="0">
                <a:solidFill>
                  <a:schemeClr val="tx1">
                    <a:lumMod val="75000"/>
                    <a:lumOff val="25000"/>
                  </a:schemeClr>
                </a:solidFill>
              </a:rPr>
              <a:t> By Month (segmented into 4 quarters):</a:t>
            </a:r>
          </a:p>
          <a:p>
            <a:pPr>
              <a:buClr>
                <a:schemeClr val="accent1"/>
              </a:buClr>
              <a:buFont typeface="Courier New" pitchFamily="49" charset="0"/>
              <a:buChar char="o"/>
            </a:pPr>
            <a:endParaRPr lang="en-US" sz="100" b="1" dirty="0" smtClean="0">
              <a:solidFill>
                <a:schemeClr val="tx1">
                  <a:lumMod val="75000"/>
                  <a:lumOff val="25000"/>
                </a:schemeClr>
              </a:solidFill>
            </a:endParaRPr>
          </a:p>
          <a:p>
            <a:pPr marL="628650" indent="-342900">
              <a:buClr>
                <a:schemeClr val="accent1"/>
              </a:buClr>
              <a:buFont typeface="Wingdings" pitchFamily="2" charset="2"/>
              <a:buChar char="§"/>
            </a:pPr>
            <a:r>
              <a:rPr lang="en-US" sz="1600" b="1" dirty="0" smtClean="0">
                <a:solidFill>
                  <a:schemeClr val="tx1">
                    <a:lumMod val="75000"/>
                    <a:lumOff val="25000"/>
                  </a:schemeClr>
                </a:solidFill>
              </a:rPr>
              <a:t>Sub-meter 3 – electric heater and AC consume maximum energy. (Highest in 4</a:t>
            </a:r>
            <a:r>
              <a:rPr lang="en-US" sz="1600" b="1" baseline="30000" dirty="0" smtClean="0">
                <a:solidFill>
                  <a:schemeClr val="tx1">
                    <a:lumMod val="75000"/>
                    <a:lumOff val="25000"/>
                  </a:schemeClr>
                </a:solidFill>
              </a:rPr>
              <a:t>th</a:t>
            </a:r>
            <a:r>
              <a:rPr lang="en-US" sz="1600" b="1" dirty="0" smtClean="0">
                <a:solidFill>
                  <a:schemeClr val="tx1">
                    <a:lumMod val="75000"/>
                    <a:lumOff val="25000"/>
                  </a:schemeClr>
                </a:solidFill>
              </a:rPr>
              <a:t> quarter)</a:t>
            </a:r>
          </a:p>
          <a:p>
            <a:pPr marL="628650" indent="-342900">
              <a:buClr>
                <a:schemeClr val="accent1"/>
              </a:buClr>
              <a:buFont typeface="Wingdings" pitchFamily="2" charset="2"/>
              <a:buChar char="§"/>
            </a:pPr>
            <a:endParaRPr lang="en-US" sz="800" b="1" dirty="0" smtClean="0">
              <a:solidFill>
                <a:schemeClr val="tx1">
                  <a:lumMod val="75000"/>
                  <a:lumOff val="25000"/>
                </a:schemeClr>
              </a:solidFill>
            </a:endParaRPr>
          </a:p>
          <a:p>
            <a:pPr marL="628650" indent="-342900">
              <a:buClr>
                <a:schemeClr val="accent1"/>
              </a:buClr>
              <a:buFont typeface="Wingdings" pitchFamily="2" charset="2"/>
              <a:buChar char="§"/>
            </a:pPr>
            <a:r>
              <a:rPr lang="en-US" sz="1600" b="1" dirty="0" smtClean="0">
                <a:solidFill>
                  <a:schemeClr val="tx1">
                    <a:lumMod val="75000"/>
                    <a:lumOff val="25000"/>
                  </a:schemeClr>
                </a:solidFill>
              </a:rPr>
              <a:t>Sub-meters 1 &amp; 2 show comparatively similar energy consumption for all the quarters.  </a:t>
            </a:r>
          </a:p>
        </p:txBody>
      </p:sp>
      <p:pic>
        <p:nvPicPr>
          <p:cNvPr id="4100" name="Picture 4"/>
          <p:cNvPicPr>
            <a:picLocks noChangeAspect="1" noChangeArrowheads="1"/>
          </p:cNvPicPr>
          <p:nvPr/>
        </p:nvPicPr>
        <p:blipFill>
          <a:blip r:embed="rId4" cstate="print"/>
          <a:srcRect l="3875" t="2401" r="20242" b="2401"/>
          <a:stretch>
            <a:fillRect/>
          </a:stretch>
        </p:blipFill>
        <p:spPr bwMode="auto">
          <a:xfrm>
            <a:off x="542925" y="3705225"/>
            <a:ext cx="4648200" cy="3124200"/>
          </a:xfrm>
          <a:prstGeom prst="rect">
            <a:avLst/>
          </a:prstGeom>
          <a:noFill/>
          <a:ln w="9525">
            <a:solidFill>
              <a:schemeClr val="tx1">
                <a:lumMod val="50000"/>
                <a:lumOff val="50000"/>
              </a:schemeClr>
            </a:solidFill>
            <a:miter lim="800000"/>
            <a:headEnd/>
            <a:tailEnd/>
          </a:ln>
          <a:effectLst/>
        </p:spPr>
      </p:pic>
      <p:pic>
        <p:nvPicPr>
          <p:cNvPr id="13" name="Picture 2"/>
          <p:cNvPicPr>
            <a:picLocks noChangeAspect="1" noChangeArrowheads="1"/>
          </p:cNvPicPr>
          <p:nvPr/>
        </p:nvPicPr>
        <p:blipFill>
          <a:blip r:embed="rId3" cstate="print"/>
          <a:srcRect/>
          <a:stretch>
            <a:fillRect/>
          </a:stretch>
        </p:blipFill>
        <p:spPr bwMode="auto">
          <a:xfrm>
            <a:off x="3200400" y="3886200"/>
            <a:ext cx="1095528" cy="762000"/>
          </a:xfrm>
          <a:prstGeom prst="rect">
            <a:avLst/>
          </a:prstGeom>
          <a:noFill/>
          <a:ln w="9525">
            <a:noFill/>
            <a:miter lim="800000"/>
            <a:headEnd/>
            <a:tailEnd/>
          </a:ln>
        </p:spPr>
      </p:pic>
      <p:sp>
        <p:nvSpPr>
          <p:cNvPr id="15" name="Slide Number Placeholder 14"/>
          <p:cNvSpPr>
            <a:spLocks noGrp="1"/>
          </p:cNvSpPr>
          <p:nvPr>
            <p:ph type="sldNum" sz="quarter" idx="15"/>
          </p:nvPr>
        </p:nvSpPr>
        <p:spPr/>
        <p:txBody>
          <a:bodyPr/>
          <a:lstStyle/>
          <a:p>
            <a:fld id="{BB66F16A-DDC8-4A02-99A5-35012357317E}" type="slidenum">
              <a:rPr lang="en-US" smtClean="0"/>
              <a:pPr/>
              <a:t>7</a:t>
            </a:fld>
            <a:endParaRPr lang="en-US"/>
          </a:p>
        </p:txBody>
      </p:sp>
      <p:sp>
        <p:nvSpPr>
          <p:cNvPr id="17" name="TextBox 16"/>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707880" cy="639762"/>
          </a:xfrm>
        </p:spPr>
        <p:txBody>
          <a:bodyPr/>
          <a:lstStyle/>
          <a:p>
            <a:r>
              <a:rPr lang="en-US" u="sng" dirty="0" smtClean="0"/>
              <a:t>Exploring </a:t>
            </a:r>
            <a:r>
              <a:rPr lang="en-US" u="sng" dirty="0" smtClean="0"/>
              <a:t>Data – By Weekdays and Hours</a:t>
            </a:r>
            <a:endParaRPr lang="en-US" u="sng" dirty="0"/>
          </a:p>
        </p:txBody>
      </p:sp>
      <p:pic>
        <p:nvPicPr>
          <p:cNvPr id="2055" name="Picture 7"/>
          <p:cNvPicPr>
            <a:picLocks noChangeAspect="1" noChangeArrowheads="1"/>
          </p:cNvPicPr>
          <p:nvPr/>
        </p:nvPicPr>
        <p:blipFill>
          <a:blip r:embed="rId2" cstate="print"/>
          <a:srcRect l="1389" t="2554" r="15278" b="2945"/>
          <a:stretch>
            <a:fillRect/>
          </a:stretch>
        </p:blipFill>
        <p:spPr bwMode="auto">
          <a:xfrm>
            <a:off x="238125" y="838200"/>
            <a:ext cx="4953000" cy="2819400"/>
          </a:xfrm>
          <a:prstGeom prst="rect">
            <a:avLst/>
          </a:prstGeom>
          <a:noFill/>
          <a:ln w="9525">
            <a:solidFill>
              <a:schemeClr val="tx1">
                <a:lumMod val="50000"/>
                <a:lumOff val="50000"/>
              </a:schemeClr>
            </a:solidFill>
            <a:miter lim="800000"/>
            <a:headEnd/>
            <a:tailEnd/>
          </a:ln>
          <a:effectLst/>
        </p:spPr>
      </p:pic>
      <p:pic>
        <p:nvPicPr>
          <p:cNvPr id="17" name="Picture 2"/>
          <p:cNvPicPr>
            <a:picLocks noChangeAspect="1" noChangeArrowheads="1"/>
          </p:cNvPicPr>
          <p:nvPr/>
        </p:nvPicPr>
        <p:blipFill>
          <a:blip r:embed="rId3" cstate="print"/>
          <a:srcRect/>
          <a:stretch>
            <a:fillRect/>
          </a:stretch>
        </p:blipFill>
        <p:spPr bwMode="auto">
          <a:xfrm>
            <a:off x="1257300" y="952500"/>
            <a:ext cx="985975" cy="685800"/>
          </a:xfrm>
          <a:prstGeom prst="rect">
            <a:avLst/>
          </a:prstGeom>
          <a:noFill/>
          <a:ln w="9525">
            <a:noFill/>
            <a:miter lim="800000"/>
            <a:headEnd/>
            <a:tailEnd/>
          </a:ln>
        </p:spPr>
      </p:pic>
      <p:pic>
        <p:nvPicPr>
          <p:cNvPr id="2056" name="Picture 8"/>
          <p:cNvPicPr>
            <a:picLocks noChangeAspect="1" noChangeArrowheads="1"/>
          </p:cNvPicPr>
          <p:nvPr/>
        </p:nvPicPr>
        <p:blipFill>
          <a:blip r:embed="rId4" cstate="print"/>
          <a:srcRect l="2321" t="2752" r="12959" b="3670"/>
          <a:stretch>
            <a:fillRect/>
          </a:stretch>
        </p:blipFill>
        <p:spPr bwMode="auto">
          <a:xfrm>
            <a:off x="200025" y="3810000"/>
            <a:ext cx="5071782" cy="2590800"/>
          </a:xfrm>
          <a:prstGeom prst="rect">
            <a:avLst/>
          </a:prstGeom>
          <a:noFill/>
          <a:ln w="9525">
            <a:solidFill>
              <a:schemeClr val="tx1">
                <a:lumMod val="50000"/>
                <a:lumOff val="50000"/>
              </a:schemeClr>
            </a:solidFill>
            <a:miter lim="800000"/>
            <a:headEnd/>
            <a:tailEnd/>
          </a:ln>
          <a:effectLst/>
        </p:spPr>
      </p:pic>
      <p:sp>
        <p:nvSpPr>
          <p:cNvPr id="20" name="TextBox 19"/>
          <p:cNvSpPr txBox="1"/>
          <p:nvPr/>
        </p:nvSpPr>
        <p:spPr>
          <a:xfrm>
            <a:off x="5305425" y="838200"/>
            <a:ext cx="5486400" cy="2339102"/>
          </a:xfrm>
          <a:prstGeom prst="rect">
            <a:avLst/>
          </a:prstGeom>
          <a:noFill/>
        </p:spPr>
        <p:txBody>
          <a:bodyPr wrap="square" rtlCol="0">
            <a:spAutoFit/>
          </a:bodyPr>
          <a:lstStyle/>
          <a:p>
            <a:pPr>
              <a:buClr>
                <a:schemeClr val="accent1"/>
              </a:buClr>
              <a:buFont typeface="Courier New" pitchFamily="49" charset="0"/>
              <a:buChar char="o"/>
            </a:pPr>
            <a:r>
              <a:rPr lang="en-US" sz="1600" b="1" dirty="0" smtClean="0">
                <a:solidFill>
                  <a:schemeClr val="tx1">
                    <a:lumMod val="75000"/>
                    <a:lumOff val="25000"/>
                  </a:schemeClr>
                </a:solidFill>
              </a:rPr>
              <a:t> By Weekdays:</a:t>
            </a:r>
          </a:p>
          <a:p>
            <a:pPr>
              <a:buClr>
                <a:schemeClr val="accent1"/>
              </a:buClr>
              <a:buFont typeface="Courier New" pitchFamily="49" charset="0"/>
              <a:buChar char="o"/>
            </a:pPr>
            <a:endParaRPr lang="en-US" sz="100" b="1" dirty="0" smtClean="0">
              <a:solidFill>
                <a:schemeClr val="tx1">
                  <a:lumMod val="75000"/>
                  <a:lumOff val="25000"/>
                </a:schemeClr>
              </a:solidFill>
            </a:endParaRPr>
          </a:p>
          <a:p>
            <a:pPr marL="800100" lvl="1" indent="-342900">
              <a:buClr>
                <a:schemeClr val="accent1"/>
              </a:buClr>
              <a:buFont typeface="Wingdings" pitchFamily="2" charset="2"/>
              <a:buChar char="§"/>
            </a:pPr>
            <a:r>
              <a:rPr lang="en-US" sz="1600" b="1" dirty="0" smtClean="0">
                <a:solidFill>
                  <a:schemeClr val="tx1">
                    <a:lumMod val="75000"/>
                    <a:lumOff val="25000"/>
                  </a:schemeClr>
                </a:solidFill>
              </a:rPr>
              <a:t>Overall, maximum energy consumption is observed for sub-meters 1 &amp; 2 i.e. kitchen and laundry. With highest energy consumption during the weekends. </a:t>
            </a:r>
          </a:p>
          <a:p>
            <a:pPr marL="800100" lvl="1" indent="-342900">
              <a:buClr>
                <a:schemeClr val="accent1"/>
              </a:buClr>
              <a:buFont typeface="Wingdings" pitchFamily="2" charset="2"/>
              <a:buChar char="§"/>
            </a:pPr>
            <a:endParaRPr lang="en-US" sz="900" b="1" dirty="0" smtClean="0">
              <a:solidFill>
                <a:schemeClr val="tx1">
                  <a:lumMod val="75000"/>
                  <a:lumOff val="25000"/>
                </a:schemeClr>
              </a:solidFill>
            </a:endParaRPr>
          </a:p>
          <a:p>
            <a:pPr marL="800100" lvl="1" indent="-342900">
              <a:buClr>
                <a:schemeClr val="accent1"/>
              </a:buClr>
              <a:buFont typeface="Wingdings" pitchFamily="2" charset="2"/>
              <a:buChar char="§"/>
            </a:pPr>
            <a:r>
              <a:rPr lang="en-US" sz="1600" b="1" dirty="0" smtClean="0">
                <a:solidFill>
                  <a:schemeClr val="tx1">
                    <a:lumMod val="75000"/>
                    <a:lumOff val="25000"/>
                  </a:schemeClr>
                </a:solidFill>
              </a:rPr>
              <a:t>Sub-meter 3 – electric heater and AC consumed least energy as compared to other two sub-meters. </a:t>
            </a:r>
          </a:p>
          <a:p>
            <a:pPr marL="800100" lvl="1" indent="-342900">
              <a:buClr>
                <a:schemeClr val="accent1"/>
              </a:buClr>
              <a:buFont typeface="Wingdings" pitchFamily="2" charset="2"/>
              <a:buChar char="§"/>
            </a:pPr>
            <a:endParaRPr lang="en-US" sz="800" b="1" dirty="0" smtClean="0">
              <a:solidFill>
                <a:schemeClr val="tx1">
                  <a:lumMod val="75000"/>
                  <a:lumOff val="25000"/>
                </a:schemeClr>
              </a:solidFill>
            </a:endParaRPr>
          </a:p>
        </p:txBody>
      </p:sp>
      <p:sp>
        <p:nvSpPr>
          <p:cNvPr id="21" name="TextBox 20"/>
          <p:cNvSpPr txBox="1"/>
          <p:nvPr/>
        </p:nvSpPr>
        <p:spPr>
          <a:xfrm>
            <a:off x="5305425" y="3797111"/>
            <a:ext cx="5486400" cy="2585323"/>
          </a:xfrm>
          <a:prstGeom prst="rect">
            <a:avLst/>
          </a:prstGeom>
          <a:noFill/>
        </p:spPr>
        <p:txBody>
          <a:bodyPr wrap="square" rtlCol="0">
            <a:spAutoFit/>
          </a:bodyPr>
          <a:lstStyle/>
          <a:p>
            <a:pPr>
              <a:buClr>
                <a:schemeClr val="accent1"/>
              </a:buClr>
              <a:buFont typeface="Courier New" pitchFamily="49" charset="0"/>
              <a:buChar char="o"/>
            </a:pPr>
            <a:r>
              <a:rPr lang="en-US" sz="1600" b="1" dirty="0" smtClean="0">
                <a:solidFill>
                  <a:schemeClr val="tx1">
                    <a:lumMod val="75000"/>
                    <a:lumOff val="25000"/>
                  </a:schemeClr>
                </a:solidFill>
              </a:rPr>
              <a:t> By Hours of Day:</a:t>
            </a:r>
          </a:p>
          <a:p>
            <a:pPr>
              <a:buClr>
                <a:schemeClr val="accent1"/>
              </a:buClr>
              <a:buFont typeface="Courier New" pitchFamily="49" charset="0"/>
              <a:buChar char="o"/>
            </a:pPr>
            <a:endParaRPr lang="en-US" sz="100" b="1" dirty="0" smtClean="0">
              <a:solidFill>
                <a:schemeClr val="tx1">
                  <a:lumMod val="75000"/>
                  <a:lumOff val="25000"/>
                </a:schemeClr>
              </a:solidFill>
            </a:endParaRPr>
          </a:p>
          <a:p>
            <a:pPr marL="800100" indent="-342900">
              <a:buClr>
                <a:schemeClr val="accent1"/>
              </a:buClr>
              <a:buFont typeface="Wingdings" pitchFamily="2" charset="2"/>
              <a:buChar char="§"/>
            </a:pPr>
            <a:r>
              <a:rPr lang="en-US" sz="1600" b="1" dirty="0" smtClean="0">
                <a:solidFill>
                  <a:schemeClr val="tx1">
                    <a:lumMod val="75000"/>
                    <a:lumOff val="25000"/>
                  </a:schemeClr>
                </a:solidFill>
              </a:rPr>
              <a:t>Sub-meter 3 – electric heater and AC consume maximum </a:t>
            </a:r>
            <a:r>
              <a:rPr lang="en-US" sz="1600" b="1" dirty="0" smtClean="0">
                <a:solidFill>
                  <a:schemeClr val="tx1">
                    <a:lumMod val="75000"/>
                    <a:lumOff val="25000"/>
                  </a:schemeClr>
                </a:solidFill>
              </a:rPr>
              <a:t>energy for all the hours of day as compared to sub-meters 1 &amp; 2.</a:t>
            </a:r>
          </a:p>
          <a:p>
            <a:pPr marL="800100" indent="-342900">
              <a:buClr>
                <a:schemeClr val="accent1"/>
              </a:buClr>
              <a:buFont typeface="Wingdings" pitchFamily="2" charset="2"/>
              <a:buChar char="§"/>
            </a:pPr>
            <a:endParaRPr lang="en-US" sz="900" b="1" dirty="0" smtClean="0">
              <a:solidFill>
                <a:schemeClr val="tx1">
                  <a:lumMod val="75000"/>
                  <a:lumOff val="25000"/>
                </a:schemeClr>
              </a:solidFill>
            </a:endParaRPr>
          </a:p>
          <a:p>
            <a:pPr marL="800100" indent="-342900">
              <a:buClr>
                <a:schemeClr val="accent1"/>
              </a:buClr>
              <a:buFont typeface="Wingdings" pitchFamily="2" charset="2"/>
              <a:buChar char="§"/>
            </a:pPr>
            <a:r>
              <a:rPr lang="en-US" sz="1600" b="1" dirty="0" smtClean="0">
                <a:solidFill>
                  <a:schemeClr val="tx1">
                    <a:lumMod val="75000"/>
                    <a:lumOff val="25000"/>
                  </a:schemeClr>
                </a:solidFill>
              </a:rPr>
              <a:t>Sub-meter 1 – kitchen appliances &amp; sub-meter 2 – laundry show increased energy consumption during after noon and evening hours. </a:t>
            </a:r>
            <a:endParaRPr lang="en-US" sz="1600" b="1" dirty="0" smtClean="0">
              <a:solidFill>
                <a:schemeClr val="tx1">
                  <a:lumMod val="75000"/>
                  <a:lumOff val="25000"/>
                </a:schemeClr>
              </a:solidFill>
            </a:endParaRPr>
          </a:p>
          <a:p>
            <a:pPr marL="800100" lvl="1" indent="-342900">
              <a:buClr>
                <a:schemeClr val="accent1"/>
              </a:buClr>
              <a:buFont typeface="Wingdings" pitchFamily="2" charset="2"/>
              <a:buChar char="§"/>
            </a:pPr>
            <a:endParaRPr lang="en-US" sz="800" b="1" dirty="0" smtClean="0">
              <a:solidFill>
                <a:schemeClr val="tx1">
                  <a:lumMod val="75000"/>
                  <a:lumOff val="25000"/>
                </a:schemeClr>
              </a:solidFill>
            </a:endParaRPr>
          </a:p>
        </p:txBody>
      </p:sp>
      <p:sp>
        <p:nvSpPr>
          <p:cNvPr id="23" name="Slide Number Placeholder 22"/>
          <p:cNvSpPr>
            <a:spLocks noGrp="1"/>
          </p:cNvSpPr>
          <p:nvPr>
            <p:ph type="sldNum" sz="quarter" idx="15"/>
          </p:nvPr>
        </p:nvSpPr>
        <p:spPr/>
        <p:txBody>
          <a:bodyPr/>
          <a:lstStyle/>
          <a:p>
            <a:fld id="{BB66F16A-DDC8-4A02-99A5-35012357317E}" type="slidenum">
              <a:rPr lang="en-US" smtClean="0"/>
              <a:pPr/>
              <a:t>8</a:t>
            </a:fld>
            <a:endParaRPr lang="en-US"/>
          </a:p>
        </p:txBody>
      </p:sp>
      <p:sp>
        <p:nvSpPr>
          <p:cNvPr id="25" name="TextBox 24"/>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9707880" cy="639762"/>
          </a:xfrm>
        </p:spPr>
        <p:txBody>
          <a:bodyPr>
            <a:normAutofit fontScale="90000"/>
          </a:bodyPr>
          <a:lstStyle/>
          <a:p>
            <a:r>
              <a:rPr lang="en-US" u="sng" dirty="0" smtClean="0"/>
              <a:t>High-Level </a:t>
            </a:r>
            <a:r>
              <a:rPr lang="en-US" u="sng" dirty="0" smtClean="0"/>
              <a:t>Recommendations About Existing Data</a:t>
            </a:r>
            <a:endParaRPr lang="en-US" u="sng" dirty="0"/>
          </a:p>
        </p:txBody>
      </p:sp>
      <p:sp>
        <p:nvSpPr>
          <p:cNvPr id="3" name="Content Placeholder 2"/>
          <p:cNvSpPr>
            <a:spLocks noGrp="1"/>
          </p:cNvSpPr>
          <p:nvPr>
            <p:ph sz="quarter" idx="1"/>
          </p:nvPr>
        </p:nvSpPr>
        <p:spPr>
          <a:xfrm>
            <a:off x="457200" y="914400"/>
            <a:ext cx="10668000" cy="4873752"/>
          </a:xfrm>
        </p:spPr>
        <p:txBody>
          <a:bodyPr>
            <a:normAutofit fontScale="92500" lnSpcReduction="10000"/>
          </a:bodyPr>
          <a:lstStyle/>
          <a:p>
            <a:pPr>
              <a:buNone/>
            </a:pPr>
            <a:r>
              <a:rPr lang="en-US" dirty="0" smtClean="0"/>
              <a:t>	</a:t>
            </a:r>
            <a:r>
              <a:rPr lang="en-US" u="sng" dirty="0" smtClean="0"/>
              <a:t>The </a:t>
            </a:r>
            <a:r>
              <a:rPr lang="en-US" u="sng" dirty="0" smtClean="0"/>
              <a:t>business objective was to determine if </a:t>
            </a:r>
            <a:r>
              <a:rPr lang="en-US" u="sng" dirty="0" smtClean="0"/>
              <a:t>sub-metered </a:t>
            </a:r>
            <a:r>
              <a:rPr lang="en-US" u="sng" dirty="0" smtClean="0"/>
              <a:t>energy data could provide insights that would incentivize homeowners to install </a:t>
            </a:r>
            <a:r>
              <a:rPr lang="en-US" u="sng" dirty="0" smtClean="0"/>
              <a:t>sub-meters.</a:t>
            </a:r>
          </a:p>
          <a:p>
            <a:pPr>
              <a:buNone/>
            </a:pPr>
            <a:r>
              <a:rPr lang="en-US" dirty="0" smtClean="0"/>
              <a:t>	</a:t>
            </a:r>
            <a:r>
              <a:rPr lang="en-US" sz="1900" dirty="0" smtClean="0"/>
              <a:t>	</a:t>
            </a:r>
            <a:r>
              <a:rPr lang="en-US" sz="1900" dirty="0" smtClean="0"/>
              <a:t>Need to analyze household consumption data with greater detail and then make 	forecasts to determine if the smart-meters are beneficial. </a:t>
            </a:r>
          </a:p>
          <a:p>
            <a:pPr>
              <a:buNone/>
            </a:pPr>
            <a:endParaRPr lang="en-US" dirty="0" smtClean="0"/>
          </a:p>
          <a:p>
            <a:pPr>
              <a:buFont typeface="Courier New" pitchFamily="49" charset="0"/>
              <a:buChar char="o"/>
            </a:pPr>
            <a:r>
              <a:rPr lang="en-US" sz="2000" dirty="0" smtClean="0"/>
              <a:t>Existing energy consumption data of a single household provides important initial insights about how each sub-meter consumes energy at very granular level. </a:t>
            </a:r>
          </a:p>
          <a:p>
            <a:pPr>
              <a:buNone/>
            </a:pPr>
            <a:endParaRPr lang="en-US" sz="2000" dirty="0" smtClean="0"/>
          </a:p>
          <a:p>
            <a:pPr>
              <a:buFont typeface="Courier New" pitchFamily="49" charset="0"/>
              <a:buChar char="o"/>
            </a:pPr>
            <a:r>
              <a:rPr lang="en-US" sz="2000" dirty="0" smtClean="0"/>
              <a:t>This domain research and exploratory analysis can be better understood if more information is available about the data like:</a:t>
            </a:r>
          </a:p>
          <a:p>
            <a:pPr marL="914400" indent="-400050">
              <a:buFont typeface="Wingdings" pitchFamily="2" charset="2"/>
              <a:buChar char="§"/>
            </a:pPr>
            <a:r>
              <a:rPr lang="en-US" sz="1800" dirty="0" smtClean="0"/>
              <a:t>Energy efficiency of the appliances used including information like age of appliance, brand and type. </a:t>
            </a:r>
          </a:p>
          <a:p>
            <a:pPr marL="511175" indent="184150">
              <a:buFont typeface="Wingdings" pitchFamily="2" charset="2"/>
              <a:buChar char="§"/>
            </a:pPr>
            <a:r>
              <a:rPr lang="en-US" sz="1800" dirty="0" smtClean="0"/>
              <a:t>	</a:t>
            </a:r>
            <a:r>
              <a:rPr lang="en-US" sz="1800" dirty="0" smtClean="0"/>
              <a:t>Age of the house – i.e. how old is the house</a:t>
            </a:r>
          </a:p>
          <a:p>
            <a:pPr marL="511175" indent="184150">
              <a:buFont typeface="Wingdings" pitchFamily="2" charset="2"/>
              <a:buChar char="§"/>
            </a:pPr>
            <a:r>
              <a:rPr lang="en-US" sz="1800" dirty="0" smtClean="0"/>
              <a:t>	</a:t>
            </a:r>
            <a:r>
              <a:rPr lang="en-US" sz="1800" dirty="0" smtClean="0"/>
              <a:t>Size of the house i.e. square footage</a:t>
            </a:r>
          </a:p>
          <a:p>
            <a:pPr marL="511175" indent="184150">
              <a:buFont typeface="Wingdings" pitchFamily="2" charset="2"/>
              <a:buChar char="§"/>
            </a:pPr>
            <a:r>
              <a:rPr lang="en-US" sz="1800" dirty="0" smtClean="0"/>
              <a:t>	</a:t>
            </a:r>
            <a:r>
              <a:rPr lang="en-US" sz="1800" dirty="0" smtClean="0"/>
              <a:t>Number of members in the household</a:t>
            </a:r>
            <a:endParaRPr lang="en-US" sz="1800" dirty="0" smtClean="0"/>
          </a:p>
          <a:p>
            <a:endParaRPr lang="en-US" dirty="0"/>
          </a:p>
        </p:txBody>
      </p:sp>
      <p:sp>
        <p:nvSpPr>
          <p:cNvPr id="5" name="Slide Number Placeholder 4"/>
          <p:cNvSpPr>
            <a:spLocks noGrp="1"/>
          </p:cNvSpPr>
          <p:nvPr>
            <p:ph type="sldNum" sz="quarter" idx="15"/>
          </p:nvPr>
        </p:nvSpPr>
        <p:spPr/>
        <p:txBody>
          <a:bodyPr/>
          <a:lstStyle/>
          <a:p>
            <a:fld id="{BB66F16A-DDC8-4A02-99A5-35012357317E}" type="slidenum">
              <a:rPr lang="en-US" smtClean="0"/>
              <a:pPr/>
              <a:t>9</a:t>
            </a:fld>
            <a:endParaRPr lang="en-US"/>
          </a:p>
        </p:txBody>
      </p:sp>
      <p:sp>
        <p:nvSpPr>
          <p:cNvPr id="7" name="TextBox 6"/>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3 Task 1</a:t>
            </a:r>
            <a:endParaRPr lang="en-US" sz="1200" dirty="0">
              <a:solidFill>
                <a:schemeClr val="tx1">
                  <a:lumMod val="65000"/>
                  <a:lumOff val="3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5424</TotalTime>
  <Words>712</Words>
  <Application>Microsoft Office PowerPoint</Application>
  <PresentationFormat>Custom</PresentationFormat>
  <Paragraphs>97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US Household Energy Consumption  </vt:lpstr>
      <vt:lpstr>Background – What is the context of this project?</vt:lpstr>
      <vt:lpstr>Objective/Goals – </vt:lpstr>
      <vt:lpstr>Data Management &amp; Security</vt:lpstr>
      <vt:lpstr>Understanding Data</vt:lpstr>
      <vt:lpstr>Exploring Data</vt:lpstr>
      <vt:lpstr>Exploring Data – By Year &amp; Month</vt:lpstr>
      <vt:lpstr>Exploring Data – By Weekdays and Hours</vt:lpstr>
      <vt:lpstr>High-Level Recommendations About Existing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dc:title>
  <dc:creator>Shantanu Neema</dc:creator>
  <cp:lastModifiedBy>Shantanu Neema</cp:lastModifiedBy>
  <cp:revision>24</cp:revision>
  <dcterms:created xsi:type="dcterms:W3CDTF">2020-02-11T14:56:48Z</dcterms:created>
  <dcterms:modified xsi:type="dcterms:W3CDTF">2020-02-22T08:45:43Z</dcterms:modified>
</cp:coreProperties>
</file>