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diagrams/colors1.xml" ContentType="application/vnd.openxmlformats-officedocument.drawingml.diagramColors+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63" r:id="rId3"/>
    <p:sldId id="272" r:id="rId4"/>
    <p:sldId id="268" r:id="rId5"/>
    <p:sldId id="259" r:id="rId6"/>
    <p:sldId id="269" r:id="rId7"/>
    <p:sldId id="271" r:id="rId8"/>
    <p:sldId id="266" r:id="rId9"/>
    <p:sldId id="260" r:id="rId10"/>
    <p:sldId id="270" r:id="rId11"/>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D75"/>
    <a:srgbClr val="FF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5" autoAdjust="0"/>
    <p:restoredTop sz="96489" autoAdjust="0"/>
  </p:normalViewPr>
  <p:slideViewPr>
    <p:cSldViewPr>
      <p:cViewPr>
        <p:scale>
          <a:sx n="87" d="100"/>
          <a:sy n="87" d="100"/>
        </p:scale>
        <p:origin x="-802" y="-19"/>
      </p:cViewPr>
      <p:guideLst>
        <p:guide orient="horz" pos="2160"/>
        <p:guide pos="3744"/>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6F37DF-3922-4C47-B86F-F0FFAD6FC78D}" type="doc">
      <dgm:prSet loTypeId="urn:microsoft.com/office/officeart/2005/8/layout/hProcess4" loCatId="process" qsTypeId="urn:microsoft.com/office/officeart/2005/8/quickstyle/simple1" qsCatId="simple" csTypeId="urn:microsoft.com/office/officeart/2005/8/colors/colorful4" csCatId="colorful" phldr="1"/>
      <dgm:spPr/>
      <dgm:t>
        <a:bodyPr/>
        <a:lstStyle/>
        <a:p>
          <a:endParaRPr lang="en-US"/>
        </a:p>
      </dgm:t>
    </dgm:pt>
    <dgm:pt modelId="{7A4AA1BA-B068-4D1E-A60C-E96E150CA894}">
      <dgm:prSet phldrT="[Text]"/>
      <dgm:spPr/>
      <dgm:t>
        <a:bodyPr/>
        <a:lstStyle/>
        <a:p>
          <a:r>
            <a:rPr lang="en-US" dirty="0" smtClean="0">
              <a:solidFill>
                <a:schemeClr val="tx1"/>
              </a:solidFill>
            </a:rPr>
            <a:t>Empower</a:t>
          </a:r>
          <a:endParaRPr lang="en-US" dirty="0">
            <a:solidFill>
              <a:schemeClr val="tx1"/>
            </a:solidFill>
          </a:endParaRPr>
        </a:p>
      </dgm:t>
    </dgm:pt>
    <dgm:pt modelId="{70C0CE19-DDF0-4091-8BF9-4A187D5FFE28}" type="parTrans" cxnId="{F4E0FDA0-D305-4550-AC57-E88C890344CA}">
      <dgm:prSet/>
      <dgm:spPr/>
      <dgm:t>
        <a:bodyPr/>
        <a:lstStyle/>
        <a:p>
          <a:endParaRPr lang="en-US"/>
        </a:p>
      </dgm:t>
    </dgm:pt>
    <dgm:pt modelId="{15F93598-CF9F-403B-9040-BF21B83EE8BD}" type="sibTrans" cxnId="{F4E0FDA0-D305-4550-AC57-E88C890344CA}">
      <dgm:prSet/>
      <dgm:spPr/>
      <dgm:t>
        <a:bodyPr/>
        <a:lstStyle/>
        <a:p>
          <a:endParaRPr lang="en-US"/>
        </a:p>
      </dgm:t>
    </dgm:pt>
    <dgm:pt modelId="{E54EA84A-93B9-4447-8987-531BD2DAAA5A}">
      <dgm:prSet phldrT="[Text]"/>
      <dgm:spPr/>
      <dgm:t>
        <a:bodyPr/>
        <a:lstStyle/>
        <a:p>
          <a:r>
            <a:rPr lang="en-US" dirty="0" smtClean="0">
              <a:solidFill>
                <a:schemeClr val="tx1"/>
              </a:solidFill>
            </a:rPr>
            <a:t>Visualize &amp;Analyze</a:t>
          </a:r>
          <a:endParaRPr lang="en-US" dirty="0">
            <a:solidFill>
              <a:schemeClr val="tx1"/>
            </a:solidFill>
          </a:endParaRPr>
        </a:p>
      </dgm:t>
    </dgm:pt>
    <dgm:pt modelId="{2F9942EB-EB8D-4210-8669-595E843C09DF}" type="parTrans" cxnId="{3B5F6D9F-77CD-436F-B21E-D88CDAE7CE04}">
      <dgm:prSet/>
      <dgm:spPr/>
      <dgm:t>
        <a:bodyPr/>
        <a:lstStyle/>
        <a:p>
          <a:endParaRPr lang="en-US"/>
        </a:p>
      </dgm:t>
    </dgm:pt>
    <dgm:pt modelId="{E507C20A-8B23-47DB-A902-2BBA1637F8AD}" type="sibTrans" cxnId="{3B5F6D9F-77CD-436F-B21E-D88CDAE7CE04}">
      <dgm:prSet/>
      <dgm:spPr/>
      <dgm:t>
        <a:bodyPr/>
        <a:lstStyle/>
        <a:p>
          <a:endParaRPr lang="en-US"/>
        </a:p>
      </dgm:t>
    </dgm:pt>
    <dgm:pt modelId="{2803338A-DD21-45FD-BA05-422A8B149ECB}">
      <dgm:prSet phldrT="[Text]"/>
      <dgm:spPr/>
      <dgm:t>
        <a:bodyPr/>
        <a:lstStyle/>
        <a:p>
          <a:r>
            <a:rPr lang="en-US" dirty="0" smtClean="0">
              <a:solidFill>
                <a:schemeClr val="tx1"/>
              </a:solidFill>
            </a:rPr>
            <a:t>Develop Predictive Model</a:t>
          </a:r>
          <a:endParaRPr lang="en-US" dirty="0">
            <a:solidFill>
              <a:schemeClr val="tx1"/>
            </a:solidFill>
          </a:endParaRPr>
        </a:p>
      </dgm:t>
    </dgm:pt>
    <dgm:pt modelId="{AD2C9D03-9089-4E36-89DF-0320EF7C2F37}" type="parTrans" cxnId="{3540D2E0-8113-48BE-83AD-03B44E82A842}">
      <dgm:prSet/>
      <dgm:spPr/>
      <dgm:t>
        <a:bodyPr/>
        <a:lstStyle/>
        <a:p>
          <a:endParaRPr lang="en-US"/>
        </a:p>
      </dgm:t>
    </dgm:pt>
    <dgm:pt modelId="{3376E4F6-F83B-478D-BA52-CBC4DD9DC7E7}" type="sibTrans" cxnId="{3540D2E0-8113-48BE-83AD-03B44E82A842}">
      <dgm:prSet/>
      <dgm:spPr/>
      <dgm:t>
        <a:bodyPr/>
        <a:lstStyle/>
        <a:p>
          <a:endParaRPr lang="en-US"/>
        </a:p>
      </dgm:t>
    </dgm:pt>
    <dgm:pt modelId="{A66F70C3-7977-480C-8000-62ECAE483466}" type="pres">
      <dgm:prSet presAssocID="{A36F37DF-3922-4C47-B86F-F0FFAD6FC78D}" presName="Name0" presStyleCnt="0">
        <dgm:presLayoutVars>
          <dgm:dir/>
          <dgm:animLvl val="lvl"/>
          <dgm:resizeHandles val="exact"/>
        </dgm:presLayoutVars>
      </dgm:prSet>
      <dgm:spPr/>
      <dgm:t>
        <a:bodyPr/>
        <a:lstStyle/>
        <a:p>
          <a:endParaRPr lang="en-US"/>
        </a:p>
      </dgm:t>
    </dgm:pt>
    <dgm:pt modelId="{BA6B46FD-E2A8-4C7C-9E1F-A27D4C9E1D6F}" type="pres">
      <dgm:prSet presAssocID="{A36F37DF-3922-4C47-B86F-F0FFAD6FC78D}" presName="tSp" presStyleCnt="0"/>
      <dgm:spPr/>
    </dgm:pt>
    <dgm:pt modelId="{5479A8CB-5AF8-4777-B803-AC217B67606A}" type="pres">
      <dgm:prSet presAssocID="{A36F37DF-3922-4C47-B86F-F0FFAD6FC78D}" presName="bSp" presStyleCnt="0"/>
      <dgm:spPr/>
    </dgm:pt>
    <dgm:pt modelId="{64DC10A2-7F2D-456B-BAEA-4EB736A5D54F}" type="pres">
      <dgm:prSet presAssocID="{A36F37DF-3922-4C47-B86F-F0FFAD6FC78D}" presName="process" presStyleCnt="0"/>
      <dgm:spPr/>
    </dgm:pt>
    <dgm:pt modelId="{987C2A82-DAA9-4A64-92A2-7E8CB812EB17}" type="pres">
      <dgm:prSet presAssocID="{7A4AA1BA-B068-4D1E-A60C-E96E150CA894}" presName="composite1" presStyleCnt="0"/>
      <dgm:spPr/>
    </dgm:pt>
    <dgm:pt modelId="{35504597-5290-4044-815E-5211591C5CAC}" type="pres">
      <dgm:prSet presAssocID="{7A4AA1BA-B068-4D1E-A60C-E96E150CA894}" presName="dummyNode1" presStyleLbl="node1" presStyleIdx="0" presStyleCnt="3"/>
      <dgm:spPr/>
    </dgm:pt>
    <dgm:pt modelId="{8050DACE-C9F1-49D5-ACED-BAC587F1BBC4}" type="pres">
      <dgm:prSet presAssocID="{7A4AA1BA-B068-4D1E-A60C-E96E150CA894}" presName="childNode1" presStyleLbl="bgAcc1" presStyleIdx="0" presStyleCnt="3">
        <dgm:presLayoutVars>
          <dgm:bulletEnabled val="1"/>
        </dgm:presLayoutVars>
      </dgm:prSet>
      <dgm:spPr/>
      <dgm:t>
        <a:bodyPr/>
        <a:lstStyle/>
        <a:p>
          <a:endParaRPr lang="en-US"/>
        </a:p>
      </dgm:t>
    </dgm:pt>
    <dgm:pt modelId="{7A3F6D3D-ABF0-4E43-A2A2-84B04653B5DA}" type="pres">
      <dgm:prSet presAssocID="{7A4AA1BA-B068-4D1E-A60C-E96E150CA894}" presName="childNode1tx" presStyleLbl="bgAcc1" presStyleIdx="0" presStyleCnt="3">
        <dgm:presLayoutVars>
          <dgm:bulletEnabled val="1"/>
        </dgm:presLayoutVars>
      </dgm:prSet>
      <dgm:spPr/>
    </dgm:pt>
    <dgm:pt modelId="{9F7E92AF-A4F1-4DD7-B101-E73BB0AF6EF7}" type="pres">
      <dgm:prSet presAssocID="{7A4AA1BA-B068-4D1E-A60C-E96E150CA894}" presName="parentNode1" presStyleLbl="node1" presStyleIdx="0" presStyleCnt="3">
        <dgm:presLayoutVars>
          <dgm:chMax val="1"/>
          <dgm:bulletEnabled val="1"/>
        </dgm:presLayoutVars>
      </dgm:prSet>
      <dgm:spPr/>
      <dgm:t>
        <a:bodyPr/>
        <a:lstStyle/>
        <a:p>
          <a:endParaRPr lang="en-US"/>
        </a:p>
      </dgm:t>
    </dgm:pt>
    <dgm:pt modelId="{8F59A477-EB66-4556-BB86-C4D4C5ED981F}" type="pres">
      <dgm:prSet presAssocID="{7A4AA1BA-B068-4D1E-A60C-E96E150CA894}" presName="connSite1" presStyleCnt="0"/>
      <dgm:spPr/>
    </dgm:pt>
    <dgm:pt modelId="{9696A618-8524-4675-B6B4-641A50213429}" type="pres">
      <dgm:prSet presAssocID="{15F93598-CF9F-403B-9040-BF21B83EE8BD}" presName="Name9" presStyleLbl="sibTrans2D1" presStyleIdx="0" presStyleCnt="2"/>
      <dgm:spPr/>
      <dgm:t>
        <a:bodyPr/>
        <a:lstStyle/>
        <a:p>
          <a:endParaRPr lang="en-US"/>
        </a:p>
      </dgm:t>
    </dgm:pt>
    <dgm:pt modelId="{AC1BF8FA-5847-4749-87E3-5E22E04A16DC}" type="pres">
      <dgm:prSet presAssocID="{E54EA84A-93B9-4447-8987-531BD2DAAA5A}" presName="composite2" presStyleCnt="0"/>
      <dgm:spPr/>
    </dgm:pt>
    <dgm:pt modelId="{264035F4-A886-4799-B815-3D5BC63D426A}" type="pres">
      <dgm:prSet presAssocID="{E54EA84A-93B9-4447-8987-531BD2DAAA5A}" presName="dummyNode2" presStyleLbl="node1" presStyleIdx="0" presStyleCnt="3"/>
      <dgm:spPr/>
    </dgm:pt>
    <dgm:pt modelId="{7E69A0F8-A9DB-4D55-A0E1-76D79CFDA1B9}" type="pres">
      <dgm:prSet presAssocID="{E54EA84A-93B9-4447-8987-531BD2DAAA5A}" presName="childNode2" presStyleLbl="bgAcc1" presStyleIdx="1" presStyleCnt="3">
        <dgm:presLayoutVars>
          <dgm:bulletEnabled val="1"/>
        </dgm:presLayoutVars>
      </dgm:prSet>
      <dgm:spPr/>
      <dgm:t>
        <a:bodyPr/>
        <a:lstStyle/>
        <a:p>
          <a:endParaRPr lang="en-US"/>
        </a:p>
      </dgm:t>
    </dgm:pt>
    <dgm:pt modelId="{A3DEC418-E8A1-4FE2-8088-80082DC0EA5C}" type="pres">
      <dgm:prSet presAssocID="{E54EA84A-93B9-4447-8987-531BD2DAAA5A}" presName="childNode2tx" presStyleLbl="bgAcc1" presStyleIdx="1" presStyleCnt="3">
        <dgm:presLayoutVars>
          <dgm:bulletEnabled val="1"/>
        </dgm:presLayoutVars>
      </dgm:prSet>
      <dgm:spPr/>
    </dgm:pt>
    <dgm:pt modelId="{CAD4C1A7-0FF4-4E8D-AAC9-66F7B08CC1F7}" type="pres">
      <dgm:prSet presAssocID="{E54EA84A-93B9-4447-8987-531BD2DAAA5A}" presName="parentNode2" presStyleLbl="node1" presStyleIdx="1" presStyleCnt="3">
        <dgm:presLayoutVars>
          <dgm:chMax val="0"/>
          <dgm:bulletEnabled val="1"/>
        </dgm:presLayoutVars>
      </dgm:prSet>
      <dgm:spPr/>
      <dgm:t>
        <a:bodyPr/>
        <a:lstStyle/>
        <a:p>
          <a:endParaRPr lang="en-US"/>
        </a:p>
      </dgm:t>
    </dgm:pt>
    <dgm:pt modelId="{26359BC6-7C68-4DEB-BF22-30965286FBD1}" type="pres">
      <dgm:prSet presAssocID="{E54EA84A-93B9-4447-8987-531BD2DAAA5A}" presName="connSite2" presStyleCnt="0"/>
      <dgm:spPr/>
    </dgm:pt>
    <dgm:pt modelId="{75655E86-5E7E-4784-8D40-6ED0F3F972FB}" type="pres">
      <dgm:prSet presAssocID="{E507C20A-8B23-47DB-A902-2BBA1637F8AD}" presName="Name18" presStyleLbl="sibTrans2D1" presStyleIdx="1" presStyleCnt="2"/>
      <dgm:spPr/>
      <dgm:t>
        <a:bodyPr/>
        <a:lstStyle/>
        <a:p>
          <a:endParaRPr lang="en-US"/>
        </a:p>
      </dgm:t>
    </dgm:pt>
    <dgm:pt modelId="{E035250F-EA04-4414-8336-6A935D3A6EB8}" type="pres">
      <dgm:prSet presAssocID="{2803338A-DD21-45FD-BA05-422A8B149ECB}" presName="composite1" presStyleCnt="0"/>
      <dgm:spPr/>
    </dgm:pt>
    <dgm:pt modelId="{F3E01596-7EC7-4764-9E2E-74F7C85F5A93}" type="pres">
      <dgm:prSet presAssocID="{2803338A-DD21-45FD-BA05-422A8B149ECB}" presName="dummyNode1" presStyleLbl="node1" presStyleIdx="1" presStyleCnt="3"/>
      <dgm:spPr/>
    </dgm:pt>
    <dgm:pt modelId="{4F84D331-F9EF-40FC-A785-C62AA676459E}" type="pres">
      <dgm:prSet presAssocID="{2803338A-DD21-45FD-BA05-422A8B149ECB}" presName="childNode1" presStyleLbl="bgAcc1" presStyleIdx="2" presStyleCnt="3" custLinFactNeighborY="458">
        <dgm:presLayoutVars>
          <dgm:bulletEnabled val="1"/>
        </dgm:presLayoutVars>
      </dgm:prSet>
      <dgm:spPr/>
      <dgm:t>
        <a:bodyPr/>
        <a:lstStyle/>
        <a:p>
          <a:endParaRPr lang="en-US"/>
        </a:p>
      </dgm:t>
    </dgm:pt>
    <dgm:pt modelId="{FF291194-36F0-4E72-BEE8-18CF725D82F1}" type="pres">
      <dgm:prSet presAssocID="{2803338A-DD21-45FD-BA05-422A8B149ECB}" presName="childNode1tx" presStyleLbl="bgAcc1" presStyleIdx="2" presStyleCnt="3">
        <dgm:presLayoutVars>
          <dgm:bulletEnabled val="1"/>
        </dgm:presLayoutVars>
      </dgm:prSet>
      <dgm:spPr/>
    </dgm:pt>
    <dgm:pt modelId="{37C62541-CC1A-4ECD-AD9B-B82AA6CE56F5}" type="pres">
      <dgm:prSet presAssocID="{2803338A-DD21-45FD-BA05-422A8B149ECB}" presName="parentNode1" presStyleLbl="node1" presStyleIdx="2" presStyleCnt="3" custLinFactNeighborY="15847">
        <dgm:presLayoutVars>
          <dgm:chMax val="1"/>
          <dgm:bulletEnabled val="1"/>
        </dgm:presLayoutVars>
      </dgm:prSet>
      <dgm:spPr/>
      <dgm:t>
        <a:bodyPr/>
        <a:lstStyle/>
        <a:p>
          <a:endParaRPr lang="en-US"/>
        </a:p>
      </dgm:t>
    </dgm:pt>
    <dgm:pt modelId="{8D9C6351-F44E-4088-A82B-B6E3597060B3}" type="pres">
      <dgm:prSet presAssocID="{2803338A-DD21-45FD-BA05-422A8B149ECB}" presName="connSite1" presStyleCnt="0"/>
      <dgm:spPr/>
    </dgm:pt>
  </dgm:ptLst>
  <dgm:cxnLst>
    <dgm:cxn modelId="{FFB195BA-5B89-401C-BBB4-ACB09A261E61}" type="presOf" srcId="{15F93598-CF9F-403B-9040-BF21B83EE8BD}" destId="{9696A618-8524-4675-B6B4-641A50213429}" srcOrd="0" destOrd="0" presId="urn:microsoft.com/office/officeart/2005/8/layout/hProcess4"/>
    <dgm:cxn modelId="{4B9E988B-5342-4E49-B999-0CC29035FC63}" type="presOf" srcId="{E54EA84A-93B9-4447-8987-531BD2DAAA5A}" destId="{CAD4C1A7-0FF4-4E8D-AAC9-66F7B08CC1F7}" srcOrd="0" destOrd="0" presId="urn:microsoft.com/office/officeart/2005/8/layout/hProcess4"/>
    <dgm:cxn modelId="{F4E0FDA0-D305-4550-AC57-E88C890344CA}" srcId="{A36F37DF-3922-4C47-B86F-F0FFAD6FC78D}" destId="{7A4AA1BA-B068-4D1E-A60C-E96E150CA894}" srcOrd="0" destOrd="0" parTransId="{70C0CE19-DDF0-4091-8BF9-4A187D5FFE28}" sibTransId="{15F93598-CF9F-403B-9040-BF21B83EE8BD}"/>
    <dgm:cxn modelId="{3B5F6D9F-77CD-436F-B21E-D88CDAE7CE04}" srcId="{A36F37DF-3922-4C47-B86F-F0FFAD6FC78D}" destId="{E54EA84A-93B9-4447-8987-531BD2DAAA5A}" srcOrd="1" destOrd="0" parTransId="{2F9942EB-EB8D-4210-8669-595E843C09DF}" sibTransId="{E507C20A-8B23-47DB-A902-2BBA1637F8AD}"/>
    <dgm:cxn modelId="{3540D2E0-8113-48BE-83AD-03B44E82A842}" srcId="{A36F37DF-3922-4C47-B86F-F0FFAD6FC78D}" destId="{2803338A-DD21-45FD-BA05-422A8B149ECB}" srcOrd="2" destOrd="0" parTransId="{AD2C9D03-9089-4E36-89DF-0320EF7C2F37}" sibTransId="{3376E4F6-F83B-478D-BA52-CBC4DD9DC7E7}"/>
    <dgm:cxn modelId="{7692E8A2-116F-419D-83B2-C14CF22D3E7F}" type="presOf" srcId="{7A4AA1BA-B068-4D1E-A60C-E96E150CA894}" destId="{9F7E92AF-A4F1-4DD7-B101-E73BB0AF6EF7}" srcOrd="0" destOrd="0" presId="urn:microsoft.com/office/officeart/2005/8/layout/hProcess4"/>
    <dgm:cxn modelId="{2B5F6C7D-9199-49EC-B763-77F773AE1DED}" type="presOf" srcId="{A36F37DF-3922-4C47-B86F-F0FFAD6FC78D}" destId="{A66F70C3-7977-480C-8000-62ECAE483466}" srcOrd="0" destOrd="0" presId="urn:microsoft.com/office/officeart/2005/8/layout/hProcess4"/>
    <dgm:cxn modelId="{6913DD1B-C5CF-4785-9F6D-49030FF02A92}" type="presOf" srcId="{2803338A-DD21-45FD-BA05-422A8B149ECB}" destId="{37C62541-CC1A-4ECD-AD9B-B82AA6CE56F5}" srcOrd="0" destOrd="0" presId="urn:microsoft.com/office/officeart/2005/8/layout/hProcess4"/>
    <dgm:cxn modelId="{E476B3B9-ADB6-4817-8993-D28F76B13A92}" type="presOf" srcId="{E507C20A-8B23-47DB-A902-2BBA1637F8AD}" destId="{75655E86-5E7E-4784-8D40-6ED0F3F972FB}" srcOrd="0" destOrd="0" presId="urn:microsoft.com/office/officeart/2005/8/layout/hProcess4"/>
    <dgm:cxn modelId="{3F7C44B4-E36E-4CB6-9D64-6B6493590BA2}" type="presParOf" srcId="{A66F70C3-7977-480C-8000-62ECAE483466}" destId="{BA6B46FD-E2A8-4C7C-9E1F-A27D4C9E1D6F}" srcOrd="0" destOrd="0" presId="urn:microsoft.com/office/officeart/2005/8/layout/hProcess4"/>
    <dgm:cxn modelId="{8EA9640F-DDB6-476F-9342-19E01981AE2B}" type="presParOf" srcId="{A66F70C3-7977-480C-8000-62ECAE483466}" destId="{5479A8CB-5AF8-4777-B803-AC217B67606A}" srcOrd="1" destOrd="0" presId="urn:microsoft.com/office/officeart/2005/8/layout/hProcess4"/>
    <dgm:cxn modelId="{5A49E9A4-2385-4F82-A689-D16015DBCCF3}" type="presParOf" srcId="{A66F70C3-7977-480C-8000-62ECAE483466}" destId="{64DC10A2-7F2D-456B-BAEA-4EB736A5D54F}" srcOrd="2" destOrd="0" presId="urn:microsoft.com/office/officeart/2005/8/layout/hProcess4"/>
    <dgm:cxn modelId="{A1F59635-A452-4EAA-9F99-EE7A0E77B58D}" type="presParOf" srcId="{64DC10A2-7F2D-456B-BAEA-4EB736A5D54F}" destId="{987C2A82-DAA9-4A64-92A2-7E8CB812EB17}" srcOrd="0" destOrd="0" presId="urn:microsoft.com/office/officeart/2005/8/layout/hProcess4"/>
    <dgm:cxn modelId="{38296841-71C8-420A-B311-C28C6A8CE1D7}" type="presParOf" srcId="{987C2A82-DAA9-4A64-92A2-7E8CB812EB17}" destId="{35504597-5290-4044-815E-5211591C5CAC}" srcOrd="0" destOrd="0" presId="urn:microsoft.com/office/officeart/2005/8/layout/hProcess4"/>
    <dgm:cxn modelId="{C6D00B3C-AC3F-4A08-9153-12D85FA214C7}" type="presParOf" srcId="{987C2A82-DAA9-4A64-92A2-7E8CB812EB17}" destId="{8050DACE-C9F1-49D5-ACED-BAC587F1BBC4}" srcOrd="1" destOrd="0" presId="urn:microsoft.com/office/officeart/2005/8/layout/hProcess4"/>
    <dgm:cxn modelId="{400B7ECE-F63F-482D-9A69-1C58FA363C20}" type="presParOf" srcId="{987C2A82-DAA9-4A64-92A2-7E8CB812EB17}" destId="{7A3F6D3D-ABF0-4E43-A2A2-84B04653B5DA}" srcOrd="2" destOrd="0" presId="urn:microsoft.com/office/officeart/2005/8/layout/hProcess4"/>
    <dgm:cxn modelId="{611F163C-E3CC-412C-82E4-8AD378AC5FE8}" type="presParOf" srcId="{987C2A82-DAA9-4A64-92A2-7E8CB812EB17}" destId="{9F7E92AF-A4F1-4DD7-B101-E73BB0AF6EF7}" srcOrd="3" destOrd="0" presId="urn:microsoft.com/office/officeart/2005/8/layout/hProcess4"/>
    <dgm:cxn modelId="{162A598A-00B9-4E73-8000-3E3BBE065FC9}" type="presParOf" srcId="{987C2A82-DAA9-4A64-92A2-7E8CB812EB17}" destId="{8F59A477-EB66-4556-BB86-C4D4C5ED981F}" srcOrd="4" destOrd="0" presId="urn:microsoft.com/office/officeart/2005/8/layout/hProcess4"/>
    <dgm:cxn modelId="{EBA91C47-B31F-4BE9-B521-E8569B90A561}" type="presParOf" srcId="{64DC10A2-7F2D-456B-BAEA-4EB736A5D54F}" destId="{9696A618-8524-4675-B6B4-641A50213429}" srcOrd="1" destOrd="0" presId="urn:microsoft.com/office/officeart/2005/8/layout/hProcess4"/>
    <dgm:cxn modelId="{DB8DC3CE-A43C-4C07-9721-E95506A96504}" type="presParOf" srcId="{64DC10A2-7F2D-456B-BAEA-4EB736A5D54F}" destId="{AC1BF8FA-5847-4749-87E3-5E22E04A16DC}" srcOrd="2" destOrd="0" presId="urn:microsoft.com/office/officeart/2005/8/layout/hProcess4"/>
    <dgm:cxn modelId="{FDDDB296-D225-4C4B-824B-0FEDAF2AA85F}" type="presParOf" srcId="{AC1BF8FA-5847-4749-87E3-5E22E04A16DC}" destId="{264035F4-A886-4799-B815-3D5BC63D426A}" srcOrd="0" destOrd="0" presId="urn:microsoft.com/office/officeart/2005/8/layout/hProcess4"/>
    <dgm:cxn modelId="{4D23BF38-5DF1-4263-83A0-8779B6B88A0B}" type="presParOf" srcId="{AC1BF8FA-5847-4749-87E3-5E22E04A16DC}" destId="{7E69A0F8-A9DB-4D55-A0E1-76D79CFDA1B9}" srcOrd="1" destOrd="0" presId="urn:microsoft.com/office/officeart/2005/8/layout/hProcess4"/>
    <dgm:cxn modelId="{60B60AC8-9379-47A9-AA99-3AEC896C4630}" type="presParOf" srcId="{AC1BF8FA-5847-4749-87E3-5E22E04A16DC}" destId="{A3DEC418-E8A1-4FE2-8088-80082DC0EA5C}" srcOrd="2" destOrd="0" presId="urn:microsoft.com/office/officeart/2005/8/layout/hProcess4"/>
    <dgm:cxn modelId="{078D0701-EBAF-4FE8-8E09-74414A435688}" type="presParOf" srcId="{AC1BF8FA-5847-4749-87E3-5E22E04A16DC}" destId="{CAD4C1A7-0FF4-4E8D-AAC9-66F7B08CC1F7}" srcOrd="3" destOrd="0" presId="urn:microsoft.com/office/officeart/2005/8/layout/hProcess4"/>
    <dgm:cxn modelId="{C963C902-F5E5-485F-A0A8-B0C43F4D7750}" type="presParOf" srcId="{AC1BF8FA-5847-4749-87E3-5E22E04A16DC}" destId="{26359BC6-7C68-4DEB-BF22-30965286FBD1}" srcOrd="4" destOrd="0" presId="urn:microsoft.com/office/officeart/2005/8/layout/hProcess4"/>
    <dgm:cxn modelId="{2EF722D1-C748-4B39-B6A7-FCD0A516AA19}" type="presParOf" srcId="{64DC10A2-7F2D-456B-BAEA-4EB736A5D54F}" destId="{75655E86-5E7E-4784-8D40-6ED0F3F972FB}" srcOrd="3" destOrd="0" presId="urn:microsoft.com/office/officeart/2005/8/layout/hProcess4"/>
    <dgm:cxn modelId="{E97F64B1-A8A2-4237-8889-68F40909D97F}" type="presParOf" srcId="{64DC10A2-7F2D-456B-BAEA-4EB736A5D54F}" destId="{E035250F-EA04-4414-8336-6A935D3A6EB8}" srcOrd="4" destOrd="0" presId="urn:microsoft.com/office/officeart/2005/8/layout/hProcess4"/>
    <dgm:cxn modelId="{19439AB9-A18A-49BE-BD23-2BFCF323F029}" type="presParOf" srcId="{E035250F-EA04-4414-8336-6A935D3A6EB8}" destId="{F3E01596-7EC7-4764-9E2E-74F7C85F5A93}" srcOrd="0" destOrd="0" presId="urn:microsoft.com/office/officeart/2005/8/layout/hProcess4"/>
    <dgm:cxn modelId="{A4E3BFD2-3BDD-4552-9D8A-60CC2616EB34}" type="presParOf" srcId="{E035250F-EA04-4414-8336-6A935D3A6EB8}" destId="{4F84D331-F9EF-40FC-A785-C62AA676459E}" srcOrd="1" destOrd="0" presId="urn:microsoft.com/office/officeart/2005/8/layout/hProcess4"/>
    <dgm:cxn modelId="{2990A74C-11BA-46E6-B37E-832BACEEC37F}" type="presParOf" srcId="{E035250F-EA04-4414-8336-6A935D3A6EB8}" destId="{FF291194-36F0-4E72-BEE8-18CF725D82F1}" srcOrd="2" destOrd="0" presId="urn:microsoft.com/office/officeart/2005/8/layout/hProcess4"/>
    <dgm:cxn modelId="{E5918438-4AAF-45DB-AC4B-D52EAF05A309}" type="presParOf" srcId="{E035250F-EA04-4414-8336-6A935D3A6EB8}" destId="{37C62541-CC1A-4ECD-AD9B-B82AA6CE56F5}" srcOrd="3" destOrd="0" presId="urn:microsoft.com/office/officeart/2005/8/layout/hProcess4"/>
    <dgm:cxn modelId="{EA32BEF0-651E-497B-8D04-F44CD40DF6D3}" type="presParOf" srcId="{E035250F-EA04-4414-8336-6A935D3A6EB8}" destId="{8D9C6351-F44E-4088-A82B-B6E3597060B3}" srcOrd="4" destOrd="0" presId="urn:microsoft.com/office/officeart/2005/8/layout/h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050DACE-C9F1-49D5-ACED-BAC587F1BBC4}">
      <dsp:nvSpPr>
        <dsp:cNvPr id="0" name=""/>
        <dsp:cNvSpPr/>
      </dsp:nvSpPr>
      <dsp:spPr>
        <a:xfrm>
          <a:off x="3597" y="1332451"/>
          <a:ext cx="2496992" cy="2059496"/>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96A618-8524-4675-B6B4-641A50213429}">
      <dsp:nvSpPr>
        <dsp:cNvPr id="0" name=""/>
        <dsp:cNvSpPr/>
      </dsp:nvSpPr>
      <dsp:spPr>
        <a:xfrm>
          <a:off x="1408924" y="1830436"/>
          <a:ext cx="2742673" cy="2742673"/>
        </a:xfrm>
        <a:prstGeom prst="leftCircularArrow">
          <a:avLst>
            <a:gd name="adj1" fmla="val 3114"/>
            <a:gd name="adj2" fmla="val 382902"/>
            <a:gd name="adj3" fmla="val 2158413"/>
            <a:gd name="adj4" fmla="val 9024489"/>
            <a:gd name="adj5" fmla="val 3633"/>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7E92AF-A4F1-4DD7-B101-E73BB0AF6EF7}">
      <dsp:nvSpPr>
        <dsp:cNvPr id="0" name=""/>
        <dsp:cNvSpPr/>
      </dsp:nvSpPr>
      <dsp:spPr>
        <a:xfrm>
          <a:off x="558485" y="2950627"/>
          <a:ext cx="2219549" cy="88264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solidFill>
                <a:schemeClr val="tx1"/>
              </a:solidFill>
            </a:rPr>
            <a:t>Empower</a:t>
          </a:r>
          <a:endParaRPr lang="en-US" sz="2100" kern="1200" dirty="0">
            <a:solidFill>
              <a:schemeClr val="tx1"/>
            </a:solidFill>
          </a:endParaRPr>
        </a:p>
      </dsp:txBody>
      <dsp:txXfrm>
        <a:off x="558485" y="2950627"/>
        <a:ext cx="2219549" cy="882641"/>
      </dsp:txXfrm>
    </dsp:sp>
    <dsp:sp modelId="{7E69A0F8-A9DB-4D55-A0E1-76D79CFDA1B9}">
      <dsp:nvSpPr>
        <dsp:cNvPr id="0" name=""/>
        <dsp:cNvSpPr/>
      </dsp:nvSpPr>
      <dsp:spPr>
        <a:xfrm>
          <a:off x="3184781" y="1332451"/>
          <a:ext cx="2496992" cy="2059496"/>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5206174"/>
              <a:satOff val="-29601"/>
              <a:lumOff val="9510"/>
              <a:alphaOff val="0"/>
            </a:schemeClr>
          </a:solidFill>
          <a:prstDash val="solid"/>
        </a:ln>
        <a:effectLst/>
      </dsp:spPr>
      <dsp:style>
        <a:lnRef idx="2">
          <a:scrgbClr r="0" g="0" b="0"/>
        </a:lnRef>
        <a:fillRef idx="1">
          <a:scrgbClr r="0" g="0" b="0"/>
        </a:fillRef>
        <a:effectRef idx="0">
          <a:scrgbClr r="0" g="0" b="0"/>
        </a:effectRef>
        <a:fontRef idx="minor"/>
      </dsp:style>
    </dsp:sp>
    <dsp:sp modelId="{75655E86-5E7E-4784-8D40-6ED0F3F972FB}">
      <dsp:nvSpPr>
        <dsp:cNvPr id="0" name=""/>
        <dsp:cNvSpPr/>
      </dsp:nvSpPr>
      <dsp:spPr>
        <a:xfrm>
          <a:off x="4566611" y="75244"/>
          <a:ext cx="3061754" cy="3061754"/>
        </a:xfrm>
        <a:prstGeom prst="circularArrow">
          <a:avLst>
            <a:gd name="adj1" fmla="val 2790"/>
            <a:gd name="adj2" fmla="val 340394"/>
            <a:gd name="adj3" fmla="val 19497058"/>
            <a:gd name="adj4" fmla="val 12588474"/>
            <a:gd name="adj5" fmla="val 3255"/>
          </a:avLst>
        </a:prstGeom>
        <a:solidFill>
          <a:schemeClr val="accent4">
            <a:hueOff val="10412348"/>
            <a:satOff val="-59202"/>
            <a:lumOff val="1902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D4C1A7-0FF4-4E8D-AAC9-66F7B08CC1F7}">
      <dsp:nvSpPr>
        <dsp:cNvPr id="0" name=""/>
        <dsp:cNvSpPr/>
      </dsp:nvSpPr>
      <dsp:spPr>
        <a:xfrm>
          <a:off x="3739669" y="891130"/>
          <a:ext cx="2219549" cy="882641"/>
        </a:xfrm>
        <a:prstGeom prst="roundRect">
          <a:avLst>
            <a:gd name="adj" fmla="val 10000"/>
          </a:avLst>
        </a:prstGeom>
        <a:solidFill>
          <a:schemeClr val="accent4">
            <a:hueOff val="5206174"/>
            <a:satOff val="-29601"/>
            <a:lumOff val="95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solidFill>
                <a:schemeClr val="tx1"/>
              </a:solidFill>
            </a:rPr>
            <a:t>Visualize &amp;Analyze</a:t>
          </a:r>
          <a:endParaRPr lang="en-US" sz="2100" kern="1200" dirty="0">
            <a:solidFill>
              <a:schemeClr val="tx1"/>
            </a:solidFill>
          </a:endParaRPr>
        </a:p>
      </dsp:txBody>
      <dsp:txXfrm>
        <a:off x="3739669" y="891130"/>
        <a:ext cx="2219549" cy="882641"/>
      </dsp:txXfrm>
    </dsp:sp>
    <dsp:sp modelId="{4F84D331-F9EF-40FC-A785-C62AA676459E}">
      <dsp:nvSpPr>
        <dsp:cNvPr id="0" name=""/>
        <dsp:cNvSpPr/>
      </dsp:nvSpPr>
      <dsp:spPr>
        <a:xfrm>
          <a:off x="6365965" y="1341884"/>
          <a:ext cx="2496992" cy="2059496"/>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10412348"/>
              <a:satOff val="-59202"/>
              <a:lumOff val="19020"/>
              <a:alphaOff val="0"/>
            </a:schemeClr>
          </a:solidFill>
          <a:prstDash val="solid"/>
        </a:ln>
        <a:effectLst/>
      </dsp:spPr>
      <dsp:style>
        <a:lnRef idx="2">
          <a:scrgbClr r="0" g="0" b="0"/>
        </a:lnRef>
        <a:fillRef idx="1">
          <a:scrgbClr r="0" g="0" b="0"/>
        </a:fillRef>
        <a:effectRef idx="0">
          <a:scrgbClr r="0" g="0" b="0"/>
        </a:effectRef>
        <a:fontRef idx="minor"/>
      </dsp:style>
    </dsp:sp>
    <dsp:sp modelId="{37C62541-CC1A-4ECD-AD9B-B82AA6CE56F5}">
      <dsp:nvSpPr>
        <dsp:cNvPr id="0" name=""/>
        <dsp:cNvSpPr/>
      </dsp:nvSpPr>
      <dsp:spPr>
        <a:xfrm>
          <a:off x="6920852" y="3090499"/>
          <a:ext cx="2219549" cy="882641"/>
        </a:xfrm>
        <a:prstGeom prst="roundRect">
          <a:avLst>
            <a:gd name="adj" fmla="val 10000"/>
          </a:avLst>
        </a:prstGeom>
        <a:solidFill>
          <a:schemeClr val="accent4">
            <a:hueOff val="10412348"/>
            <a:satOff val="-59202"/>
            <a:lumOff val="190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solidFill>
                <a:schemeClr val="tx1"/>
              </a:solidFill>
            </a:rPr>
            <a:t>Develop Predictive Model</a:t>
          </a:r>
          <a:endParaRPr lang="en-US" sz="2100" kern="1200" dirty="0">
            <a:solidFill>
              <a:schemeClr val="tx1"/>
            </a:solidFill>
          </a:endParaRPr>
        </a:p>
      </dsp:txBody>
      <dsp:txXfrm>
        <a:off x="6920852" y="3090499"/>
        <a:ext cx="2219549" cy="88264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03BBE2-E836-43A4-865B-2C5A1F0C273D}" type="datetimeFigureOut">
              <a:rPr lang="en-US" smtClean="0"/>
              <a:pPr/>
              <a:t>4/15/2020</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25ED25-8493-424F-8F12-0C432DDDE14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425ED25-8493-424F-8F12-0C432DDDE14F}"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EFA39-28C8-4995-B454-4B81EAF932F6}" type="slidenum">
              <a:rPr lang="en-US" smtClean="0"/>
              <a:pPr/>
              <a:t>10</a:t>
            </a:fld>
            <a:endParaRPr lang="en-US"/>
          </a:p>
        </p:txBody>
      </p:sp>
      <p:sp>
        <p:nvSpPr>
          <p:cNvPr id="5" name="Header Placeholder 4"/>
          <p:cNvSpPr>
            <a:spLocks noGrp="1"/>
          </p:cNvSpPr>
          <p:nvPr>
            <p:ph type="hdr" sz="quarter" idx="11"/>
          </p:nvPr>
        </p:nvSpPr>
        <p:spPr/>
        <p:txBody>
          <a:bodyPr/>
          <a:lstStyle/>
          <a:p>
            <a:r>
              <a:rPr lang="en-US" smtClean="0"/>
              <a:t>Axita Gupta - Course 3 Task 1</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971800" y="3124200"/>
            <a:ext cx="802386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971800" y="5003322"/>
            <a:ext cx="802386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436907" y="1116947"/>
            <a:ext cx="2286000" cy="495300"/>
          </a:xfrm>
        </p:spPr>
        <p:txBody>
          <a:bodyPr/>
          <a:lstStyle/>
          <a:p>
            <a:fld id="{37F9FD45-C1CD-41E6-81A6-B54E707E122C}" type="datetime1">
              <a:rPr lang="en-US" smtClean="0">
                <a:solidFill>
                  <a:srgbClr val="575F6D"/>
                </a:solidFill>
              </a:rPr>
              <a:pPr/>
              <a:t>4/15/2020</a:t>
            </a:fld>
            <a:endParaRPr lang="en-US">
              <a:solidFill>
                <a:srgbClr val="575F6D"/>
              </a:solidFill>
            </a:endParaRPr>
          </a:p>
        </p:txBody>
      </p:sp>
      <p:sp>
        <p:nvSpPr>
          <p:cNvPr id="17" name="Footer Placeholder 16"/>
          <p:cNvSpPr>
            <a:spLocks noGrp="1"/>
          </p:cNvSpPr>
          <p:nvPr>
            <p:ph type="ftr" sz="quarter" idx="11"/>
          </p:nvPr>
        </p:nvSpPr>
        <p:spPr bwMode="auto">
          <a:xfrm rot="5400000">
            <a:off x="9749090" y="4124062"/>
            <a:ext cx="3657600" cy="499262"/>
          </a:xfrm>
        </p:spPr>
        <p:txBody>
          <a:bodyPr/>
          <a:lstStyle/>
          <a:p>
            <a:r>
              <a:rPr lang="en-US" smtClean="0">
                <a:solidFill>
                  <a:srgbClr val="575F6D"/>
                </a:solidFill>
              </a:rPr>
              <a:t>Axita Gupta - Course 3 Task 1</a:t>
            </a:r>
            <a:endParaRPr lang="en-US">
              <a:solidFill>
                <a:srgbClr val="575F6D"/>
              </a:solidFill>
            </a:endParaRPr>
          </a:p>
        </p:txBody>
      </p:sp>
      <p:sp>
        <p:nvSpPr>
          <p:cNvPr id="10" name="Rectangle 9"/>
          <p:cNvSpPr/>
          <p:nvPr/>
        </p:nvSpPr>
        <p:spPr bwMode="auto">
          <a:xfrm>
            <a:off x="495300" y="0"/>
            <a:ext cx="79248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bwMode="auto">
          <a:xfrm>
            <a:off x="359237" y="0"/>
            <a:ext cx="136063"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4" name="Rectangle 13"/>
          <p:cNvSpPr/>
          <p:nvPr/>
        </p:nvSpPr>
        <p:spPr bwMode="auto">
          <a:xfrm>
            <a:off x="1287780" y="0"/>
            <a:ext cx="236434"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9" name="Rectangle 18"/>
          <p:cNvSpPr/>
          <p:nvPr/>
        </p:nvSpPr>
        <p:spPr bwMode="auto">
          <a:xfrm>
            <a:off x="1483716" y="0"/>
            <a:ext cx="299364"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Straight Connector 10"/>
          <p:cNvSpPr>
            <a:spLocks noChangeShapeType="1"/>
          </p:cNvSpPr>
          <p:nvPr/>
        </p:nvSpPr>
        <p:spPr bwMode="auto">
          <a:xfrm>
            <a:off x="13824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8" name="Straight Connector 17"/>
          <p:cNvSpPr>
            <a:spLocks noChangeShapeType="1"/>
          </p:cNvSpPr>
          <p:nvPr/>
        </p:nvSpPr>
        <p:spPr bwMode="auto">
          <a:xfrm>
            <a:off x="118872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0" name="Straight Connector 19"/>
          <p:cNvSpPr>
            <a:spLocks noChangeShapeType="1"/>
          </p:cNvSpPr>
          <p:nvPr/>
        </p:nvSpPr>
        <p:spPr bwMode="auto">
          <a:xfrm>
            <a:off x="111034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6" name="Straight Connector 15"/>
          <p:cNvSpPr>
            <a:spLocks noChangeShapeType="1"/>
          </p:cNvSpPr>
          <p:nvPr/>
        </p:nvSpPr>
        <p:spPr bwMode="auto">
          <a:xfrm>
            <a:off x="2244632"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5" name="Straight Connector 14"/>
          <p:cNvSpPr>
            <a:spLocks noChangeShapeType="1"/>
          </p:cNvSpPr>
          <p:nvPr/>
        </p:nvSpPr>
        <p:spPr bwMode="auto">
          <a:xfrm>
            <a:off x="138684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2" name="Straight Connector 21"/>
          <p:cNvSpPr>
            <a:spLocks noChangeShapeType="1"/>
          </p:cNvSpPr>
          <p:nvPr/>
        </p:nvSpPr>
        <p:spPr bwMode="auto">
          <a:xfrm>
            <a:off x="1184801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7" name="Rectangle 26"/>
          <p:cNvSpPr/>
          <p:nvPr/>
        </p:nvSpPr>
        <p:spPr bwMode="auto">
          <a:xfrm>
            <a:off x="1584960" y="0"/>
            <a:ext cx="9906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Oval 20"/>
          <p:cNvSpPr/>
          <p:nvPr/>
        </p:nvSpPr>
        <p:spPr bwMode="auto">
          <a:xfrm>
            <a:off x="792480" y="3429000"/>
            <a:ext cx="168402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p:nvSpPr>
        <p:spPr bwMode="auto">
          <a:xfrm>
            <a:off x="1702522" y="4866752"/>
            <a:ext cx="833851"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4" name="Oval 23"/>
          <p:cNvSpPr/>
          <p:nvPr/>
        </p:nvSpPr>
        <p:spPr bwMode="auto">
          <a:xfrm>
            <a:off x="1418404" y="5500632"/>
            <a:ext cx="178308"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Oval 25"/>
          <p:cNvSpPr/>
          <p:nvPr/>
        </p:nvSpPr>
        <p:spPr bwMode="auto">
          <a:xfrm>
            <a:off x="2163470" y="5788152"/>
            <a:ext cx="356616"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5" name="Oval 24"/>
          <p:cNvSpPr/>
          <p:nvPr/>
        </p:nvSpPr>
        <p:spPr>
          <a:xfrm>
            <a:off x="2476500" y="4495800"/>
            <a:ext cx="475488"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9" name="Slide Number Placeholder 28"/>
          <p:cNvSpPr>
            <a:spLocks noGrp="1"/>
          </p:cNvSpPr>
          <p:nvPr>
            <p:ph type="sldNum" sz="quarter" idx="12"/>
          </p:nvPr>
        </p:nvSpPr>
        <p:spPr bwMode="auto">
          <a:xfrm>
            <a:off x="1723207" y="4928702"/>
            <a:ext cx="792480" cy="517524"/>
          </a:xfrm>
        </p:spPr>
        <p:txBody>
          <a:bodyPr/>
          <a:lstStyle/>
          <a:p>
            <a:fld id="{BB66F16A-DDC8-4A02-99A5-350123573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A15556-9FB8-40EB-B411-BEE8BDB8ADEA}" type="datetime1">
              <a:rPr lang="en-US" smtClean="0">
                <a:solidFill>
                  <a:srgbClr val="575F6D"/>
                </a:solidFill>
              </a:rPr>
              <a:pPr/>
              <a:t>4/15/2020</a:t>
            </a:fld>
            <a:endParaRPr lang="en-US">
              <a:solidFill>
                <a:srgbClr val="575F6D"/>
              </a:solidFill>
            </a:endParaRPr>
          </a:p>
        </p:txBody>
      </p:sp>
      <p:sp>
        <p:nvSpPr>
          <p:cNvPr id="5" name="Footer Placeholder 4"/>
          <p:cNvSpPr>
            <a:spLocks noGrp="1"/>
          </p:cNvSpPr>
          <p:nvPr>
            <p:ph type="ftr" sz="quarter" idx="11"/>
          </p:nvPr>
        </p:nvSpPr>
        <p:spPr/>
        <p:txBody>
          <a:bodyPr/>
          <a:lstStyle/>
          <a:p>
            <a:r>
              <a:rPr lang="en-US" smtClean="0">
                <a:solidFill>
                  <a:srgbClr val="575F6D"/>
                </a:solidFill>
              </a:rPr>
              <a:t>Axita Gupta - Course 3 Task 1</a:t>
            </a:r>
            <a:endParaRPr lang="en-US">
              <a:solidFill>
                <a:srgbClr val="575F6D"/>
              </a:solidFill>
            </a:endParaRPr>
          </a:p>
        </p:txBody>
      </p:sp>
      <p:sp>
        <p:nvSpPr>
          <p:cNvPr id="6" name="Slide Number Placeholder 5"/>
          <p:cNvSpPr>
            <a:spLocks noGrp="1"/>
          </p:cNvSpPr>
          <p:nvPr>
            <p:ph type="sldNum" sz="quarter" idx="12"/>
          </p:nvPr>
        </p:nvSpPr>
        <p:spPr/>
        <p:txBody>
          <a:bodyPr/>
          <a:lstStyle/>
          <a:p>
            <a:fld id="{BB66F16A-DDC8-4A02-99A5-350123573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74639"/>
            <a:ext cx="217932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94360" y="274639"/>
            <a:ext cx="782574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84552F-F5AC-46FA-B9C3-159CB6ACE7CD}" type="datetime1">
              <a:rPr lang="en-US" smtClean="0">
                <a:solidFill>
                  <a:srgbClr val="575F6D"/>
                </a:solidFill>
              </a:rPr>
              <a:pPr/>
              <a:t>4/15/2020</a:t>
            </a:fld>
            <a:endParaRPr lang="en-US">
              <a:solidFill>
                <a:srgbClr val="575F6D"/>
              </a:solidFill>
            </a:endParaRPr>
          </a:p>
        </p:txBody>
      </p:sp>
      <p:sp>
        <p:nvSpPr>
          <p:cNvPr id="5" name="Footer Placeholder 4"/>
          <p:cNvSpPr>
            <a:spLocks noGrp="1"/>
          </p:cNvSpPr>
          <p:nvPr>
            <p:ph type="ftr" sz="quarter" idx="11"/>
          </p:nvPr>
        </p:nvSpPr>
        <p:spPr/>
        <p:txBody>
          <a:bodyPr/>
          <a:lstStyle/>
          <a:p>
            <a:r>
              <a:rPr lang="en-US" smtClean="0">
                <a:solidFill>
                  <a:srgbClr val="575F6D"/>
                </a:solidFill>
              </a:rPr>
              <a:t>Axita Gupta - Course 3 Task 1</a:t>
            </a:r>
            <a:endParaRPr lang="en-US">
              <a:solidFill>
                <a:srgbClr val="575F6D"/>
              </a:solidFill>
            </a:endParaRPr>
          </a:p>
        </p:txBody>
      </p:sp>
      <p:sp>
        <p:nvSpPr>
          <p:cNvPr id="6" name="Slide Number Placeholder 5"/>
          <p:cNvSpPr>
            <a:spLocks noGrp="1"/>
          </p:cNvSpPr>
          <p:nvPr>
            <p:ph type="sldNum" sz="quarter" idx="12"/>
          </p:nvPr>
        </p:nvSpPr>
        <p:spPr/>
        <p:txBody>
          <a:bodyPr/>
          <a:lstStyle/>
          <a:p>
            <a:fld id="{BB66F16A-DDC8-4A02-99A5-3501235731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594360" y="1600200"/>
            <a:ext cx="970788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F1E2097-C1E6-4E74-A751-A647E4731AE6}" type="datetime1">
              <a:rPr lang="en-US" smtClean="0">
                <a:solidFill>
                  <a:srgbClr val="575F6D"/>
                </a:solidFill>
              </a:rPr>
              <a:pPr/>
              <a:t>4/15/2020</a:t>
            </a:fld>
            <a:endParaRPr lang="en-US">
              <a:solidFill>
                <a:srgbClr val="575F6D"/>
              </a:solidFill>
            </a:endParaRPr>
          </a:p>
        </p:txBody>
      </p:sp>
      <p:sp>
        <p:nvSpPr>
          <p:cNvPr id="9" name="Slide Number Placeholder 8"/>
          <p:cNvSpPr>
            <a:spLocks noGrp="1"/>
          </p:cNvSpPr>
          <p:nvPr>
            <p:ph type="sldNum" sz="quarter" idx="15"/>
          </p:nvPr>
        </p:nvSpPr>
        <p:spPr/>
        <p:txBody>
          <a:bodyPr rtlCol="0"/>
          <a:lstStyle/>
          <a:p>
            <a:fld id="{BB66F16A-DDC8-4A02-99A5-35012357317E}"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smtClean="0">
                <a:solidFill>
                  <a:srgbClr val="575F6D"/>
                </a:solidFill>
              </a:rPr>
              <a:t>Axita Gupta - Course 3 Task 1</a:t>
            </a:r>
            <a:endParaRPr lang="en-US">
              <a:solidFill>
                <a:srgbClr val="575F6D"/>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2895600"/>
            <a:ext cx="802386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971800" y="5010150"/>
            <a:ext cx="802386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435133" y="1113282"/>
            <a:ext cx="2286000" cy="495300"/>
          </a:xfrm>
        </p:spPr>
        <p:txBody>
          <a:bodyPr/>
          <a:lstStyle/>
          <a:p>
            <a:fld id="{87F213C9-B0D2-46DF-8DEA-D8116F49402A}" type="datetime1">
              <a:rPr lang="en-US" smtClean="0">
                <a:solidFill>
                  <a:srgbClr val="FFF39D"/>
                </a:solidFill>
              </a:rPr>
              <a:pPr/>
              <a:t>4/15/2020</a:t>
            </a:fld>
            <a:endParaRPr lang="en-US">
              <a:solidFill>
                <a:srgbClr val="FFF39D"/>
              </a:solidFill>
            </a:endParaRPr>
          </a:p>
        </p:txBody>
      </p:sp>
      <p:sp>
        <p:nvSpPr>
          <p:cNvPr id="5" name="Footer Placeholder 4"/>
          <p:cNvSpPr>
            <a:spLocks noGrp="1"/>
          </p:cNvSpPr>
          <p:nvPr>
            <p:ph type="ftr" sz="quarter" idx="11"/>
          </p:nvPr>
        </p:nvSpPr>
        <p:spPr bwMode="auto">
          <a:xfrm rot="5400000">
            <a:off x="9749333" y="4121201"/>
            <a:ext cx="3657600" cy="499262"/>
          </a:xfrm>
        </p:spPr>
        <p:txBody>
          <a:bodyPr/>
          <a:lstStyle/>
          <a:p>
            <a:r>
              <a:rPr lang="en-US" smtClean="0">
                <a:solidFill>
                  <a:srgbClr val="FFF39D"/>
                </a:solidFill>
              </a:rPr>
              <a:t>Axita Gupta - Course 3 Task 1</a:t>
            </a:r>
            <a:endParaRPr lang="en-US">
              <a:solidFill>
                <a:srgbClr val="FFF39D"/>
              </a:solidFill>
            </a:endParaRPr>
          </a:p>
        </p:txBody>
      </p:sp>
      <p:sp>
        <p:nvSpPr>
          <p:cNvPr id="9" name="Rectangle 8"/>
          <p:cNvSpPr/>
          <p:nvPr/>
        </p:nvSpPr>
        <p:spPr bwMode="auto">
          <a:xfrm>
            <a:off x="495300" y="0"/>
            <a:ext cx="79248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bwMode="auto">
          <a:xfrm>
            <a:off x="359237" y="0"/>
            <a:ext cx="136063"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bwMode="auto">
          <a:xfrm>
            <a:off x="1287780" y="0"/>
            <a:ext cx="236434"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bwMode="auto">
          <a:xfrm>
            <a:off x="1483716" y="0"/>
            <a:ext cx="299364"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Straight Connector 12"/>
          <p:cNvSpPr>
            <a:spLocks noChangeShapeType="1"/>
          </p:cNvSpPr>
          <p:nvPr/>
        </p:nvSpPr>
        <p:spPr bwMode="auto">
          <a:xfrm>
            <a:off x="13824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4" name="Straight Connector 13"/>
          <p:cNvSpPr>
            <a:spLocks noChangeShapeType="1"/>
          </p:cNvSpPr>
          <p:nvPr/>
        </p:nvSpPr>
        <p:spPr bwMode="auto">
          <a:xfrm>
            <a:off x="118872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5" name="Straight Connector 14"/>
          <p:cNvSpPr>
            <a:spLocks noChangeShapeType="1"/>
          </p:cNvSpPr>
          <p:nvPr/>
        </p:nvSpPr>
        <p:spPr bwMode="auto">
          <a:xfrm>
            <a:off x="111034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6" name="Straight Connector 15"/>
          <p:cNvSpPr>
            <a:spLocks noChangeShapeType="1"/>
          </p:cNvSpPr>
          <p:nvPr/>
        </p:nvSpPr>
        <p:spPr bwMode="auto">
          <a:xfrm>
            <a:off x="2244632"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7" name="Straight Connector 16"/>
          <p:cNvSpPr>
            <a:spLocks noChangeShapeType="1"/>
          </p:cNvSpPr>
          <p:nvPr/>
        </p:nvSpPr>
        <p:spPr bwMode="auto">
          <a:xfrm>
            <a:off x="138684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8" name="Rectangle 17"/>
          <p:cNvSpPr/>
          <p:nvPr/>
        </p:nvSpPr>
        <p:spPr bwMode="auto">
          <a:xfrm>
            <a:off x="1584960" y="0"/>
            <a:ext cx="9906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9" name="Oval 18"/>
          <p:cNvSpPr/>
          <p:nvPr/>
        </p:nvSpPr>
        <p:spPr bwMode="auto">
          <a:xfrm>
            <a:off x="792480" y="3429000"/>
            <a:ext cx="168402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0" name="Oval 19"/>
          <p:cNvSpPr/>
          <p:nvPr/>
        </p:nvSpPr>
        <p:spPr bwMode="auto">
          <a:xfrm>
            <a:off x="1722115" y="4866752"/>
            <a:ext cx="833851"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Oval 20"/>
          <p:cNvSpPr/>
          <p:nvPr/>
        </p:nvSpPr>
        <p:spPr bwMode="auto">
          <a:xfrm>
            <a:off x="1418404" y="5500632"/>
            <a:ext cx="178308"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Oval 21"/>
          <p:cNvSpPr/>
          <p:nvPr/>
        </p:nvSpPr>
        <p:spPr bwMode="auto">
          <a:xfrm>
            <a:off x="2163470" y="5791200"/>
            <a:ext cx="356616"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p:nvSpPr>
        <p:spPr bwMode="auto">
          <a:xfrm>
            <a:off x="2442752" y="4479888"/>
            <a:ext cx="475488"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Straight Connector 25"/>
          <p:cNvSpPr>
            <a:spLocks noChangeShapeType="1"/>
          </p:cNvSpPr>
          <p:nvPr/>
        </p:nvSpPr>
        <p:spPr bwMode="auto">
          <a:xfrm>
            <a:off x="11827327"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6" name="Slide Number Placeholder 5"/>
          <p:cNvSpPr>
            <a:spLocks noGrp="1"/>
          </p:cNvSpPr>
          <p:nvPr>
            <p:ph type="sldNum" sz="quarter" idx="12"/>
          </p:nvPr>
        </p:nvSpPr>
        <p:spPr bwMode="auto">
          <a:xfrm>
            <a:off x="1742801" y="4928702"/>
            <a:ext cx="792480" cy="517524"/>
          </a:xfrm>
        </p:spPr>
        <p:txBody>
          <a:bodyPr/>
          <a:lstStyle/>
          <a:p>
            <a:fld id="{BB66F16A-DDC8-4A02-99A5-350123573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2C21F59-27D8-434C-8CB8-BA7C425DB22D}" type="datetime1">
              <a:rPr lang="en-US" smtClean="0">
                <a:solidFill>
                  <a:srgbClr val="575F6D"/>
                </a:solidFill>
              </a:rPr>
              <a:pPr/>
              <a:t>4/15/2020</a:t>
            </a:fld>
            <a:endParaRPr lang="en-US">
              <a:solidFill>
                <a:srgbClr val="575F6D"/>
              </a:solidFill>
            </a:endParaRPr>
          </a:p>
        </p:txBody>
      </p:sp>
      <p:sp>
        <p:nvSpPr>
          <p:cNvPr id="6" name="Footer Placeholder 5"/>
          <p:cNvSpPr>
            <a:spLocks noGrp="1"/>
          </p:cNvSpPr>
          <p:nvPr>
            <p:ph type="ftr" sz="quarter" idx="11"/>
          </p:nvPr>
        </p:nvSpPr>
        <p:spPr/>
        <p:txBody>
          <a:bodyPr/>
          <a:lstStyle/>
          <a:p>
            <a:r>
              <a:rPr lang="en-US" smtClean="0">
                <a:solidFill>
                  <a:srgbClr val="575F6D"/>
                </a:solidFill>
              </a:rPr>
              <a:t>Axita Gupta - Course 3 Task 1</a:t>
            </a:r>
            <a:endParaRPr lang="en-US">
              <a:solidFill>
                <a:srgbClr val="575F6D"/>
              </a:solidFill>
            </a:endParaRPr>
          </a:p>
        </p:txBody>
      </p:sp>
      <p:sp>
        <p:nvSpPr>
          <p:cNvPr id="7" name="Slide Number Placeholder 6"/>
          <p:cNvSpPr>
            <a:spLocks noGrp="1"/>
          </p:cNvSpPr>
          <p:nvPr>
            <p:ph type="sldNum" sz="quarter" idx="12"/>
          </p:nvPr>
        </p:nvSpPr>
        <p:spPr/>
        <p:txBody>
          <a:bodyPr/>
          <a:lstStyle/>
          <a:p>
            <a:fld id="{BB66F16A-DDC8-4A02-99A5-35012357317E}" type="slidenum">
              <a:rPr lang="en-US" smtClean="0"/>
              <a:pPr/>
              <a:t>‹#›</a:t>
            </a:fld>
            <a:endParaRPr lang="en-US"/>
          </a:p>
        </p:txBody>
      </p:sp>
      <p:sp>
        <p:nvSpPr>
          <p:cNvPr id="9" name="Content Placeholder 8"/>
          <p:cNvSpPr>
            <a:spLocks noGrp="1"/>
          </p:cNvSpPr>
          <p:nvPr>
            <p:ph sz="quarter" idx="1"/>
          </p:nvPr>
        </p:nvSpPr>
        <p:spPr>
          <a:xfrm>
            <a:off x="594360" y="1600200"/>
            <a:ext cx="475488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551322" y="1600200"/>
            <a:ext cx="475488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273050"/>
            <a:ext cx="980694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C84F2CD-502C-42DE-9BBB-577F5FB75C0B}" type="datetime1">
              <a:rPr lang="en-US" smtClean="0">
                <a:solidFill>
                  <a:srgbClr val="575F6D"/>
                </a:solidFill>
              </a:rPr>
              <a:pPr/>
              <a:t>4/15/2020</a:t>
            </a:fld>
            <a:endParaRPr lang="en-US">
              <a:solidFill>
                <a:srgbClr val="575F6D"/>
              </a:solidFill>
            </a:endParaRPr>
          </a:p>
        </p:txBody>
      </p:sp>
      <p:sp>
        <p:nvSpPr>
          <p:cNvPr id="8" name="Footer Placeholder 7"/>
          <p:cNvSpPr>
            <a:spLocks noGrp="1"/>
          </p:cNvSpPr>
          <p:nvPr>
            <p:ph type="ftr" sz="quarter" idx="11"/>
          </p:nvPr>
        </p:nvSpPr>
        <p:spPr/>
        <p:txBody>
          <a:bodyPr/>
          <a:lstStyle/>
          <a:p>
            <a:r>
              <a:rPr lang="en-US" smtClean="0">
                <a:solidFill>
                  <a:srgbClr val="575F6D"/>
                </a:solidFill>
              </a:rPr>
              <a:t>Axita Gupta - Course 3 Task 1</a:t>
            </a:r>
            <a:endParaRPr lang="en-US">
              <a:solidFill>
                <a:srgbClr val="575F6D"/>
              </a:solidFill>
            </a:endParaRPr>
          </a:p>
        </p:txBody>
      </p:sp>
      <p:sp>
        <p:nvSpPr>
          <p:cNvPr id="9" name="Slide Number Placeholder 8"/>
          <p:cNvSpPr>
            <a:spLocks noGrp="1"/>
          </p:cNvSpPr>
          <p:nvPr>
            <p:ph type="sldNum" sz="quarter" idx="12"/>
          </p:nvPr>
        </p:nvSpPr>
        <p:spPr/>
        <p:txBody>
          <a:bodyPr/>
          <a:lstStyle/>
          <a:p>
            <a:fld id="{BB66F16A-DDC8-4A02-99A5-35012357317E}" type="slidenum">
              <a:rPr lang="en-US" smtClean="0"/>
              <a:pPr/>
              <a:t>‹#›</a:t>
            </a:fld>
            <a:endParaRPr lang="en-US"/>
          </a:p>
        </p:txBody>
      </p:sp>
      <p:sp>
        <p:nvSpPr>
          <p:cNvPr id="11" name="Content Placeholder 10"/>
          <p:cNvSpPr>
            <a:spLocks noGrp="1"/>
          </p:cNvSpPr>
          <p:nvPr>
            <p:ph sz="quarter" idx="2"/>
          </p:nvPr>
        </p:nvSpPr>
        <p:spPr>
          <a:xfrm>
            <a:off x="594360" y="2362200"/>
            <a:ext cx="475488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683568" y="2362200"/>
            <a:ext cx="475488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594360" y="1569720"/>
            <a:ext cx="475488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646420" y="1569720"/>
            <a:ext cx="475488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91DA5F7-8185-4E59-A195-6195CD24E84F}" type="datetime1">
              <a:rPr lang="en-US" smtClean="0">
                <a:solidFill>
                  <a:srgbClr val="575F6D"/>
                </a:solidFill>
              </a:rPr>
              <a:pPr/>
              <a:t>4/15/2020</a:t>
            </a:fld>
            <a:endParaRPr lang="en-US">
              <a:solidFill>
                <a:srgbClr val="575F6D"/>
              </a:solidFill>
            </a:endParaRPr>
          </a:p>
        </p:txBody>
      </p:sp>
      <p:sp>
        <p:nvSpPr>
          <p:cNvPr id="7" name="Slide Number Placeholder 6"/>
          <p:cNvSpPr>
            <a:spLocks noGrp="1"/>
          </p:cNvSpPr>
          <p:nvPr>
            <p:ph type="sldNum" sz="quarter" idx="11"/>
          </p:nvPr>
        </p:nvSpPr>
        <p:spPr/>
        <p:txBody>
          <a:bodyPr rtlCol="0"/>
          <a:lstStyle/>
          <a:p>
            <a:fld id="{BB66F16A-DDC8-4A02-99A5-35012357317E}"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solidFill>
                  <a:srgbClr val="575F6D"/>
                </a:solidFill>
              </a:rPr>
              <a:t>Axita Gupta - Course 3 Task 1</a:t>
            </a:r>
            <a:endParaRPr lang="en-US">
              <a:solidFill>
                <a:srgbClr val="575F6D"/>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CF2E2-3A0F-4D3C-9081-2C4EA1AE74BE}" type="datetime1">
              <a:rPr lang="en-US" smtClean="0">
                <a:solidFill>
                  <a:srgbClr val="575F6D"/>
                </a:solidFill>
              </a:rPr>
              <a:pPr/>
              <a:t>4/15/2020</a:t>
            </a:fld>
            <a:endParaRPr lang="en-US">
              <a:solidFill>
                <a:srgbClr val="575F6D"/>
              </a:solidFill>
            </a:endParaRPr>
          </a:p>
        </p:txBody>
      </p:sp>
      <p:sp>
        <p:nvSpPr>
          <p:cNvPr id="3" name="Footer Placeholder 2"/>
          <p:cNvSpPr>
            <a:spLocks noGrp="1"/>
          </p:cNvSpPr>
          <p:nvPr>
            <p:ph type="ftr" sz="quarter" idx="11"/>
          </p:nvPr>
        </p:nvSpPr>
        <p:spPr/>
        <p:txBody>
          <a:bodyPr/>
          <a:lstStyle/>
          <a:p>
            <a:r>
              <a:rPr lang="en-US" smtClean="0">
                <a:solidFill>
                  <a:srgbClr val="575F6D"/>
                </a:solidFill>
              </a:rPr>
              <a:t>Axita Gupta - Course 3 Task 1</a:t>
            </a:r>
            <a:endParaRPr lang="en-US">
              <a:solidFill>
                <a:srgbClr val="575F6D"/>
              </a:solidFill>
            </a:endParaRPr>
          </a:p>
        </p:txBody>
      </p:sp>
      <p:sp>
        <p:nvSpPr>
          <p:cNvPr id="4" name="Slide Number Placeholder 3"/>
          <p:cNvSpPr>
            <a:spLocks noGrp="1"/>
          </p:cNvSpPr>
          <p:nvPr>
            <p:ph type="sldNum" sz="quarter" idx="12"/>
          </p:nvPr>
        </p:nvSpPr>
        <p:spPr/>
        <p:txBody>
          <a:bodyPr/>
          <a:lstStyle/>
          <a:p>
            <a:fld id="{BB66F16A-DDC8-4A02-99A5-350123573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3919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 name="Title 1"/>
          <p:cNvSpPr>
            <a:spLocks noGrp="1"/>
          </p:cNvSpPr>
          <p:nvPr>
            <p:ph type="title"/>
          </p:nvPr>
        </p:nvSpPr>
        <p:spPr>
          <a:xfrm rot="5400000">
            <a:off x="5329809" y="3131820"/>
            <a:ext cx="6309360" cy="59436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8855964" y="274320"/>
            <a:ext cx="1985162"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12292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Straight Connector 8"/>
          <p:cNvSpPr>
            <a:spLocks noChangeShapeType="1"/>
          </p:cNvSpPr>
          <p:nvPr/>
        </p:nvSpPr>
        <p:spPr bwMode="auto">
          <a:xfrm>
            <a:off x="804998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Straight Connector 10"/>
          <p:cNvSpPr>
            <a:spLocks noChangeShapeType="1"/>
          </p:cNvSpPr>
          <p:nvPr/>
        </p:nvSpPr>
        <p:spPr bwMode="auto">
          <a:xfrm>
            <a:off x="1168908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2" name="Rectangle 11"/>
          <p:cNvSpPr/>
          <p:nvPr/>
        </p:nvSpPr>
        <p:spPr bwMode="auto">
          <a:xfrm>
            <a:off x="11490960" y="0"/>
            <a:ext cx="39624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Straight Connector 12"/>
          <p:cNvSpPr>
            <a:spLocks noChangeShapeType="1"/>
          </p:cNvSpPr>
          <p:nvPr/>
        </p:nvSpPr>
        <p:spPr bwMode="auto">
          <a:xfrm>
            <a:off x="1159002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4" name="Oval 13"/>
          <p:cNvSpPr/>
          <p:nvPr/>
        </p:nvSpPr>
        <p:spPr>
          <a:xfrm>
            <a:off x="10603382" y="5715000"/>
            <a:ext cx="713232"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8" name="Content Placeholder 17"/>
          <p:cNvSpPr>
            <a:spLocks noGrp="1"/>
          </p:cNvSpPr>
          <p:nvPr>
            <p:ph sz="quarter" idx="1"/>
          </p:nvPr>
        </p:nvSpPr>
        <p:spPr>
          <a:xfrm>
            <a:off x="396240" y="274320"/>
            <a:ext cx="733044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5987786-02D5-46F6-8A58-7113964D9C7F}" type="datetime1">
              <a:rPr lang="en-US" smtClean="0">
                <a:solidFill>
                  <a:srgbClr val="575F6D"/>
                </a:solidFill>
              </a:rPr>
              <a:pPr/>
              <a:t>4/15/2020</a:t>
            </a:fld>
            <a:endParaRPr lang="en-US">
              <a:solidFill>
                <a:srgbClr val="575F6D"/>
              </a:solidFill>
            </a:endParaRPr>
          </a:p>
        </p:txBody>
      </p:sp>
      <p:sp>
        <p:nvSpPr>
          <p:cNvPr id="22" name="Slide Number Placeholder 21"/>
          <p:cNvSpPr>
            <a:spLocks noGrp="1"/>
          </p:cNvSpPr>
          <p:nvPr>
            <p:ph type="sldNum" sz="quarter" idx="15"/>
          </p:nvPr>
        </p:nvSpPr>
        <p:spPr/>
        <p:txBody>
          <a:bodyPr rtlCol="0"/>
          <a:lstStyle/>
          <a:p>
            <a:fld id="{BB66F16A-DDC8-4A02-99A5-35012357317E}"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solidFill>
                  <a:srgbClr val="575F6D"/>
                </a:solidFill>
              </a:rPr>
              <a:t>Axita Gupta - Course 3 Task 1</a:t>
            </a:r>
            <a:endParaRPr lang="en-US">
              <a:solidFill>
                <a:srgbClr val="575F6D"/>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3919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Oval 12"/>
          <p:cNvSpPr/>
          <p:nvPr/>
        </p:nvSpPr>
        <p:spPr>
          <a:xfrm>
            <a:off x="10603382" y="5715000"/>
            <a:ext cx="713232"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le 1"/>
          <p:cNvSpPr>
            <a:spLocks noGrp="1"/>
          </p:cNvSpPr>
          <p:nvPr>
            <p:ph type="title"/>
          </p:nvPr>
        </p:nvSpPr>
        <p:spPr>
          <a:xfrm rot="5400000">
            <a:off x="5301577" y="3131820"/>
            <a:ext cx="6309360" cy="59436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02386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8795537" y="264795"/>
            <a:ext cx="19812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68908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Rectangle 10"/>
          <p:cNvSpPr/>
          <p:nvPr/>
        </p:nvSpPr>
        <p:spPr bwMode="auto">
          <a:xfrm>
            <a:off x="11490960" y="0"/>
            <a:ext cx="39624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Straight Connector 11"/>
          <p:cNvSpPr>
            <a:spLocks noChangeShapeType="1"/>
          </p:cNvSpPr>
          <p:nvPr/>
        </p:nvSpPr>
        <p:spPr bwMode="auto">
          <a:xfrm>
            <a:off x="1159002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9" name="Straight Connector 18"/>
          <p:cNvSpPr>
            <a:spLocks noChangeShapeType="1"/>
          </p:cNvSpPr>
          <p:nvPr/>
        </p:nvSpPr>
        <p:spPr bwMode="auto">
          <a:xfrm>
            <a:off x="812292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0" name="Straight Connector 19"/>
          <p:cNvSpPr>
            <a:spLocks noChangeShapeType="1"/>
          </p:cNvSpPr>
          <p:nvPr/>
        </p:nvSpPr>
        <p:spPr bwMode="auto">
          <a:xfrm>
            <a:off x="804998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7" name="Date Placeholder 16"/>
          <p:cNvSpPr>
            <a:spLocks noGrp="1"/>
          </p:cNvSpPr>
          <p:nvPr>
            <p:ph type="dt" sz="half" idx="10"/>
          </p:nvPr>
        </p:nvSpPr>
        <p:spPr/>
        <p:txBody>
          <a:bodyPr rtlCol="0"/>
          <a:lstStyle/>
          <a:p>
            <a:fld id="{7D2F92AC-F064-41B0-8EF0-5619EC3370F9}" type="datetime1">
              <a:rPr lang="en-US" smtClean="0">
                <a:solidFill>
                  <a:srgbClr val="575F6D"/>
                </a:solidFill>
              </a:rPr>
              <a:pPr/>
              <a:t>4/15/2020</a:t>
            </a:fld>
            <a:endParaRPr lang="en-US">
              <a:solidFill>
                <a:srgbClr val="575F6D"/>
              </a:solidFill>
            </a:endParaRPr>
          </a:p>
        </p:txBody>
      </p:sp>
      <p:sp>
        <p:nvSpPr>
          <p:cNvPr id="18" name="Slide Number Placeholder 17"/>
          <p:cNvSpPr>
            <a:spLocks noGrp="1"/>
          </p:cNvSpPr>
          <p:nvPr>
            <p:ph type="sldNum" sz="quarter" idx="11"/>
          </p:nvPr>
        </p:nvSpPr>
        <p:spPr/>
        <p:txBody>
          <a:bodyPr rtlCol="0"/>
          <a:lstStyle/>
          <a:p>
            <a:fld id="{BB66F16A-DDC8-4A02-99A5-35012357317E}"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solidFill>
                  <a:srgbClr val="575F6D"/>
                </a:solidFill>
              </a:rPr>
              <a:t>Axita Gupta - Course 3 Task 1</a:t>
            </a:r>
            <a:endParaRPr lang="en-US">
              <a:solidFill>
                <a:srgbClr val="575F6D"/>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3919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2" name="Title Placeholder 21"/>
          <p:cNvSpPr>
            <a:spLocks noGrp="1"/>
          </p:cNvSpPr>
          <p:nvPr>
            <p:ph type="title"/>
          </p:nvPr>
        </p:nvSpPr>
        <p:spPr>
          <a:xfrm>
            <a:off x="594360" y="274638"/>
            <a:ext cx="970788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594360" y="1600200"/>
            <a:ext cx="970788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168128" y="1024244"/>
            <a:ext cx="2011680" cy="499262"/>
          </a:xfrm>
          <a:prstGeom prst="rect">
            <a:avLst/>
          </a:prstGeom>
        </p:spPr>
        <p:txBody>
          <a:bodyPr vert="horz" anchor="ctr" anchorCtr="0"/>
          <a:lstStyle>
            <a:lvl1pPr algn="r" eaLnBrk="1" latinLnBrk="0" hangingPunct="1">
              <a:defRPr kumimoji="0" sz="1200">
                <a:solidFill>
                  <a:schemeClr val="tx2"/>
                </a:solidFill>
              </a:defRPr>
            </a:lvl1pPr>
          </a:lstStyle>
          <a:p>
            <a:fld id="{05BE0D5B-AF13-48F6-AED9-817106645D6A}" type="datetime1">
              <a:rPr lang="en-US" smtClean="0">
                <a:solidFill>
                  <a:srgbClr val="575F6D"/>
                </a:solidFill>
              </a:rPr>
              <a:pPr/>
              <a:t>4/15/2020</a:t>
            </a:fld>
            <a:endParaRPr lang="en-US">
              <a:solidFill>
                <a:srgbClr val="575F6D"/>
              </a:solidFill>
            </a:endParaRPr>
          </a:p>
        </p:txBody>
      </p:sp>
      <p:sp>
        <p:nvSpPr>
          <p:cNvPr id="3" name="Footer Placeholder 2"/>
          <p:cNvSpPr>
            <a:spLocks noGrp="1"/>
          </p:cNvSpPr>
          <p:nvPr>
            <p:ph type="ftr" sz="quarter" idx="3"/>
          </p:nvPr>
        </p:nvSpPr>
        <p:spPr>
          <a:xfrm rot="5400000">
            <a:off x="9567302" y="3682376"/>
            <a:ext cx="3200400" cy="475488"/>
          </a:xfrm>
          <a:prstGeom prst="rect">
            <a:avLst/>
          </a:prstGeom>
        </p:spPr>
        <p:txBody>
          <a:bodyPr vert="horz" anchor="ctr" anchorCtr="0"/>
          <a:lstStyle>
            <a:lvl1pPr algn="l" eaLnBrk="1" latinLnBrk="0" hangingPunct="1">
              <a:defRPr kumimoji="0" sz="1200">
                <a:solidFill>
                  <a:schemeClr val="tx2"/>
                </a:solidFill>
              </a:defRPr>
            </a:lvl1pPr>
          </a:lstStyle>
          <a:p>
            <a:r>
              <a:rPr lang="en-US" smtClean="0">
                <a:solidFill>
                  <a:srgbClr val="575F6D"/>
                </a:solidFill>
              </a:rPr>
              <a:t>Axita Gupta - Course 3 Task 1</a:t>
            </a:r>
            <a:endParaRPr lang="en-US">
              <a:solidFill>
                <a:srgbClr val="575F6D"/>
              </a:solidFill>
            </a:endParaRPr>
          </a:p>
        </p:txBody>
      </p:sp>
      <p:sp>
        <p:nvSpPr>
          <p:cNvPr id="7" name="Straight Connector 6"/>
          <p:cNvSpPr>
            <a:spLocks noChangeShapeType="1"/>
          </p:cNvSpPr>
          <p:nvPr/>
        </p:nvSpPr>
        <p:spPr bwMode="auto">
          <a:xfrm>
            <a:off x="9906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Straight Connector 8"/>
          <p:cNvSpPr>
            <a:spLocks noChangeShapeType="1"/>
          </p:cNvSpPr>
          <p:nvPr/>
        </p:nvSpPr>
        <p:spPr bwMode="auto">
          <a:xfrm>
            <a:off x="1168908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0" name="Rectangle 9"/>
          <p:cNvSpPr/>
          <p:nvPr/>
        </p:nvSpPr>
        <p:spPr bwMode="auto">
          <a:xfrm>
            <a:off x="11490960" y="0"/>
            <a:ext cx="39624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Straight Connector 10"/>
          <p:cNvSpPr>
            <a:spLocks noChangeShapeType="1"/>
          </p:cNvSpPr>
          <p:nvPr/>
        </p:nvSpPr>
        <p:spPr bwMode="auto">
          <a:xfrm>
            <a:off x="1159002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2" name="Oval 11"/>
          <p:cNvSpPr/>
          <p:nvPr/>
        </p:nvSpPr>
        <p:spPr>
          <a:xfrm>
            <a:off x="10603382" y="5715000"/>
            <a:ext cx="713232"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Slide Number Placeholder 22"/>
          <p:cNvSpPr>
            <a:spLocks noGrp="1"/>
          </p:cNvSpPr>
          <p:nvPr>
            <p:ph type="sldNum" sz="quarter" idx="4"/>
          </p:nvPr>
        </p:nvSpPr>
        <p:spPr>
          <a:xfrm>
            <a:off x="10567721" y="5734050"/>
            <a:ext cx="792480" cy="521208"/>
          </a:xfrm>
          <a:prstGeom prst="rect">
            <a:avLst/>
          </a:prstGeom>
        </p:spPr>
        <p:txBody>
          <a:bodyPr vert="horz" anchor="ctr"/>
          <a:lstStyle>
            <a:lvl1pPr algn="ctr" eaLnBrk="1" latinLnBrk="0" hangingPunct="1">
              <a:defRPr kumimoji="0" sz="1400" b="1">
                <a:solidFill>
                  <a:srgbClr val="FFFFFF"/>
                </a:solidFill>
              </a:defRPr>
            </a:lvl1pPr>
          </a:lstStyle>
          <a:p>
            <a:fld id="{BB66F16A-DDC8-4A02-99A5-350123573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yng.com/aryng-BADIR-advantag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earchdatamanagement.techtarget.com/definition/data-managem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Science and Python</a:t>
            </a:r>
            <a:br>
              <a:rPr lang="en-US" dirty="0" smtClean="0"/>
            </a:br>
            <a:endParaRPr lang="en-US" dirty="0"/>
          </a:p>
        </p:txBody>
      </p:sp>
      <p:sp>
        <p:nvSpPr>
          <p:cNvPr id="3" name="Subtitle 2"/>
          <p:cNvSpPr>
            <a:spLocks noGrp="1"/>
          </p:cNvSpPr>
          <p:nvPr>
            <p:ph type="subTitle" idx="1"/>
          </p:nvPr>
        </p:nvSpPr>
        <p:spPr/>
        <p:txBody>
          <a:bodyPr/>
          <a:lstStyle/>
          <a:p>
            <a:pPr>
              <a:spcBef>
                <a:spcPts val="0"/>
              </a:spcBef>
            </a:pPr>
            <a:r>
              <a:rPr lang="en-US" dirty="0" smtClean="0"/>
              <a:t>Get Started with Data Science and Python</a:t>
            </a:r>
          </a:p>
          <a:p>
            <a:pPr>
              <a:spcBef>
                <a:spcPts val="0"/>
              </a:spcBef>
            </a:pPr>
            <a:r>
              <a:rPr lang="en-US" b="0" dirty="0" smtClean="0"/>
              <a:t>Axita Gupta</a:t>
            </a:r>
          </a:p>
          <a:p>
            <a:pPr>
              <a:spcBef>
                <a:spcPts val="0"/>
              </a:spcBef>
            </a:pPr>
            <a:r>
              <a:rPr lang="en-US" b="0" smtClean="0"/>
              <a:t>04/16/2020</a:t>
            </a:r>
            <a:endParaRPr lang="en-US" b="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9707880" cy="563562"/>
          </a:xfrm>
        </p:spPr>
        <p:txBody>
          <a:bodyPr>
            <a:normAutofit/>
          </a:bodyPr>
          <a:lstStyle/>
          <a:p>
            <a:r>
              <a:rPr lang="en-US" sz="2800" u="sng" dirty="0" smtClean="0"/>
              <a:t>High-Level Recommendations About Existing Data</a:t>
            </a:r>
            <a:endParaRPr lang="en-US" sz="2800" u="sng" dirty="0"/>
          </a:p>
        </p:txBody>
      </p:sp>
      <p:sp>
        <p:nvSpPr>
          <p:cNvPr id="3" name="Content Placeholder 2"/>
          <p:cNvSpPr>
            <a:spLocks noGrp="1"/>
          </p:cNvSpPr>
          <p:nvPr>
            <p:ph sz="quarter" idx="1"/>
          </p:nvPr>
        </p:nvSpPr>
        <p:spPr>
          <a:xfrm>
            <a:off x="457200" y="914400"/>
            <a:ext cx="10668000" cy="4873752"/>
          </a:xfrm>
        </p:spPr>
        <p:txBody>
          <a:bodyPr>
            <a:normAutofit fontScale="92500" lnSpcReduction="10000"/>
          </a:bodyPr>
          <a:lstStyle/>
          <a:p>
            <a:pPr>
              <a:buNone/>
            </a:pPr>
            <a:r>
              <a:rPr lang="en-US" dirty="0" smtClean="0"/>
              <a:t>	</a:t>
            </a:r>
            <a:r>
              <a:rPr lang="en-US" u="sng" dirty="0" smtClean="0"/>
              <a:t>The business objective is to determine key drivers that lead to credit card default and develop model that can predict if the customer will default or not.</a:t>
            </a:r>
          </a:p>
          <a:p>
            <a:pPr>
              <a:buNone/>
            </a:pPr>
            <a:r>
              <a:rPr lang="en-US" dirty="0" smtClean="0"/>
              <a:t>	</a:t>
            </a:r>
            <a:r>
              <a:rPr lang="en-US" sz="1900" dirty="0" smtClean="0"/>
              <a:t>	</a:t>
            </a:r>
            <a:r>
              <a:rPr lang="en-US" sz="1900" dirty="0" smtClean="0">
                <a:solidFill>
                  <a:schemeClr val="tx1">
                    <a:lumMod val="75000"/>
                    <a:lumOff val="25000"/>
                  </a:schemeClr>
                </a:solidFill>
              </a:rPr>
              <a:t>Need to analyze credit default payment data with greater detail and then develop model that can predict if the customer will default in future. </a:t>
            </a:r>
          </a:p>
          <a:p>
            <a:pPr>
              <a:buNone/>
            </a:pPr>
            <a:endParaRPr lang="en-US" dirty="0" smtClean="0">
              <a:solidFill>
                <a:schemeClr val="tx1">
                  <a:lumMod val="75000"/>
                  <a:lumOff val="25000"/>
                </a:schemeClr>
              </a:solidFill>
            </a:endParaRPr>
          </a:p>
          <a:p>
            <a:pPr>
              <a:buFont typeface="Courier New" pitchFamily="49" charset="0"/>
              <a:buChar char="o"/>
            </a:pPr>
            <a:r>
              <a:rPr lang="en-US" sz="2000" dirty="0" smtClean="0">
                <a:solidFill>
                  <a:schemeClr val="tx1">
                    <a:lumMod val="75000"/>
                    <a:lumOff val="25000"/>
                  </a:schemeClr>
                </a:solidFill>
              </a:rPr>
              <a:t>Data Given is limited to only six months of data from April to September 2005. It will be good to have more data from previous years so that better predictions can be made. </a:t>
            </a:r>
          </a:p>
          <a:p>
            <a:pPr>
              <a:buNone/>
            </a:pPr>
            <a:endParaRPr lang="en-US" sz="2000" dirty="0" smtClean="0">
              <a:solidFill>
                <a:schemeClr val="tx1">
                  <a:lumMod val="75000"/>
                  <a:lumOff val="25000"/>
                </a:schemeClr>
              </a:solidFill>
            </a:endParaRPr>
          </a:p>
          <a:p>
            <a:pPr>
              <a:buFont typeface="Courier New" pitchFamily="49" charset="0"/>
              <a:buChar char="o"/>
            </a:pPr>
            <a:r>
              <a:rPr lang="en-US" sz="2000" dirty="0" smtClean="0">
                <a:solidFill>
                  <a:schemeClr val="tx1">
                    <a:lumMod val="75000"/>
                    <a:lumOff val="25000"/>
                  </a:schemeClr>
                </a:solidFill>
              </a:rPr>
              <a:t>This domain research and exploratory analysis can be better understood if more information is available about the data like:</a:t>
            </a:r>
          </a:p>
          <a:p>
            <a:pPr marL="914400" indent="-400050">
              <a:buFont typeface="Wingdings" pitchFamily="2" charset="2"/>
              <a:buChar char="§"/>
            </a:pPr>
            <a:r>
              <a:rPr lang="en-US" sz="1800" dirty="0" smtClean="0">
                <a:solidFill>
                  <a:schemeClr val="tx1">
                    <a:lumMod val="75000"/>
                    <a:lumOff val="25000"/>
                  </a:schemeClr>
                </a:solidFill>
              </a:rPr>
              <a:t>Income level of people</a:t>
            </a:r>
          </a:p>
          <a:p>
            <a:pPr marL="914400" indent="-400050">
              <a:buFont typeface="Wingdings" pitchFamily="2" charset="2"/>
              <a:buChar char="§"/>
            </a:pPr>
            <a:r>
              <a:rPr lang="en-US" sz="1800" dirty="0" smtClean="0">
                <a:solidFill>
                  <a:schemeClr val="tx1">
                    <a:lumMod val="75000"/>
                    <a:lumOff val="25000"/>
                  </a:schemeClr>
                </a:solidFill>
              </a:rPr>
              <a:t>Employment History - If the person is employed or not</a:t>
            </a:r>
          </a:p>
          <a:p>
            <a:pPr marL="511175" indent="184150">
              <a:buFont typeface="Wingdings" pitchFamily="2" charset="2"/>
              <a:buChar char="§"/>
            </a:pPr>
            <a:r>
              <a:rPr lang="en-US" sz="1800" dirty="0" smtClean="0">
                <a:solidFill>
                  <a:schemeClr val="tx1">
                    <a:lumMod val="75000"/>
                    <a:lumOff val="25000"/>
                  </a:schemeClr>
                </a:solidFill>
              </a:rPr>
              <a:t>	Analyzing more historical credit card data </a:t>
            </a:r>
          </a:p>
          <a:p>
            <a:pPr marL="914400" indent="-395288">
              <a:buFont typeface="Wingdings" pitchFamily="2" charset="2"/>
              <a:buChar char="§"/>
            </a:pPr>
            <a:r>
              <a:rPr lang="en-US" sz="1800" dirty="0" smtClean="0">
                <a:solidFill>
                  <a:schemeClr val="tx1">
                    <a:lumMod val="75000"/>
                    <a:lumOff val="25000"/>
                  </a:schemeClr>
                </a:solidFill>
              </a:rPr>
              <a:t>Credit history if the person has any kind of debt </a:t>
            </a:r>
          </a:p>
          <a:p>
            <a:endParaRPr lang="en-US" dirty="0"/>
          </a:p>
        </p:txBody>
      </p:sp>
      <p:sp>
        <p:nvSpPr>
          <p:cNvPr id="5" name="Slide Number Placeholder 4"/>
          <p:cNvSpPr>
            <a:spLocks noGrp="1"/>
          </p:cNvSpPr>
          <p:nvPr>
            <p:ph type="sldNum" sz="quarter" idx="15"/>
          </p:nvPr>
        </p:nvSpPr>
        <p:spPr/>
        <p:txBody>
          <a:bodyPr/>
          <a:lstStyle/>
          <a:p>
            <a:fld id="{BB66F16A-DDC8-4A02-99A5-35012357317E}" type="slidenum">
              <a:rPr lang="en-US" smtClean="0"/>
              <a:pPr/>
              <a:t>10</a:t>
            </a:fld>
            <a:endParaRPr lang="en-US"/>
          </a:p>
        </p:txBody>
      </p:sp>
      <p:sp>
        <p:nvSpPr>
          <p:cNvPr id="7" name="TextBox 6"/>
          <p:cNvSpPr txBox="1"/>
          <p:nvPr/>
        </p:nvSpPr>
        <p:spPr>
          <a:xfrm>
            <a:off x="7543800" y="6400800"/>
            <a:ext cx="3810000" cy="276999"/>
          </a:xfrm>
          <a:prstGeom prst="rect">
            <a:avLst/>
          </a:prstGeom>
          <a:noFill/>
        </p:spPr>
        <p:txBody>
          <a:bodyPr wrap="square" rtlCol="0">
            <a:spAutoFit/>
          </a:bodyPr>
          <a:lstStyle/>
          <a:p>
            <a:pPr algn="r"/>
            <a:r>
              <a:rPr lang="en-US" sz="1200" dirty="0" smtClean="0">
                <a:solidFill>
                  <a:schemeClr val="tx1">
                    <a:lumMod val="65000"/>
                    <a:lumOff val="35000"/>
                  </a:schemeClr>
                </a:solidFill>
              </a:rPr>
              <a:t>Axita A Gupta – </a:t>
            </a:r>
            <a:r>
              <a:rPr lang="en-US" sz="1200" dirty="0" smtClean="0">
                <a:solidFill>
                  <a:schemeClr val="tx1">
                    <a:lumMod val="65000"/>
                    <a:lumOff val="35000"/>
                  </a:schemeClr>
                </a:solidFill>
              </a:rPr>
              <a:t>Course5 Task </a:t>
            </a:r>
            <a:r>
              <a:rPr lang="en-US" sz="1200" dirty="0" smtClean="0">
                <a:solidFill>
                  <a:schemeClr val="tx1">
                    <a:lumMod val="65000"/>
                    <a:lumOff val="35000"/>
                  </a:schemeClr>
                </a:solidFill>
              </a:rPr>
              <a:t>1</a:t>
            </a:r>
            <a:endParaRPr lang="en-US" sz="1200" dirty="0">
              <a:solidFill>
                <a:schemeClr val="tx1">
                  <a:lumMod val="65000"/>
                  <a:lumOff val="3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nvGraphicFramePr>
        <p:xfrm>
          <a:off x="1066800" y="265524"/>
          <a:ext cx="91440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594360" y="274638"/>
            <a:ext cx="9707880" cy="563562"/>
          </a:xfrm>
        </p:spPr>
        <p:txBody>
          <a:bodyPr/>
          <a:lstStyle/>
          <a:p>
            <a:r>
              <a:rPr lang="en-US" u="sng" dirty="0" smtClean="0"/>
              <a:t>Goals/Objectives</a:t>
            </a:r>
            <a:endParaRPr lang="en-US" u="sng" dirty="0"/>
          </a:p>
        </p:txBody>
      </p:sp>
      <p:sp>
        <p:nvSpPr>
          <p:cNvPr id="4" name="Slide Number Placeholder 3"/>
          <p:cNvSpPr>
            <a:spLocks noGrp="1"/>
          </p:cNvSpPr>
          <p:nvPr>
            <p:ph type="sldNum" sz="quarter" idx="15"/>
          </p:nvPr>
        </p:nvSpPr>
        <p:spPr/>
        <p:txBody>
          <a:bodyPr/>
          <a:lstStyle/>
          <a:p>
            <a:fld id="{BB66F16A-DDC8-4A02-99A5-35012357317E}" type="slidenum">
              <a:rPr lang="en-US" smtClean="0"/>
              <a:pPr/>
              <a:t>2</a:t>
            </a:fld>
            <a:endParaRPr lang="en-US"/>
          </a:p>
        </p:txBody>
      </p:sp>
      <p:sp>
        <p:nvSpPr>
          <p:cNvPr id="6" name="TextBox 5"/>
          <p:cNvSpPr txBox="1"/>
          <p:nvPr/>
        </p:nvSpPr>
        <p:spPr>
          <a:xfrm>
            <a:off x="7467600" y="1905000"/>
            <a:ext cx="2514600" cy="923330"/>
          </a:xfrm>
          <a:prstGeom prst="rect">
            <a:avLst/>
          </a:prstGeom>
          <a:noFill/>
        </p:spPr>
        <p:txBody>
          <a:bodyPr wrap="square" rtlCol="0">
            <a:spAutoFit/>
          </a:bodyPr>
          <a:lstStyle/>
          <a:p>
            <a:pPr algn="ctr"/>
            <a:r>
              <a:rPr lang="en-US" dirty="0" smtClean="0">
                <a:solidFill>
                  <a:schemeClr val="tx1">
                    <a:lumMod val="65000"/>
                    <a:lumOff val="35000"/>
                  </a:schemeClr>
                </a:solidFill>
              </a:rPr>
              <a:t>Develop model that can predict or detect potential defaulters .</a:t>
            </a:r>
            <a:endParaRPr lang="en-US" dirty="0">
              <a:solidFill>
                <a:schemeClr val="tx1">
                  <a:lumMod val="65000"/>
                  <a:lumOff val="35000"/>
                </a:schemeClr>
              </a:solidFill>
            </a:endParaRPr>
          </a:p>
        </p:txBody>
      </p:sp>
      <p:sp>
        <p:nvSpPr>
          <p:cNvPr id="7" name="TextBox 6"/>
          <p:cNvSpPr txBox="1"/>
          <p:nvPr/>
        </p:nvSpPr>
        <p:spPr>
          <a:xfrm>
            <a:off x="1066800" y="1571919"/>
            <a:ext cx="2514600" cy="1569660"/>
          </a:xfrm>
          <a:prstGeom prst="rect">
            <a:avLst/>
          </a:prstGeom>
          <a:noFill/>
        </p:spPr>
        <p:txBody>
          <a:bodyPr wrap="square" rtlCol="0">
            <a:spAutoFit/>
          </a:bodyPr>
          <a:lstStyle/>
          <a:p>
            <a:pPr lvl="0" algn="ctr"/>
            <a:r>
              <a:rPr lang="en-US" sz="1600" dirty="0" smtClean="0">
                <a:solidFill>
                  <a:schemeClr val="tx1">
                    <a:lumMod val="75000"/>
                    <a:lumOff val="25000"/>
                  </a:schemeClr>
                </a:solidFill>
              </a:rPr>
              <a:t>Define the problem within a data science framework &amp; understand difference between Data Analytics &amp; Data Science</a:t>
            </a:r>
            <a:r>
              <a:rPr lang="en-US" sz="1600" b="0" i="0" dirty="0" smtClean="0">
                <a:solidFill>
                  <a:schemeClr val="tx1">
                    <a:lumMod val="75000"/>
                    <a:lumOff val="25000"/>
                  </a:schemeClr>
                </a:solidFill>
              </a:rPr>
              <a:t>.</a:t>
            </a:r>
            <a:endParaRPr lang="en-US" sz="1600" dirty="0">
              <a:solidFill>
                <a:schemeClr val="tx1">
                  <a:lumMod val="75000"/>
                  <a:lumOff val="25000"/>
                </a:schemeClr>
              </a:solidFill>
            </a:endParaRPr>
          </a:p>
        </p:txBody>
      </p:sp>
      <p:sp>
        <p:nvSpPr>
          <p:cNvPr id="8" name="TextBox 7"/>
          <p:cNvSpPr txBox="1"/>
          <p:nvPr/>
        </p:nvSpPr>
        <p:spPr>
          <a:xfrm>
            <a:off x="4191000" y="2057400"/>
            <a:ext cx="2600325" cy="1200329"/>
          </a:xfrm>
          <a:prstGeom prst="rect">
            <a:avLst/>
          </a:prstGeom>
          <a:noFill/>
        </p:spPr>
        <p:txBody>
          <a:bodyPr wrap="square" rtlCol="0">
            <a:spAutoFit/>
          </a:bodyPr>
          <a:lstStyle/>
          <a:p>
            <a:pPr lvl="0" algn="ctr"/>
            <a:r>
              <a:rPr lang="en-US" dirty="0" smtClean="0">
                <a:solidFill>
                  <a:schemeClr val="tx1">
                    <a:lumMod val="65000"/>
                    <a:lumOff val="35000"/>
                  </a:schemeClr>
                </a:solidFill>
              </a:rPr>
              <a:t>Set up local working environment. Visualize </a:t>
            </a:r>
            <a:r>
              <a:rPr lang="en-US" dirty="0">
                <a:solidFill>
                  <a:schemeClr val="tx1">
                    <a:lumMod val="65000"/>
                    <a:lumOff val="35000"/>
                  </a:schemeClr>
                </a:solidFill>
              </a:rPr>
              <a:t>&amp; </a:t>
            </a:r>
            <a:r>
              <a:rPr lang="en-US" dirty="0" smtClean="0">
                <a:solidFill>
                  <a:schemeClr val="tx1">
                    <a:lumMod val="65000"/>
                    <a:lumOff val="35000"/>
                  </a:schemeClr>
                </a:solidFill>
              </a:rPr>
              <a:t>Analyze </a:t>
            </a:r>
            <a:r>
              <a:rPr lang="en-US" dirty="0" err="1" smtClean="0">
                <a:solidFill>
                  <a:schemeClr val="tx1">
                    <a:lumMod val="65000"/>
                    <a:lumOff val="35000"/>
                  </a:schemeClr>
                </a:solidFill>
              </a:rPr>
              <a:t>CreditOne</a:t>
            </a:r>
            <a:r>
              <a:rPr lang="en-US" dirty="0" smtClean="0">
                <a:solidFill>
                  <a:schemeClr val="tx1">
                    <a:lumMod val="65000"/>
                    <a:lumOff val="35000"/>
                  </a:schemeClr>
                </a:solidFill>
              </a:rPr>
              <a:t> data</a:t>
            </a:r>
            <a:endParaRPr lang="en-US" dirty="0">
              <a:solidFill>
                <a:schemeClr val="tx1">
                  <a:lumMod val="65000"/>
                  <a:lumOff val="35000"/>
                </a:schemeClr>
              </a:solidFill>
            </a:endParaRPr>
          </a:p>
        </p:txBody>
      </p:sp>
      <p:sp>
        <p:nvSpPr>
          <p:cNvPr id="10" name="TextBox 9"/>
          <p:cNvSpPr txBox="1"/>
          <p:nvPr/>
        </p:nvSpPr>
        <p:spPr>
          <a:xfrm>
            <a:off x="7572081" y="6590908"/>
            <a:ext cx="3810000" cy="276999"/>
          </a:xfrm>
          <a:prstGeom prst="rect">
            <a:avLst/>
          </a:prstGeom>
          <a:noFill/>
        </p:spPr>
        <p:txBody>
          <a:bodyPr wrap="square" rtlCol="0">
            <a:spAutoFit/>
          </a:bodyPr>
          <a:lstStyle/>
          <a:p>
            <a:pPr algn="r"/>
            <a:r>
              <a:rPr lang="en-US" sz="1200" dirty="0" smtClean="0">
                <a:solidFill>
                  <a:schemeClr val="tx1">
                    <a:lumMod val="65000"/>
                    <a:lumOff val="35000"/>
                  </a:schemeClr>
                </a:solidFill>
              </a:rPr>
              <a:t>Axita A Gupta – Course 5 Task 1</a:t>
            </a:r>
            <a:endParaRPr lang="en-US" sz="1200" dirty="0">
              <a:solidFill>
                <a:schemeClr val="tx1">
                  <a:lumMod val="65000"/>
                  <a:lumOff val="35000"/>
                </a:schemeClr>
              </a:solidFill>
            </a:endParaRPr>
          </a:p>
        </p:txBody>
      </p:sp>
      <p:sp>
        <p:nvSpPr>
          <p:cNvPr id="12" name="Content Placeholder 2"/>
          <p:cNvSpPr>
            <a:spLocks noGrp="1"/>
          </p:cNvSpPr>
          <p:nvPr>
            <p:ph sz="quarter" idx="1"/>
          </p:nvPr>
        </p:nvSpPr>
        <p:spPr>
          <a:xfrm>
            <a:off x="76200" y="4724400"/>
            <a:ext cx="10591800" cy="2133600"/>
          </a:xfrm>
        </p:spPr>
        <p:txBody>
          <a:bodyPr>
            <a:noAutofit/>
          </a:bodyPr>
          <a:lstStyle/>
          <a:p>
            <a:r>
              <a:rPr lang="en-US" sz="1800" dirty="0" smtClean="0"/>
              <a:t>Since past one year or so Credit One has seen an increase in the number of customers who have defaulted on loans</a:t>
            </a:r>
          </a:p>
          <a:p>
            <a:r>
              <a:rPr lang="en-US" sz="1800" dirty="0" smtClean="0"/>
              <a:t>If this problem is not solved Credit One can loose their business</a:t>
            </a:r>
          </a:p>
          <a:p>
            <a:r>
              <a:rPr lang="en-US" sz="1800" dirty="0" smtClean="0"/>
              <a:t>Main goal -  design and implement a creative, empirically sound solution to </a:t>
            </a:r>
            <a:r>
              <a:rPr lang="en-US" sz="1800" dirty="0" smtClean="0"/>
              <a:t>predict </a:t>
            </a:r>
            <a:r>
              <a:rPr lang="en-US" sz="1800" dirty="0" smtClean="0"/>
              <a:t>or detect credit card defaulters. </a:t>
            </a:r>
          </a:p>
          <a:p>
            <a:r>
              <a:rPr lang="en-US" sz="1800" dirty="0" smtClean="0"/>
              <a:t>Identify the </a:t>
            </a:r>
            <a:r>
              <a:rPr lang="en-US" sz="1800" dirty="0" smtClean="0"/>
              <a:t>potential causes of </a:t>
            </a:r>
            <a:r>
              <a:rPr lang="en-US" sz="1800" dirty="0" smtClean="0"/>
              <a:t>credit card default.</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9707880" cy="762000"/>
          </a:xfrm>
        </p:spPr>
        <p:txBody>
          <a:bodyPr>
            <a:normAutofit/>
          </a:bodyPr>
          <a:lstStyle/>
          <a:p>
            <a:r>
              <a:rPr lang="en-US" u="sng" dirty="0" smtClean="0"/>
              <a:t>Data Science Process </a:t>
            </a:r>
            <a:r>
              <a:rPr lang="en-US" u="sng" dirty="0" smtClean="0"/>
              <a:t>– </a:t>
            </a:r>
            <a:r>
              <a:rPr lang="en-US" u="sng" dirty="0" err="1" smtClean="0"/>
              <a:t>Zumel</a:t>
            </a:r>
            <a:r>
              <a:rPr lang="en-US" u="sng" dirty="0" smtClean="0"/>
              <a:t> &amp; Mount</a:t>
            </a:r>
            <a:endParaRPr lang="en-US" dirty="0"/>
          </a:p>
        </p:txBody>
      </p:sp>
      <p:sp>
        <p:nvSpPr>
          <p:cNvPr id="4" name="Slide Number Placeholder 3"/>
          <p:cNvSpPr>
            <a:spLocks noGrp="1"/>
          </p:cNvSpPr>
          <p:nvPr>
            <p:ph type="sldNum" sz="quarter" idx="15"/>
          </p:nvPr>
        </p:nvSpPr>
        <p:spPr/>
        <p:txBody>
          <a:bodyPr/>
          <a:lstStyle/>
          <a:p>
            <a:fld id="{BB66F16A-DDC8-4A02-99A5-35012357317E}" type="slidenum">
              <a:rPr lang="en-US" smtClean="0"/>
              <a:pPr/>
              <a:t>3</a:t>
            </a:fld>
            <a:endParaRPr lang="en-US"/>
          </a:p>
        </p:txBody>
      </p:sp>
      <p:sp>
        <p:nvSpPr>
          <p:cNvPr id="5" name="Content Placeholder 2"/>
          <p:cNvSpPr>
            <a:spLocks noGrp="1"/>
          </p:cNvSpPr>
          <p:nvPr>
            <p:ph sz="quarter" idx="1"/>
          </p:nvPr>
        </p:nvSpPr>
        <p:spPr>
          <a:xfrm>
            <a:off x="5715000" y="1524000"/>
            <a:ext cx="5486400" cy="5105400"/>
          </a:xfrm>
        </p:spPr>
        <p:txBody>
          <a:bodyPr>
            <a:normAutofit/>
          </a:bodyPr>
          <a:lstStyle/>
          <a:p>
            <a:r>
              <a:rPr lang="en-US" sz="1800" dirty="0" smtClean="0">
                <a:solidFill>
                  <a:schemeClr val="tx1">
                    <a:lumMod val="75000"/>
                    <a:lumOff val="25000"/>
                  </a:schemeClr>
                </a:solidFill>
              </a:rPr>
              <a:t>The ideal data science environment is one that encourages feedback and iteration between the data scientist, stakeholders, and between the different stages of the data science process.</a:t>
            </a:r>
          </a:p>
          <a:p>
            <a:endParaRPr lang="en-US" sz="1800" dirty="0" smtClean="0">
              <a:solidFill>
                <a:schemeClr val="tx1">
                  <a:lumMod val="75000"/>
                  <a:lumOff val="25000"/>
                </a:schemeClr>
              </a:solidFill>
            </a:endParaRPr>
          </a:p>
          <a:p>
            <a:r>
              <a:rPr lang="en-US" sz="1800" dirty="0" smtClean="0">
                <a:solidFill>
                  <a:schemeClr val="tx1">
                    <a:lumMod val="75000"/>
                    <a:lumOff val="25000"/>
                  </a:schemeClr>
                </a:solidFill>
              </a:rPr>
              <a:t>Data science cycle divided  into 6 stages that overlap each other.</a:t>
            </a:r>
          </a:p>
          <a:p>
            <a:endParaRPr lang="en-US" sz="1800" dirty="0" smtClean="0">
              <a:solidFill>
                <a:schemeClr val="tx1">
                  <a:lumMod val="75000"/>
                  <a:lumOff val="25000"/>
                </a:schemeClr>
              </a:solidFill>
            </a:endParaRPr>
          </a:p>
          <a:p>
            <a:r>
              <a:rPr lang="en-US" sz="1800" dirty="0" smtClean="0">
                <a:solidFill>
                  <a:schemeClr val="tx1">
                    <a:lumMod val="75000"/>
                    <a:lumOff val="25000"/>
                  </a:schemeClr>
                </a:solidFill>
              </a:rPr>
              <a:t>After a project is complete and model is deployed, its possible that questions may arise.</a:t>
            </a:r>
          </a:p>
          <a:p>
            <a:endParaRPr lang="en-US" sz="1800" dirty="0" smtClean="0">
              <a:solidFill>
                <a:schemeClr val="tx1">
                  <a:lumMod val="75000"/>
                  <a:lumOff val="25000"/>
                </a:schemeClr>
              </a:solidFill>
            </a:endParaRPr>
          </a:p>
          <a:p>
            <a:r>
              <a:rPr lang="en-US" sz="1800" dirty="0" smtClean="0">
                <a:solidFill>
                  <a:schemeClr val="tx1">
                    <a:lumMod val="75000"/>
                    <a:lumOff val="25000"/>
                  </a:schemeClr>
                </a:solidFill>
              </a:rPr>
              <a:t>Therefore, end of one project may lead into a follow-up project</a:t>
            </a:r>
            <a:r>
              <a:rPr lang="en-US" sz="1800" dirty="0" smtClean="0">
                <a:solidFill>
                  <a:schemeClr val="tx1">
                    <a:lumMod val="75000"/>
                    <a:lumOff val="25000"/>
                  </a:schemeClr>
                </a:solidFill>
              </a:rPr>
              <a:t>.</a:t>
            </a:r>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smtClean="0">
              <a:solidFill>
                <a:schemeClr val="tx1">
                  <a:lumMod val="65000"/>
                  <a:lumOff val="35000"/>
                </a:schemeClr>
              </a:solidFill>
            </a:endParaRPr>
          </a:p>
          <a:p>
            <a:endParaRPr lang="en-US" sz="1800" dirty="0">
              <a:solidFill>
                <a:schemeClr val="tx1">
                  <a:lumMod val="65000"/>
                  <a:lumOff val="35000"/>
                </a:schemeClr>
              </a:solidFill>
            </a:endParaRPr>
          </a:p>
        </p:txBody>
      </p:sp>
      <p:pic>
        <p:nvPicPr>
          <p:cNvPr id="6" name="Picture 3"/>
          <p:cNvPicPr>
            <a:picLocks noChangeAspect="1" noChangeArrowheads="1"/>
          </p:cNvPicPr>
          <p:nvPr/>
        </p:nvPicPr>
        <p:blipFill>
          <a:blip r:embed="rId2" cstate="print"/>
          <a:srcRect/>
          <a:stretch>
            <a:fillRect/>
          </a:stretch>
        </p:blipFill>
        <p:spPr bwMode="auto">
          <a:xfrm>
            <a:off x="609600" y="1219200"/>
            <a:ext cx="4817553" cy="5203452"/>
          </a:xfrm>
          <a:prstGeom prst="rect">
            <a:avLst/>
          </a:prstGeom>
          <a:noFill/>
          <a:ln w="9525">
            <a:solidFill>
              <a:schemeClr val="tx1"/>
            </a:solidFill>
            <a:miter lim="800000"/>
            <a:headEnd/>
            <a:tailEnd/>
          </a:ln>
        </p:spPr>
      </p:pic>
      <p:sp>
        <p:nvSpPr>
          <p:cNvPr id="7" name="Rectangle 6"/>
          <p:cNvSpPr/>
          <p:nvPr/>
        </p:nvSpPr>
        <p:spPr>
          <a:xfrm>
            <a:off x="533400" y="6520190"/>
            <a:ext cx="4343400" cy="261610"/>
          </a:xfrm>
          <a:prstGeom prst="rect">
            <a:avLst/>
          </a:prstGeom>
        </p:spPr>
        <p:txBody>
          <a:bodyPr wrap="square">
            <a:spAutoFit/>
          </a:bodyPr>
          <a:lstStyle/>
          <a:p>
            <a:r>
              <a:rPr lang="en-US" sz="1050" b="1" i="1" dirty="0" err="1" smtClean="0"/>
              <a:t>Zumel</a:t>
            </a:r>
            <a:r>
              <a:rPr lang="en-US" sz="1050" b="1" i="1" dirty="0" smtClean="0"/>
              <a:t> and Mount, Practical Data Science with R, chapter 1</a:t>
            </a:r>
            <a:endParaRPr lang="en-US" sz="1050" dirty="0"/>
          </a:p>
        </p:txBody>
      </p:sp>
      <p:sp>
        <p:nvSpPr>
          <p:cNvPr id="8" name="TextBox 7"/>
          <p:cNvSpPr txBox="1"/>
          <p:nvPr/>
        </p:nvSpPr>
        <p:spPr>
          <a:xfrm>
            <a:off x="7572081" y="6590908"/>
            <a:ext cx="3810000" cy="276999"/>
          </a:xfrm>
          <a:prstGeom prst="rect">
            <a:avLst/>
          </a:prstGeom>
          <a:noFill/>
        </p:spPr>
        <p:txBody>
          <a:bodyPr wrap="square" rtlCol="0">
            <a:spAutoFit/>
          </a:bodyPr>
          <a:lstStyle/>
          <a:p>
            <a:pPr algn="r"/>
            <a:r>
              <a:rPr lang="en-US" sz="1200" dirty="0" smtClean="0">
                <a:solidFill>
                  <a:schemeClr val="tx1">
                    <a:lumMod val="65000"/>
                    <a:lumOff val="35000"/>
                  </a:schemeClr>
                </a:solidFill>
              </a:rPr>
              <a:t>Axita A Gupta – Course 5 Task 1</a:t>
            </a:r>
            <a:endParaRPr lang="en-US" sz="1200" dirty="0">
              <a:solidFill>
                <a:schemeClr val="tx1">
                  <a:lumMod val="65000"/>
                  <a:lumOff val="3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9707880" cy="639762"/>
          </a:xfrm>
        </p:spPr>
        <p:txBody>
          <a:bodyPr/>
          <a:lstStyle/>
          <a:p>
            <a:r>
              <a:rPr lang="en-US" u="sng" dirty="0" smtClean="0"/>
              <a:t>Data Science Process - BADIR </a:t>
            </a:r>
            <a:endParaRPr lang="en-US" u="sng" dirty="0"/>
          </a:p>
        </p:txBody>
      </p:sp>
      <p:sp>
        <p:nvSpPr>
          <p:cNvPr id="3" name="Content Placeholder 2"/>
          <p:cNvSpPr>
            <a:spLocks noGrp="1"/>
          </p:cNvSpPr>
          <p:nvPr>
            <p:ph sz="quarter" idx="1"/>
          </p:nvPr>
        </p:nvSpPr>
        <p:spPr>
          <a:xfrm>
            <a:off x="6096000" y="1066800"/>
            <a:ext cx="5029200" cy="3581400"/>
          </a:xfrm>
        </p:spPr>
        <p:txBody>
          <a:bodyPr>
            <a:noAutofit/>
          </a:bodyPr>
          <a:lstStyle/>
          <a:p>
            <a:r>
              <a:rPr lang="en-US" sz="1800" dirty="0" smtClean="0">
                <a:solidFill>
                  <a:schemeClr val="tx1">
                    <a:lumMod val="75000"/>
                    <a:lumOff val="25000"/>
                  </a:schemeClr>
                </a:solidFill>
              </a:rPr>
              <a:t>Aims to provide actionable insights through data.</a:t>
            </a:r>
          </a:p>
          <a:p>
            <a:endParaRPr lang="en-US" sz="100" dirty="0" smtClean="0">
              <a:solidFill>
                <a:schemeClr val="tx1">
                  <a:lumMod val="75000"/>
                  <a:lumOff val="25000"/>
                </a:schemeClr>
              </a:solidFill>
            </a:endParaRPr>
          </a:p>
          <a:p>
            <a:r>
              <a:rPr lang="en-US" sz="1800" dirty="0" smtClean="0">
                <a:solidFill>
                  <a:schemeClr val="tx1">
                    <a:lumMod val="75000"/>
                    <a:lumOff val="25000"/>
                  </a:schemeClr>
                </a:solidFill>
              </a:rPr>
              <a:t>It is best applied to business outcomes and key performance indicators. </a:t>
            </a:r>
          </a:p>
          <a:p>
            <a:endParaRPr lang="en-US" sz="100" dirty="0" smtClean="0">
              <a:solidFill>
                <a:schemeClr val="tx1">
                  <a:lumMod val="75000"/>
                  <a:lumOff val="25000"/>
                </a:schemeClr>
              </a:solidFill>
            </a:endParaRPr>
          </a:p>
          <a:p>
            <a:r>
              <a:rPr lang="en-US" sz="1800" dirty="0" smtClean="0">
                <a:solidFill>
                  <a:schemeClr val="tx1">
                    <a:lumMod val="75000"/>
                    <a:lumOff val="25000"/>
                  </a:schemeClr>
                </a:solidFill>
              </a:rPr>
              <a:t>It uses historical data to solve a business problem.</a:t>
            </a:r>
          </a:p>
          <a:p>
            <a:endParaRPr lang="en-US" sz="100" dirty="0" smtClean="0">
              <a:solidFill>
                <a:schemeClr val="tx1">
                  <a:lumMod val="75000"/>
                  <a:lumOff val="25000"/>
                </a:schemeClr>
              </a:solidFill>
            </a:endParaRPr>
          </a:p>
          <a:p>
            <a:r>
              <a:rPr lang="en-US" sz="1800" dirty="0" smtClean="0">
                <a:solidFill>
                  <a:schemeClr val="tx1">
                    <a:lumMod val="75000"/>
                    <a:lumOff val="25000"/>
                  </a:schemeClr>
                </a:solidFill>
              </a:rPr>
              <a:t>It focuses on accelerated improvement versus stability</a:t>
            </a:r>
          </a:p>
          <a:p>
            <a:endParaRPr lang="en-US" sz="100" dirty="0" smtClean="0">
              <a:solidFill>
                <a:schemeClr val="tx1">
                  <a:lumMod val="75000"/>
                  <a:lumOff val="25000"/>
                </a:schemeClr>
              </a:solidFill>
            </a:endParaRPr>
          </a:p>
          <a:p>
            <a:r>
              <a:rPr lang="en-US" sz="1800" dirty="0" smtClean="0">
                <a:solidFill>
                  <a:schemeClr val="tx1">
                    <a:lumMod val="75000"/>
                    <a:lumOff val="25000"/>
                  </a:schemeClr>
                </a:solidFill>
              </a:rPr>
              <a:t>It has an inbuilt system to learn any business context.</a:t>
            </a:r>
          </a:p>
          <a:p>
            <a:endParaRPr lang="en-US" sz="1800" dirty="0">
              <a:solidFill>
                <a:schemeClr val="tx1">
                  <a:lumMod val="75000"/>
                  <a:lumOff val="25000"/>
                </a:schemeClr>
              </a:solidFill>
            </a:endParaRPr>
          </a:p>
        </p:txBody>
      </p:sp>
      <p:sp>
        <p:nvSpPr>
          <p:cNvPr id="4" name="Slide Number Placeholder 3"/>
          <p:cNvSpPr>
            <a:spLocks noGrp="1"/>
          </p:cNvSpPr>
          <p:nvPr>
            <p:ph type="sldNum" sz="quarter" idx="15"/>
          </p:nvPr>
        </p:nvSpPr>
        <p:spPr/>
        <p:txBody>
          <a:bodyPr/>
          <a:lstStyle/>
          <a:p>
            <a:fld id="{BB66F16A-DDC8-4A02-99A5-35012357317E}" type="slidenum">
              <a:rPr lang="en-US" smtClean="0"/>
              <a:pPr/>
              <a:t>4</a:t>
            </a:fld>
            <a:endParaRPr lang="en-US"/>
          </a:p>
        </p:txBody>
      </p:sp>
      <p:pic>
        <p:nvPicPr>
          <p:cNvPr id="2053" name="Picture 5"/>
          <p:cNvPicPr>
            <a:picLocks noChangeAspect="1" noChangeArrowheads="1"/>
          </p:cNvPicPr>
          <p:nvPr/>
        </p:nvPicPr>
        <p:blipFill>
          <a:blip r:embed="rId2" cstate="print"/>
          <a:srcRect/>
          <a:stretch>
            <a:fillRect/>
          </a:stretch>
        </p:blipFill>
        <p:spPr bwMode="auto">
          <a:xfrm>
            <a:off x="381000" y="1143000"/>
            <a:ext cx="5419725" cy="5324475"/>
          </a:xfrm>
          <a:prstGeom prst="rect">
            <a:avLst/>
          </a:prstGeom>
          <a:noFill/>
          <a:ln w="9525">
            <a:solidFill>
              <a:schemeClr val="tx1"/>
            </a:solidFill>
            <a:miter lim="800000"/>
            <a:headEnd/>
            <a:tailEnd/>
          </a:ln>
        </p:spPr>
      </p:pic>
      <p:sp>
        <p:nvSpPr>
          <p:cNvPr id="8" name="Rectangle 7"/>
          <p:cNvSpPr/>
          <p:nvPr/>
        </p:nvSpPr>
        <p:spPr>
          <a:xfrm>
            <a:off x="304800" y="6520190"/>
            <a:ext cx="2981907" cy="261610"/>
          </a:xfrm>
          <a:prstGeom prst="rect">
            <a:avLst/>
          </a:prstGeom>
        </p:spPr>
        <p:txBody>
          <a:bodyPr wrap="none">
            <a:spAutoFit/>
          </a:bodyPr>
          <a:lstStyle/>
          <a:p>
            <a:r>
              <a:rPr lang="en-US" sz="1100" dirty="0" smtClean="0">
                <a:hlinkClick r:id="rId3"/>
              </a:rPr>
              <a:t>https://aryng.com/aryng-BADIR-advantage</a:t>
            </a:r>
            <a:endParaRPr lang="en-US" sz="1100" dirty="0"/>
          </a:p>
        </p:txBody>
      </p:sp>
      <p:sp>
        <p:nvSpPr>
          <p:cNvPr id="9" name="TextBox 8"/>
          <p:cNvSpPr txBox="1"/>
          <p:nvPr/>
        </p:nvSpPr>
        <p:spPr>
          <a:xfrm>
            <a:off x="5791200" y="4567297"/>
            <a:ext cx="5029200" cy="2062103"/>
          </a:xfrm>
          <a:prstGeom prst="rect">
            <a:avLst/>
          </a:prstGeom>
          <a:noFill/>
        </p:spPr>
        <p:txBody>
          <a:bodyPr wrap="square" rtlCol="0">
            <a:spAutoFit/>
          </a:bodyPr>
          <a:lstStyle/>
          <a:p>
            <a:pPr>
              <a:buFont typeface="Wingdings" pitchFamily="2" charset="2"/>
              <a:buChar char="Ø"/>
            </a:pPr>
            <a:r>
              <a:rPr lang="en-US" sz="1600" dirty="0" smtClean="0">
                <a:solidFill>
                  <a:schemeClr val="tx1">
                    <a:lumMod val="75000"/>
                    <a:lumOff val="25000"/>
                  </a:schemeClr>
                </a:solidFill>
              </a:rPr>
              <a:t>Both methods provide a great platform to explain the flow of a data science process. </a:t>
            </a:r>
          </a:p>
          <a:p>
            <a:pPr>
              <a:buFont typeface="Wingdings" pitchFamily="2" charset="2"/>
              <a:buChar char="Ø"/>
            </a:pPr>
            <a:endParaRPr lang="en-US" sz="1600" dirty="0" smtClean="0">
              <a:solidFill>
                <a:schemeClr val="tx1">
                  <a:lumMod val="75000"/>
                  <a:lumOff val="25000"/>
                </a:schemeClr>
              </a:solidFill>
            </a:endParaRPr>
          </a:p>
          <a:p>
            <a:pPr>
              <a:buFont typeface="Wingdings" pitchFamily="2" charset="2"/>
              <a:buChar char="Ø"/>
            </a:pPr>
            <a:r>
              <a:rPr lang="en-US" sz="1600" dirty="0" smtClean="0">
                <a:solidFill>
                  <a:schemeClr val="tx1">
                    <a:lumMod val="75000"/>
                    <a:lumOff val="25000"/>
                  </a:schemeClr>
                </a:solidFill>
              </a:rPr>
              <a:t>For this project BADIR method will be a good data science process to solve the credit card default problem because it aims to provide important insights through data and can be modified based on business problem and requirement.  </a:t>
            </a:r>
            <a:endParaRPr lang="en-US" sz="1600" dirty="0">
              <a:solidFill>
                <a:schemeClr val="tx1">
                  <a:lumMod val="75000"/>
                  <a:lumOff val="25000"/>
                </a:schemeClr>
              </a:solidFill>
            </a:endParaRPr>
          </a:p>
        </p:txBody>
      </p:sp>
      <p:sp>
        <p:nvSpPr>
          <p:cNvPr id="10" name="TextBox 9"/>
          <p:cNvSpPr txBox="1"/>
          <p:nvPr/>
        </p:nvSpPr>
        <p:spPr>
          <a:xfrm>
            <a:off x="7543800" y="6581001"/>
            <a:ext cx="3810000" cy="276999"/>
          </a:xfrm>
          <a:prstGeom prst="rect">
            <a:avLst/>
          </a:prstGeom>
          <a:noFill/>
        </p:spPr>
        <p:txBody>
          <a:bodyPr wrap="square" rtlCol="0">
            <a:spAutoFit/>
          </a:bodyPr>
          <a:lstStyle/>
          <a:p>
            <a:pPr algn="r"/>
            <a:r>
              <a:rPr lang="en-US" sz="1200" dirty="0" smtClean="0">
                <a:solidFill>
                  <a:schemeClr val="tx1">
                    <a:lumMod val="65000"/>
                    <a:lumOff val="35000"/>
                  </a:schemeClr>
                </a:solidFill>
              </a:rPr>
              <a:t>Axita A Gupta – </a:t>
            </a:r>
            <a:r>
              <a:rPr lang="en-US" sz="1200" dirty="0" smtClean="0">
                <a:solidFill>
                  <a:schemeClr val="tx1">
                    <a:lumMod val="65000"/>
                    <a:lumOff val="35000"/>
                  </a:schemeClr>
                </a:solidFill>
              </a:rPr>
              <a:t>Course 5 Task 1</a:t>
            </a:r>
            <a:endParaRPr lang="en-US" sz="1200" dirty="0">
              <a:solidFill>
                <a:schemeClr val="tx1">
                  <a:lumMod val="65000"/>
                  <a:lumOff val="3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287000" cy="609600"/>
          </a:xfrm>
        </p:spPr>
        <p:txBody>
          <a:bodyPr>
            <a:noAutofit/>
          </a:bodyPr>
          <a:lstStyle/>
          <a:p>
            <a:r>
              <a:rPr lang="en-US" u="sng" dirty="0" smtClean="0"/>
              <a:t>Understanding Data  </a:t>
            </a:r>
          </a:p>
        </p:txBody>
      </p:sp>
      <p:sp>
        <p:nvSpPr>
          <p:cNvPr id="4" name="Slide Number Placeholder 3"/>
          <p:cNvSpPr>
            <a:spLocks noGrp="1"/>
          </p:cNvSpPr>
          <p:nvPr>
            <p:ph type="sldNum" sz="quarter" idx="15"/>
          </p:nvPr>
        </p:nvSpPr>
        <p:spPr/>
        <p:txBody>
          <a:bodyPr/>
          <a:lstStyle/>
          <a:p>
            <a:fld id="{BB66F16A-DDC8-4A02-99A5-35012357317E}" type="slidenum">
              <a:rPr lang="en-US" smtClean="0"/>
              <a:pPr/>
              <a:t>5</a:t>
            </a:fld>
            <a:endParaRPr lang="en-US"/>
          </a:p>
        </p:txBody>
      </p:sp>
      <p:sp>
        <p:nvSpPr>
          <p:cNvPr id="10" name="Content Placeholder 2"/>
          <p:cNvSpPr>
            <a:spLocks noGrp="1"/>
          </p:cNvSpPr>
          <p:nvPr>
            <p:ph sz="quarter" idx="1"/>
          </p:nvPr>
        </p:nvSpPr>
        <p:spPr>
          <a:xfrm>
            <a:off x="228600" y="4648200"/>
            <a:ext cx="10378440" cy="1905000"/>
          </a:xfrm>
        </p:spPr>
        <p:txBody>
          <a:bodyPr>
            <a:noAutofit/>
          </a:bodyPr>
          <a:lstStyle/>
          <a:p>
            <a:endParaRPr lang="en-US" sz="1600" dirty="0" smtClean="0"/>
          </a:p>
          <a:p>
            <a:pPr>
              <a:buNone/>
            </a:pPr>
            <a:endParaRPr lang="en-US" sz="1600" dirty="0" smtClean="0"/>
          </a:p>
          <a:p>
            <a:endParaRPr lang="en-US" sz="1600" dirty="0"/>
          </a:p>
        </p:txBody>
      </p:sp>
      <p:sp>
        <p:nvSpPr>
          <p:cNvPr id="9" name="TextBox 8"/>
          <p:cNvSpPr txBox="1"/>
          <p:nvPr/>
        </p:nvSpPr>
        <p:spPr>
          <a:xfrm>
            <a:off x="7543800" y="6276201"/>
            <a:ext cx="3810000" cy="276999"/>
          </a:xfrm>
          <a:prstGeom prst="rect">
            <a:avLst/>
          </a:prstGeom>
          <a:noFill/>
        </p:spPr>
        <p:txBody>
          <a:bodyPr wrap="square" rtlCol="0">
            <a:spAutoFit/>
          </a:bodyPr>
          <a:lstStyle/>
          <a:p>
            <a:pPr algn="r"/>
            <a:r>
              <a:rPr lang="en-US" sz="1200" dirty="0" smtClean="0">
                <a:solidFill>
                  <a:schemeClr val="tx1">
                    <a:lumMod val="65000"/>
                    <a:lumOff val="35000"/>
                  </a:schemeClr>
                </a:solidFill>
              </a:rPr>
              <a:t>Axita A Gupta – Course 5 Task 1</a:t>
            </a:r>
            <a:endParaRPr lang="en-US" sz="1200" dirty="0">
              <a:solidFill>
                <a:schemeClr val="tx1">
                  <a:lumMod val="65000"/>
                  <a:lumOff val="35000"/>
                </a:schemeClr>
              </a:solidFill>
            </a:endParaRPr>
          </a:p>
        </p:txBody>
      </p:sp>
      <p:sp>
        <p:nvSpPr>
          <p:cNvPr id="12" name="Rectangle 11"/>
          <p:cNvSpPr/>
          <p:nvPr/>
        </p:nvSpPr>
        <p:spPr>
          <a:xfrm>
            <a:off x="457200" y="838200"/>
            <a:ext cx="10515600" cy="4862870"/>
          </a:xfrm>
          <a:prstGeom prst="rect">
            <a:avLst/>
          </a:prstGeom>
        </p:spPr>
        <p:txBody>
          <a:bodyPr wrap="square">
            <a:spAutoFit/>
          </a:bodyPr>
          <a:lstStyle/>
          <a:p>
            <a:pPr marL="287338" lvl="1" indent="-287338">
              <a:tabLst>
                <a:tab pos="395288" algn="l"/>
              </a:tabLst>
            </a:pPr>
            <a:r>
              <a:rPr lang="en-US" b="1" u="sng" dirty="0" smtClean="0"/>
              <a:t>Location of Data Collection</a:t>
            </a:r>
            <a:r>
              <a:rPr lang="en-US" u="sng" dirty="0" smtClean="0"/>
              <a:t> </a:t>
            </a:r>
            <a:r>
              <a:rPr lang="en-US" dirty="0" smtClean="0"/>
              <a:t>- Case of customers default payments in Taiwan </a:t>
            </a:r>
          </a:p>
          <a:p>
            <a:pPr marL="287338" lvl="1" indent="-287338">
              <a:tabLst>
                <a:tab pos="395288" algn="l"/>
              </a:tabLst>
            </a:pPr>
            <a:endParaRPr lang="en-US" dirty="0" smtClean="0"/>
          </a:p>
          <a:p>
            <a:pPr marL="287338" lvl="1" indent="-287338">
              <a:tabLst>
                <a:tab pos="395288" algn="l"/>
              </a:tabLst>
            </a:pPr>
            <a:r>
              <a:rPr lang="en-US" b="1" u="sng" dirty="0" smtClean="0"/>
              <a:t>Data Collected </a:t>
            </a:r>
            <a:r>
              <a:rPr lang="en-US" dirty="0" smtClean="0"/>
              <a:t>-  from April to September, 2005)</a:t>
            </a:r>
          </a:p>
          <a:p>
            <a:pPr marL="287338" lvl="1" indent="-287338">
              <a:tabLst>
                <a:tab pos="395288" algn="l"/>
              </a:tabLst>
            </a:pPr>
            <a:endParaRPr lang="en-US" dirty="0" smtClean="0"/>
          </a:p>
          <a:p>
            <a:r>
              <a:rPr lang="en-US" b="1" u="sng" dirty="0" smtClean="0"/>
              <a:t>Variables in Data:</a:t>
            </a:r>
            <a:endParaRPr lang="en-US" dirty="0" smtClean="0"/>
          </a:p>
          <a:p>
            <a:r>
              <a:rPr lang="en-US" dirty="0" smtClean="0"/>
              <a:t>Binary Response variable, default payment (Yes = 1, No = 0)</a:t>
            </a:r>
          </a:p>
          <a:p>
            <a:r>
              <a:rPr lang="en-US" dirty="0" smtClean="0"/>
              <a:t>Total 23 variables : X1 to X23</a:t>
            </a:r>
            <a:endParaRPr lang="en-US" sz="1400" dirty="0" smtClean="0"/>
          </a:p>
          <a:p>
            <a:pPr marL="744538" lvl="1" indent="-287338">
              <a:buFont typeface="Arial" pitchFamily="34" charset="0"/>
              <a:buChar char="•"/>
            </a:pPr>
            <a:r>
              <a:rPr lang="en-US" sz="1600" dirty="0" smtClean="0"/>
              <a:t>X1: Amount of the given credit (NT dollar): it includes both the individual consumer</a:t>
            </a:r>
          </a:p>
          <a:p>
            <a:pPr marL="744538"/>
            <a:r>
              <a:rPr lang="en-US" sz="1600" dirty="0" smtClean="0"/>
              <a:t>credit and his/her family (supplementary) credit.</a:t>
            </a:r>
          </a:p>
          <a:p>
            <a:pPr marL="744538" lvl="1" indent="-287338">
              <a:buFont typeface="Arial" pitchFamily="34" charset="0"/>
              <a:buChar char="•"/>
            </a:pPr>
            <a:r>
              <a:rPr lang="en-US" sz="1600" dirty="0" smtClean="0"/>
              <a:t>X2: Gender (1 = male; 2 = female).</a:t>
            </a:r>
          </a:p>
          <a:p>
            <a:pPr marL="744538" lvl="1" indent="-287338">
              <a:buFont typeface="Arial" pitchFamily="34" charset="0"/>
              <a:buChar char="•"/>
            </a:pPr>
            <a:r>
              <a:rPr lang="en-US" sz="1600" dirty="0" smtClean="0"/>
              <a:t>X3: Education (1 = graduate school; 2 = university; 3 = high school; 0, 4, 5, 6 = others).</a:t>
            </a:r>
          </a:p>
          <a:p>
            <a:pPr marL="744538" lvl="1" indent="-287338">
              <a:buFont typeface="Arial" pitchFamily="34" charset="0"/>
              <a:buChar char="•"/>
            </a:pPr>
            <a:r>
              <a:rPr lang="en-US" sz="1600" dirty="0" smtClean="0"/>
              <a:t>X4: Marital status (1 = married; 2 = single; 3 = divorce; 0=others).</a:t>
            </a:r>
          </a:p>
          <a:p>
            <a:pPr marL="744538" lvl="1" indent="-287338">
              <a:buFont typeface="Arial" pitchFamily="34" charset="0"/>
              <a:buChar char="•"/>
            </a:pPr>
            <a:r>
              <a:rPr lang="en-US" sz="1600" dirty="0" smtClean="0"/>
              <a:t>X5: Age (year).</a:t>
            </a:r>
          </a:p>
          <a:p>
            <a:pPr marL="744538" lvl="1" indent="-287338">
              <a:buFont typeface="Arial" pitchFamily="34" charset="0"/>
              <a:buChar char="•"/>
              <a:tabLst>
                <a:tab pos="395288" algn="l"/>
              </a:tabLst>
            </a:pPr>
            <a:r>
              <a:rPr lang="en-US" sz="1600" dirty="0" smtClean="0"/>
              <a:t>X6 - X11: History of past payment. </a:t>
            </a:r>
          </a:p>
          <a:p>
            <a:pPr marL="744538" lvl="1">
              <a:tabLst>
                <a:tab pos="395288" algn="l"/>
              </a:tabLst>
            </a:pPr>
            <a:r>
              <a:rPr lang="en-US" sz="1200" dirty="0" smtClean="0"/>
              <a:t>-2: No consumption; -1: Paid in full; 0: The use of revolving credit; 1 = payment delay for one month; </a:t>
            </a:r>
          </a:p>
          <a:p>
            <a:pPr marL="744538" lvl="1">
              <a:tabLst>
                <a:tab pos="395288" algn="l"/>
              </a:tabLst>
            </a:pPr>
            <a:r>
              <a:rPr lang="en-US" sz="1200" dirty="0" smtClean="0"/>
              <a:t>2 = payment delay for two months; . . .; 8 = payment delay for eight months; 9 = payment delay for nine months and above.</a:t>
            </a:r>
          </a:p>
          <a:p>
            <a:pPr marL="744538" lvl="1" indent="-287338">
              <a:buFont typeface="Arial" pitchFamily="34" charset="0"/>
              <a:buChar char="•"/>
              <a:tabLst>
                <a:tab pos="395288" algn="l"/>
              </a:tabLst>
            </a:pPr>
            <a:r>
              <a:rPr lang="en-US" sz="1600" dirty="0" smtClean="0"/>
              <a:t>X12-X17: Amount of bill statement (NT dollar). </a:t>
            </a:r>
          </a:p>
          <a:p>
            <a:pPr marL="744538" lvl="1" indent="-287338">
              <a:buFont typeface="Arial" pitchFamily="34" charset="0"/>
              <a:buChar char="•"/>
              <a:tabLst>
                <a:tab pos="395288" algn="l"/>
              </a:tabLst>
            </a:pPr>
            <a:r>
              <a:rPr lang="en-US" sz="1600" dirty="0" smtClean="0"/>
              <a:t>X18-X23: Amount of previous payment (NT dollar). </a:t>
            </a:r>
          </a:p>
          <a:p>
            <a:pPr marL="744538" lvl="1" indent="-287338">
              <a:tabLst>
                <a:tab pos="395288" algn="l"/>
              </a:tabLst>
            </a:pPr>
            <a:endParaRPr lang="en-US" sz="16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9707880" cy="639762"/>
          </a:xfrm>
        </p:spPr>
        <p:txBody>
          <a:bodyPr/>
          <a:lstStyle/>
          <a:p>
            <a:r>
              <a:rPr lang="en-US" u="sng" dirty="0" smtClean="0"/>
              <a:t>Issues With Data</a:t>
            </a:r>
            <a:endParaRPr lang="en-US" u="sng" dirty="0"/>
          </a:p>
        </p:txBody>
      </p:sp>
      <p:sp>
        <p:nvSpPr>
          <p:cNvPr id="3" name="Content Placeholder 2"/>
          <p:cNvSpPr>
            <a:spLocks noGrp="1"/>
          </p:cNvSpPr>
          <p:nvPr>
            <p:ph sz="quarter" idx="1"/>
          </p:nvPr>
        </p:nvSpPr>
        <p:spPr>
          <a:xfrm>
            <a:off x="5410200" y="2209800"/>
            <a:ext cx="5791200" cy="2895600"/>
          </a:xfrm>
        </p:spPr>
        <p:txBody>
          <a:bodyPr>
            <a:noAutofit/>
          </a:bodyPr>
          <a:lstStyle/>
          <a:p>
            <a:r>
              <a:rPr lang="en-US" sz="2000" dirty="0" smtClean="0"/>
              <a:t>No missing data </a:t>
            </a:r>
          </a:p>
          <a:p>
            <a:endParaRPr lang="en-US" sz="2000" dirty="0" smtClean="0"/>
          </a:p>
          <a:p>
            <a:r>
              <a:rPr lang="en-US" sz="2000" dirty="0" smtClean="0"/>
              <a:t>Imbalance in the default payment next month – Data set shows that 6636 out of 30000 customers will default next month. </a:t>
            </a:r>
          </a:p>
          <a:p>
            <a:endParaRPr lang="en-US" sz="2000" dirty="0" smtClean="0"/>
          </a:p>
          <a:p>
            <a:r>
              <a:rPr lang="en-US" sz="2000" dirty="0" smtClean="0"/>
              <a:t>Dataset is not highly imbalanced.</a:t>
            </a:r>
          </a:p>
        </p:txBody>
      </p:sp>
      <p:sp>
        <p:nvSpPr>
          <p:cNvPr id="4" name="Slide Number Placeholder 3"/>
          <p:cNvSpPr>
            <a:spLocks noGrp="1"/>
          </p:cNvSpPr>
          <p:nvPr>
            <p:ph type="sldNum" sz="quarter" idx="15"/>
          </p:nvPr>
        </p:nvSpPr>
        <p:spPr/>
        <p:txBody>
          <a:bodyPr/>
          <a:lstStyle/>
          <a:p>
            <a:fld id="{BB66F16A-DDC8-4A02-99A5-35012357317E}" type="slidenum">
              <a:rPr lang="en-US" smtClean="0"/>
              <a:pPr/>
              <a:t>6</a:t>
            </a:fld>
            <a:endParaRPr lang="en-US"/>
          </a:p>
        </p:txBody>
      </p:sp>
      <p:pic>
        <p:nvPicPr>
          <p:cNvPr id="24579" name="Picture 3"/>
          <p:cNvPicPr>
            <a:picLocks noChangeAspect="1" noChangeArrowheads="1"/>
          </p:cNvPicPr>
          <p:nvPr/>
        </p:nvPicPr>
        <p:blipFill>
          <a:blip r:embed="rId2" cstate="print"/>
          <a:srcRect/>
          <a:stretch>
            <a:fillRect/>
          </a:stretch>
        </p:blipFill>
        <p:spPr bwMode="auto">
          <a:xfrm>
            <a:off x="1295400" y="1600200"/>
            <a:ext cx="3886200" cy="4241800"/>
          </a:xfrm>
          <a:prstGeom prst="rect">
            <a:avLst/>
          </a:prstGeom>
          <a:noFill/>
          <a:ln w="9525">
            <a:noFill/>
            <a:miter lim="800000"/>
            <a:headEnd/>
            <a:tailEnd/>
          </a:ln>
        </p:spPr>
      </p:pic>
      <p:sp>
        <p:nvSpPr>
          <p:cNvPr id="6" name="TextBox 5"/>
          <p:cNvSpPr txBox="1"/>
          <p:nvPr/>
        </p:nvSpPr>
        <p:spPr>
          <a:xfrm>
            <a:off x="7543800" y="6400800"/>
            <a:ext cx="3810000" cy="276999"/>
          </a:xfrm>
          <a:prstGeom prst="rect">
            <a:avLst/>
          </a:prstGeom>
          <a:noFill/>
        </p:spPr>
        <p:txBody>
          <a:bodyPr wrap="square" rtlCol="0">
            <a:spAutoFit/>
          </a:bodyPr>
          <a:lstStyle/>
          <a:p>
            <a:pPr algn="r"/>
            <a:r>
              <a:rPr lang="en-US" sz="1200" dirty="0" smtClean="0">
                <a:solidFill>
                  <a:schemeClr val="tx1">
                    <a:lumMod val="65000"/>
                    <a:lumOff val="35000"/>
                  </a:schemeClr>
                </a:solidFill>
              </a:rPr>
              <a:t>Axita A Gupta – </a:t>
            </a:r>
            <a:r>
              <a:rPr lang="en-US" sz="1200" dirty="0" smtClean="0">
                <a:solidFill>
                  <a:schemeClr val="tx1">
                    <a:lumMod val="65000"/>
                    <a:lumOff val="35000"/>
                  </a:schemeClr>
                </a:solidFill>
              </a:rPr>
              <a:t>Course 5 Task 1</a:t>
            </a:r>
            <a:endParaRPr lang="en-US" sz="1200" dirty="0">
              <a:solidFill>
                <a:schemeClr val="tx1">
                  <a:lumMod val="65000"/>
                  <a:lumOff val="3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9707880" cy="639762"/>
          </a:xfrm>
        </p:spPr>
        <p:txBody>
          <a:bodyPr/>
          <a:lstStyle/>
          <a:p>
            <a:r>
              <a:rPr lang="en-US" u="sng" dirty="0" smtClean="0"/>
              <a:t>Exploring Data </a:t>
            </a:r>
            <a:endParaRPr lang="en-US" u="sng" dirty="0"/>
          </a:p>
        </p:txBody>
      </p:sp>
      <p:sp>
        <p:nvSpPr>
          <p:cNvPr id="3" name="Content Placeholder 2"/>
          <p:cNvSpPr>
            <a:spLocks noGrp="1"/>
          </p:cNvSpPr>
          <p:nvPr>
            <p:ph sz="quarter" idx="1"/>
          </p:nvPr>
        </p:nvSpPr>
        <p:spPr>
          <a:xfrm>
            <a:off x="5638800" y="3886200"/>
            <a:ext cx="5181600" cy="2743200"/>
          </a:xfrm>
        </p:spPr>
        <p:txBody>
          <a:bodyPr>
            <a:normAutofit/>
          </a:bodyPr>
          <a:lstStyle/>
          <a:p>
            <a:r>
              <a:rPr lang="en-US" sz="1600" dirty="0" smtClean="0"/>
              <a:t>By Education Level – For both default YES/NO majority people are with graduate school and university education.</a:t>
            </a:r>
          </a:p>
          <a:p>
            <a:endParaRPr lang="en-US" sz="1600" dirty="0" smtClean="0"/>
          </a:p>
          <a:p>
            <a:r>
              <a:rPr lang="en-US" sz="1600" dirty="0" smtClean="0"/>
              <a:t>By Gender – For both default YES/NO no. of females are higher than males.</a:t>
            </a:r>
          </a:p>
          <a:p>
            <a:endParaRPr lang="en-US" sz="1600" dirty="0" smtClean="0"/>
          </a:p>
          <a:p>
            <a:r>
              <a:rPr lang="en-US" sz="1600" dirty="0" smtClean="0"/>
              <a:t>By Marital Status – For both default YES/NO either people are single or married.</a:t>
            </a:r>
          </a:p>
          <a:p>
            <a:endParaRPr lang="en-US" sz="1600" dirty="0"/>
          </a:p>
        </p:txBody>
      </p:sp>
      <p:sp>
        <p:nvSpPr>
          <p:cNvPr id="4" name="Slide Number Placeholder 3"/>
          <p:cNvSpPr>
            <a:spLocks noGrp="1"/>
          </p:cNvSpPr>
          <p:nvPr>
            <p:ph type="sldNum" sz="quarter" idx="15"/>
          </p:nvPr>
        </p:nvSpPr>
        <p:spPr/>
        <p:txBody>
          <a:bodyPr/>
          <a:lstStyle/>
          <a:p>
            <a:fld id="{BB66F16A-DDC8-4A02-99A5-35012357317E}" type="slidenum">
              <a:rPr lang="en-US" smtClean="0"/>
              <a:pPr/>
              <a:t>7</a:t>
            </a:fld>
            <a:endParaRPr lang="en-US"/>
          </a:p>
        </p:txBody>
      </p:sp>
      <p:pic>
        <p:nvPicPr>
          <p:cNvPr id="25602" name="Picture 2"/>
          <p:cNvPicPr>
            <a:picLocks noChangeAspect="1" noChangeArrowheads="1"/>
          </p:cNvPicPr>
          <p:nvPr/>
        </p:nvPicPr>
        <p:blipFill>
          <a:blip r:embed="rId2" cstate="print"/>
          <a:srcRect/>
          <a:stretch>
            <a:fillRect/>
          </a:stretch>
        </p:blipFill>
        <p:spPr bwMode="auto">
          <a:xfrm>
            <a:off x="990600" y="990600"/>
            <a:ext cx="4597400" cy="2768600"/>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cstate="print"/>
          <a:srcRect/>
          <a:stretch>
            <a:fillRect/>
          </a:stretch>
        </p:blipFill>
        <p:spPr bwMode="auto">
          <a:xfrm>
            <a:off x="990600" y="3886200"/>
            <a:ext cx="4597400" cy="2768600"/>
          </a:xfrm>
          <a:prstGeom prst="rect">
            <a:avLst/>
          </a:prstGeom>
          <a:noFill/>
          <a:ln w="9525">
            <a:noFill/>
            <a:miter lim="800000"/>
            <a:headEnd/>
            <a:tailEnd/>
          </a:ln>
          <a:effectLst/>
        </p:spPr>
      </p:pic>
      <p:pic>
        <p:nvPicPr>
          <p:cNvPr id="25604" name="Picture 4"/>
          <p:cNvPicPr>
            <a:picLocks noChangeAspect="1" noChangeArrowheads="1"/>
          </p:cNvPicPr>
          <p:nvPr/>
        </p:nvPicPr>
        <p:blipFill>
          <a:blip r:embed="rId4" cstate="print"/>
          <a:srcRect/>
          <a:stretch>
            <a:fillRect/>
          </a:stretch>
        </p:blipFill>
        <p:spPr bwMode="auto">
          <a:xfrm>
            <a:off x="5715000" y="990600"/>
            <a:ext cx="4597400" cy="2768600"/>
          </a:xfrm>
          <a:prstGeom prst="rect">
            <a:avLst/>
          </a:prstGeom>
          <a:noFill/>
          <a:ln w="9525">
            <a:noFill/>
            <a:miter lim="800000"/>
            <a:headEnd/>
            <a:tailEnd/>
          </a:ln>
          <a:effectLst/>
        </p:spPr>
      </p:pic>
      <p:sp>
        <p:nvSpPr>
          <p:cNvPr id="8" name="TextBox 7"/>
          <p:cNvSpPr txBox="1"/>
          <p:nvPr/>
        </p:nvSpPr>
        <p:spPr>
          <a:xfrm>
            <a:off x="7543800" y="6400800"/>
            <a:ext cx="3810000" cy="276999"/>
          </a:xfrm>
          <a:prstGeom prst="rect">
            <a:avLst/>
          </a:prstGeom>
          <a:noFill/>
        </p:spPr>
        <p:txBody>
          <a:bodyPr wrap="square" rtlCol="0">
            <a:spAutoFit/>
          </a:bodyPr>
          <a:lstStyle/>
          <a:p>
            <a:pPr algn="r"/>
            <a:r>
              <a:rPr lang="en-US" sz="1200" dirty="0" smtClean="0">
                <a:solidFill>
                  <a:schemeClr val="tx1">
                    <a:lumMod val="65000"/>
                    <a:lumOff val="35000"/>
                  </a:schemeClr>
                </a:solidFill>
              </a:rPr>
              <a:t>Axita A Gupta – </a:t>
            </a:r>
            <a:r>
              <a:rPr lang="en-US" sz="1200" dirty="0" smtClean="0">
                <a:solidFill>
                  <a:schemeClr val="tx1">
                    <a:lumMod val="65000"/>
                    <a:lumOff val="35000"/>
                  </a:schemeClr>
                </a:solidFill>
              </a:rPr>
              <a:t>Course 5 Task 1</a:t>
            </a:r>
            <a:endParaRPr lang="en-US" sz="1200" dirty="0">
              <a:solidFill>
                <a:schemeClr val="tx1">
                  <a:lumMod val="65000"/>
                  <a:lumOff val="3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201400" cy="639762"/>
          </a:xfrm>
        </p:spPr>
        <p:txBody>
          <a:bodyPr>
            <a:noAutofit/>
          </a:bodyPr>
          <a:lstStyle/>
          <a:p>
            <a:r>
              <a:rPr lang="en-US" u="sng" dirty="0" smtClean="0"/>
              <a:t>Managing Data For Project</a:t>
            </a:r>
            <a:endParaRPr lang="en-US" u="sng" dirty="0"/>
          </a:p>
        </p:txBody>
      </p:sp>
      <p:sp>
        <p:nvSpPr>
          <p:cNvPr id="3" name="Content Placeholder 2"/>
          <p:cNvSpPr>
            <a:spLocks noGrp="1"/>
          </p:cNvSpPr>
          <p:nvPr>
            <p:ph sz="quarter" idx="1"/>
          </p:nvPr>
        </p:nvSpPr>
        <p:spPr>
          <a:xfrm>
            <a:off x="7162800" y="838200"/>
            <a:ext cx="4267200" cy="4495800"/>
          </a:xfrm>
        </p:spPr>
        <p:txBody>
          <a:bodyPr>
            <a:noAutofit/>
          </a:bodyPr>
          <a:lstStyle/>
          <a:p>
            <a:pPr marL="273050" indent="9525">
              <a:buNone/>
            </a:pPr>
            <a:r>
              <a:rPr lang="en-US" sz="1800" b="1" dirty="0" smtClean="0">
                <a:solidFill>
                  <a:schemeClr val="tx1">
                    <a:lumMod val="75000"/>
                    <a:lumOff val="25000"/>
                  </a:schemeClr>
                </a:solidFill>
              </a:rPr>
              <a:t>Managing data for a project is a process that includes  </a:t>
            </a:r>
            <a:r>
              <a:rPr lang="en-US" sz="1800" b="1" dirty="0" smtClean="0">
                <a:solidFill>
                  <a:schemeClr val="tx1">
                    <a:lumMod val="75000"/>
                    <a:lumOff val="25000"/>
                  </a:schemeClr>
                </a:solidFill>
              </a:rPr>
              <a:t>ingesting, storing, organizing and maintaining the data created and collected by an organization</a:t>
            </a:r>
            <a:r>
              <a:rPr lang="en-US" sz="1800" b="1" dirty="0" smtClean="0">
                <a:solidFill>
                  <a:schemeClr val="tx1">
                    <a:lumMod val="75000"/>
                    <a:lumOff val="25000"/>
                  </a:schemeClr>
                </a:solidFill>
              </a:rPr>
              <a:t>.</a:t>
            </a:r>
          </a:p>
          <a:p>
            <a:r>
              <a:rPr lang="en-US" sz="1800" dirty="0" smtClean="0">
                <a:solidFill>
                  <a:schemeClr val="tx1">
                    <a:lumMod val="75000"/>
                    <a:lumOff val="25000"/>
                  </a:schemeClr>
                </a:solidFill>
              </a:rPr>
              <a:t>One of the most important stage that includes following important steps:</a:t>
            </a:r>
          </a:p>
          <a:p>
            <a:pPr marL="395288" indent="-55563">
              <a:buFont typeface="Arial" pitchFamily="34" charset="0"/>
              <a:buChar char="•"/>
              <a:tabLst>
                <a:tab pos="339725" algn="l"/>
              </a:tabLst>
            </a:pPr>
            <a:r>
              <a:rPr lang="en-US" sz="1800" dirty="0" smtClean="0">
                <a:solidFill>
                  <a:schemeClr val="tx1">
                    <a:lumMod val="75000"/>
                    <a:lumOff val="25000"/>
                  </a:schemeClr>
                </a:solidFill>
              </a:rPr>
              <a:t>What data is </a:t>
            </a:r>
            <a:r>
              <a:rPr lang="en-US" sz="1800" dirty="0" smtClean="0">
                <a:solidFill>
                  <a:schemeClr val="tx1">
                    <a:lumMod val="75000"/>
                    <a:lumOff val="25000"/>
                  </a:schemeClr>
                </a:solidFill>
              </a:rPr>
              <a:t>available?</a:t>
            </a:r>
            <a:endParaRPr lang="en-US" sz="1800" dirty="0" smtClean="0">
              <a:solidFill>
                <a:schemeClr val="tx1">
                  <a:lumMod val="75000"/>
                  <a:lumOff val="25000"/>
                </a:schemeClr>
              </a:solidFill>
            </a:endParaRPr>
          </a:p>
          <a:p>
            <a:pPr marL="395288" indent="-55563">
              <a:buFont typeface="Arial" pitchFamily="34" charset="0"/>
              <a:buChar char="•"/>
              <a:tabLst>
                <a:tab pos="339725" algn="l"/>
              </a:tabLst>
            </a:pPr>
            <a:r>
              <a:rPr lang="en-US" sz="1800" dirty="0" smtClean="0">
                <a:solidFill>
                  <a:schemeClr val="tx1">
                    <a:lumMod val="75000"/>
                    <a:lumOff val="25000"/>
                  </a:schemeClr>
                </a:solidFill>
              </a:rPr>
              <a:t>Will it help </a:t>
            </a:r>
            <a:r>
              <a:rPr lang="en-US" sz="1800" dirty="0" smtClean="0">
                <a:solidFill>
                  <a:schemeClr val="tx1">
                    <a:lumMod val="75000"/>
                    <a:lumOff val="25000"/>
                  </a:schemeClr>
                </a:solidFill>
              </a:rPr>
              <a:t>solve </a:t>
            </a:r>
            <a:r>
              <a:rPr lang="en-US" sz="1800" dirty="0" smtClean="0">
                <a:solidFill>
                  <a:schemeClr val="tx1">
                    <a:lumMod val="75000"/>
                    <a:lumOff val="25000"/>
                  </a:schemeClr>
                </a:solidFill>
              </a:rPr>
              <a:t>the problem?</a:t>
            </a:r>
          </a:p>
          <a:p>
            <a:pPr marL="395288" indent="-55563">
              <a:buFont typeface="Arial" pitchFamily="34" charset="0"/>
              <a:buChar char="•"/>
              <a:tabLst>
                <a:tab pos="339725" algn="l"/>
              </a:tabLst>
            </a:pPr>
            <a:r>
              <a:rPr lang="en-US" sz="1800" dirty="0" smtClean="0">
                <a:solidFill>
                  <a:schemeClr val="tx1">
                    <a:lumMod val="75000"/>
                    <a:lumOff val="25000"/>
                  </a:schemeClr>
                </a:solidFill>
              </a:rPr>
              <a:t>Is it enough?</a:t>
            </a:r>
          </a:p>
          <a:p>
            <a:pPr marL="395288" indent="-55563">
              <a:buFont typeface="Arial" pitchFamily="34" charset="0"/>
              <a:buChar char="•"/>
              <a:tabLst>
                <a:tab pos="339725" algn="l"/>
              </a:tabLst>
            </a:pPr>
            <a:r>
              <a:rPr lang="en-US" sz="1800" dirty="0" smtClean="0">
                <a:solidFill>
                  <a:schemeClr val="tx1">
                    <a:lumMod val="75000"/>
                    <a:lumOff val="25000"/>
                  </a:schemeClr>
                </a:solidFill>
              </a:rPr>
              <a:t>Is the data quality good enough</a:t>
            </a:r>
            <a:r>
              <a:rPr lang="en-US" sz="1800" dirty="0" smtClean="0">
                <a:solidFill>
                  <a:schemeClr val="tx1">
                    <a:lumMod val="75000"/>
                    <a:lumOff val="25000"/>
                  </a:schemeClr>
                </a:solidFill>
              </a:rPr>
              <a:t>?</a:t>
            </a:r>
            <a:endParaRPr lang="en-US" sz="1800" dirty="0" smtClean="0">
              <a:solidFill>
                <a:schemeClr val="tx1">
                  <a:lumMod val="75000"/>
                  <a:lumOff val="25000"/>
                </a:schemeClr>
              </a:solidFill>
            </a:endParaRPr>
          </a:p>
          <a:p>
            <a:r>
              <a:rPr lang="en-US" sz="1800" dirty="0" smtClean="0">
                <a:solidFill>
                  <a:schemeClr val="tx1">
                    <a:lumMod val="75000"/>
                    <a:lumOff val="25000"/>
                  </a:schemeClr>
                </a:solidFill>
              </a:rPr>
              <a:t>Data is asset for any company since data helps take informed decisions and ultimately help in increasing profits and revenue</a:t>
            </a:r>
            <a:endParaRPr lang="en-US" sz="1800" dirty="0" smtClean="0">
              <a:solidFill>
                <a:schemeClr val="tx1">
                  <a:lumMod val="75000"/>
                  <a:lumOff val="25000"/>
                </a:schemeClr>
              </a:solidFill>
            </a:endParaRPr>
          </a:p>
          <a:p>
            <a:endParaRPr lang="en-US" sz="1800" dirty="0" smtClean="0">
              <a:solidFill>
                <a:schemeClr val="tx1">
                  <a:lumMod val="75000"/>
                  <a:lumOff val="25000"/>
                </a:schemeClr>
              </a:solidFill>
            </a:endParaRPr>
          </a:p>
          <a:p>
            <a:pPr>
              <a:buNone/>
            </a:pPr>
            <a:endParaRPr lang="en-US" sz="1800" dirty="0" smtClean="0">
              <a:solidFill>
                <a:schemeClr val="tx1">
                  <a:lumMod val="75000"/>
                  <a:lumOff val="25000"/>
                </a:schemeClr>
              </a:solidFill>
            </a:endParaRPr>
          </a:p>
          <a:p>
            <a:endParaRPr lang="en-US" sz="1800" dirty="0">
              <a:solidFill>
                <a:schemeClr val="tx1">
                  <a:lumMod val="75000"/>
                  <a:lumOff val="25000"/>
                </a:schemeClr>
              </a:solidFill>
            </a:endParaRPr>
          </a:p>
        </p:txBody>
      </p:sp>
      <p:sp>
        <p:nvSpPr>
          <p:cNvPr id="4" name="Slide Number Placeholder 3"/>
          <p:cNvSpPr>
            <a:spLocks noGrp="1"/>
          </p:cNvSpPr>
          <p:nvPr>
            <p:ph type="sldNum" sz="quarter" idx="15"/>
          </p:nvPr>
        </p:nvSpPr>
        <p:spPr/>
        <p:txBody>
          <a:bodyPr/>
          <a:lstStyle/>
          <a:p>
            <a:fld id="{BB66F16A-DDC8-4A02-99A5-35012357317E}" type="slidenum">
              <a:rPr lang="en-US" smtClean="0"/>
              <a:pPr/>
              <a:t>8</a:t>
            </a:fld>
            <a:endParaRPr lang="en-US"/>
          </a:p>
        </p:txBody>
      </p:sp>
      <p:sp>
        <p:nvSpPr>
          <p:cNvPr id="8" name="TextBox 7"/>
          <p:cNvSpPr txBox="1"/>
          <p:nvPr/>
        </p:nvSpPr>
        <p:spPr>
          <a:xfrm>
            <a:off x="7543800" y="6400800"/>
            <a:ext cx="3810000" cy="276999"/>
          </a:xfrm>
          <a:prstGeom prst="rect">
            <a:avLst/>
          </a:prstGeom>
          <a:noFill/>
        </p:spPr>
        <p:txBody>
          <a:bodyPr wrap="square" rtlCol="0">
            <a:spAutoFit/>
          </a:bodyPr>
          <a:lstStyle/>
          <a:p>
            <a:pPr algn="r"/>
            <a:r>
              <a:rPr lang="en-US" sz="1200" dirty="0" smtClean="0">
                <a:solidFill>
                  <a:schemeClr val="tx1">
                    <a:lumMod val="65000"/>
                    <a:lumOff val="35000"/>
                  </a:schemeClr>
                </a:solidFill>
              </a:rPr>
              <a:t>Axita A Gupta – </a:t>
            </a:r>
            <a:r>
              <a:rPr lang="en-US" sz="1200" dirty="0" smtClean="0">
                <a:solidFill>
                  <a:schemeClr val="tx1">
                    <a:lumMod val="65000"/>
                    <a:lumOff val="35000"/>
                  </a:schemeClr>
                </a:solidFill>
              </a:rPr>
              <a:t>Course 5 Task 1</a:t>
            </a:r>
            <a:endParaRPr lang="en-US" sz="1200" dirty="0">
              <a:solidFill>
                <a:schemeClr val="tx1">
                  <a:lumMod val="65000"/>
                  <a:lumOff val="35000"/>
                </a:schemeClr>
              </a:solidFill>
            </a:endParaRPr>
          </a:p>
        </p:txBody>
      </p:sp>
      <p:sp>
        <p:nvSpPr>
          <p:cNvPr id="9" name="Rectangle 8"/>
          <p:cNvSpPr/>
          <p:nvPr/>
        </p:nvSpPr>
        <p:spPr>
          <a:xfrm>
            <a:off x="228600" y="6442502"/>
            <a:ext cx="5638800" cy="415498"/>
          </a:xfrm>
          <a:prstGeom prst="rect">
            <a:avLst/>
          </a:prstGeom>
        </p:spPr>
        <p:txBody>
          <a:bodyPr wrap="square">
            <a:spAutoFit/>
          </a:bodyPr>
          <a:lstStyle/>
          <a:p>
            <a:r>
              <a:rPr lang="en-US" sz="1050" b="1" i="1" dirty="0" err="1" smtClean="0">
                <a:solidFill>
                  <a:schemeClr val="tx1">
                    <a:lumMod val="75000"/>
                    <a:lumOff val="25000"/>
                  </a:schemeClr>
                </a:solidFill>
              </a:rPr>
              <a:t>Zumel</a:t>
            </a:r>
            <a:r>
              <a:rPr lang="en-US" sz="1050" b="1" i="1" dirty="0" smtClean="0">
                <a:solidFill>
                  <a:schemeClr val="tx1">
                    <a:lumMod val="75000"/>
                    <a:lumOff val="25000"/>
                  </a:schemeClr>
                </a:solidFill>
              </a:rPr>
              <a:t> and Mount, Practical Data Science with R, chapter </a:t>
            </a:r>
            <a:r>
              <a:rPr lang="en-US" sz="1050" b="1" i="1" dirty="0" smtClean="0">
                <a:solidFill>
                  <a:schemeClr val="tx1">
                    <a:lumMod val="75000"/>
                    <a:lumOff val="25000"/>
                  </a:schemeClr>
                </a:solidFill>
              </a:rPr>
              <a:t>1</a:t>
            </a:r>
          </a:p>
          <a:p>
            <a:r>
              <a:rPr lang="en-US" sz="1050" b="1" dirty="0" smtClean="0">
                <a:solidFill>
                  <a:schemeClr val="tx1">
                    <a:lumMod val="75000"/>
                    <a:lumOff val="25000"/>
                  </a:schemeClr>
                </a:solidFill>
                <a:hlinkClick r:id="rId2"/>
              </a:rPr>
              <a:t>https://searchdatamanagement.techtarget.com/definition/data-management</a:t>
            </a:r>
            <a:endParaRPr lang="en-US" sz="1050" b="1" dirty="0">
              <a:solidFill>
                <a:schemeClr val="tx1">
                  <a:lumMod val="75000"/>
                  <a:lumOff val="25000"/>
                </a:schemeClr>
              </a:solidFill>
            </a:endParaRPr>
          </a:p>
        </p:txBody>
      </p:sp>
      <p:pic>
        <p:nvPicPr>
          <p:cNvPr id="4098" name="Picture 2" descr="https://cdn.ttgtmedia.com/rms/onlineimages/data_management-key_parts_of_process.png"/>
          <p:cNvPicPr>
            <a:picLocks noChangeAspect="1" noChangeArrowheads="1"/>
          </p:cNvPicPr>
          <p:nvPr/>
        </p:nvPicPr>
        <p:blipFill>
          <a:blip r:embed="rId3" cstate="print"/>
          <a:srcRect l="9434" t="11864" r="9700" b="15254"/>
          <a:stretch>
            <a:fillRect/>
          </a:stretch>
        </p:blipFill>
        <p:spPr bwMode="auto">
          <a:xfrm>
            <a:off x="152400" y="1066800"/>
            <a:ext cx="7017488" cy="5029200"/>
          </a:xfrm>
          <a:prstGeom prst="rect">
            <a:avLst/>
          </a:prstGeom>
          <a:noFill/>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9707880" cy="715962"/>
          </a:xfrm>
        </p:spPr>
        <p:txBody>
          <a:bodyPr>
            <a:normAutofit/>
          </a:bodyPr>
          <a:lstStyle/>
          <a:p>
            <a:r>
              <a:rPr lang="en-US" u="sng" dirty="0" smtClean="0"/>
              <a:t>Visualizations with </a:t>
            </a:r>
            <a:r>
              <a:rPr lang="en-US" u="sng" dirty="0" smtClean="0"/>
              <a:t>Analysis - Flowchart </a:t>
            </a:r>
            <a:endParaRPr lang="en-US" u="sng" dirty="0"/>
          </a:p>
        </p:txBody>
      </p:sp>
      <p:sp>
        <p:nvSpPr>
          <p:cNvPr id="4" name="Slide Number Placeholder 3"/>
          <p:cNvSpPr>
            <a:spLocks noGrp="1"/>
          </p:cNvSpPr>
          <p:nvPr>
            <p:ph type="sldNum" sz="quarter" idx="15"/>
          </p:nvPr>
        </p:nvSpPr>
        <p:spPr/>
        <p:txBody>
          <a:bodyPr/>
          <a:lstStyle/>
          <a:p>
            <a:fld id="{BB66F16A-DDC8-4A02-99A5-35012357317E}" type="slidenum">
              <a:rPr lang="en-US" smtClean="0"/>
              <a:pPr/>
              <a:t>9</a:t>
            </a:fld>
            <a:endParaRPr lang="en-US"/>
          </a:p>
        </p:txBody>
      </p:sp>
      <p:sp>
        <p:nvSpPr>
          <p:cNvPr id="19" name="TextBox 18"/>
          <p:cNvSpPr txBox="1"/>
          <p:nvPr/>
        </p:nvSpPr>
        <p:spPr>
          <a:xfrm>
            <a:off x="7543800" y="6400800"/>
            <a:ext cx="3810000" cy="276999"/>
          </a:xfrm>
          <a:prstGeom prst="rect">
            <a:avLst/>
          </a:prstGeom>
          <a:noFill/>
        </p:spPr>
        <p:txBody>
          <a:bodyPr wrap="square" rtlCol="0">
            <a:spAutoFit/>
          </a:bodyPr>
          <a:lstStyle/>
          <a:p>
            <a:pPr algn="r"/>
            <a:r>
              <a:rPr lang="en-US" sz="1200" dirty="0" smtClean="0">
                <a:solidFill>
                  <a:schemeClr val="tx1">
                    <a:lumMod val="65000"/>
                    <a:lumOff val="35000"/>
                  </a:schemeClr>
                </a:solidFill>
              </a:rPr>
              <a:t>Axita A Gupta – Course 5 Task 1</a:t>
            </a:r>
            <a:endParaRPr lang="en-US" sz="1200" dirty="0">
              <a:solidFill>
                <a:schemeClr val="tx1">
                  <a:lumMod val="65000"/>
                  <a:lumOff val="35000"/>
                </a:schemeClr>
              </a:solidFill>
            </a:endParaRPr>
          </a:p>
        </p:txBody>
      </p:sp>
      <p:grpSp>
        <p:nvGrpSpPr>
          <p:cNvPr id="52" name="Group 51"/>
          <p:cNvGrpSpPr/>
          <p:nvPr/>
        </p:nvGrpSpPr>
        <p:grpSpPr>
          <a:xfrm>
            <a:off x="457200" y="762000"/>
            <a:ext cx="5445862" cy="5320959"/>
            <a:chOff x="457200" y="762000"/>
            <a:chExt cx="5445862" cy="5320959"/>
          </a:xfrm>
        </p:grpSpPr>
        <p:grpSp>
          <p:nvGrpSpPr>
            <p:cNvPr id="44" name="Group 43"/>
            <p:cNvGrpSpPr/>
            <p:nvPr/>
          </p:nvGrpSpPr>
          <p:grpSpPr>
            <a:xfrm>
              <a:off x="457200" y="762000"/>
              <a:ext cx="5445862" cy="5320959"/>
              <a:chOff x="457200" y="762000"/>
              <a:chExt cx="5445862" cy="5320959"/>
            </a:xfrm>
          </p:grpSpPr>
          <p:sp>
            <p:nvSpPr>
              <p:cNvPr id="34" name="Oval 33"/>
              <p:cNvSpPr/>
              <p:nvPr/>
            </p:nvSpPr>
            <p:spPr>
              <a:xfrm>
                <a:off x="990600" y="1371600"/>
                <a:ext cx="4419600" cy="434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499360" y="762000"/>
                <a:ext cx="1463040" cy="1463040"/>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066800" y="4619919"/>
                <a:ext cx="1463040" cy="1463040"/>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886200" y="4619919"/>
                <a:ext cx="1463040" cy="1463040"/>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57200" y="2257719"/>
                <a:ext cx="1463040" cy="1463040"/>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440022" y="2257719"/>
                <a:ext cx="1463040" cy="1463040"/>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rot="3540282">
                <a:off x="1652620" y="1627559"/>
                <a:ext cx="457200" cy="381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rot="7869083">
                <a:off x="4325584" y="1629964"/>
                <a:ext cx="457200" cy="381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rot="11916150">
                <a:off x="5062490" y="4045421"/>
                <a:ext cx="457200" cy="381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rot="16200000">
                <a:off x="3009900" y="5524500"/>
                <a:ext cx="457200" cy="381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p:cNvSpPr/>
              <p:nvPr/>
            </p:nvSpPr>
            <p:spPr>
              <a:xfrm rot="20736605">
                <a:off x="858464" y="3987265"/>
                <a:ext cx="457200" cy="381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p:cNvSpPr txBox="1"/>
            <p:nvPr/>
          </p:nvSpPr>
          <p:spPr>
            <a:xfrm>
              <a:off x="2696065" y="1085654"/>
              <a:ext cx="1066800" cy="646331"/>
            </a:xfrm>
            <a:prstGeom prst="rect">
              <a:avLst/>
            </a:prstGeom>
            <a:noFill/>
          </p:spPr>
          <p:txBody>
            <a:bodyPr wrap="square" rtlCol="0">
              <a:spAutoFit/>
            </a:bodyPr>
            <a:lstStyle/>
            <a:p>
              <a:pPr algn="ctr"/>
              <a:r>
                <a:rPr lang="en-US" dirty="0" smtClean="0"/>
                <a:t>Capture Data</a:t>
              </a:r>
              <a:endParaRPr lang="en-US" dirty="0"/>
            </a:p>
          </p:txBody>
        </p:sp>
        <p:sp>
          <p:nvSpPr>
            <p:cNvPr id="46" name="TextBox 45"/>
            <p:cNvSpPr txBox="1"/>
            <p:nvPr/>
          </p:nvSpPr>
          <p:spPr>
            <a:xfrm>
              <a:off x="4648200" y="2514600"/>
              <a:ext cx="1066800" cy="923330"/>
            </a:xfrm>
            <a:prstGeom prst="rect">
              <a:avLst/>
            </a:prstGeom>
            <a:noFill/>
          </p:spPr>
          <p:txBody>
            <a:bodyPr wrap="square" rtlCol="0">
              <a:spAutoFit/>
            </a:bodyPr>
            <a:lstStyle/>
            <a:p>
              <a:pPr algn="ctr"/>
              <a:r>
                <a:rPr lang="en-US" dirty="0" smtClean="0"/>
                <a:t>Manage &amp; Clean Data</a:t>
              </a:r>
              <a:endParaRPr lang="en-US" dirty="0"/>
            </a:p>
          </p:txBody>
        </p:sp>
        <p:sp>
          <p:nvSpPr>
            <p:cNvPr id="47" name="TextBox 46"/>
            <p:cNvSpPr txBox="1"/>
            <p:nvPr/>
          </p:nvSpPr>
          <p:spPr>
            <a:xfrm>
              <a:off x="4057454" y="4876800"/>
              <a:ext cx="1200346" cy="461665"/>
            </a:xfrm>
            <a:prstGeom prst="rect">
              <a:avLst/>
            </a:prstGeom>
            <a:noFill/>
          </p:spPr>
          <p:txBody>
            <a:bodyPr wrap="square" rtlCol="0">
              <a:spAutoFit/>
            </a:bodyPr>
            <a:lstStyle/>
            <a:p>
              <a:pPr algn="ctr"/>
              <a:r>
                <a:rPr lang="en-US" sz="1200" dirty="0" smtClean="0"/>
                <a:t>Exploratory </a:t>
              </a:r>
            </a:p>
            <a:p>
              <a:pPr algn="ctr"/>
              <a:r>
                <a:rPr lang="en-US" sz="1200" dirty="0" smtClean="0"/>
                <a:t>Data Analysis</a:t>
              </a:r>
              <a:endParaRPr lang="en-US" sz="1200" dirty="0"/>
            </a:p>
          </p:txBody>
        </p:sp>
        <p:sp>
          <p:nvSpPr>
            <p:cNvPr id="48" name="TextBox 47"/>
            <p:cNvSpPr txBox="1"/>
            <p:nvPr/>
          </p:nvSpPr>
          <p:spPr>
            <a:xfrm>
              <a:off x="4114800" y="5257800"/>
              <a:ext cx="1066800" cy="369332"/>
            </a:xfrm>
            <a:prstGeom prst="rect">
              <a:avLst/>
            </a:prstGeom>
            <a:noFill/>
          </p:spPr>
          <p:txBody>
            <a:bodyPr wrap="square" rtlCol="0">
              <a:spAutoFit/>
            </a:bodyPr>
            <a:lstStyle/>
            <a:p>
              <a:pPr algn="ctr"/>
              <a:r>
                <a:rPr lang="en-US" dirty="0" smtClean="0"/>
                <a:t>EDA</a:t>
              </a:r>
              <a:endParaRPr lang="en-US" dirty="0"/>
            </a:p>
          </p:txBody>
        </p:sp>
        <p:sp>
          <p:nvSpPr>
            <p:cNvPr id="49" name="TextBox 48"/>
            <p:cNvSpPr txBox="1"/>
            <p:nvPr/>
          </p:nvSpPr>
          <p:spPr>
            <a:xfrm>
              <a:off x="1219200" y="4942789"/>
              <a:ext cx="1143000" cy="646331"/>
            </a:xfrm>
            <a:prstGeom prst="rect">
              <a:avLst/>
            </a:prstGeom>
            <a:noFill/>
          </p:spPr>
          <p:txBody>
            <a:bodyPr wrap="square" rtlCol="0">
              <a:spAutoFit/>
            </a:bodyPr>
            <a:lstStyle/>
            <a:p>
              <a:pPr algn="ctr"/>
              <a:r>
                <a:rPr lang="en-US" dirty="0" smtClean="0"/>
                <a:t>Final </a:t>
              </a:r>
            </a:p>
            <a:p>
              <a:pPr algn="ctr"/>
              <a:r>
                <a:rPr lang="en-US" dirty="0" smtClean="0"/>
                <a:t>Analysis</a:t>
              </a:r>
              <a:endParaRPr lang="en-US" dirty="0"/>
            </a:p>
          </p:txBody>
        </p:sp>
        <p:sp>
          <p:nvSpPr>
            <p:cNvPr id="50" name="TextBox 49"/>
            <p:cNvSpPr txBox="1"/>
            <p:nvPr/>
          </p:nvSpPr>
          <p:spPr>
            <a:xfrm>
              <a:off x="590746" y="2791119"/>
              <a:ext cx="1295400" cy="369332"/>
            </a:xfrm>
            <a:prstGeom prst="rect">
              <a:avLst/>
            </a:prstGeom>
            <a:noFill/>
          </p:spPr>
          <p:txBody>
            <a:bodyPr wrap="square" rtlCol="0">
              <a:spAutoFit/>
            </a:bodyPr>
            <a:lstStyle/>
            <a:p>
              <a:pPr algn="ctr"/>
              <a:r>
                <a:rPr lang="en-US" dirty="0" smtClean="0"/>
                <a:t>Reporting</a:t>
              </a:r>
              <a:endParaRPr lang="en-US" dirty="0"/>
            </a:p>
          </p:txBody>
        </p:sp>
        <p:sp>
          <p:nvSpPr>
            <p:cNvPr id="51" name="TextBox 50"/>
            <p:cNvSpPr txBox="1"/>
            <p:nvPr/>
          </p:nvSpPr>
          <p:spPr>
            <a:xfrm>
              <a:off x="1752600" y="2743200"/>
              <a:ext cx="2971800" cy="1200329"/>
            </a:xfrm>
            <a:prstGeom prst="rect">
              <a:avLst/>
            </a:prstGeom>
            <a:noFill/>
          </p:spPr>
          <p:txBody>
            <a:bodyPr wrap="square" rtlCol="0">
              <a:spAutoFit/>
            </a:bodyPr>
            <a:lstStyle/>
            <a:p>
              <a:pPr algn="ctr"/>
              <a:r>
                <a:rPr lang="en-US" sz="2400" b="1" dirty="0" smtClean="0">
                  <a:solidFill>
                    <a:srgbClr val="002060"/>
                  </a:solidFill>
                </a:rPr>
                <a:t>Flowchart </a:t>
              </a:r>
            </a:p>
            <a:p>
              <a:pPr algn="ctr"/>
              <a:r>
                <a:rPr lang="en-US" sz="2400" b="1" dirty="0" smtClean="0">
                  <a:solidFill>
                    <a:srgbClr val="002060"/>
                  </a:solidFill>
                </a:rPr>
                <a:t>Showing Detailed Process </a:t>
              </a:r>
              <a:endParaRPr lang="en-US" sz="2400" b="1" dirty="0">
                <a:solidFill>
                  <a:srgbClr val="002060"/>
                </a:solidFill>
              </a:endParaRPr>
            </a:p>
          </p:txBody>
        </p:sp>
      </p:grpSp>
      <p:sp>
        <p:nvSpPr>
          <p:cNvPr id="53" name="Content Placeholder 2"/>
          <p:cNvSpPr>
            <a:spLocks noGrp="1"/>
          </p:cNvSpPr>
          <p:nvPr>
            <p:ph sz="quarter" idx="1"/>
          </p:nvPr>
        </p:nvSpPr>
        <p:spPr>
          <a:xfrm>
            <a:off x="6400800" y="1143000"/>
            <a:ext cx="4419600" cy="4343400"/>
          </a:xfrm>
        </p:spPr>
        <p:txBody>
          <a:bodyPr>
            <a:noAutofit/>
          </a:bodyPr>
          <a:lstStyle/>
          <a:p>
            <a:r>
              <a:rPr lang="en-US" sz="1800" dirty="0" smtClean="0"/>
              <a:t>This flowchart clearly shows the 5 different stages of data analysis that will be followed in this study</a:t>
            </a:r>
          </a:p>
          <a:p>
            <a:endParaRPr lang="en-US" sz="1800" dirty="0" smtClean="0"/>
          </a:p>
          <a:p>
            <a:r>
              <a:rPr lang="en-US" sz="1800" dirty="0" smtClean="0"/>
              <a:t>Any issues with the data will be taken care off by managing and cleaning data stage. </a:t>
            </a:r>
          </a:p>
          <a:p>
            <a:endParaRPr lang="en-US" sz="1800" dirty="0" smtClean="0"/>
          </a:p>
          <a:p>
            <a:r>
              <a:rPr lang="en-US" sz="1800" dirty="0" smtClean="0"/>
              <a:t>Major pitfalls  if any encountered will be found in exploratory data analysis stage and can be taken care off during this stage </a:t>
            </a:r>
          </a:p>
          <a:p>
            <a:endParaRPr lang="en-US" sz="1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13873</TotalTime>
  <Words>785</Words>
  <Application>Microsoft Office PowerPoint</Application>
  <PresentationFormat>Custom</PresentationFormat>
  <Paragraphs>141</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Oriel</vt:lpstr>
      <vt:lpstr>Data Science and Python </vt:lpstr>
      <vt:lpstr>Goals/Objectives</vt:lpstr>
      <vt:lpstr>Data Science Process – Zumel &amp; Mount</vt:lpstr>
      <vt:lpstr>Data Science Process - BADIR </vt:lpstr>
      <vt:lpstr>Understanding Data  </vt:lpstr>
      <vt:lpstr>Issues With Data</vt:lpstr>
      <vt:lpstr>Exploring Data </vt:lpstr>
      <vt:lpstr>Managing Data For Project</vt:lpstr>
      <vt:lpstr>Visualizations with Analysis - Flowchart </vt:lpstr>
      <vt:lpstr>High-Level Recommendations About Existing Data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Household Energy Consumption</dc:title>
  <dc:creator>Shantanu Neema</dc:creator>
  <cp:lastModifiedBy>Shantanu Neema</cp:lastModifiedBy>
  <cp:revision>60</cp:revision>
  <dcterms:created xsi:type="dcterms:W3CDTF">2020-02-25T15:12:57Z</dcterms:created>
  <dcterms:modified xsi:type="dcterms:W3CDTF">2020-04-16T15:54:56Z</dcterms:modified>
</cp:coreProperties>
</file>