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763" r:id="rId2"/>
    <p:sldId id="676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4ED8-9D9E-4918-AA80-247C193B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222E93-4C29-44F7-9E3C-44B072B3B4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4BFDD9-9A8A-4D06-BBEE-FC346A64FD42}"/>
              </a:ext>
            </a:extLst>
          </p:cNvPr>
          <p:cNvSpPr>
            <a:spLocks noGrp="1"/>
          </p:cNvSpPr>
          <p:nvPr>
            <p:ph type="dt" sz="half" idx="10"/>
          </p:nvPr>
        </p:nvSpPr>
        <p:spPr/>
        <p:txBody>
          <a:bodyPr/>
          <a:lstStyle/>
          <a:p>
            <a:fld id="{A6C3EA4E-B386-40F5-9AA2-23CA14F6F705}" type="datetimeFigureOut">
              <a:rPr lang="en-US" smtClean="0"/>
              <a:t>12/13/2021</a:t>
            </a:fld>
            <a:endParaRPr lang="en-US"/>
          </a:p>
        </p:txBody>
      </p:sp>
      <p:sp>
        <p:nvSpPr>
          <p:cNvPr id="5" name="Footer Placeholder 4">
            <a:extLst>
              <a:ext uri="{FF2B5EF4-FFF2-40B4-BE49-F238E27FC236}">
                <a16:creationId xmlns:a16="http://schemas.microsoft.com/office/drawing/2014/main" id="{CEC6AACD-8248-4F36-82A5-E5DBF28AE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C2061-D842-4603-8360-E27505DCFD9C}"/>
              </a:ext>
            </a:extLst>
          </p:cNvPr>
          <p:cNvSpPr>
            <a:spLocks noGrp="1"/>
          </p:cNvSpPr>
          <p:nvPr>
            <p:ph type="sldNum" sz="quarter" idx="12"/>
          </p:nvPr>
        </p:nvSpPr>
        <p:spPr/>
        <p:txBody>
          <a:bodyPr/>
          <a:lstStyle/>
          <a:p>
            <a:fld id="{B31CE4C2-A83D-4F12-B347-93FD43579786}" type="slidenum">
              <a:rPr lang="en-US" smtClean="0"/>
              <a:t>‹#›</a:t>
            </a:fld>
            <a:endParaRPr lang="en-US"/>
          </a:p>
        </p:txBody>
      </p:sp>
    </p:spTree>
    <p:extLst>
      <p:ext uri="{BB962C8B-B14F-4D97-AF65-F5344CB8AC3E}">
        <p14:creationId xmlns:p14="http://schemas.microsoft.com/office/powerpoint/2010/main" val="207993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BD83-F7C0-4D79-8E8D-4298AEBAC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7F3E4A-CC19-4436-863E-2ADFBEFC9C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498E5-F023-4BCF-9207-2A0EB30AB08F}"/>
              </a:ext>
            </a:extLst>
          </p:cNvPr>
          <p:cNvSpPr>
            <a:spLocks noGrp="1"/>
          </p:cNvSpPr>
          <p:nvPr>
            <p:ph type="dt" sz="half" idx="10"/>
          </p:nvPr>
        </p:nvSpPr>
        <p:spPr/>
        <p:txBody>
          <a:bodyPr/>
          <a:lstStyle/>
          <a:p>
            <a:fld id="{A6C3EA4E-B386-40F5-9AA2-23CA14F6F705}" type="datetimeFigureOut">
              <a:rPr lang="en-US" smtClean="0"/>
              <a:t>12/13/2021</a:t>
            </a:fld>
            <a:endParaRPr lang="en-US"/>
          </a:p>
        </p:txBody>
      </p:sp>
      <p:sp>
        <p:nvSpPr>
          <p:cNvPr id="5" name="Footer Placeholder 4">
            <a:extLst>
              <a:ext uri="{FF2B5EF4-FFF2-40B4-BE49-F238E27FC236}">
                <a16:creationId xmlns:a16="http://schemas.microsoft.com/office/drawing/2014/main" id="{9EDF0245-D963-456F-B5DD-F62DCC892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03179-1D81-46BD-8CBA-A627EB7D86E0}"/>
              </a:ext>
            </a:extLst>
          </p:cNvPr>
          <p:cNvSpPr>
            <a:spLocks noGrp="1"/>
          </p:cNvSpPr>
          <p:nvPr>
            <p:ph type="sldNum" sz="quarter" idx="12"/>
          </p:nvPr>
        </p:nvSpPr>
        <p:spPr/>
        <p:txBody>
          <a:bodyPr/>
          <a:lstStyle/>
          <a:p>
            <a:fld id="{B31CE4C2-A83D-4F12-B347-93FD43579786}" type="slidenum">
              <a:rPr lang="en-US" smtClean="0"/>
              <a:t>‹#›</a:t>
            </a:fld>
            <a:endParaRPr lang="en-US"/>
          </a:p>
        </p:txBody>
      </p:sp>
    </p:spTree>
    <p:extLst>
      <p:ext uri="{BB962C8B-B14F-4D97-AF65-F5344CB8AC3E}">
        <p14:creationId xmlns:p14="http://schemas.microsoft.com/office/powerpoint/2010/main" val="6142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3691C0-B7AE-46F1-9585-FE82779A83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0376F3-3957-49BE-AAB8-38658AD4D3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12C41-78D7-4D92-BC1D-9C87177BBBC1}"/>
              </a:ext>
            </a:extLst>
          </p:cNvPr>
          <p:cNvSpPr>
            <a:spLocks noGrp="1"/>
          </p:cNvSpPr>
          <p:nvPr>
            <p:ph type="dt" sz="half" idx="10"/>
          </p:nvPr>
        </p:nvSpPr>
        <p:spPr/>
        <p:txBody>
          <a:bodyPr/>
          <a:lstStyle/>
          <a:p>
            <a:fld id="{A6C3EA4E-B386-40F5-9AA2-23CA14F6F705}" type="datetimeFigureOut">
              <a:rPr lang="en-US" smtClean="0"/>
              <a:t>12/13/2021</a:t>
            </a:fld>
            <a:endParaRPr lang="en-US"/>
          </a:p>
        </p:txBody>
      </p:sp>
      <p:sp>
        <p:nvSpPr>
          <p:cNvPr id="5" name="Footer Placeholder 4">
            <a:extLst>
              <a:ext uri="{FF2B5EF4-FFF2-40B4-BE49-F238E27FC236}">
                <a16:creationId xmlns:a16="http://schemas.microsoft.com/office/drawing/2014/main" id="{51E0F153-5F19-4123-AF2F-21A82BC0F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25029-27AD-45F5-9B0B-B3B6E366FDEA}"/>
              </a:ext>
            </a:extLst>
          </p:cNvPr>
          <p:cNvSpPr>
            <a:spLocks noGrp="1"/>
          </p:cNvSpPr>
          <p:nvPr>
            <p:ph type="sldNum" sz="quarter" idx="12"/>
          </p:nvPr>
        </p:nvSpPr>
        <p:spPr/>
        <p:txBody>
          <a:bodyPr/>
          <a:lstStyle/>
          <a:p>
            <a:fld id="{B31CE4C2-A83D-4F12-B347-93FD43579786}" type="slidenum">
              <a:rPr lang="en-US" smtClean="0"/>
              <a:t>‹#›</a:t>
            </a:fld>
            <a:endParaRPr lang="en-US"/>
          </a:p>
        </p:txBody>
      </p:sp>
    </p:spTree>
    <p:extLst>
      <p:ext uri="{BB962C8B-B14F-4D97-AF65-F5344CB8AC3E}">
        <p14:creationId xmlns:p14="http://schemas.microsoft.com/office/powerpoint/2010/main" val="123235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0BFE-B27C-4293-83EF-B902E8C912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517096-4307-4931-A2EB-71A9C19E3D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69E50-5545-4959-8396-74DD7FF47070}"/>
              </a:ext>
            </a:extLst>
          </p:cNvPr>
          <p:cNvSpPr>
            <a:spLocks noGrp="1"/>
          </p:cNvSpPr>
          <p:nvPr>
            <p:ph type="dt" sz="half" idx="10"/>
          </p:nvPr>
        </p:nvSpPr>
        <p:spPr/>
        <p:txBody>
          <a:bodyPr/>
          <a:lstStyle/>
          <a:p>
            <a:fld id="{A6C3EA4E-B386-40F5-9AA2-23CA14F6F705}" type="datetimeFigureOut">
              <a:rPr lang="en-US" smtClean="0"/>
              <a:t>12/13/2021</a:t>
            </a:fld>
            <a:endParaRPr lang="en-US"/>
          </a:p>
        </p:txBody>
      </p:sp>
      <p:sp>
        <p:nvSpPr>
          <p:cNvPr id="5" name="Footer Placeholder 4">
            <a:extLst>
              <a:ext uri="{FF2B5EF4-FFF2-40B4-BE49-F238E27FC236}">
                <a16:creationId xmlns:a16="http://schemas.microsoft.com/office/drawing/2014/main" id="{278280D0-7FA4-4DCD-BD39-169D9F2AD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D0B9A-2C59-4700-BF42-DC1AD0DBD396}"/>
              </a:ext>
            </a:extLst>
          </p:cNvPr>
          <p:cNvSpPr>
            <a:spLocks noGrp="1"/>
          </p:cNvSpPr>
          <p:nvPr>
            <p:ph type="sldNum" sz="quarter" idx="12"/>
          </p:nvPr>
        </p:nvSpPr>
        <p:spPr/>
        <p:txBody>
          <a:bodyPr/>
          <a:lstStyle/>
          <a:p>
            <a:fld id="{B31CE4C2-A83D-4F12-B347-93FD43579786}" type="slidenum">
              <a:rPr lang="en-US" smtClean="0"/>
              <a:t>‹#›</a:t>
            </a:fld>
            <a:endParaRPr lang="en-US"/>
          </a:p>
        </p:txBody>
      </p:sp>
    </p:spTree>
    <p:extLst>
      <p:ext uri="{BB962C8B-B14F-4D97-AF65-F5344CB8AC3E}">
        <p14:creationId xmlns:p14="http://schemas.microsoft.com/office/powerpoint/2010/main" val="296204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B7BA-CAD3-47A8-AD01-A8F8BEA530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012FA2-21F2-4740-911E-14724FB4E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E58B4A-59DF-4E7E-91E1-7E9710EAB0AB}"/>
              </a:ext>
            </a:extLst>
          </p:cNvPr>
          <p:cNvSpPr>
            <a:spLocks noGrp="1"/>
          </p:cNvSpPr>
          <p:nvPr>
            <p:ph type="dt" sz="half" idx="10"/>
          </p:nvPr>
        </p:nvSpPr>
        <p:spPr/>
        <p:txBody>
          <a:bodyPr/>
          <a:lstStyle/>
          <a:p>
            <a:fld id="{A6C3EA4E-B386-40F5-9AA2-23CA14F6F705}" type="datetimeFigureOut">
              <a:rPr lang="en-US" smtClean="0"/>
              <a:t>12/13/2021</a:t>
            </a:fld>
            <a:endParaRPr lang="en-US"/>
          </a:p>
        </p:txBody>
      </p:sp>
      <p:sp>
        <p:nvSpPr>
          <p:cNvPr id="5" name="Footer Placeholder 4">
            <a:extLst>
              <a:ext uri="{FF2B5EF4-FFF2-40B4-BE49-F238E27FC236}">
                <a16:creationId xmlns:a16="http://schemas.microsoft.com/office/drawing/2014/main" id="{CF763346-353E-4D49-AEC0-9CC7EAC3E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32B92-1DB8-4E05-8815-9C2B6E0799A8}"/>
              </a:ext>
            </a:extLst>
          </p:cNvPr>
          <p:cNvSpPr>
            <a:spLocks noGrp="1"/>
          </p:cNvSpPr>
          <p:nvPr>
            <p:ph type="sldNum" sz="quarter" idx="12"/>
          </p:nvPr>
        </p:nvSpPr>
        <p:spPr/>
        <p:txBody>
          <a:bodyPr/>
          <a:lstStyle/>
          <a:p>
            <a:fld id="{B31CE4C2-A83D-4F12-B347-93FD43579786}" type="slidenum">
              <a:rPr lang="en-US" smtClean="0"/>
              <a:t>‹#›</a:t>
            </a:fld>
            <a:endParaRPr lang="en-US"/>
          </a:p>
        </p:txBody>
      </p:sp>
    </p:spTree>
    <p:extLst>
      <p:ext uri="{BB962C8B-B14F-4D97-AF65-F5344CB8AC3E}">
        <p14:creationId xmlns:p14="http://schemas.microsoft.com/office/powerpoint/2010/main" val="27017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028B-2071-4DFF-B3CD-56A2C04C67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95349-6967-469E-B68E-47054348F3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9D4566-46F2-44F7-83DB-FD21F1D1D0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E94151-8EC6-4552-8B7D-E5D470D39208}"/>
              </a:ext>
            </a:extLst>
          </p:cNvPr>
          <p:cNvSpPr>
            <a:spLocks noGrp="1"/>
          </p:cNvSpPr>
          <p:nvPr>
            <p:ph type="dt" sz="half" idx="10"/>
          </p:nvPr>
        </p:nvSpPr>
        <p:spPr/>
        <p:txBody>
          <a:bodyPr/>
          <a:lstStyle/>
          <a:p>
            <a:fld id="{A6C3EA4E-B386-40F5-9AA2-23CA14F6F705}" type="datetimeFigureOut">
              <a:rPr lang="en-US" smtClean="0"/>
              <a:t>12/13/2021</a:t>
            </a:fld>
            <a:endParaRPr lang="en-US"/>
          </a:p>
        </p:txBody>
      </p:sp>
      <p:sp>
        <p:nvSpPr>
          <p:cNvPr id="6" name="Footer Placeholder 5">
            <a:extLst>
              <a:ext uri="{FF2B5EF4-FFF2-40B4-BE49-F238E27FC236}">
                <a16:creationId xmlns:a16="http://schemas.microsoft.com/office/drawing/2014/main" id="{DD0BF1A1-2132-4F2A-A37D-3CA3BD1BF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4553A-42CA-4A2F-A348-E36CF14E0DA6}"/>
              </a:ext>
            </a:extLst>
          </p:cNvPr>
          <p:cNvSpPr>
            <a:spLocks noGrp="1"/>
          </p:cNvSpPr>
          <p:nvPr>
            <p:ph type="sldNum" sz="quarter" idx="12"/>
          </p:nvPr>
        </p:nvSpPr>
        <p:spPr/>
        <p:txBody>
          <a:bodyPr/>
          <a:lstStyle/>
          <a:p>
            <a:fld id="{B31CE4C2-A83D-4F12-B347-93FD43579786}" type="slidenum">
              <a:rPr lang="en-US" smtClean="0"/>
              <a:t>‹#›</a:t>
            </a:fld>
            <a:endParaRPr lang="en-US"/>
          </a:p>
        </p:txBody>
      </p:sp>
    </p:spTree>
    <p:extLst>
      <p:ext uri="{BB962C8B-B14F-4D97-AF65-F5344CB8AC3E}">
        <p14:creationId xmlns:p14="http://schemas.microsoft.com/office/powerpoint/2010/main" val="384650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1613-71C8-49E4-9B69-1F18EA1B4F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563E1F-1ED0-40A5-9C18-B1FC7F558A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BA921A-A0CD-460D-B384-3F2A620D9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390E1D-83A3-4E03-A8BA-973614924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CF3C0A-B02C-4BEE-A13A-F9E1AC7136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B9408B-CF71-4B30-AED1-4A2AD5169B45}"/>
              </a:ext>
            </a:extLst>
          </p:cNvPr>
          <p:cNvSpPr>
            <a:spLocks noGrp="1"/>
          </p:cNvSpPr>
          <p:nvPr>
            <p:ph type="dt" sz="half" idx="10"/>
          </p:nvPr>
        </p:nvSpPr>
        <p:spPr/>
        <p:txBody>
          <a:bodyPr/>
          <a:lstStyle/>
          <a:p>
            <a:fld id="{A6C3EA4E-B386-40F5-9AA2-23CA14F6F705}" type="datetimeFigureOut">
              <a:rPr lang="en-US" smtClean="0"/>
              <a:t>12/13/2021</a:t>
            </a:fld>
            <a:endParaRPr lang="en-US"/>
          </a:p>
        </p:txBody>
      </p:sp>
      <p:sp>
        <p:nvSpPr>
          <p:cNvPr id="8" name="Footer Placeholder 7">
            <a:extLst>
              <a:ext uri="{FF2B5EF4-FFF2-40B4-BE49-F238E27FC236}">
                <a16:creationId xmlns:a16="http://schemas.microsoft.com/office/drawing/2014/main" id="{8385AE2B-64DB-458E-A747-167C07569E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68B6E5-8A01-4E28-AEF8-1F79F21F6440}"/>
              </a:ext>
            </a:extLst>
          </p:cNvPr>
          <p:cNvSpPr>
            <a:spLocks noGrp="1"/>
          </p:cNvSpPr>
          <p:nvPr>
            <p:ph type="sldNum" sz="quarter" idx="12"/>
          </p:nvPr>
        </p:nvSpPr>
        <p:spPr/>
        <p:txBody>
          <a:bodyPr/>
          <a:lstStyle/>
          <a:p>
            <a:fld id="{B31CE4C2-A83D-4F12-B347-93FD43579786}" type="slidenum">
              <a:rPr lang="en-US" smtClean="0"/>
              <a:t>‹#›</a:t>
            </a:fld>
            <a:endParaRPr lang="en-US"/>
          </a:p>
        </p:txBody>
      </p:sp>
    </p:spTree>
    <p:extLst>
      <p:ext uri="{BB962C8B-B14F-4D97-AF65-F5344CB8AC3E}">
        <p14:creationId xmlns:p14="http://schemas.microsoft.com/office/powerpoint/2010/main" val="206014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6AED-D7C8-497A-9381-206894D021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1A1767-1B32-4F60-B95C-3A64896B3A6A}"/>
              </a:ext>
            </a:extLst>
          </p:cNvPr>
          <p:cNvSpPr>
            <a:spLocks noGrp="1"/>
          </p:cNvSpPr>
          <p:nvPr>
            <p:ph type="dt" sz="half" idx="10"/>
          </p:nvPr>
        </p:nvSpPr>
        <p:spPr/>
        <p:txBody>
          <a:bodyPr/>
          <a:lstStyle/>
          <a:p>
            <a:fld id="{A6C3EA4E-B386-40F5-9AA2-23CA14F6F705}" type="datetimeFigureOut">
              <a:rPr lang="en-US" smtClean="0"/>
              <a:t>12/13/2021</a:t>
            </a:fld>
            <a:endParaRPr lang="en-US"/>
          </a:p>
        </p:txBody>
      </p:sp>
      <p:sp>
        <p:nvSpPr>
          <p:cNvPr id="4" name="Footer Placeholder 3">
            <a:extLst>
              <a:ext uri="{FF2B5EF4-FFF2-40B4-BE49-F238E27FC236}">
                <a16:creationId xmlns:a16="http://schemas.microsoft.com/office/drawing/2014/main" id="{0B7C556E-C22B-4E98-B045-750FE85FF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FAE08-DC7B-448F-B973-55D9DC337FDF}"/>
              </a:ext>
            </a:extLst>
          </p:cNvPr>
          <p:cNvSpPr>
            <a:spLocks noGrp="1"/>
          </p:cNvSpPr>
          <p:nvPr>
            <p:ph type="sldNum" sz="quarter" idx="12"/>
          </p:nvPr>
        </p:nvSpPr>
        <p:spPr/>
        <p:txBody>
          <a:bodyPr/>
          <a:lstStyle/>
          <a:p>
            <a:fld id="{B31CE4C2-A83D-4F12-B347-93FD43579786}" type="slidenum">
              <a:rPr lang="en-US" smtClean="0"/>
              <a:t>‹#›</a:t>
            </a:fld>
            <a:endParaRPr lang="en-US"/>
          </a:p>
        </p:txBody>
      </p:sp>
    </p:spTree>
    <p:extLst>
      <p:ext uri="{BB962C8B-B14F-4D97-AF65-F5344CB8AC3E}">
        <p14:creationId xmlns:p14="http://schemas.microsoft.com/office/powerpoint/2010/main" val="170020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BFC3B7-3668-4B69-8FEF-17C3848E021C}"/>
              </a:ext>
            </a:extLst>
          </p:cNvPr>
          <p:cNvSpPr>
            <a:spLocks noGrp="1"/>
          </p:cNvSpPr>
          <p:nvPr>
            <p:ph type="dt" sz="half" idx="10"/>
          </p:nvPr>
        </p:nvSpPr>
        <p:spPr/>
        <p:txBody>
          <a:bodyPr/>
          <a:lstStyle/>
          <a:p>
            <a:fld id="{A6C3EA4E-B386-40F5-9AA2-23CA14F6F705}" type="datetimeFigureOut">
              <a:rPr lang="en-US" smtClean="0"/>
              <a:t>12/13/2021</a:t>
            </a:fld>
            <a:endParaRPr lang="en-US"/>
          </a:p>
        </p:txBody>
      </p:sp>
      <p:sp>
        <p:nvSpPr>
          <p:cNvPr id="3" name="Footer Placeholder 2">
            <a:extLst>
              <a:ext uri="{FF2B5EF4-FFF2-40B4-BE49-F238E27FC236}">
                <a16:creationId xmlns:a16="http://schemas.microsoft.com/office/drawing/2014/main" id="{0AAFBC03-2BAC-40F0-BA2C-CCAF68B584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C177E3-212D-46C9-8496-AE3922C85B0E}"/>
              </a:ext>
            </a:extLst>
          </p:cNvPr>
          <p:cNvSpPr>
            <a:spLocks noGrp="1"/>
          </p:cNvSpPr>
          <p:nvPr>
            <p:ph type="sldNum" sz="quarter" idx="12"/>
          </p:nvPr>
        </p:nvSpPr>
        <p:spPr/>
        <p:txBody>
          <a:bodyPr/>
          <a:lstStyle/>
          <a:p>
            <a:fld id="{B31CE4C2-A83D-4F12-B347-93FD43579786}" type="slidenum">
              <a:rPr lang="en-US" smtClean="0"/>
              <a:t>‹#›</a:t>
            </a:fld>
            <a:endParaRPr lang="en-US"/>
          </a:p>
        </p:txBody>
      </p:sp>
    </p:spTree>
    <p:extLst>
      <p:ext uri="{BB962C8B-B14F-4D97-AF65-F5344CB8AC3E}">
        <p14:creationId xmlns:p14="http://schemas.microsoft.com/office/powerpoint/2010/main" val="186227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8FD8-74E9-4DE3-BBD1-1399550EB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A361A6-B038-4F1E-9BAA-DB9C0BE5FF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88B33E-E3B1-4273-8E44-45D961C5B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66CF1-5CDD-4745-9BB6-445FDC7BF0EA}"/>
              </a:ext>
            </a:extLst>
          </p:cNvPr>
          <p:cNvSpPr>
            <a:spLocks noGrp="1"/>
          </p:cNvSpPr>
          <p:nvPr>
            <p:ph type="dt" sz="half" idx="10"/>
          </p:nvPr>
        </p:nvSpPr>
        <p:spPr/>
        <p:txBody>
          <a:bodyPr/>
          <a:lstStyle/>
          <a:p>
            <a:fld id="{A6C3EA4E-B386-40F5-9AA2-23CA14F6F705}" type="datetimeFigureOut">
              <a:rPr lang="en-US" smtClean="0"/>
              <a:t>12/13/2021</a:t>
            </a:fld>
            <a:endParaRPr lang="en-US"/>
          </a:p>
        </p:txBody>
      </p:sp>
      <p:sp>
        <p:nvSpPr>
          <p:cNvPr id="6" name="Footer Placeholder 5">
            <a:extLst>
              <a:ext uri="{FF2B5EF4-FFF2-40B4-BE49-F238E27FC236}">
                <a16:creationId xmlns:a16="http://schemas.microsoft.com/office/drawing/2014/main" id="{60FF5A9D-C771-4254-98FB-44FCD6058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15A98-0BF7-4398-ACF6-5A0E074B5B4B}"/>
              </a:ext>
            </a:extLst>
          </p:cNvPr>
          <p:cNvSpPr>
            <a:spLocks noGrp="1"/>
          </p:cNvSpPr>
          <p:nvPr>
            <p:ph type="sldNum" sz="quarter" idx="12"/>
          </p:nvPr>
        </p:nvSpPr>
        <p:spPr/>
        <p:txBody>
          <a:bodyPr/>
          <a:lstStyle/>
          <a:p>
            <a:fld id="{B31CE4C2-A83D-4F12-B347-93FD43579786}" type="slidenum">
              <a:rPr lang="en-US" smtClean="0"/>
              <a:t>‹#›</a:t>
            </a:fld>
            <a:endParaRPr lang="en-US"/>
          </a:p>
        </p:txBody>
      </p:sp>
    </p:spTree>
    <p:extLst>
      <p:ext uri="{BB962C8B-B14F-4D97-AF65-F5344CB8AC3E}">
        <p14:creationId xmlns:p14="http://schemas.microsoft.com/office/powerpoint/2010/main" val="235195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D065-8D7A-4D63-93F4-B51D22A8B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28056-5570-4746-9E4E-2A17A1800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EDE6C7-326C-4F7A-BE03-0DAD93B10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5FB32-F56A-4B0A-9DAC-B7E08208C103}"/>
              </a:ext>
            </a:extLst>
          </p:cNvPr>
          <p:cNvSpPr>
            <a:spLocks noGrp="1"/>
          </p:cNvSpPr>
          <p:nvPr>
            <p:ph type="dt" sz="half" idx="10"/>
          </p:nvPr>
        </p:nvSpPr>
        <p:spPr/>
        <p:txBody>
          <a:bodyPr/>
          <a:lstStyle/>
          <a:p>
            <a:fld id="{A6C3EA4E-B386-40F5-9AA2-23CA14F6F705}" type="datetimeFigureOut">
              <a:rPr lang="en-US" smtClean="0"/>
              <a:t>12/13/2021</a:t>
            </a:fld>
            <a:endParaRPr lang="en-US"/>
          </a:p>
        </p:txBody>
      </p:sp>
      <p:sp>
        <p:nvSpPr>
          <p:cNvPr id="6" name="Footer Placeholder 5">
            <a:extLst>
              <a:ext uri="{FF2B5EF4-FFF2-40B4-BE49-F238E27FC236}">
                <a16:creationId xmlns:a16="http://schemas.microsoft.com/office/drawing/2014/main" id="{77425AE4-076A-4238-82C9-0B8FE1B7C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91692-05E1-4B18-B551-55DBFA273675}"/>
              </a:ext>
            </a:extLst>
          </p:cNvPr>
          <p:cNvSpPr>
            <a:spLocks noGrp="1"/>
          </p:cNvSpPr>
          <p:nvPr>
            <p:ph type="sldNum" sz="quarter" idx="12"/>
          </p:nvPr>
        </p:nvSpPr>
        <p:spPr/>
        <p:txBody>
          <a:bodyPr/>
          <a:lstStyle/>
          <a:p>
            <a:fld id="{B31CE4C2-A83D-4F12-B347-93FD43579786}" type="slidenum">
              <a:rPr lang="en-US" smtClean="0"/>
              <a:t>‹#›</a:t>
            </a:fld>
            <a:endParaRPr lang="en-US"/>
          </a:p>
        </p:txBody>
      </p:sp>
    </p:spTree>
    <p:extLst>
      <p:ext uri="{BB962C8B-B14F-4D97-AF65-F5344CB8AC3E}">
        <p14:creationId xmlns:p14="http://schemas.microsoft.com/office/powerpoint/2010/main" val="256951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62B1AE-0B67-44FC-9A3C-97530D91E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B390A-55AC-4FF6-8F56-8DDDD0743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05854-82B3-4079-B25D-1274AFE0D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3EA4E-B386-40F5-9AA2-23CA14F6F705}" type="datetimeFigureOut">
              <a:rPr lang="en-US" smtClean="0"/>
              <a:t>12/13/2021</a:t>
            </a:fld>
            <a:endParaRPr lang="en-US"/>
          </a:p>
        </p:txBody>
      </p:sp>
      <p:sp>
        <p:nvSpPr>
          <p:cNvPr id="5" name="Footer Placeholder 4">
            <a:extLst>
              <a:ext uri="{FF2B5EF4-FFF2-40B4-BE49-F238E27FC236}">
                <a16:creationId xmlns:a16="http://schemas.microsoft.com/office/drawing/2014/main" id="{31A445AB-303B-450C-BCEB-222F43590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164B2-0DA9-4593-BD7D-514737B65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1CE4C2-A83D-4F12-B347-93FD43579786}" type="slidenum">
              <a:rPr lang="en-US" smtClean="0"/>
              <a:t>‹#›</a:t>
            </a:fld>
            <a:endParaRPr lang="en-US"/>
          </a:p>
        </p:txBody>
      </p:sp>
    </p:spTree>
    <p:extLst>
      <p:ext uri="{BB962C8B-B14F-4D97-AF65-F5344CB8AC3E}">
        <p14:creationId xmlns:p14="http://schemas.microsoft.com/office/powerpoint/2010/main" val="153364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5CFEB6D-0930-4AD6-B629-BCCF7FA18FFC}"/>
              </a:ext>
            </a:extLst>
          </p:cNvPr>
          <p:cNvSpPr/>
          <p:nvPr/>
        </p:nvSpPr>
        <p:spPr>
          <a:xfrm>
            <a:off x="7784214" y="940428"/>
            <a:ext cx="4123938" cy="1367041"/>
          </a:xfrm>
          <a:prstGeom prst="rect">
            <a:avLst/>
          </a:prstGeom>
        </p:spPr>
        <p:txBody>
          <a:bodyPr wrap="square">
            <a:spAutoFit/>
          </a:bodyPr>
          <a:lstStyle/>
          <a:p>
            <a:pPr marL="0" marR="5979" lvl="2" indent="0" algn="l" defTabSz="950952" rtl="0" eaLnBrk="1" fontAlgn="auto" latinLnBrk="0" hangingPunct="1">
              <a:lnSpc>
                <a:spcPct val="100000"/>
              </a:lnSpc>
              <a:spcBef>
                <a:spcPts val="0"/>
              </a:spcBef>
              <a:spcAft>
                <a:spcPts val="7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rPr>
              <a:t>Cloud solution designed and built on the Azure platform leverages Azure Platform as a Service (PAAS) capabilities; endlessly scalable and flexible using core Azure services to load data from source systems to Azure Synapse</a:t>
            </a:r>
          </a:p>
          <a:p>
            <a:pPr marL="0" marR="5979" lvl="2" indent="0" algn="l" defTabSz="950952" rtl="0" eaLnBrk="1" fontAlgn="auto" latinLnBrk="0" hangingPunct="1">
              <a:lnSpc>
                <a:spcPct val="100000"/>
              </a:lnSpc>
              <a:spcBef>
                <a:spcPts val="0"/>
              </a:spcBef>
              <a:spcAft>
                <a:spcPts val="7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rPr>
              <a:t>Web applications developed on top of Synapse layer to enable data accessibility to users for filtering based on Author’s name.</a:t>
            </a:r>
          </a:p>
        </p:txBody>
      </p:sp>
      <p:sp>
        <p:nvSpPr>
          <p:cNvPr id="55" name="object 2">
            <a:extLst>
              <a:ext uri="{FF2B5EF4-FFF2-40B4-BE49-F238E27FC236}">
                <a16:creationId xmlns:a16="http://schemas.microsoft.com/office/drawing/2014/main" id="{30B55359-CEE4-49BC-9FC7-437C3161A0B7}"/>
              </a:ext>
            </a:extLst>
          </p:cNvPr>
          <p:cNvSpPr txBox="1"/>
          <p:nvPr/>
        </p:nvSpPr>
        <p:spPr>
          <a:xfrm>
            <a:off x="2236582" y="1169261"/>
            <a:ext cx="3745861" cy="856645"/>
          </a:xfrm>
          <a:prstGeom prst="rect">
            <a:avLst/>
          </a:prstGeom>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Open Sans"/>
                <a:ea typeface="Verdana" panose="020B0604030504040204" pitchFamily="34" charset="0"/>
              </a:rPr>
              <a:t>UI to support query-based platform on Author’s name </a:t>
            </a:r>
            <a:endPar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mn-cs"/>
            </a:endParaRPr>
          </a:p>
          <a:p>
            <a:pPr marL="0" marR="0" lvl="0" indent="0" algn="l" defTabSz="457200" rtl="0" eaLnBrk="1" fontAlgn="auto" latinLnBrk="0" hangingPunct="1">
              <a:lnSpc>
                <a:spcPct val="100000"/>
              </a:lnSpc>
              <a:spcBef>
                <a:spcPts val="0"/>
              </a:spcBef>
              <a:spcAft>
                <a:spcPts val="70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mn-cs"/>
            </a:endParaRPr>
          </a:p>
          <a:p>
            <a:pPr marL="0" marR="0" lvl="0" indent="0" algn="l" defTabSz="457200" rtl="0" eaLnBrk="1" fontAlgn="auto" latinLnBrk="0" hangingPunct="1">
              <a:lnSpc>
                <a:spcPct val="100000"/>
              </a:lnSpc>
              <a:spcBef>
                <a:spcPts val="0"/>
              </a:spcBef>
              <a:spcAft>
                <a:spcPts val="700"/>
              </a:spcAft>
              <a:buClrTx/>
              <a:buSzTx/>
              <a:buFontTx/>
              <a:buNone/>
              <a:tabLst/>
              <a:defRPr/>
            </a:pPr>
            <a:r>
              <a:rPr lang="en-US" sz="1100" dirty="0">
                <a:solidFill>
                  <a:srgbClr val="000000"/>
                </a:solidFill>
                <a:latin typeface="Open Sans"/>
                <a:ea typeface="Verdana" panose="020B0604030504040204" pitchFamily="34" charset="0"/>
              </a:rPr>
              <a:t>Handle evolving schema</a:t>
            </a:r>
            <a:endPar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Calibri" panose="020F0502020204030204" pitchFamily="34" charset="0"/>
            </a:endParaRPr>
          </a:p>
        </p:txBody>
      </p:sp>
      <p:sp>
        <p:nvSpPr>
          <p:cNvPr id="104" name="TextBox 103">
            <a:extLst>
              <a:ext uri="{FF2B5EF4-FFF2-40B4-BE49-F238E27FC236}">
                <a16:creationId xmlns:a16="http://schemas.microsoft.com/office/drawing/2014/main" id="{7AEE584B-FC44-44AD-91D7-AC0B63EA99B9}"/>
              </a:ext>
            </a:extLst>
          </p:cNvPr>
          <p:cNvSpPr txBox="1"/>
          <p:nvPr/>
        </p:nvSpPr>
        <p:spPr>
          <a:xfrm>
            <a:off x="191902" y="1174778"/>
            <a:ext cx="1170776" cy="523220"/>
          </a:xfrm>
          <a:prstGeom prst="rect">
            <a:avLst/>
          </a:prstGeom>
          <a:noFill/>
        </p:spPr>
        <p:txBody>
          <a:bodyPr vert="horz" wrap="square" lIns="91440" tIns="45720" rIns="91440" bIns="4572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Current Challenges</a:t>
            </a:r>
          </a:p>
        </p:txBody>
      </p:sp>
      <p:sp>
        <p:nvSpPr>
          <p:cNvPr id="105" name="Freeform 983">
            <a:extLst>
              <a:ext uri="{FF2B5EF4-FFF2-40B4-BE49-F238E27FC236}">
                <a16:creationId xmlns:a16="http://schemas.microsoft.com/office/drawing/2014/main" id="{529CCF72-05E9-436F-85FD-C337A649FB9D}"/>
              </a:ext>
            </a:extLst>
          </p:cNvPr>
          <p:cNvSpPr>
            <a:spLocks noChangeAspect="1" noEditPoints="1"/>
          </p:cNvSpPr>
          <p:nvPr/>
        </p:nvSpPr>
        <p:spPr bwMode="auto">
          <a:xfrm>
            <a:off x="1934601" y="1196003"/>
            <a:ext cx="182880" cy="168557"/>
          </a:xfrm>
          <a:custGeom>
            <a:avLst/>
            <a:gdLst>
              <a:gd name="T0" fmla="*/ 0 w 512"/>
              <a:gd name="T1" fmla="*/ 256 h 512"/>
              <a:gd name="T2" fmla="*/ 512 w 512"/>
              <a:gd name="T3" fmla="*/ 256 h 512"/>
              <a:gd name="T4" fmla="*/ 352 w 512"/>
              <a:gd name="T5" fmla="*/ 192 h 512"/>
              <a:gd name="T6" fmla="*/ 275 w 512"/>
              <a:gd name="T7" fmla="*/ 251 h 512"/>
              <a:gd name="T8" fmla="*/ 275 w 512"/>
              <a:gd name="T9" fmla="*/ 262 h 512"/>
              <a:gd name="T10" fmla="*/ 352 w 512"/>
              <a:gd name="T11" fmla="*/ 320 h 512"/>
              <a:gd name="T12" fmla="*/ 355 w 512"/>
              <a:gd name="T13" fmla="*/ 296 h 512"/>
              <a:gd name="T14" fmla="*/ 370 w 512"/>
              <a:gd name="T15" fmla="*/ 281 h 512"/>
              <a:gd name="T16" fmla="*/ 415 w 512"/>
              <a:gd name="T17" fmla="*/ 327 h 512"/>
              <a:gd name="T18" fmla="*/ 413 w 512"/>
              <a:gd name="T19" fmla="*/ 339 h 512"/>
              <a:gd name="T20" fmla="*/ 363 w 512"/>
              <a:gd name="T21" fmla="*/ 384 h 512"/>
              <a:gd name="T22" fmla="*/ 355 w 512"/>
              <a:gd name="T23" fmla="*/ 366 h 512"/>
              <a:gd name="T24" fmla="*/ 352 w 512"/>
              <a:gd name="T25" fmla="*/ 342 h 512"/>
              <a:gd name="T26" fmla="*/ 259 w 512"/>
              <a:gd name="T27" fmla="*/ 276 h 512"/>
              <a:gd name="T28" fmla="*/ 253 w 512"/>
              <a:gd name="T29" fmla="*/ 276 h 512"/>
              <a:gd name="T30" fmla="*/ 160 w 512"/>
              <a:gd name="T31" fmla="*/ 342 h 512"/>
              <a:gd name="T32" fmla="*/ 96 w 512"/>
              <a:gd name="T33" fmla="*/ 331 h 512"/>
              <a:gd name="T34" fmla="*/ 160 w 512"/>
              <a:gd name="T35" fmla="*/ 320 h 512"/>
              <a:gd name="T36" fmla="*/ 237 w 512"/>
              <a:gd name="T37" fmla="*/ 261 h 512"/>
              <a:gd name="T38" fmla="*/ 237 w 512"/>
              <a:gd name="T39" fmla="*/ 251 h 512"/>
              <a:gd name="T40" fmla="*/ 160 w 512"/>
              <a:gd name="T41" fmla="*/ 192 h 512"/>
              <a:gd name="T42" fmla="*/ 96 w 512"/>
              <a:gd name="T43" fmla="*/ 182 h 512"/>
              <a:gd name="T44" fmla="*/ 160 w 512"/>
              <a:gd name="T45" fmla="*/ 171 h 512"/>
              <a:gd name="T46" fmla="*/ 253 w 512"/>
              <a:gd name="T47" fmla="*/ 237 h 512"/>
              <a:gd name="T48" fmla="*/ 259 w 512"/>
              <a:gd name="T49" fmla="*/ 237 h 512"/>
              <a:gd name="T50" fmla="*/ 352 w 512"/>
              <a:gd name="T51" fmla="*/ 171 h 512"/>
              <a:gd name="T52" fmla="*/ 355 w 512"/>
              <a:gd name="T53" fmla="*/ 147 h 512"/>
              <a:gd name="T54" fmla="*/ 370 w 512"/>
              <a:gd name="T55" fmla="*/ 131 h 512"/>
              <a:gd name="T56" fmla="*/ 415 w 512"/>
              <a:gd name="T57" fmla="*/ 178 h 512"/>
              <a:gd name="T58" fmla="*/ 413 w 512"/>
              <a:gd name="T59" fmla="*/ 189 h 512"/>
              <a:gd name="T60" fmla="*/ 363 w 512"/>
              <a:gd name="T61" fmla="*/ 235 h 512"/>
              <a:gd name="T62" fmla="*/ 355 w 512"/>
              <a:gd name="T63" fmla="*/ 217 h 512"/>
              <a:gd name="T64" fmla="*/ 352 w 512"/>
              <a:gd name="T65" fmla="*/ 1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352" y="192"/>
                </a:moveTo>
                <a:cubicBezTo>
                  <a:pt x="321" y="192"/>
                  <a:pt x="303" y="216"/>
                  <a:pt x="287" y="237"/>
                </a:cubicBezTo>
                <a:cubicBezTo>
                  <a:pt x="282" y="242"/>
                  <a:pt x="278" y="247"/>
                  <a:pt x="275" y="251"/>
                </a:cubicBezTo>
                <a:cubicBezTo>
                  <a:pt x="270" y="256"/>
                  <a:pt x="270" y="256"/>
                  <a:pt x="270" y="256"/>
                </a:cubicBezTo>
                <a:cubicBezTo>
                  <a:pt x="275" y="262"/>
                  <a:pt x="275" y="262"/>
                  <a:pt x="275" y="262"/>
                </a:cubicBezTo>
                <a:cubicBezTo>
                  <a:pt x="278" y="266"/>
                  <a:pt x="282" y="271"/>
                  <a:pt x="287" y="276"/>
                </a:cubicBezTo>
                <a:cubicBezTo>
                  <a:pt x="303" y="297"/>
                  <a:pt x="321" y="320"/>
                  <a:pt x="352" y="320"/>
                </a:cubicBezTo>
                <a:cubicBezTo>
                  <a:pt x="380" y="320"/>
                  <a:pt x="380" y="320"/>
                  <a:pt x="380" y="320"/>
                </a:cubicBezTo>
                <a:cubicBezTo>
                  <a:pt x="355" y="296"/>
                  <a:pt x="355" y="296"/>
                  <a:pt x="355" y="296"/>
                </a:cubicBezTo>
                <a:cubicBezTo>
                  <a:pt x="351" y="292"/>
                  <a:pt x="351" y="285"/>
                  <a:pt x="355" y="281"/>
                </a:cubicBezTo>
                <a:cubicBezTo>
                  <a:pt x="359" y="277"/>
                  <a:pt x="366" y="277"/>
                  <a:pt x="370" y="281"/>
                </a:cubicBezTo>
                <a:cubicBezTo>
                  <a:pt x="413" y="323"/>
                  <a:pt x="413" y="323"/>
                  <a:pt x="413" y="323"/>
                </a:cubicBezTo>
                <a:cubicBezTo>
                  <a:pt x="414" y="324"/>
                  <a:pt x="415" y="326"/>
                  <a:pt x="415" y="327"/>
                </a:cubicBezTo>
                <a:cubicBezTo>
                  <a:pt x="416" y="330"/>
                  <a:pt x="416" y="332"/>
                  <a:pt x="415" y="335"/>
                </a:cubicBezTo>
                <a:cubicBezTo>
                  <a:pt x="415" y="336"/>
                  <a:pt x="414" y="338"/>
                  <a:pt x="413" y="339"/>
                </a:cubicBezTo>
                <a:cubicBezTo>
                  <a:pt x="370" y="381"/>
                  <a:pt x="370" y="381"/>
                  <a:pt x="370" y="381"/>
                </a:cubicBezTo>
                <a:cubicBezTo>
                  <a:pt x="368" y="383"/>
                  <a:pt x="365" y="384"/>
                  <a:pt x="363" y="384"/>
                </a:cubicBezTo>
                <a:cubicBezTo>
                  <a:pt x="360" y="384"/>
                  <a:pt x="357" y="383"/>
                  <a:pt x="355" y="381"/>
                </a:cubicBezTo>
                <a:cubicBezTo>
                  <a:pt x="351" y="377"/>
                  <a:pt x="351" y="370"/>
                  <a:pt x="355" y="366"/>
                </a:cubicBezTo>
                <a:cubicBezTo>
                  <a:pt x="380" y="342"/>
                  <a:pt x="380" y="342"/>
                  <a:pt x="380" y="342"/>
                </a:cubicBezTo>
                <a:cubicBezTo>
                  <a:pt x="352" y="342"/>
                  <a:pt x="352" y="342"/>
                  <a:pt x="352" y="342"/>
                </a:cubicBezTo>
                <a:cubicBezTo>
                  <a:pt x="311" y="342"/>
                  <a:pt x="287" y="311"/>
                  <a:pt x="270" y="289"/>
                </a:cubicBezTo>
                <a:cubicBezTo>
                  <a:pt x="266" y="284"/>
                  <a:pt x="262" y="280"/>
                  <a:pt x="259" y="276"/>
                </a:cubicBezTo>
                <a:cubicBezTo>
                  <a:pt x="256" y="273"/>
                  <a:pt x="256" y="273"/>
                  <a:pt x="256" y="273"/>
                </a:cubicBezTo>
                <a:cubicBezTo>
                  <a:pt x="253" y="276"/>
                  <a:pt x="253" y="276"/>
                  <a:pt x="253" y="276"/>
                </a:cubicBezTo>
                <a:cubicBezTo>
                  <a:pt x="250" y="280"/>
                  <a:pt x="246" y="284"/>
                  <a:pt x="242" y="289"/>
                </a:cubicBezTo>
                <a:cubicBezTo>
                  <a:pt x="225" y="311"/>
                  <a:pt x="201" y="342"/>
                  <a:pt x="160" y="342"/>
                </a:cubicBezTo>
                <a:cubicBezTo>
                  <a:pt x="107" y="342"/>
                  <a:pt x="107" y="342"/>
                  <a:pt x="107" y="342"/>
                </a:cubicBezTo>
                <a:cubicBezTo>
                  <a:pt x="101" y="342"/>
                  <a:pt x="96" y="337"/>
                  <a:pt x="96" y="331"/>
                </a:cubicBezTo>
                <a:cubicBezTo>
                  <a:pt x="96" y="325"/>
                  <a:pt x="101" y="320"/>
                  <a:pt x="107" y="320"/>
                </a:cubicBezTo>
                <a:cubicBezTo>
                  <a:pt x="160" y="320"/>
                  <a:pt x="160" y="320"/>
                  <a:pt x="160" y="320"/>
                </a:cubicBezTo>
                <a:cubicBezTo>
                  <a:pt x="191" y="320"/>
                  <a:pt x="209" y="297"/>
                  <a:pt x="225" y="276"/>
                </a:cubicBezTo>
                <a:cubicBezTo>
                  <a:pt x="230" y="271"/>
                  <a:pt x="234" y="266"/>
                  <a:pt x="237" y="261"/>
                </a:cubicBezTo>
                <a:cubicBezTo>
                  <a:pt x="242" y="256"/>
                  <a:pt x="242" y="256"/>
                  <a:pt x="242" y="256"/>
                </a:cubicBezTo>
                <a:cubicBezTo>
                  <a:pt x="237" y="251"/>
                  <a:pt x="237" y="251"/>
                  <a:pt x="237" y="251"/>
                </a:cubicBezTo>
                <a:cubicBezTo>
                  <a:pt x="234" y="247"/>
                  <a:pt x="230" y="242"/>
                  <a:pt x="225" y="237"/>
                </a:cubicBezTo>
                <a:cubicBezTo>
                  <a:pt x="209" y="216"/>
                  <a:pt x="191" y="192"/>
                  <a:pt x="160" y="192"/>
                </a:cubicBezTo>
                <a:cubicBezTo>
                  <a:pt x="107" y="192"/>
                  <a:pt x="107" y="192"/>
                  <a:pt x="107" y="192"/>
                </a:cubicBezTo>
                <a:cubicBezTo>
                  <a:pt x="101" y="192"/>
                  <a:pt x="96" y="188"/>
                  <a:pt x="96" y="182"/>
                </a:cubicBezTo>
                <a:cubicBezTo>
                  <a:pt x="96" y="176"/>
                  <a:pt x="101" y="171"/>
                  <a:pt x="107" y="171"/>
                </a:cubicBezTo>
                <a:cubicBezTo>
                  <a:pt x="160" y="171"/>
                  <a:pt x="160" y="171"/>
                  <a:pt x="160" y="171"/>
                </a:cubicBezTo>
                <a:cubicBezTo>
                  <a:pt x="201" y="171"/>
                  <a:pt x="225" y="201"/>
                  <a:pt x="242" y="223"/>
                </a:cubicBezTo>
                <a:cubicBezTo>
                  <a:pt x="246" y="228"/>
                  <a:pt x="250" y="233"/>
                  <a:pt x="253" y="237"/>
                </a:cubicBezTo>
                <a:cubicBezTo>
                  <a:pt x="256" y="240"/>
                  <a:pt x="256" y="240"/>
                  <a:pt x="256" y="240"/>
                </a:cubicBezTo>
                <a:cubicBezTo>
                  <a:pt x="259" y="237"/>
                  <a:pt x="259" y="237"/>
                  <a:pt x="259" y="237"/>
                </a:cubicBezTo>
                <a:cubicBezTo>
                  <a:pt x="262" y="233"/>
                  <a:pt x="266" y="228"/>
                  <a:pt x="270" y="223"/>
                </a:cubicBezTo>
                <a:cubicBezTo>
                  <a:pt x="287" y="201"/>
                  <a:pt x="311" y="171"/>
                  <a:pt x="352" y="171"/>
                </a:cubicBezTo>
                <a:cubicBezTo>
                  <a:pt x="380" y="171"/>
                  <a:pt x="380" y="171"/>
                  <a:pt x="380" y="171"/>
                </a:cubicBezTo>
                <a:cubicBezTo>
                  <a:pt x="355" y="147"/>
                  <a:pt x="355" y="147"/>
                  <a:pt x="355" y="147"/>
                </a:cubicBezTo>
                <a:cubicBezTo>
                  <a:pt x="351" y="142"/>
                  <a:pt x="351" y="136"/>
                  <a:pt x="355" y="131"/>
                </a:cubicBezTo>
                <a:cubicBezTo>
                  <a:pt x="359" y="127"/>
                  <a:pt x="366" y="127"/>
                  <a:pt x="370" y="131"/>
                </a:cubicBezTo>
                <a:cubicBezTo>
                  <a:pt x="413" y="174"/>
                  <a:pt x="413" y="174"/>
                  <a:pt x="413" y="174"/>
                </a:cubicBezTo>
                <a:cubicBezTo>
                  <a:pt x="414" y="175"/>
                  <a:pt x="415" y="176"/>
                  <a:pt x="415" y="178"/>
                </a:cubicBezTo>
                <a:cubicBezTo>
                  <a:pt x="416" y="180"/>
                  <a:pt x="416" y="183"/>
                  <a:pt x="415" y="186"/>
                </a:cubicBezTo>
                <a:cubicBezTo>
                  <a:pt x="415" y="187"/>
                  <a:pt x="414" y="188"/>
                  <a:pt x="413" y="189"/>
                </a:cubicBezTo>
                <a:cubicBezTo>
                  <a:pt x="370" y="232"/>
                  <a:pt x="370" y="232"/>
                  <a:pt x="370" y="232"/>
                </a:cubicBezTo>
                <a:cubicBezTo>
                  <a:pt x="368" y="234"/>
                  <a:pt x="365" y="235"/>
                  <a:pt x="363" y="235"/>
                </a:cubicBezTo>
                <a:cubicBezTo>
                  <a:pt x="360" y="235"/>
                  <a:pt x="357" y="234"/>
                  <a:pt x="355" y="232"/>
                </a:cubicBezTo>
                <a:cubicBezTo>
                  <a:pt x="351" y="228"/>
                  <a:pt x="351" y="221"/>
                  <a:pt x="355" y="217"/>
                </a:cubicBezTo>
                <a:cubicBezTo>
                  <a:pt x="380" y="192"/>
                  <a:pt x="380" y="192"/>
                  <a:pt x="380" y="192"/>
                </a:cubicBezTo>
                <a:lnTo>
                  <a:pt x="352" y="192"/>
                </a:ln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06" name="Freeform 983">
            <a:extLst>
              <a:ext uri="{FF2B5EF4-FFF2-40B4-BE49-F238E27FC236}">
                <a16:creationId xmlns:a16="http://schemas.microsoft.com/office/drawing/2014/main" id="{989A58FD-BD0C-4A1E-8963-64435911651C}"/>
              </a:ext>
            </a:extLst>
          </p:cNvPr>
          <p:cNvSpPr>
            <a:spLocks noChangeAspect="1" noEditPoints="1"/>
          </p:cNvSpPr>
          <p:nvPr/>
        </p:nvSpPr>
        <p:spPr bwMode="auto">
          <a:xfrm>
            <a:off x="1933884" y="1591502"/>
            <a:ext cx="182880" cy="168557"/>
          </a:xfrm>
          <a:custGeom>
            <a:avLst/>
            <a:gdLst>
              <a:gd name="T0" fmla="*/ 0 w 512"/>
              <a:gd name="T1" fmla="*/ 256 h 512"/>
              <a:gd name="T2" fmla="*/ 512 w 512"/>
              <a:gd name="T3" fmla="*/ 256 h 512"/>
              <a:gd name="T4" fmla="*/ 352 w 512"/>
              <a:gd name="T5" fmla="*/ 192 h 512"/>
              <a:gd name="T6" fmla="*/ 275 w 512"/>
              <a:gd name="T7" fmla="*/ 251 h 512"/>
              <a:gd name="T8" fmla="*/ 275 w 512"/>
              <a:gd name="T9" fmla="*/ 262 h 512"/>
              <a:gd name="T10" fmla="*/ 352 w 512"/>
              <a:gd name="T11" fmla="*/ 320 h 512"/>
              <a:gd name="T12" fmla="*/ 355 w 512"/>
              <a:gd name="T13" fmla="*/ 296 h 512"/>
              <a:gd name="T14" fmla="*/ 370 w 512"/>
              <a:gd name="T15" fmla="*/ 281 h 512"/>
              <a:gd name="T16" fmla="*/ 415 w 512"/>
              <a:gd name="T17" fmla="*/ 327 h 512"/>
              <a:gd name="T18" fmla="*/ 413 w 512"/>
              <a:gd name="T19" fmla="*/ 339 h 512"/>
              <a:gd name="T20" fmla="*/ 363 w 512"/>
              <a:gd name="T21" fmla="*/ 384 h 512"/>
              <a:gd name="T22" fmla="*/ 355 w 512"/>
              <a:gd name="T23" fmla="*/ 366 h 512"/>
              <a:gd name="T24" fmla="*/ 352 w 512"/>
              <a:gd name="T25" fmla="*/ 342 h 512"/>
              <a:gd name="T26" fmla="*/ 259 w 512"/>
              <a:gd name="T27" fmla="*/ 276 h 512"/>
              <a:gd name="T28" fmla="*/ 253 w 512"/>
              <a:gd name="T29" fmla="*/ 276 h 512"/>
              <a:gd name="T30" fmla="*/ 160 w 512"/>
              <a:gd name="T31" fmla="*/ 342 h 512"/>
              <a:gd name="T32" fmla="*/ 96 w 512"/>
              <a:gd name="T33" fmla="*/ 331 h 512"/>
              <a:gd name="T34" fmla="*/ 160 w 512"/>
              <a:gd name="T35" fmla="*/ 320 h 512"/>
              <a:gd name="T36" fmla="*/ 237 w 512"/>
              <a:gd name="T37" fmla="*/ 261 h 512"/>
              <a:gd name="T38" fmla="*/ 237 w 512"/>
              <a:gd name="T39" fmla="*/ 251 h 512"/>
              <a:gd name="T40" fmla="*/ 160 w 512"/>
              <a:gd name="T41" fmla="*/ 192 h 512"/>
              <a:gd name="T42" fmla="*/ 96 w 512"/>
              <a:gd name="T43" fmla="*/ 182 h 512"/>
              <a:gd name="T44" fmla="*/ 160 w 512"/>
              <a:gd name="T45" fmla="*/ 171 h 512"/>
              <a:gd name="T46" fmla="*/ 253 w 512"/>
              <a:gd name="T47" fmla="*/ 237 h 512"/>
              <a:gd name="T48" fmla="*/ 259 w 512"/>
              <a:gd name="T49" fmla="*/ 237 h 512"/>
              <a:gd name="T50" fmla="*/ 352 w 512"/>
              <a:gd name="T51" fmla="*/ 171 h 512"/>
              <a:gd name="T52" fmla="*/ 355 w 512"/>
              <a:gd name="T53" fmla="*/ 147 h 512"/>
              <a:gd name="T54" fmla="*/ 370 w 512"/>
              <a:gd name="T55" fmla="*/ 131 h 512"/>
              <a:gd name="T56" fmla="*/ 415 w 512"/>
              <a:gd name="T57" fmla="*/ 178 h 512"/>
              <a:gd name="T58" fmla="*/ 413 w 512"/>
              <a:gd name="T59" fmla="*/ 189 h 512"/>
              <a:gd name="T60" fmla="*/ 363 w 512"/>
              <a:gd name="T61" fmla="*/ 235 h 512"/>
              <a:gd name="T62" fmla="*/ 355 w 512"/>
              <a:gd name="T63" fmla="*/ 217 h 512"/>
              <a:gd name="T64" fmla="*/ 352 w 512"/>
              <a:gd name="T65" fmla="*/ 1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352" y="192"/>
                </a:moveTo>
                <a:cubicBezTo>
                  <a:pt x="321" y="192"/>
                  <a:pt x="303" y="216"/>
                  <a:pt x="287" y="237"/>
                </a:cubicBezTo>
                <a:cubicBezTo>
                  <a:pt x="282" y="242"/>
                  <a:pt x="278" y="247"/>
                  <a:pt x="275" y="251"/>
                </a:cubicBezTo>
                <a:cubicBezTo>
                  <a:pt x="270" y="256"/>
                  <a:pt x="270" y="256"/>
                  <a:pt x="270" y="256"/>
                </a:cubicBezTo>
                <a:cubicBezTo>
                  <a:pt x="275" y="262"/>
                  <a:pt x="275" y="262"/>
                  <a:pt x="275" y="262"/>
                </a:cubicBezTo>
                <a:cubicBezTo>
                  <a:pt x="278" y="266"/>
                  <a:pt x="282" y="271"/>
                  <a:pt x="287" y="276"/>
                </a:cubicBezTo>
                <a:cubicBezTo>
                  <a:pt x="303" y="297"/>
                  <a:pt x="321" y="320"/>
                  <a:pt x="352" y="320"/>
                </a:cubicBezTo>
                <a:cubicBezTo>
                  <a:pt x="380" y="320"/>
                  <a:pt x="380" y="320"/>
                  <a:pt x="380" y="320"/>
                </a:cubicBezTo>
                <a:cubicBezTo>
                  <a:pt x="355" y="296"/>
                  <a:pt x="355" y="296"/>
                  <a:pt x="355" y="296"/>
                </a:cubicBezTo>
                <a:cubicBezTo>
                  <a:pt x="351" y="292"/>
                  <a:pt x="351" y="285"/>
                  <a:pt x="355" y="281"/>
                </a:cubicBezTo>
                <a:cubicBezTo>
                  <a:pt x="359" y="277"/>
                  <a:pt x="366" y="277"/>
                  <a:pt x="370" y="281"/>
                </a:cubicBezTo>
                <a:cubicBezTo>
                  <a:pt x="413" y="323"/>
                  <a:pt x="413" y="323"/>
                  <a:pt x="413" y="323"/>
                </a:cubicBezTo>
                <a:cubicBezTo>
                  <a:pt x="414" y="324"/>
                  <a:pt x="415" y="326"/>
                  <a:pt x="415" y="327"/>
                </a:cubicBezTo>
                <a:cubicBezTo>
                  <a:pt x="416" y="330"/>
                  <a:pt x="416" y="332"/>
                  <a:pt x="415" y="335"/>
                </a:cubicBezTo>
                <a:cubicBezTo>
                  <a:pt x="415" y="336"/>
                  <a:pt x="414" y="338"/>
                  <a:pt x="413" y="339"/>
                </a:cubicBezTo>
                <a:cubicBezTo>
                  <a:pt x="370" y="381"/>
                  <a:pt x="370" y="381"/>
                  <a:pt x="370" y="381"/>
                </a:cubicBezTo>
                <a:cubicBezTo>
                  <a:pt x="368" y="383"/>
                  <a:pt x="365" y="384"/>
                  <a:pt x="363" y="384"/>
                </a:cubicBezTo>
                <a:cubicBezTo>
                  <a:pt x="360" y="384"/>
                  <a:pt x="357" y="383"/>
                  <a:pt x="355" y="381"/>
                </a:cubicBezTo>
                <a:cubicBezTo>
                  <a:pt x="351" y="377"/>
                  <a:pt x="351" y="370"/>
                  <a:pt x="355" y="366"/>
                </a:cubicBezTo>
                <a:cubicBezTo>
                  <a:pt x="380" y="342"/>
                  <a:pt x="380" y="342"/>
                  <a:pt x="380" y="342"/>
                </a:cubicBezTo>
                <a:cubicBezTo>
                  <a:pt x="352" y="342"/>
                  <a:pt x="352" y="342"/>
                  <a:pt x="352" y="342"/>
                </a:cubicBezTo>
                <a:cubicBezTo>
                  <a:pt x="311" y="342"/>
                  <a:pt x="287" y="311"/>
                  <a:pt x="270" y="289"/>
                </a:cubicBezTo>
                <a:cubicBezTo>
                  <a:pt x="266" y="284"/>
                  <a:pt x="262" y="280"/>
                  <a:pt x="259" y="276"/>
                </a:cubicBezTo>
                <a:cubicBezTo>
                  <a:pt x="256" y="273"/>
                  <a:pt x="256" y="273"/>
                  <a:pt x="256" y="273"/>
                </a:cubicBezTo>
                <a:cubicBezTo>
                  <a:pt x="253" y="276"/>
                  <a:pt x="253" y="276"/>
                  <a:pt x="253" y="276"/>
                </a:cubicBezTo>
                <a:cubicBezTo>
                  <a:pt x="250" y="280"/>
                  <a:pt x="246" y="284"/>
                  <a:pt x="242" y="289"/>
                </a:cubicBezTo>
                <a:cubicBezTo>
                  <a:pt x="225" y="311"/>
                  <a:pt x="201" y="342"/>
                  <a:pt x="160" y="342"/>
                </a:cubicBezTo>
                <a:cubicBezTo>
                  <a:pt x="107" y="342"/>
                  <a:pt x="107" y="342"/>
                  <a:pt x="107" y="342"/>
                </a:cubicBezTo>
                <a:cubicBezTo>
                  <a:pt x="101" y="342"/>
                  <a:pt x="96" y="337"/>
                  <a:pt x="96" y="331"/>
                </a:cubicBezTo>
                <a:cubicBezTo>
                  <a:pt x="96" y="325"/>
                  <a:pt x="101" y="320"/>
                  <a:pt x="107" y="320"/>
                </a:cubicBezTo>
                <a:cubicBezTo>
                  <a:pt x="160" y="320"/>
                  <a:pt x="160" y="320"/>
                  <a:pt x="160" y="320"/>
                </a:cubicBezTo>
                <a:cubicBezTo>
                  <a:pt x="191" y="320"/>
                  <a:pt x="209" y="297"/>
                  <a:pt x="225" y="276"/>
                </a:cubicBezTo>
                <a:cubicBezTo>
                  <a:pt x="230" y="271"/>
                  <a:pt x="234" y="266"/>
                  <a:pt x="237" y="261"/>
                </a:cubicBezTo>
                <a:cubicBezTo>
                  <a:pt x="242" y="256"/>
                  <a:pt x="242" y="256"/>
                  <a:pt x="242" y="256"/>
                </a:cubicBezTo>
                <a:cubicBezTo>
                  <a:pt x="237" y="251"/>
                  <a:pt x="237" y="251"/>
                  <a:pt x="237" y="251"/>
                </a:cubicBezTo>
                <a:cubicBezTo>
                  <a:pt x="234" y="247"/>
                  <a:pt x="230" y="242"/>
                  <a:pt x="225" y="237"/>
                </a:cubicBezTo>
                <a:cubicBezTo>
                  <a:pt x="209" y="216"/>
                  <a:pt x="191" y="192"/>
                  <a:pt x="160" y="192"/>
                </a:cubicBezTo>
                <a:cubicBezTo>
                  <a:pt x="107" y="192"/>
                  <a:pt x="107" y="192"/>
                  <a:pt x="107" y="192"/>
                </a:cubicBezTo>
                <a:cubicBezTo>
                  <a:pt x="101" y="192"/>
                  <a:pt x="96" y="188"/>
                  <a:pt x="96" y="182"/>
                </a:cubicBezTo>
                <a:cubicBezTo>
                  <a:pt x="96" y="176"/>
                  <a:pt x="101" y="171"/>
                  <a:pt x="107" y="171"/>
                </a:cubicBezTo>
                <a:cubicBezTo>
                  <a:pt x="160" y="171"/>
                  <a:pt x="160" y="171"/>
                  <a:pt x="160" y="171"/>
                </a:cubicBezTo>
                <a:cubicBezTo>
                  <a:pt x="201" y="171"/>
                  <a:pt x="225" y="201"/>
                  <a:pt x="242" y="223"/>
                </a:cubicBezTo>
                <a:cubicBezTo>
                  <a:pt x="246" y="228"/>
                  <a:pt x="250" y="233"/>
                  <a:pt x="253" y="237"/>
                </a:cubicBezTo>
                <a:cubicBezTo>
                  <a:pt x="256" y="240"/>
                  <a:pt x="256" y="240"/>
                  <a:pt x="256" y="240"/>
                </a:cubicBezTo>
                <a:cubicBezTo>
                  <a:pt x="259" y="237"/>
                  <a:pt x="259" y="237"/>
                  <a:pt x="259" y="237"/>
                </a:cubicBezTo>
                <a:cubicBezTo>
                  <a:pt x="262" y="233"/>
                  <a:pt x="266" y="228"/>
                  <a:pt x="270" y="223"/>
                </a:cubicBezTo>
                <a:cubicBezTo>
                  <a:pt x="287" y="201"/>
                  <a:pt x="311" y="171"/>
                  <a:pt x="352" y="171"/>
                </a:cubicBezTo>
                <a:cubicBezTo>
                  <a:pt x="380" y="171"/>
                  <a:pt x="380" y="171"/>
                  <a:pt x="380" y="171"/>
                </a:cubicBezTo>
                <a:cubicBezTo>
                  <a:pt x="355" y="147"/>
                  <a:pt x="355" y="147"/>
                  <a:pt x="355" y="147"/>
                </a:cubicBezTo>
                <a:cubicBezTo>
                  <a:pt x="351" y="142"/>
                  <a:pt x="351" y="136"/>
                  <a:pt x="355" y="131"/>
                </a:cubicBezTo>
                <a:cubicBezTo>
                  <a:pt x="359" y="127"/>
                  <a:pt x="366" y="127"/>
                  <a:pt x="370" y="131"/>
                </a:cubicBezTo>
                <a:cubicBezTo>
                  <a:pt x="413" y="174"/>
                  <a:pt x="413" y="174"/>
                  <a:pt x="413" y="174"/>
                </a:cubicBezTo>
                <a:cubicBezTo>
                  <a:pt x="414" y="175"/>
                  <a:pt x="415" y="176"/>
                  <a:pt x="415" y="178"/>
                </a:cubicBezTo>
                <a:cubicBezTo>
                  <a:pt x="416" y="180"/>
                  <a:pt x="416" y="183"/>
                  <a:pt x="415" y="186"/>
                </a:cubicBezTo>
                <a:cubicBezTo>
                  <a:pt x="415" y="187"/>
                  <a:pt x="414" y="188"/>
                  <a:pt x="413" y="189"/>
                </a:cubicBezTo>
                <a:cubicBezTo>
                  <a:pt x="370" y="232"/>
                  <a:pt x="370" y="232"/>
                  <a:pt x="370" y="232"/>
                </a:cubicBezTo>
                <a:cubicBezTo>
                  <a:pt x="368" y="234"/>
                  <a:pt x="365" y="235"/>
                  <a:pt x="363" y="235"/>
                </a:cubicBezTo>
                <a:cubicBezTo>
                  <a:pt x="360" y="235"/>
                  <a:pt x="357" y="234"/>
                  <a:pt x="355" y="232"/>
                </a:cubicBezTo>
                <a:cubicBezTo>
                  <a:pt x="351" y="228"/>
                  <a:pt x="351" y="221"/>
                  <a:pt x="355" y="217"/>
                </a:cubicBezTo>
                <a:cubicBezTo>
                  <a:pt x="380" y="192"/>
                  <a:pt x="380" y="192"/>
                  <a:pt x="380" y="192"/>
                </a:cubicBezTo>
                <a:lnTo>
                  <a:pt x="352" y="192"/>
                </a:lnTo>
                <a:close/>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12" name="TextBox 111">
            <a:extLst>
              <a:ext uri="{FF2B5EF4-FFF2-40B4-BE49-F238E27FC236}">
                <a16:creationId xmlns:a16="http://schemas.microsoft.com/office/drawing/2014/main" id="{D6BE28A8-599F-4240-A3BB-5A61F2F6D613}"/>
              </a:ext>
            </a:extLst>
          </p:cNvPr>
          <p:cNvSpPr txBox="1"/>
          <p:nvPr/>
        </p:nvSpPr>
        <p:spPr>
          <a:xfrm>
            <a:off x="6141853" y="1174778"/>
            <a:ext cx="1259072" cy="523220"/>
          </a:xfrm>
          <a:prstGeom prst="rect">
            <a:avLst/>
          </a:prstGeom>
          <a:noFill/>
        </p:spPr>
        <p:txBody>
          <a:bodyPr vert="horz" wrap="square" lIns="91440" tIns="45720" rIns="91440" bIns="4572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Solution and Benefits</a:t>
            </a:r>
          </a:p>
        </p:txBody>
      </p:sp>
      <p:sp>
        <p:nvSpPr>
          <p:cNvPr id="116" name="Freeform 831">
            <a:extLst>
              <a:ext uri="{FF2B5EF4-FFF2-40B4-BE49-F238E27FC236}">
                <a16:creationId xmlns:a16="http://schemas.microsoft.com/office/drawing/2014/main" id="{325BBB02-73A5-4DC8-BA55-1116780A16CF}"/>
              </a:ext>
            </a:extLst>
          </p:cNvPr>
          <p:cNvSpPr>
            <a:spLocks noChangeAspect="1" noEditPoints="1"/>
          </p:cNvSpPr>
          <p:nvPr/>
        </p:nvSpPr>
        <p:spPr bwMode="auto">
          <a:xfrm>
            <a:off x="7553266" y="1013123"/>
            <a:ext cx="182880" cy="182880"/>
          </a:xfrm>
          <a:custGeom>
            <a:avLst/>
            <a:gdLst>
              <a:gd name="T0" fmla="*/ 213 w 512"/>
              <a:gd name="T1" fmla="*/ 298 h 512"/>
              <a:gd name="T2" fmla="*/ 298 w 512"/>
              <a:gd name="T3" fmla="*/ 213 h 512"/>
              <a:gd name="T4" fmla="*/ 160 w 512"/>
              <a:gd name="T5" fmla="*/ 160 h 512"/>
              <a:gd name="T6" fmla="*/ 352 w 512"/>
              <a:gd name="T7" fmla="*/ 352 h 512"/>
              <a:gd name="T8" fmla="*/ 160 w 512"/>
              <a:gd name="T9" fmla="*/ 160 h 512"/>
              <a:gd name="T10" fmla="*/ 202 w 512"/>
              <a:gd name="T11" fmla="*/ 320 h 512"/>
              <a:gd name="T12" fmla="*/ 320 w 512"/>
              <a:gd name="T13" fmla="*/ 309 h 512"/>
              <a:gd name="T14" fmla="*/ 309 w 512"/>
              <a:gd name="T15" fmla="*/ 192 h 512"/>
              <a:gd name="T16" fmla="*/ 192 w 512"/>
              <a:gd name="T17" fmla="*/ 202 h 512"/>
              <a:gd name="T18" fmla="*/ 512 w 512"/>
              <a:gd name="T19" fmla="*/ 256 h 512"/>
              <a:gd name="T20" fmla="*/ 0 w 512"/>
              <a:gd name="T21" fmla="*/ 256 h 512"/>
              <a:gd name="T22" fmla="*/ 512 w 512"/>
              <a:gd name="T23" fmla="*/ 256 h 512"/>
              <a:gd name="T24" fmla="*/ 373 w 512"/>
              <a:gd name="T25" fmla="*/ 224 h 512"/>
              <a:gd name="T26" fmla="*/ 416 w 512"/>
              <a:gd name="T27" fmla="*/ 213 h 512"/>
              <a:gd name="T28" fmla="*/ 373 w 512"/>
              <a:gd name="T29" fmla="*/ 202 h 512"/>
              <a:gd name="T30" fmla="*/ 362 w 512"/>
              <a:gd name="T31" fmla="*/ 138 h 512"/>
              <a:gd name="T32" fmla="*/ 309 w 512"/>
              <a:gd name="T33" fmla="*/ 106 h 512"/>
              <a:gd name="T34" fmla="*/ 288 w 512"/>
              <a:gd name="T35" fmla="*/ 106 h 512"/>
              <a:gd name="T36" fmla="*/ 266 w 512"/>
              <a:gd name="T37" fmla="*/ 138 h 512"/>
              <a:gd name="T38" fmla="*/ 256 w 512"/>
              <a:gd name="T39" fmla="*/ 96 h 512"/>
              <a:gd name="T40" fmla="*/ 245 w 512"/>
              <a:gd name="T41" fmla="*/ 138 h 512"/>
              <a:gd name="T42" fmla="*/ 224 w 512"/>
              <a:gd name="T43" fmla="*/ 106 h 512"/>
              <a:gd name="T44" fmla="*/ 202 w 512"/>
              <a:gd name="T45" fmla="*/ 106 h 512"/>
              <a:gd name="T46" fmla="*/ 149 w 512"/>
              <a:gd name="T47" fmla="*/ 138 h 512"/>
              <a:gd name="T48" fmla="*/ 138 w 512"/>
              <a:gd name="T49" fmla="*/ 202 h 512"/>
              <a:gd name="T50" fmla="*/ 96 w 512"/>
              <a:gd name="T51" fmla="*/ 213 h 512"/>
              <a:gd name="T52" fmla="*/ 138 w 512"/>
              <a:gd name="T53" fmla="*/ 224 h 512"/>
              <a:gd name="T54" fmla="*/ 106 w 512"/>
              <a:gd name="T55" fmla="*/ 245 h 512"/>
              <a:gd name="T56" fmla="*/ 106 w 512"/>
              <a:gd name="T57" fmla="*/ 266 h 512"/>
              <a:gd name="T58" fmla="*/ 138 w 512"/>
              <a:gd name="T59" fmla="*/ 288 h 512"/>
              <a:gd name="T60" fmla="*/ 96 w 512"/>
              <a:gd name="T61" fmla="*/ 298 h 512"/>
              <a:gd name="T62" fmla="*/ 138 w 512"/>
              <a:gd name="T63" fmla="*/ 309 h 512"/>
              <a:gd name="T64" fmla="*/ 149 w 512"/>
              <a:gd name="T65" fmla="*/ 373 h 512"/>
              <a:gd name="T66" fmla="*/ 202 w 512"/>
              <a:gd name="T67" fmla="*/ 405 h 512"/>
              <a:gd name="T68" fmla="*/ 224 w 512"/>
              <a:gd name="T69" fmla="*/ 405 h 512"/>
              <a:gd name="T70" fmla="*/ 245 w 512"/>
              <a:gd name="T71" fmla="*/ 373 h 512"/>
              <a:gd name="T72" fmla="*/ 256 w 512"/>
              <a:gd name="T73" fmla="*/ 416 h 512"/>
              <a:gd name="T74" fmla="*/ 266 w 512"/>
              <a:gd name="T75" fmla="*/ 373 h 512"/>
              <a:gd name="T76" fmla="*/ 288 w 512"/>
              <a:gd name="T77" fmla="*/ 405 h 512"/>
              <a:gd name="T78" fmla="*/ 309 w 512"/>
              <a:gd name="T79" fmla="*/ 405 h 512"/>
              <a:gd name="T80" fmla="*/ 362 w 512"/>
              <a:gd name="T81" fmla="*/ 373 h 512"/>
              <a:gd name="T82" fmla="*/ 373 w 512"/>
              <a:gd name="T83" fmla="*/ 309 h 512"/>
              <a:gd name="T84" fmla="*/ 416 w 512"/>
              <a:gd name="T85" fmla="*/ 298 h 512"/>
              <a:gd name="T86" fmla="*/ 373 w 512"/>
              <a:gd name="T87" fmla="*/ 288 h 512"/>
              <a:gd name="T88" fmla="*/ 405 w 512"/>
              <a:gd name="T89" fmla="*/ 266 h 512"/>
              <a:gd name="T90" fmla="*/ 405 w 512"/>
              <a:gd name="T91"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98" y="298"/>
                </a:moveTo>
                <a:cubicBezTo>
                  <a:pt x="213" y="298"/>
                  <a:pt x="213" y="298"/>
                  <a:pt x="213" y="298"/>
                </a:cubicBezTo>
                <a:cubicBezTo>
                  <a:pt x="213" y="213"/>
                  <a:pt x="213" y="213"/>
                  <a:pt x="213" y="213"/>
                </a:cubicBezTo>
                <a:cubicBezTo>
                  <a:pt x="298" y="213"/>
                  <a:pt x="298" y="213"/>
                  <a:pt x="298" y="213"/>
                </a:cubicBezTo>
                <a:lnTo>
                  <a:pt x="298" y="298"/>
                </a:lnTo>
                <a:close/>
                <a:moveTo>
                  <a:pt x="160" y="160"/>
                </a:moveTo>
                <a:cubicBezTo>
                  <a:pt x="352" y="160"/>
                  <a:pt x="352" y="160"/>
                  <a:pt x="352" y="160"/>
                </a:cubicBezTo>
                <a:cubicBezTo>
                  <a:pt x="352" y="352"/>
                  <a:pt x="352" y="352"/>
                  <a:pt x="352" y="352"/>
                </a:cubicBezTo>
                <a:cubicBezTo>
                  <a:pt x="160" y="352"/>
                  <a:pt x="160" y="352"/>
                  <a:pt x="160" y="352"/>
                </a:cubicBezTo>
                <a:lnTo>
                  <a:pt x="160" y="160"/>
                </a:lnTo>
                <a:close/>
                <a:moveTo>
                  <a:pt x="192" y="309"/>
                </a:moveTo>
                <a:cubicBezTo>
                  <a:pt x="192" y="315"/>
                  <a:pt x="196" y="320"/>
                  <a:pt x="202" y="320"/>
                </a:cubicBezTo>
                <a:cubicBezTo>
                  <a:pt x="309" y="320"/>
                  <a:pt x="309" y="320"/>
                  <a:pt x="309" y="320"/>
                </a:cubicBezTo>
                <a:cubicBezTo>
                  <a:pt x="315" y="320"/>
                  <a:pt x="320" y="315"/>
                  <a:pt x="320" y="309"/>
                </a:cubicBezTo>
                <a:cubicBezTo>
                  <a:pt x="320" y="202"/>
                  <a:pt x="320" y="202"/>
                  <a:pt x="320" y="202"/>
                </a:cubicBezTo>
                <a:cubicBezTo>
                  <a:pt x="320" y="196"/>
                  <a:pt x="315" y="192"/>
                  <a:pt x="309" y="192"/>
                </a:cubicBezTo>
                <a:cubicBezTo>
                  <a:pt x="202" y="192"/>
                  <a:pt x="202" y="192"/>
                  <a:pt x="202" y="192"/>
                </a:cubicBezTo>
                <a:cubicBezTo>
                  <a:pt x="196" y="192"/>
                  <a:pt x="192" y="196"/>
                  <a:pt x="192" y="202"/>
                </a:cubicBezTo>
                <a:lnTo>
                  <a:pt x="192"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45"/>
                </a:moveTo>
                <a:cubicBezTo>
                  <a:pt x="373" y="224"/>
                  <a:pt x="373" y="224"/>
                  <a:pt x="373" y="224"/>
                </a:cubicBezTo>
                <a:cubicBezTo>
                  <a:pt x="405" y="224"/>
                  <a:pt x="405" y="224"/>
                  <a:pt x="405" y="224"/>
                </a:cubicBezTo>
                <a:cubicBezTo>
                  <a:pt x="411" y="224"/>
                  <a:pt x="416" y="219"/>
                  <a:pt x="416" y="213"/>
                </a:cubicBezTo>
                <a:cubicBezTo>
                  <a:pt x="416" y="207"/>
                  <a:pt x="411" y="202"/>
                  <a:pt x="405" y="202"/>
                </a:cubicBezTo>
                <a:cubicBezTo>
                  <a:pt x="373" y="202"/>
                  <a:pt x="373" y="202"/>
                  <a:pt x="373" y="202"/>
                </a:cubicBezTo>
                <a:cubicBezTo>
                  <a:pt x="373" y="149"/>
                  <a:pt x="373" y="149"/>
                  <a:pt x="373" y="149"/>
                </a:cubicBezTo>
                <a:cubicBezTo>
                  <a:pt x="373" y="143"/>
                  <a:pt x="368" y="138"/>
                  <a:pt x="362" y="138"/>
                </a:cubicBezTo>
                <a:cubicBezTo>
                  <a:pt x="309" y="138"/>
                  <a:pt x="309" y="138"/>
                  <a:pt x="309" y="138"/>
                </a:cubicBezTo>
                <a:cubicBezTo>
                  <a:pt x="309" y="106"/>
                  <a:pt x="309" y="106"/>
                  <a:pt x="309" y="106"/>
                </a:cubicBezTo>
                <a:cubicBezTo>
                  <a:pt x="309" y="100"/>
                  <a:pt x="304" y="96"/>
                  <a:pt x="298" y="96"/>
                </a:cubicBezTo>
                <a:cubicBezTo>
                  <a:pt x="292" y="96"/>
                  <a:pt x="288" y="100"/>
                  <a:pt x="288" y="106"/>
                </a:cubicBezTo>
                <a:cubicBezTo>
                  <a:pt x="288" y="138"/>
                  <a:pt x="288" y="138"/>
                  <a:pt x="288" y="138"/>
                </a:cubicBezTo>
                <a:cubicBezTo>
                  <a:pt x="266" y="138"/>
                  <a:pt x="266" y="138"/>
                  <a:pt x="266" y="138"/>
                </a:cubicBezTo>
                <a:cubicBezTo>
                  <a:pt x="266" y="106"/>
                  <a:pt x="266" y="106"/>
                  <a:pt x="266" y="106"/>
                </a:cubicBezTo>
                <a:cubicBezTo>
                  <a:pt x="266" y="100"/>
                  <a:pt x="262" y="96"/>
                  <a:pt x="256" y="96"/>
                </a:cubicBezTo>
                <a:cubicBezTo>
                  <a:pt x="250" y="96"/>
                  <a:pt x="245" y="100"/>
                  <a:pt x="245" y="106"/>
                </a:cubicBezTo>
                <a:cubicBezTo>
                  <a:pt x="245" y="138"/>
                  <a:pt x="245" y="138"/>
                  <a:pt x="245" y="138"/>
                </a:cubicBezTo>
                <a:cubicBezTo>
                  <a:pt x="224" y="138"/>
                  <a:pt x="224" y="138"/>
                  <a:pt x="224" y="138"/>
                </a:cubicBezTo>
                <a:cubicBezTo>
                  <a:pt x="224" y="106"/>
                  <a:pt x="224" y="106"/>
                  <a:pt x="224" y="106"/>
                </a:cubicBezTo>
                <a:cubicBezTo>
                  <a:pt x="224" y="100"/>
                  <a:pt x="219" y="96"/>
                  <a:pt x="213" y="96"/>
                </a:cubicBezTo>
                <a:cubicBezTo>
                  <a:pt x="207" y="96"/>
                  <a:pt x="202" y="100"/>
                  <a:pt x="202" y="106"/>
                </a:cubicBezTo>
                <a:cubicBezTo>
                  <a:pt x="202" y="138"/>
                  <a:pt x="202" y="138"/>
                  <a:pt x="202" y="138"/>
                </a:cubicBezTo>
                <a:cubicBezTo>
                  <a:pt x="149" y="138"/>
                  <a:pt x="149" y="138"/>
                  <a:pt x="149" y="138"/>
                </a:cubicBezTo>
                <a:cubicBezTo>
                  <a:pt x="143" y="138"/>
                  <a:pt x="138" y="143"/>
                  <a:pt x="138" y="149"/>
                </a:cubicBezTo>
                <a:cubicBezTo>
                  <a:pt x="138" y="202"/>
                  <a:pt x="138" y="202"/>
                  <a:pt x="138" y="202"/>
                </a:cubicBezTo>
                <a:cubicBezTo>
                  <a:pt x="106" y="202"/>
                  <a:pt x="106" y="202"/>
                  <a:pt x="106" y="202"/>
                </a:cubicBezTo>
                <a:cubicBezTo>
                  <a:pt x="100" y="202"/>
                  <a:pt x="96" y="207"/>
                  <a:pt x="96" y="213"/>
                </a:cubicBezTo>
                <a:cubicBezTo>
                  <a:pt x="96" y="219"/>
                  <a:pt x="100" y="224"/>
                  <a:pt x="106" y="224"/>
                </a:cubicBezTo>
                <a:cubicBezTo>
                  <a:pt x="138" y="224"/>
                  <a:pt x="138" y="224"/>
                  <a:pt x="138" y="224"/>
                </a:cubicBezTo>
                <a:cubicBezTo>
                  <a:pt x="138" y="245"/>
                  <a:pt x="138" y="245"/>
                  <a:pt x="138" y="245"/>
                </a:cubicBezTo>
                <a:cubicBezTo>
                  <a:pt x="106" y="245"/>
                  <a:pt x="106" y="245"/>
                  <a:pt x="106" y="245"/>
                </a:cubicBezTo>
                <a:cubicBezTo>
                  <a:pt x="100" y="245"/>
                  <a:pt x="96" y="250"/>
                  <a:pt x="96" y="256"/>
                </a:cubicBezTo>
                <a:cubicBezTo>
                  <a:pt x="96" y="262"/>
                  <a:pt x="100" y="266"/>
                  <a:pt x="106" y="266"/>
                </a:cubicBezTo>
                <a:cubicBezTo>
                  <a:pt x="138" y="266"/>
                  <a:pt x="138" y="266"/>
                  <a:pt x="138" y="266"/>
                </a:cubicBezTo>
                <a:cubicBezTo>
                  <a:pt x="138" y="288"/>
                  <a:pt x="138" y="288"/>
                  <a:pt x="138" y="288"/>
                </a:cubicBezTo>
                <a:cubicBezTo>
                  <a:pt x="106" y="288"/>
                  <a:pt x="106" y="288"/>
                  <a:pt x="106" y="288"/>
                </a:cubicBezTo>
                <a:cubicBezTo>
                  <a:pt x="100" y="288"/>
                  <a:pt x="96" y="292"/>
                  <a:pt x="96" y="298"/>
                </a:cubicBezTo>
                <a:cubicBezTo>
                  <a:pt x="96" y="304"/>
                  <a:pt x="100" y="309"/>
                  <a:pt x="106" y="309"/>
                </a:cubicBezTo>
                <a:cubicBezTo>
                  <a:pt x="138" y="309"/>
                  <a:pt x="138" y="309"/>
                  <a:pt x="138" y="309"/>
                </a:cubicBezTo>
                <a:cubicBezTo>
                  <a:pt x="138" y="362"/>
                  <a:pt x="138" y="362"/>
                  <a:pt x="138" y="362"/>
                </a:cubicBezTo>
                <a:cubicBezTo>
                  <a:pt x="138" y="368"/>
                  <a:pt x="143" y="373"/>
                  <a:pt x="149" y="373"/>
                </a:cubicBezTo>
                <a:cubicBezTo>
                  <a:pt x="202" y="373"/>
                  <a:pt x="202" y="373"/>
                  <a:pt x="202" y="373"/>
                </a:cubicBezTo>
                <a:cubicBezTo>
                  <a:pt x="202" y="405"/>
                  <a:pt x="202" y="405"/>
                  <a:pt x="202" y="405"/>
                </a:cubicBezTo>
                <a:cubicBezTo>
                  <a:pt x="202" y="411"/>
                  <a:pt x="207" y="416"/>
                  <a:pt x="213" y="416"/>
                </a:cubicBezTo>
                <a:cubicBezTo>
                  <a:pt x="219" y="416"/>
                  <a:pt x="224" y="411"/>
                  <a:pt x="224" y="405"/>
                </a:cubicBezTo>
                <a:cubicBezTo>
                  <a:pt x="224" y="373"/>
                  <a:pt x="224" y="373"/>
                  <a:pt x="224" y="373"/>
                </a:cubicBezTo>
                <a:cubicBezTo>
                  <a:pt x="245" y="373"/>
                  <a:pt x="245" y="373"/>
                  <a:pt x="245" y="373"/>
                </a:cubicBezTo>
                <a:cubicBezTo>
                  <a:pt x="245" y="405"/>
                  <a:pt x="245" y="405"/>
                  <a:pt x="245" y="405"/>
                </a:cubicBezTo>
                <a:cubicBezTo>
                  <a:pt x="245" y="411"/>
                  <a:pt x="250" y="416"/>
                  <a:pt x="256" y="416"/>
                </a:cubicBezTo>
                <a:cubicBezTo>
                  <a:pt x="262" y="416"/>
                  <a:pt x="266" y="411"/>
                  <a:pt x="266" y="405"/>
                </a:cubicBezTo>
                <a:cubicBezTo>
                  <a:pt x="266" y="373"/>
                  <a:pt x="266" y="373"/>
                  <a:pt x="266" y="373"/>
                </a:cubicBezTo>
                <a:cubicBezTo>
                  <a:pt x="288" y="373"/>
                  <a:pt x="288" y="373"/>
                  <a:pt x="288" y="373"/>
                </a:cubicBezTo>
                <a:cubicBezTo>
                  <a:pt x="288" y="405"/>
                  <a:pt x="288" y="405"/>
                  <a:pt x="288" y="405"/>
                </a:cubicBezTo>
                <a:cubicBezTo>
                  <a:pt x="288" y="411"/>
                  <a:pt x="292" y="416"/>
                  <a:pt x="298" y="416"/>
                </a:cubicBezTo>
                <a:cubicBezTo>
                  <a:pt x="304" y="416"/>
                  <a:pt x="309" y="411"/>
                  <a:pt x="309" y="405"/>
                </a:cubicBezTo>
                <a:cubicBezTo>
                  <a:pt x="309" y="373"/>
                  <a:pt x="309" y="373"/>
                  <a:pt x="309" y="373"/>
                </a:cubicBezTo>
                <a:cubicBezTo>
                  <a:pt x="362" y="373"/>
                  <a:pt x="362" y="373"/>
                  <a:pt x="362" y="373"/>
                </a:cubicBezTo>
                <a:cubicBezTo>
                  <a:pt x="368" y="373"/>
                  <a:pt x="373" y="368"/>
                  <a:pt x="373" y="362"/>
                </a:cubicBezTo>
                <a:cubicBezTo>
                  <a:pt x="373" y="309"/>
                  <a:pt x="373" y="309"/>
                  <a:pt x="373" y="309"/>
                </a:cubicBezTo>
                <a:cubicBezTo>
                  <a:pt x="405" y="309"/>
                  <a:pt x="405" y="309"/>
                  <a:pt x="405" y="309"/>
                </a:cubicBezTo>
                <a:cubicBezTo>
                  <a:pt x="411" y="309"/>
                  <a:pt x="416" y="304"/>
                  <a:pt x="416" y="298"/>
                </a:cubicBezTo>
                <a:cubicBezTo>
                  <a:pt x="416" y="292"/>
                  <a:pt x="411" y="288"/>
                  <a:pt x="405" y="288"/>
                </a:cubicBezTo>
                <a:cubicBezTo>
                  <a:pt x="373" y="288"/>
                  <a:pt x="373" y="288"/>
                  <a:pt x="373" y="288"/>
                </a:cubicBezTo>
                <a:cubicBezTo>
                  <a:pt x="373" y="266"/>
                  <a:pt x="373" y="266"/>
                  <a:pt x="373" y="266"/>
                </a:cubicBezTo>
                <a:cubicBezTo>
                  <a:pt x="405" y="266"/>
                  <a:pt x="405" y="266"/>
                  <a:pt x="405" y="266"/>
                </a:cubicBezTo>
                <a:cubicBezTo>
                  <a:pt x="411" y="266"/>
                  <a:pt x="416" y="262"/>
                  <a:pt x="416" y="256"/>
                </a:cubicBezTo>
                <a:cubicBezTo>
                  <a:pt x="416" y="250"/>
                  <a:pt x="411" y="245"/>
                  <a:pt x="405" y="245"/>
                </a:cubicBezTo>
                <a:lnTo>
                  <a:pt x="373" y="24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19" name="Freeform 831">
            <a:extLst>
              <a:ext uri="{FF2B5EF4-FFF2-40B4-BE49-F238E27FC236}">
                <a16:creationId xmlns:a16="http://schemas.microsoft.com/office/drawing/2014/main" id="{FE10F685-6A7B-4A9D-B6D6-3B42DF56C0E3}"/>
              </a:ext>
            </a:extLst>
          </p:cNvPr>
          <p:cNvSpPr>
            <a:spLocks noChangeAspect="1" noEditPoints="1"/>
          </p:cNvSpPr>
          <p:nvPr/>
        </p:nvSpPr>
        <p:spPr bwMode="auto">
          <a:xfrm>
            <a:off x="7558922" y="1760059"/>
            <a:ext cx="182880" cy="182880"/>
          </a:xfrm>
          <a:custGeom>
            <a:avLst/>
            <a:gdLst>
              <a:gd name="T0" fmla="*/ 213 w 512"/>
              <a:gd name="T1" fmla="*/ 298 h 512"/>
              <a:gd name="T2" fmla="*/ 298 w 512"/>
              <a:gd name="T3" fmla="*/ 213 h 512"/>
              <a:gd name="T4" fmla="*/ 160 w 512"/>
              <a:gd name="T5" fmla="*/ 160 h 512"/>
              <a:gd name="T6" fmla="*/ 352 w 512"/>
              <a:gd name="T7" fmla="*/ 352 h 512"/>
              <a:gd name="T8" fmla="*/ 160 w 512"/>
              <a:gd name="T9" fmla="*/ 160 h 512"/>
              <a:gd name="T10" fmla="*/ 202 w 512"/>
              <a:gd name="T11" fmla="*/ 320 h 512"/>
              <a:gd name="T12" fmla="*/ 320 w 512"/>
              <a:gd name="T13" fmla="*/ 309 h 512"/>
              <a:gd name="T14" fmla="*/ 309 w 512"/>
              <a:gd name="T15" fmla="*/ 192 h 512"/>
              <a:gd name="T16" fmla="*/ 192 w 512"/>
              <a:gd name="T17" fmla="*/ 202 h 512"/>
              <a:gd name="T18" fmla="*/ 512 w 512"/>
              <a:gd name="T19" fmla="*/ 256 h 512"/>
              <a:gd name="T20" fmla="*/ 0 w 512"/>
              <a:gd name="T21" fmla="*/ 256 h 512"/>
              <a:gd name="T22" fmla="*/ 512 w 512"/>
              <a:gd name="T23" fmla="*/ 256 h 512"/>
              <a:gd name="T24" fmla="*/ 373 w 512"/>
              <a:gd name="T25" fmla="*/ 224 h 512"/>
              <a:gd name="T26" fmla="*/ 416 w 512"/>
              <a:gd name="T27" fmla="*/ 213 h 512"/>
              <a:gd name="T28" fmla="*/ 373 w 512"/>
              <a:gd name="T29" fmla="*/ 202 h 512"/>
              <a:gd name="T30" fmla="*/ 362 w 512"/>
              <a:gd name="T31" fmla="*/ 138 h 512"/>
              <a:gd name="T32" fmla="*/ 309 w 512"/>
              <a:gd name="T33" fmla="*/ 106 h 512"/>
              <a:gd name="T34" fmla="*/ 288 w 512"/>
              <a:gd name="T35" fmla="*/ 106 h 512"/>
              <a:gd name="T36" fmla="*/ 266 w 512"/>
              <a:gd name="T37" fmla="*/ 138 h 512"/>
              <a:gd name="T38" fmla="*/ 256 w 512"/>
              <a:gd name="T39" fmla="*/ 96 h 512"/>
              <a:gd name="T40" fmla="*/ 245 w 512"/>
              <a:gd name="T41" fmla="*/ 138 h 512"/>
              <a:gd name="T42" fmla="*/ 224 w 512"/>
              <a:gd name="T43" fmla="*/ 106 h 512"/>
              <a:gd name="T44" fmla="*/ 202 w 512"/>
              <a:gd name="T45" fmla="*/ 106 h 512"/>
              <a:gd name="T46" fmla="*/ 149 w 512"/>
              <a:gd name="T47" fmla="*/ 138 h 512"/>
              <a:gd name="T48" fmla="*/ 138 w 512"/>
              <a:gd name="T49" fmla="*/ 202 h 512"/>
              <a:gd name="T50" fmla="*/ 96 w 512"/>
              <a:gd name="T51" fmla="*/ 213 h 512"/>
              <a:gd name="T52" fmla="*/ 138 w 512"/>
              <a:gd name="T53" fmla="*/ 224 h 512"/>
              <a:gd name="T54" fmla="*/ 106 w 512"/>
              <a:gd name="T55" fmla="*/ 245 h 512"/>
              <a:gd name="T56" fmla="*/ 106 w 512"/>
              <a:gd name="T57" fmla="*/ 266 h 512"/>
              <a:gd name="T58" fmla="*/ 138 w 512"/>
              <a:gd name="T59" fmla="*/ 288 h 512"/>
              <a:gd name="T60" fmla="*/ 96 w 512"/>
              <a:gd name="T61" fmla="*/ 298 h 512"/>
              <a:gd name="T62" fmla="*/ 138 w 512"/>
              <a:gd name="T63" fmla="*/ 309 h 512"/>
              <a:gd name="T64" fmla="*/ 149 w 512"/>
              <a:gd name="T65" fmla="*/ 373 h 512"/>
              <a:gd name="T66" fmla="*/ 202 w 512"/>
              <a:gd name="T67" fmla="*/ 405 h 512"/>
              <a:gd name="T68" fmla="*/ 224 w 512"/>
              <a:gd name="T69" fmla="*/ 405 h 512"/>
              <a:gd name="T70" fmla="*/ 245 w 512"/>
              <a:gd name="T71" fmla="*/ 373 h 512"/>
              <a:gd name="T72" fmla="*/ 256 w 512"/>
              <a:gd name="T73" fmla="*/ 416 h 512"/>
              <a:gd name="T74" fmla="*/ 266 w 512"/>
              <a:gd name="T75" fmla="*/ 373 h 512"/>
              <a:gd name="T76" fmla="*/ 288 w 512"/>
              <a:gd name="T77" fmla="*/ 405 h 512"/>
              <a:gd name="T78" fmla="*/ 309 w 512"/>
              <a:gd name="T79" fmla="*/ 405 h 512"/>
              <a:gd name="T80" fmla="*/ 362 w 512"/>
              <a:gd name="T81" fmla="*/ 373 h 512"/>
              <a:gd name="T82" fmla="*/ 373 w 512"/>
              <a:gd name="T83" fmla="*/ 309 h 512"/>
              <a:gd name="T84" fmla="*/ 416 w 512"/>
              <a:gd name="T85" fmla="*/ 298 h 512"/>
              <a:gd name="T86" fmla="*/ 373 w 512"/>
              <a:gd name="T87" fmla="*/ 288 h 512"/>
              <a:gd name="T88" fmla="*/ 405 w 512"/>
              <a:gd name="T89" fmla="*/ 266 h 512"/>
              <a:gd name="T90" fmla="*/ 405 w 512"/>
              <a:gd name="T91"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98" y="298"/>
                </a:moveTo>
                <a:cubicBezTo>
                  <a:pt x="213" y="298"/>
                  <a:pt x="213" y="298"/>
                  <a:pt x="213" y="298"/>
                </a:cubicBezTo>
                <a:cubicBezTo>
                  <a:pt x="213" y="213"/>
                  <a:pt x="213" y="213"/>
                  <a:pt x="213" y="213"/>
                </a:cubicBezTo>
                <a:cubicBezTo>
                  <a:pt x="298" y="213"/>
                  <a:pt x="298" y="213"/>
                  <a:pt x="298" y="213"/>
                </a:cubicBezTo>
                <a:lnTo>
                  <a:pt x="298" y="298"/>
                </a:lnTo>
                <a:close/>
                <a:moveTo>
                  <a:pt x="160" y="160"/>
                </a:moveTo>
                <a:cubicBezTo>
                  <a:pt x="352" y="160"/>
                  <a:pt x="352" y="160"/>
                  <a:pt x="352" y="160"/>
                </a:cubicBezTo>
                <a:cubicBezTo>
                  <a:pt x="352" y="352"/>
                  <a:pt x="352" y="352"/>
                  <a:pt x="352" y="352"/>
                </a:cubicBezTo>
                <a:cubicBezTo>
                  <a:pt x="160" y="352"/>
                  <a:pt x="160" y="352"/>
                  <a:pt x="160" y="352"/>
                </a:cubicBezTo>
                <a:lnTo>
                  <a:pt x="160" y="160"/>
                </a:lnTo>
                <a:close/>
                <a:moveTo>
                  <a:pt x="192" y="309"/>
                </a:moveTo>
                <a:cubicBezTo>
                  <a:pt x="192" y="315"/>
                  <a:pt x="196" y="320"/>
                  <a:pt x="202" y="320"/>
                </a:cubicBezTo>
                <a:cubicBezTo>
                  <a:pt x="309" y="320"/>
                  <a:pt x="309" y="320"/>
                  <a:pt x="309" y="320"/>
                </a:cubicBezTo>
                <a:cubicBezTo>
                  <a:pt x="315" y="320"/>
                  <a:pt x="320" y="315"/>
                  <a:pt x="320" y="309"/>
                </a:cubicBezTo>
                <a:cubicBezTo>
                  <a:pt x="320" y="202"/>
                  <a:pt x="320" y="202"/>
                  <a:pt x="320" y="202"/>
                </a:cubicBezTo>
                <a:cubicBezTo>
                  <a:pt x="320" y="196"/>
                  <a:pt x="315" y="192"/>
                  <a:pt x="309" y="192"/>
                </a:cubicBezTo>
                <a:cubicBezTo>
                  <a:pt x="202" y="192"/>
                  <a:pt x="202" y="192"/>
                  <a:pt x="202" y="192"/>
                </a:cubicBezTo>
                <a:cubicBezTo>
                  <a:pt x="196" y="192"/>
                  <a:pt x="192" y="196"/>
                  <a:pt x="192" y="202"/>
                </a:cubicBezTo>
                <a:lnTo>
                  <a:pt x="192"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45"/>
                </a:moveTo>
                <a:cubicBezTo>
                  <a:pt x="373" y="224"/>
                  <a:pt x="373" y="224"/>
                  <a:pt x="373" y="224"/>
                </a:cubicBezTo>
                <a:cubicBezTo>
                  <a:pt x="405" y="224"/>
                  <a:pt x="405" y="224"/>
                  <a:pt x="405" y="224"/>
                </a:cubicBezTo>
                <a:cubicBezTo>
                  <a:pt x="411" y="224"/>
                  <a:pt x="416" y="219"/>
                  <a:pt x="416" y="213"/>
                </a:cubicBezTo>
                <a:cubicBezTo>
                  <a:pt x="416" y="207"/>
                  <a:pt x="411" y="202"/>
                  <a:pt x="405" y="202"/>
                </a:cubicBezTo>
                <a:cubicBezTo>
                  <a:pt x="373" y="202"/>
                  <a:pt x="373" y="202"/>
                  <a:pt x="373" y="202"/>
                </a:cubicBezTo>
                <a:cubicBezTo>
                  <a:pt x="373" y="149"/>
                  <a:pt x="373" y="149"/>
                  <a:pt x="373" y="149"/>
                </a:cubicBezTo>
                <a:cubicBezTo>
                  <a:pt x="373" y="143"/>
                  <a:pt x="368" y="138"/>
                  <a:pt x="362" y="138"/>
                </a:cubicBezTo>
                <a:cubicBezTo>
                  <a:pt x="309" y="138"/>
                  <a:pt x="309" y="138"/>
                  <a:pt x="309" y="138"/>
                </a:cubicBezTo>
                <a:cubicBezTo>
                  <a:pt x="309" y="106"/>
                  <a:pt x="309" y="106"/>
                  <a:pt x="309" y="106"/>
                </a:cubicBezTo>
                <a:cubicBezTo>
                  <a:pt x="309" y="100"/>
                  <a:pt x="304" y="96"/>
                  <a:pt x="298" y="96"/>
                </a:cubicBezTo>
                <a:cubicBezTo>
                  <a:pt x="292" y="96"/>
                  <a:pt x="288" y="100"/>
                  <a:pt x="288" y="106"/>
                </a:cubicBezTo>
                <a:cubicBezTo>
                  <a:pt x="288" y="138"/>
                  <a:pt x="288" y="138"/>
                  <a:pt x="288" y="138"/>
                </a:cubicBezTo>
                <a:cubicBezTo>
                  <a:pt x="266" y="138"/>
                  <a:pt x="266" y="138"/>
                  <a:pt x="266" y="138"/>
                </a:cubicBezTo>
                <a:cubicBezTo>
                  <a:pt x="266" y="106"/>
                  <a:pt x="266" y="106"/>
                  <a:pt x="266" y="106"/>
                </a:cubicBezTo>
                <a:cubicBezTo>
                  <a:pt x="266" y="100"/>
                  <a:pt x="262" y="96"/>
                  <a:pt x="256" y="96"/>
                </a:cubicBezTo>
                <a:cubicBezTo>
                  <a:pt x="250" y="96"/>
                  <a:pt x="245" y="100"/>
                  <a:pt x="245" y="106"/>
                </a:cubicBezTo>
                <a:cubicBezTo>
                  <a:pt x="245" y="138"/>
                  <a:pt x="245" y="138"/>
                  <a:pt x="245" y="138"/>
                </a:cubicBezTo>
                <a:cubicBezTo>
                  <a:pt x="224" y="138"/>
                  <a:pt x="224" y="138"/>
                  <a:pt x="224" y="138"/>
                </a:cubicBezTo>
                <a:cubicBezTo>
                  <a:pt x="224" y="106"/>
                  <a:pt x="224" y="106"/>
                  <a:pt x="224" y="106"/>
                </a:cubicBezTo>
                <a:cubicBezTo>
                  <a:pt x="224" y="100"/>
                  <a:pt x="219" y="96"/>
                  <a:pt x="213" y="96"/>
                </a:cubicBezTo>
                <a:cubicBezTo>
                  <a:pt x="207" y="96"/>
                  <a:pt x="202" y="100"/>
                  <a:pt x="202" y="106"/>
                </a:cubicBezTo>
                <a:cubicBezTo>
                  <a:pt x="202" y="138"/>
                  <a:pt x="202" y="138"/>
                  <a:pt x="202" y="138"/>
                </a:cubicBezTo>
                <a:cubicBezTo>
                  <a:pt x="149" y="138"/>
                  <a:pt x="149" y="138"/>
                  <a:pt x="149" y="138"/>
                </a:cubicBezTo>
                <a:cubicBezTo>
                  <a:pt x="143" y="138"/>
                  <a:pt x="138" y="143"/>
                  <a:pt x="138" y="149"/>
                </a:cubicBezTo>
                <a:cubicBezTo>
                  <a:pt x="138" y="202"/>
                  <a:pt x="138" y="202"/>
                  <a:pt x="138" y="202"/>
                </a:cubicBezTo>
                <a:cubicBezTo>
                  <a:pt x="106" y="202"/>
                  <a:pt x="106" y="202"/>
                  <a:pt x="106" y="202"/>
                </a:cubicBezTo>
                <a:cubicBezTo>
                  <a:pt x="100" y="202"/>
                  <a:pt x="96" y="207"/>
                  <a:pt x="96" y="213"/>
                </a:cubicBezTo>
                <a:cubicBezTo>
                  <a:pt x="96" y="219"/>
                  <a:pt x="100" y="224"/>
                  <a:pt x="106" y="224"/>
                </a:cubicBezTo>
                <a:cubicBezTo>
                  <a:pt x="138" y="224"/>
                  <a:pt x="138" y="224"/>
                  <a:pt x="138" y="224"/>
                </a:cubicBezTo>
                <a:cubicBezTo>
                  <a:pt x="138" y="245"/>
                  <a:pt x="138" y="245"/>
                  <a:pt x="138" y="245"/>
                </a:cubicBezTo>
                <a:cubicBezTo>
                  <a:pt x="106" y="245"/>
                  <a:pt x="106" y="245"/>
                  <a:pt x="106" y="245"/>
                </a:cubicBezTo>
                <a:cubicBezTo>
                  <a:pt x="100" y="245"/>
                  <a:pt x="96" y="250"/>
                  <a:pt x="96" y="256"/>
                </a:cubicBezTo>
                <a:cubicBezTo>
                  <a:pt x="96" y="262"/>
                  <a:pt x="100" y="266"/>
                  <a:pt x="106" y="266"/>
                </a:cubicBezTo>
                <a:cubicBezTo>
                  <a:pt x="138" y="266"/>
                  <a:pt x="138" y="266"/>
                  <a:pt x="138" y="266"/>
                </a:cubicBezTo>
                <a:cubicBezTo>
                  <a:pt x="138" y="288"/>
                  <a:pt x="138" y="288"/>
                  <a:pt x="138" y="288"/>
                </a:cubicBezTo>
                <a:cubicBezTo>
                  <a:pt x="106" y="288"/>
                  <a:pt x="106" y="288"/>
                  <a:pt x="106" y="288"/>
                </a:cubicBezTo>
                <a:cubicBezTo>
                  <a:pt x="100" y="288"/>
                  <a:pt x="96" y="292"/>
                  <a:pt x="96" y="298"/>
                </a:cubicBezTo>
                <a:cubicBezTo>
                  <a:pt x="96" y="304"/>
                  <a:pt x="100" y="309"/>
                  <a:pt x="106" y="309"/>
                </a:cubicBezTo>
                <a:cubicBezTo>
                  <a:pt x="138" y="309"/>
                  <a:pt x="138" y="309"/>
                  <a:pt x="138" y="309"/>
                </a:cubicBezTo>
                <a:cubicBezTo>
                  <a:pt x="138" y="362"/>
                  <a:pt x="138" y="362"/>
                  <a:pt x="138" y="362"/>
                </a:cubicBezTo>
                <a:cubicBezTo>
                  <a:pt x="138" y="368"/>
                  <a:pt x="143" y="373"/>
                  <a:pt x="149" y="373"/>
                </a:cubicBezTo>
                <a:cubicBezTo>
                  <a:pt x="202" y="373"/>
                  <a:pt x="202" y="373"/>
                  <a:pt x="202" y="373"/>
                </a:cubicBezTo>
                <a:cubicBezTo>
                  <a:pt x="202" y="405"/>
                  <a:pt x="202" y="405"/>
                  <a:pt x="202" y="405"/>
                </a:cubicBezTo>
                <a:cubicBezTo>
                  <a:pt x="202" y="411"/>
                  <a:pt x="207" y="416"/>
                  <a:pt x="213" y="416"/>
                </a:cubicBezTo>
                <a:cubicBezTo>
                  <a:pt x="219" y="416"/>
                  <a:pt x="224" y="411"/>
                  <a:pt x="224" y="405"/>
                </a:cubicBezTo>
                <a:cubicBezTo>
                  <a:pt x="224" y="373"/>
                  <a:pt x="224" y="373"/>
                  <a:pt x="224" y="373"/>
                </a:cubicBezTo>
                <a:cubicBezTo>
                  <a:pt x="245" y="373"/>
                  <a:pt x="245" y="373"/>
                  <a:pt x="245" y="373"/>
                </a:cubicBezTo>
                <a:cubicBezTo>
                  <a:pt x="245" y="405"/>
                  <a:pt x="245" y="405"/>
                  <a:pt x="245" y="405"/>
                </a:cubicBezTo>
                <a:cubicBezTo>
                  <a:pt x="245" y="411"/>
                  <a:pt x="250" y="416"/>
                  <a:pt x="256" y="416"/>
                </a:cubicBezTo>
                <a:cubicBezTo>
                  <a:pt x="262" y="416"/>
                  <a:pt x="266" y="411"/>
                  <a:pt x="266" y="405"/>
                </a:cubicBezTo>
                <a:cubicBezTo>
                  <a:pt x="266" y="373"/>
                  <a:pt x="266" y="373"/>
                  <a:pt x="266" y="373"/>
                </a:cubicBezTo>
                <a:cubicBezTo>
                  <a:pt x="288" y="373"/>
                  <a:pt x="288" y="373"/>
                  <a:pt x="288" y="373"/>
                </a:cubicBezTo>
                <a:cubicBezTo>
                  <a:pt x="288" y="405"/>
                  <a:pt x="288" y="405"/>
                  <a:pt x="288" y="405"/>
                </a:cubicBezTo>
                <a:cubicBezTo>
                  <a:pt x="288" y="411"/>
                  <a:pt x="292" y="416"/>
                  <a:pt x="298" y="416"/>
                </a:cubicBezTo>
                <a:cubicBezTo>
                  <a:pt x="304" y="416"/>
                  <a:pt x="309" y="411"/>
                  <a:pt x="309" y="405"/>
                </a:cubicBezTo>
                <a:cubicBezTo>
                  <a:pt x="309" y="373"/>
                  <a:pt x="309" y="373"/>
                  <a:pt x="309" y="373"/>
                </a:cubicBezTo>
                <a:cubicBezTo>
                  <a:pt x="362" y="373"/>
                  <a:pt x="362" y="373"/>
                  <a:pt x="362" y="373"/>
                </a:cubicBezTo>
                <a:cubicBezTo>
                  <a:pt x="368" y="373"/>
                  <a:pt x="373" y="368"/>
                  <a:pt x="373" y="362"/>
                </a:cubicBezTo>
                <a:cubicBezTo>
                  <a:pt x="373" y="309"/>
                  <a:pt x="373" y="309"/>
                  <a:pt x="373" y="309"/>
                </a:cubicBezTo>
                <a:cubicBezTo>
                  <a:pt x="405" y="309"/>
                  <a:pt x="405" y="309"/>
                  <a:pt x="405" y="309"/>
                </a:cubicBezTo>
                <a:cubicBezTo>
                  <a:pt x="411" y="309"/>
                  <a:pt x="416" y="304"/>
                  <a:pt x="416" y="298"/>
                </a:cubicBezTo>
                <a:cubicBezTo>
                  <a:pt x="416" y="292"/>
                  <a:pt x="411" y="288"/>
                  <a:pt x="405" y="288"/>
                </a:cubicBezTo>
                <a:cubicBezTo>
                  <a:pt x="373" y="288"/>
                  <a:pt x="373" y="288"/>
                  <a:pt x="373" y="288"/>
                </a:cubicBezTo>
                <a:cubicBezTo>
                  <a:pt x="373" y="266"/>
                  <a:pt x="373" y="266"/>
                  <a:pt x="373" y="266"/>
                </a:cubicBezTo>
                <a:cubicBezTo>
                  <a:pt x="405" y="266"/>
                  <a:pt x="405" y="266"/>
                  <a:pt x="405" y="266"/>
                </a:cubicBezTo>
                <a:cubicBezTo>
                  <a:pt x="411" y="266"/>
                  <a:pt x="416" y="262"/>
                  <a:pt x="416" y="256"/>
                </a:cubicBezTo>
                <a:cubicBezTo>
                  <a:pt x="416" y="250"/>
                  <a:pt x="411" y="245"/>
                  <a:pt x="405" y="245"/>
                </a:cubicBezTo>
                <a:lnTo>
                  <a:pt x="373" y="24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02" name="Rectangle 201">
            <a:extLst>
              <a:ext uri="{FF2B5EF4-FFF2-40B4-BE49-F238E27FC236}">
                <a16:creationId xmlns:a16="http://schemas.microsoft.com/office/drawing/2014/main" id="{F9F28D78-C064-40F3-8E25-37B82702D434}"/>
              </a:ext>
            </a:extLst>
          </p:cNvPr>
          <p:cNvSpPr/>
          <p:nvPr/>
        </p:nvSpPr>
        <p:spPr>
          <a:xfrm>
            <a:off x="2025324" y="3104406"/>
            <a:ext cx="8679399" cy="2415677"/>
          </a:xfrm>
          <a:prstGeom prst="rect">
            <a:avLst/>
          </a:prstGeom>
          <a:noFill/>
          <a:ln>
            <a:solidFill>
              <a:schemeClr val="tx1">
                <a:lumMod val="50000"/>
                <a:lumOff val="50000"/>
              </a:schemeClr>
            </a:solidFill>
          </a:ln>
          <a:effectLst>
            <a:outerShdw blurRad="50800" dist="38100" dir="5400000" algn="t" rotWithShape="0">
              <a:prstClr val="black">
                <a:alpha val="40000"/>
              </a:prstClr>
            </a:outerShdw>
          </a:effectLst>
          <a:scene3d>
            <a:camera prst="orthographicFront"/>
            <a:lightRig rig="threePt" dir="t"/>
          </a:scene3d>
          <a:sp3d>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203" name="TextBox 202">
            <a:extLst>
              <a:ext uri="{FF2B5EF4-FFF2-40B4-BE49-F238E27FC236}">
                <a16:creationId xmlns:a16="http://schemas.microsoft.com/office/drawing/2014/main" id="{0A5B32AC-2955-4D08-9285-2BD5657761E4}"/>
              </a:ext>
            </a:extLst>
          </p:cNvPr>
          <p:cNvSpPr txBox="1"/>
          <p:nvPr/>
        </p:nvSpPr>
        <p:spPr>
          <a:xfrm>
            <a:off x="243675" y="4815012"/>
            <a:ext cx="1506951" cy="738664"/>
          </a:xfrm>
          <a:prstGeom prst="rect">
            <a:avLst/>
          </a:prstGeom>
          <a:noFill/>
        </p:spPr>
        <p:txBody>
          <a:bodyPr vert="horz" wrap="square" lIns="91440" tIns="45720" rIns="91440" bIns="4572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dirty="0">
                <a:ln>
                  <a:noFill/>
                </a:ln>
                <a:solidFill>
                  <a:srgbClr val="D59A59"/>
                </a:solidFill>
                <a:effectLst/>
                <a:uLnTx/>
                <a:uFillTx/>
                <a:latin typeface="Arial" panose="020B0604020202020204" pitchFamily="34" charset="0"/>
                <a:ea typeface="+mn-ea"/>
                <a:cs typeface="Arial" panose="020B0604020202020204" pitchFamily="34" charset="0"/>
              </a:rPr>
              <a:t>Azure Architectural considerations</a:t>
            </a:r>
          </a:p>
        </p:txBody>
      </p:sp>
      <p:sp>
        <p:nvSpPr>
          <p:cNvPr id="204" name="TextBox 203">
            <a:extLst>
              <a:ext uri="{FF2B5EF4-FFF2-40B4-BE49-F238E27FC236}">
                <a16:creationId xmlns:a16="http://schemas.microsoft.com/office/drawing/2014/main" id="{6CF1246D-6CB6-4ECC-96F3-E13E353E1DE8}"/>
              </a:ext>
            </a:extLst>
          </p:cNvPr>
          <p:cNvSpPr txBox="1"/>
          <p:nvPr/>
        </p:nvSpPr>
        <p:spPr>
          <a:xfrm>
            <a:off x="191902" y="5759941"/>
            <a:ext cx="1182387" cy="738664"/>
          </a:xfrm>
          <a:prstGeom prst="rect">
            <a:avLst/>
          </a:prstGeom>
          <a:noFill/>
        </p:spPr>
        <p:txBody>
          <a:bodyPr vert="horz" wrap="square" lIns="91440" tIns="45720" rIns="91440" bIns="45720" rtlCol="0">
            <a:spAutoFit/>
          </a:body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1400" b="1" i="0" u="none" strike="noStrike" kern="1200" cap="none" spc="0" normalizeH="0" baseline="0" noProof="0" dirty="0">
                <a:ln>
                  <a:noFill/>
                </a:ln>
                <a:solidFill>
                  <a:srgbClr val="5A5A5A"/>
                </a:solidFill>
                <a:effectLst/>
                <a:uLnTx/>
                <a:uFillTx/>
                <a:latin typeface="Arial" panose="020B0604020202020204" pitchFamily="34" charset="0"/>
                <a:ea typeface="+mn-ea"/>
                <a:cs typeface="Arial" panose="020B0604020202020204" pitchFamily="34" charset="0"/>
              </a:rPr>
              <a:t>Technology choice points</a:t>
            </a:r>
          </a:p>
        </p:txBody>
      </p:sp>
      <p:sp>
        <p:nvSpPr>
          <p:cNvPr id="205" name="TextBox 204">
            <a:extLst>
              <a:ext uri="{FF2B5EF4-FFF2-40B4-BE49-F238E27FC236}">
                <a16:creationId xmlns:a16="http://schemas.microsoft.com/office/drawing/2014/main" id="{4C9F7CF5-3823-4458-9D17-0D2776C86E58}"/>
              </a:ext>
            </a:extLst>
          </p:cNvPr>
          <p:cNvSpPr txBox="1"/>
          <p:nvPr/>
        </p:nvSpPr>
        <p:spPr bwMode="gray">
          <a:xfrm>
            <a:off x="2458636" y="5838688"/>
            <a:ext cx="1884582" cy="553998"/>
          </a:xfrm>
          <a:prstGeom prst="rect">
            <a:avLst/>
          </a:prstGeom>
        </p:spPr>
        <p:txBody>
          <a:bodyPr wrap="square" lIns="0" tIns="0" rIns="0" bIns="0" anchor="ctr">
            <a:spAutoFit/>
          </a:bodyPr>
          <a:lstStyle>
            <a:defPPr>
              <a:defRPr lang="en-US"/>
            </a:defPPr>
            <a:lvl1pPr algn="ctr">
              <a:defRPr sz="1200" b="1">
                <a:cs typeface="Arial" pitchFamily="34" charset="0"/>
              </a:defRPr>
            </a:lvl1pPr>
          </a:lstStyle>
          <a:p>
            <a:pPr marL="0" marR="0" lvl="0" indent="0" algn="l" defTabSz="1219170" rtl="0" eaLnBrk="1" fontAlgn="auto" latinLnBrk="0" hangingPunct="1">
              <a:lnSpc>
                <a:spcPct val="100000"/>
              </a:lnSpc>
              <a:spcBef>
                <a:spcPts val="200"/>
              </a:spcBef>
              <a:spcAft>
                <a:spcPts val="0"/>
              </a:spcAft>
              <a:buClrTx/>
              <a:buSzPct val="100000"/>
              <a:buFontTx/>
              <a:buNone/>
              <a:tabLst/>
              <a:defRPr/>
            </a:pPr>
            <a:r>
              <a:rPr kumimoji="0" lang="en-US" sz="900" b="1" i="0" u="none" strike="noStrike" kern="1200" cap="none" spc="0" normalizeH="0" baseline="0" noProof="0" dirty="0">
                <a:ln>
                  <a:noFill/>
                </a:ln>
                <a:solidFill>
                  <a:srgbClr val="000000"/>
                </a:solidFill>
                <a:effectLst/>
                <a:uLnTx/>
                <a:uFillTx/>
                <a:latin typeface="Open Sans"/>
                <a:ea typeface="+mn-ea"/>
                <a:cs typeface="Arial" pitchFamily="34" charset="0"/>
              </a:rPr>
              <a:t>Ingestion – </a:t>
            </a:r>
            <a:r>
              <a:rPr kumimoji="0" lang="en-US" sz="9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Arial" pitchFamily="34" charset="0"/>
              </a:rPr>
              <a:t>ADF is used for injecting the structured data from existing data centers /systems into Azure Blob storage</a:t>
            </a:r>
          </a:p>
        </p:txBody>
      </p:sp>
      <p:grpSp>
        <p:nvGrpSpPr>
          <p:cNvPr id="206" name="Group 156">
            <a:extLst>
              <a:ext uri="{FF2B5EF4-FFF2-40B4-BE49-F238E27FC236}">
                <a16:creationId xmlns:a16="http://schemas.microsoft.com/office/drawing/2014/main" id="{01410004-5E4A-4C65-9240-F04844864D5E}"/>
              </a:ext>
            </a:extLst>
          </p:cNvPr>
          <p:cNvGrpSpPr>
            <a:grpSpLocks/>
          </p:cNvGrpSpPr>
          <p:nvPr/>
        </p:nvGrpSpPr>
        <p:grpSpPr bwMode="auto">
          <a:xfrm>
            <a:off x="1963360" y="5891296"/>
            <a:ext cx="329184" cy="329184"/>
            <a:chOff x="4259" y="394"/>
            <a:chExt cx="340" cy="340"/>
          </a:xfrm>
          <a:solidFill>
            <a:schemeClr val="accent2"/>
          </a:solidFill>
        </p:grpSpPr>
        <p:sp>
          <p:nvSpPr>
            <p:cNvPr id="207" name="Freeform 157">
              <a:extLst>
                <a:ext uri="{FF2B5EF4-FFF2-40B4-BE49-F238E27FC236}">
                  <a16:creationId xmlns:a16="http://schemas.microsoft.com/office/drawing/2014/main" id="{A5FA46CE-6C8C-41C2-8D74-36868ED54C88}"/>
                </a:ext>
              </a:extLst>
            </p:cNvPr>
            <p:cNvSpPr>
              <a:spLocks noEditPoints="1"/>
            </p:cNvSpPr>
            <p:nvPr/>
          </p:nvSpPr>
          <p:spPr bwMode="auto">
            <a:xfrm>
              <a:off x="4259" y="39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5"/>
            </a:solidFill>
            <a:ln w="3175">
              <a:solidFill>
                <a:srgbClr val="00B0F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08" name="Freeform 158">
              <a:extLst>
                <a:ext uri="{FF2B5EF4-FFF2-40B4-BE49-F238E27FC236}">
                  <a16:creationId xmlns:a16="http://schemas.microsoft.com/office/drawing/2014/main" id="{2797D84C-E337-473C-AA02-50D7C6724BBA}"/>
                </a:ext>
              </a:extLst>
            </p:cNvPr>
            <p:cNvSpPr>
              <a:spLocks noEditPoints="1"/>
            </p:cNvSpPr>
            <p:nvPr/>
          </p:nvSpPr>
          <p:spPr bwMode="auto">
            <a:xfrm>
              <a:off x="4323" y="464"/>
              <a:ext cx="212" cy="206"/>
            </a:xfrm>
            <a:custGeom>
              <a:avLst/>
              <a:gdLst>
                <a:gd name="T0" fmla="*/ 254 w 320"/>
                <a:gd name="T1" fmla="*/ 161 h 310"/>
                <a:gd name="T2" fmla="*/ 244 w 320"/>
                <a:gd name="T3" fmla="*/ 160 h 310"/>
                <a:gd name="T4" fmla="*/ 198 w 320"/>
                <a:gd name="T5" fmla="*/ 179 h 310"/>
                <a:gd name="T6" fmla="*/ 192 w 320"/>
                <a:gd name="T7" fmla="*/ 189 h 310"/>
                <a:gd name="T8" fmla="*/ 192 w 320"/>
                <a:gd name="T9" fmla="*/ 235 h 310"/>
                <a:gd name="T10" fmla="*/ 196 w 320"/>
                <a:gd name="T11" fmla="*/ 244 h 310"/>
                <a:gd name="T12" fmla="*/ 202 w 320"/>
                <a:gd name="T13" fmla="*/ 246 h 310"/>
                <a:gd name="T14" fmla="*/ 207 w 320"/>
                <a:gd name="T15" fmla="*/ 245 h 310"/>
                <a:gd name="T16" fmla="*/ 252 w 320"/>
                <a:gd name="T17" fmla="*/ 225 h 310"/>
                <a:gd name="T18" fmla="*/ 259 w 320"/>
                <a:gd name="T19" fmla="*/ 215 h 310"/>
                <a:gd name="T20" fmla="*/ 259 w 320"/>
                <a:gd name="T21" fmla="*/ 169 h 310"/>
                <a:gd name="T22" fmla="*/ 254 w 320"/>
                <a:gd name="T23" fmla="*/ 161 h 310"/>
                <a:gd name="T24" fmla="*/ 238 w 320"/>
                <a:gd name="T25" fmla="*/ 208 h 310"/>
                <a:gd name="T26" fmla="*/ 213 w 320"/>
                <a:gd name="T27" fmla="*/ 219 h 310"/>
                <a:gd name="T28" fmla="*/ 213 w 320"/>
                <a:gd name="T29" fmla="*/ 196 h 310"/>
                <a:gd name="T30" fmla="*/ 238 w 320"/>
                <a:gd name="T31" fmla="*/ 186 h 310"/>
                <a:gd name="T32" fmla="*/ 238 w 320"/>
                <a:gd name="T33" fmla="*/ 208 h 310"/>
                <a:gd name="T34" fmla="*/ 313 w 320"/>
                <a:gd name="T35" fmla="*/ 65 h 310"/>
                <a:gd name="T36" fmla="*/ 164 w 320"/>
                <a:gd name="T37" fmla="*/ 1 h 310"/>
                <a:gd name="T38" fmla="*/ 155 w 320"/>
                <a:gd name="T39" fmla="*/ 1 h 310"/>
                <a:gd name="T40" fmla="*/ 6 w 320"/>
                <a:gd name="T41" fmla="*/ 65 h 310"/>
                <a:gd name="T42" fmla="*/ 6 w 320"/>
                <a:gd name="T43" fmla="*/ 65 h 310"/>
                <a:gd name="T44" fmla="*/ 6 w 320"/>
                <a:gd name="T45" fmla="*/ 65 h 310"/>
                <a:gd name="T46" fmla="*/ 6 w 320"/>
                <a:gd name="T47" fmla="*/ 65 h 310"/>
                <a:gd name="T48" fmla="*/ 0 w 320"/>
                <a:gd name="T49" fmla="*/ 75 h 310"/>
                <a:gd name="T50" fmla="*/ 0 w 320"/>
                <a:gd name="T51" fmla="*/ 224 h 310"/>
                <a:gd name="T52" fmla="*/ 6 w 320"/>
                <a:gd name="T53" fmla="*/ 234 h 310"/>
                <a:gd name="T54" fmla="*/ 155 w 320"/>
                <a:gd name="T55" fmla="*/ 309 h 310"/>
                <a:gd name="T56" fmla="*/ 160 w 320"/>
                <a:gd name="T57" fmla="*/ 310 h 310"/>
                <a:gd name="T58" fmla="*/ 160 w 320"/>
                <a:gd name="T59" fmla="*/ 310 h 310"/>
                <a:gd name="T60" fmla="*/ 160 w 320"/>
                <a:gd name="T61" fmla="*/ 310 h 310"/>
                <a:gd name="T62" fmla="*/ 160 w 320"/>
                <a:gd name="T63" fmla="*/ 310 h 310"/>
                <a:gd name="T64" fmla="*/ 163 w 320"/>
                <a:gd name="T65" fmla="*/ 309 h 310"/>
                <a:gd name="T66" fmla="*/ 164 w 320"/>
                <a:gd name="T67" fmla="*/ 309 h 310"/>
                <a:gd name="T68" fmla="*/ 313 w 320"/>
                <a:gd name="T69" fmla="*/ 245 h 310"/>
                <a:gd name="T70" fmla="*/ 320 w 320"/>
                <a:gd name="T71" fmla="*/ 235 h 310"/>
                <a:gd name="T72" fmla="*/ 320 w 320"/>
                <a:gd name="T73" fmla="*/ 75 h 310"/>
                <a:gd name="T74" fmla="*/ 313 w 320"/>
                <a:gd name="T75" fmla="*/ 65 h 310"/>
                <a:gd name="T76" fmla="*/ 160 w 320"/>
                <a:gd name="T77" fmla="*/ 127 h 310"/>
                <a:gd name="T78" fmla="*/ 112 w 320"/>
                <a:gd name="T79" fmla="*/ 107 h 310"/>
                <a:gd name="T80" fmla="*/ 234 w 320"/>
                <a:gd name="T81" fmla="*/ 55 h 310"/>
                <a:gd name="T82" fmla="*/ 282 w 320"/>
                <a:gd name="T83" fmla="*/ 75 h 310"/>
                <a:gd name="T84" fmla="*/ 160 w 320"/>
                <a:gd name="T85" fmla="*/ 127 h 310"/>
                <a:gd name="T86" fmla="*/ 160 w 320"/>
                <a:gd name="T87" fmla="*/ 23 h 310"/>
                <a:gd name="T88" fmla="*/ 207 w 320"/>
                <a:gd name="T89" fmla="*/ 43 h 310"/>
                <a:gd name="T90" fmla="*/ 85 w 320"/>
                <a:gd name="T91" fmla="*/ 95 h 310"/>
                <a:gd name="T92" fmla="*/ 37 w 320"/>
                <a:gd name="T93" fmla="*/ 75 h 310"/>
                <a:gd name="T94" fmla="*/ 160 w 320"/>
                <a:gd name="T95" fmla="*/ 23 h 310"/>
                <a:gd name="T96" fmla="*/ 21 w 320"/>
                <a:gd name="T97" fmla="*/ 218 h 310"/>
                <a:gd name="T98" fmla="*/ 21 w 320"/>
                <a:gd name="T99" fmla="*/ 91 h 310"/>
                <a:gd name="T100" fmla="*/ 149 w 320"/>
                <a:gd name="T101" fmla="*/ 146 h 310"/>
                <a:gd name="T102" fmla="*/ 149 w 320"/>
                <a:gd name="T103" fmla="*/ 282 h 310"/>
                <a:gd name="T104" fmla="*/ 21 w 320"/>
                <a:gd name="T105" fmla="*/ 218 h 310"/>
                <a:gd name="T106" fmla="*/ 170 w 320"/>
                <a:gd name="T107" fmla="*/ 283 h 310"/>
                <a:gd name="T108" fmla="*/ 170 w 320"/>
                <a:gd name="T109" fmla="*/ 146 h 310"/>
                <a:gd name="T110" fmla="*/ 298 w 320"/>
                <a:gd name="T111" fmla="*/ 91 h 310"/>
                <a:gd name="T112" fmla="*/ 298 w 320"/>
                <a:gd name="T113" fmla="*/ 228 h 310"/>
                <a:gd name="T114" fmla="*/ 170 w 320"/>
                <a:gd name="T115" fmla="*/ 28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10">
                  <a:moveTo>
                    <a:pt x="254" y="161"/>
                  </a:moveTo>
                  <a:cubicBezTo>
                    <a:pt x="251" y="159"/>
                    <a:pt x="247" y="158"/>
                    <a:pt x="244" y="160"/>
                  </a:cubicBezTo>
                  <a:cubicBezTo>
                    <a:pt x="198" y="179"/>
                    <a:pt x="198" y="179"/>
                    <a:pt x="198" y="179"/>
                  </a:cubicBezTo>
                  <a:cubicBezTo>
                    <a:pt x="194" y="181"/>
                    <a:pt x="192" y="185"/>
                    <a:pt x="192" y="189"/>
                  </a:cubicBezTo>
                  <a:cubicBezTo>
                    <a:pt x="192" y="235"/>
                    <a:pt x="192" y="235"/>
                    <a:pt x="192" y="235"/>
                  </a:cubicBezTo>
                  <a:cubicBezTo>
                    <a:pt x="192" y="239"/>
                    <a:pt x="193" y="242"/>
                    <a:pt x="196" y="244"/>
                  </a:cubicBezTo>
                  <a:cubicBezTo>
                    <a:pt x="198" y="245"/>
                    <a:pt x="200" y="246"/>
                    <a:pt x="202" y="246"/>
                  </a:cubicBezTo>
                  <a:cubicBezTo>
                    <a:pt x="204" y="246"/>
                    <a:pt x="205" y="245"/>
                    <a:pt x="207" y="245"/>
                  </a:cubicBezTo>
                  <a:cubicBezTo>
                    <a:pt x="252" y="225"/>
                    <a:pt x="252" y="225"/>
                    <a:pt x="252" y="225"/>
                  </a:cubicBezTo>
                  <a:cubicBezTo>
                    <a:pt x="256" y="223"/>
                    <a:pt x="259" y="220"/>
                    <a:pt x="259" y="215"/>
                  </a:cubicBezTo>
                  <a:cubicBezTo>
                    <a:pt x="259" y="169"/>
                    <a:pt x="259" y="169"/>
                    <a:pt x="259" y="169"/>
                  </a:cubicBezTo>
                  <a:cubicBezTo>
                    <a:pt x="259" y="166"/>
                    <a:pt x="257" y="163"/>
                    <a:pt x="254" y="161"/>
                  </a:cubicBezTo>
                  <a:close/>
                  <a:moveTo>
                    <a:pt x="238" y="208"/>
                  </a:moveTo>
                  <a:cubicBezTo>
                    <a:pt x="213" y="219"/>
                    <a:pt x="213" y="219"/>
                    <a:pt x="213" y="219"/>
                  </a:cubicBezTo>
                  <a:cubicBezTo>
                    <a:pt x="213" y="196"/>
                    <a:pt x="213" y="196"/>
                    <a:pt x="213" y="196"/>
                  </a:cubicBezTo>
                  <a:cubicBezTo>
                    <a:pt x="238" y="186"/>
                    <a:pt x="238" y="186"/>
                    <a:pt x="238" y="186"/>
                  </a:cubicBezTo>
                  <a:lnTo>
                    <a:pt x="238" y="208"/>
                  </a:lnTo>
                  <a:close/>
                  <a:moveTo>
                    <a:pt x="313" y="65"/>
                  </a:moveTo>
                  <a:cubicBezTo>
                    <a:pt x="164" y="1"/>
                    <a:pt x="164" y="1"/>
                    <a:pt x="164" y="1"/>
                  </a:cubicBezTo>
                  <a:cubicBezTo>
                    <a:pt x="161" y="0"/>
                    <a:pt x="158" y="0"/>
                    <a:pt x="155" y="1"/>
                  </a:cubicBezTo>
                  <a:cubicBezTo>
                    <a:pt x="6" y="65"/>
                    <a:pt x="6" y="65"/>
                    <a:pt x="6" y="65"/>
                  </a:cubicBezTo>
                  <a:cubicBezTo>
                    <a:pt x="6" y="65"/>
                    <a:pt x="6" y="65"/>
                    <a:pt x="6" y="65"/>
                  </a:cubicBezTo>
                  <a:cubicBezTo>
                    <a:pt x="6" y="65"/>
                    <a:pt x="6" y="65"/>
                    <a:pt x="6" y="65"/>
                  </a:cubicBezTo>
                  <a:cubicBezTo>
                    <a:pt x="6" y="65"/>
                    <a:pt x="6" y="65"/>
                    <a:pt x="6" y="65"/>
                  </a:cubicBezTo>
                  <a:cubicBezTo>
                    <a:pt x="2" y="67"/>
                    <a:pt x="0" y="71"/>
                    <a:pt x="0" y="75"/>
                  </a:cubicBezTo>
                  <a:cubicBezTo>
                    <a:pt x="0" y="224"/>
                    <a:pt x="0" y="224"/>
                    <a:pt x="0" y="224"/>
                  </a:cubicBezTo>
                  <a:cubicBezTo>
                    <a:pt x="0" y="228"/>
                    <a:pt x="2" y="232"/>
                    <a:pt x="6" y="234"/>
                  </a:cubicBezTo>
                  <a:cubicBezTo>
                    <a:pt x="155" y="309"/>
                    <a:pt x="155" y="309"/>
                    <a:pt x="155" y="309"/>
                  </a:cubicBezTo>
                  <a:cubicBezTo>
                    <a:pt x="156" y="309"/>
                    <a:pt x="158" y="310"/>
                    <a:pt x="160" y="310"/>
                  </a:cubicBezTo>
                  <a:cubicBezTo>
                    <a:pt x="160" y="310"/>
                    <a:pt x="160" y="310"/>
                    <a:pt x="160" y="310"/>
                  </a:cubicBezTo>
                  <a:cubicBezTo>
                    <a:pt x="160" y="310"/>
                    <a:pt x="160" y="310"/>
                    <a:pt x="160" y="310"/>
                  </a:cubicBezTo>
                  <a:cubicBezTo>
                    <a:pt x="160" y="310"/>
                    <a:pt x="160" y="310"/>
                    <a:pt x="160" y="310"/>
                  </a:cubicBezTo>
                  <a:cubicBezTo>
                    <a:pt x="161" y="310"/>
                    <a:pt x="162" y="309"/>
                    <a:pt x="163" y="309"/>
                  </a:cubicBezTo>
                  <a:cubicBezTo>
                    <a:pt x="164" y="309"/>
                    <a:pt x="164" y="309"/>
                    <a:pt x="164" y="309"/>
                  </a:cubicBezTo>
                  <a:cubicBezTo>
                    <a:pt x="313" y="245"/>
                    <a:pt x="313" y="245"/>
                    <a:pt x="313" y="245"/>
                  </a:cubicBezTo>
                  <a:cubicBezTo>
                    <a:pt x="317" y="243"/>
                    <a:pt x="320" y="239"/>
                    <a:pt x="320" y="235"/>
                  </a:cubicBezTo>
                  <a:cubicBezTo>
                    <a:pt x="320" y="75"/>
                    <a:pt x="320" y="75"/>
                    <a:pt x="320" y="75"/>
                  </a:cubicBezTo>
                  <a:cubicBezTo>
                    <a:pt x="320" y="71"/>
                    <a:pt x="317" y="67"/>
                    <a:pt x="313" y="65"/>
                  </a:cubicBezTo>
                  <a:close/>
                  <a:moveTo>
                    <a:pt x="160" y="127"/>
                  </a:moveTo>
                  <a:cubicBezTo>
                    <a:pt x="112" y="107"/>
                    <a:pt x="112" y="107"/>
                    <a:pt x="112" y="107"/>
                  </a:cubicBezTo>
                  <a:cubicBezTo>
                    <a:pt x="234" y="55"/>
                    <a:pt x="234" y="55"/>
                    <a:pt x="234" y="55"/>
                  </a:cubicBezTo>
                  <a:cubicBezTo>
                    <a:pt x="282" y="75"/>
                    <a:pt x="282" y="75"/>
                    <a:pt x="282" y="75"/>
                  </a:cubicBezTo>
                  <a:lnTo>
                    <a:pt x="160" y="127"/>
                  </a:lnTo>
                  <a:close/>
                  <a:moveTo>
                    <a:pt x="160" y="23"/>
                  </a:moveTo>
                  <a:cubicBezTo>
                    <a:pt x="207" y="43"/>
                    <a:pt x="207" y="43"/>
                    <a:pt x="207" y="43"/>
                  </a:cubicBezTo>
                  <a:cubicBezTo>
                    <a:pt x="85" y="95"/>
                    <a:pt x="85" y="95"/>
                    <a:pt x="85" y="95"/>
                  </a:cubicBezTo>
                  <a:cubicBezTo>
                    <a:pt x="37" y="75"/>
                    <a:pt x="37" y="75"/>
                    <a:pt x="37" y="75"/>
                  </a:cubicBezTo>
                  <a:lnTo>
                    <a:pt x="160" y="23"/>
                  </a:lnTo>
                  <a:close/>
                  <a:moveTo>
                    <a:pt x="21" y="218"/>
                  </a:moveTo>
                  <a:cubicBezTo>
                    <a:pt x="21" y="91"/>
                    <a:pt x="21" y="91"/>
                    <a:pt x="21" y="91"/>
                  </a:cubicBezTo>
                  <a:cubicBezTo>
                    <a:pt x="149" y="146"/>
                    <a:pt x="149" y="146"/>
                    <a:pt x="149" y="146"/>
                  </a:cubicBezTo>
                  <a:cubicBezTo>
                    <a:pt x="149" y="282"/>
                    <a:pt x="149" y="282"/>
                    <a:pt x="149" y="282"/>
                  </a:cubicBezTo>
                  <a:lnTo>
                    <a:pt x="21" y="218"/>
                  </a:lnTo>
                  <a:close/>
                  <a:moveTo>
                    <a:pt x="170" y="283"/>
                  </a:moveTo>
                  <a:cubicBezTo>
                    <a:pt x="170" y="146"/>
                    <a:pt x="170" y="146"/>
                    <a:pt x="170" y="146"/>
                  </a:cubicBezTo>
                  <a:cubicBezTo>
                    <a:pt x="298" y="91"/>
                    <a:pt x="298" y="91"/>
                    <a:pt x="298" y="91"/>
                  </a:cubicBezTo>
                  <a:cubicBezTo>
                    <a:pt x="298" y="117"/>
                    <a:pt x="298" y="228"/>
                    <a:pt x="298" y="228"/>
                  </a:cubicBezTo>
                  <a:lnTo>
                    <a:pt x="170" y="283"/>
                  </a:lnTo>
                  <a:close/>
                </a:path>
              </a:pathLst>
            </a:custGeom>
            <a:solidFill>
              <a:schemeClr val="accent5"/>
            </a:solidFill>
            <a:ln>
              <a:solidFill>
                <a:srgbClr val="92D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Arial"/>
                <a:ea typeface="+mn-ea"/>
                <a:cs typeface="+mn-cs"/>
              </a:endParaRPr>
            </a:p>
          </p:txBody>
        </p:sp>
      </p:grpSp>
      <p:sp>
        <p:nvSpPr>
          <p:cNvPr id="209" name="Rectangle 208">
            <a:extLst>
              <a:ext uri="{FF2B5EF4-FFF2-40B4-BE49-F238E27FC236}">
                <a16:creationId xmlns:a16="http://schemas.microsoft.com/office/drawing/2014/main" id="{7C358363-C3D8-489E-98E1-A31CEA962629}"/>
              </a:ext>
            </a:extLst>
          </p:cNvPr>
          <p:cNvSpPr/>
          <p:nvPr/>
        </p:nvSpPr>
        <p:spPr>
          <a:xfrm>
            <a:off x="4693573" y="5805972"/>
            <a:ext cx="2133548"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Open Sans"/>
                <a:ea typeface="+mn-ea"/>
                <a:cs typeface="+mn-cs"/>
              </a:rPr>
              <a:t>Data Processing – </a:t>
            </a:r>
            <a:r>
              <a:rPr kumimoji="0" lang="en-US" sz="9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mn-cs"/>
              </a:rPr>
              <a:t>Data from Azure Blob storage is cleansed and loaded on Synapse staging layer. Only High velocity item data is further transformed and aggregated and loaded on Transformed tables. </a:t>
            </a:r>
          </a:p>
        </p:txBody>
      </p:sp>
      <p:grpSp>
        <p:nvGrpSpPr>
          <p:cNvPr id="210" name="Group 53">
            <a:extLst>
              <a:ext uri="{FF2B5EF4-FFF2-40B4-BE49-F238E27FC236}">
                <a16:creationId xmlns:a16="http://schemas.microsoft.com/office/drawing/2014/main" id="{FA97C756-5312-4800-9AAC-7D1AD99DAF14}"/>
              </a:ext>
            </a:extLst>
          </p:cNvPr>
          <p:cNvGrpSpPr>
            <a:grpSpLocks noChangeAspect="1"/>
          </p:cNvGrpSpPr>
          <p:nvPr/>
        </p:nvGrpSpPr>
        <p:grpSpPr bwMode="auto">
          <a:xfrm>
            <a:off x="4353645" y="5847991"/>
            <a:ext cx="329184" cy="330153"/>
            <a:chOff x="5183" y="1046"/>
            <a:chExt cx="340" cy="341"/>
          </a:xfrm>
          <a:solidFill>
            <a:schemeClr val="accent5"/>
          </a:solidFill>
        </p:grpSpPr>
        <p:sp>
          <p:nvSpPr>
            <p:cNvPr id="211" name="Freeform 54">
              <a:extLst>
                <a:ext uri="{FF2B5EF4-FFF2-40B4-BE49-F238E27FC236}">
                  <a16:creationId xmlns:a16="http://schemas.microsoft.com/office/drawing/2014/main" id="{61CE1DF6-3510-4E48-AC78-C9975C5BAE2E}"/>
                </a:ext>
              </a:extLst>
            </p:cNvPr>
            <p:cNvSpPr>
              <a:spLocks noEditPoints="1"/>
            </p:cNvSpPr>
            <p:nvPr/>
          </p:nvSpPr>
          <p:spPr bwMode="auto">
            <a:xfrm>
              <a:off x="5247" y="1110"/>
              <a:ext cx="212" cy="213"/>
            </a:xfrm>
            <a:custGeom>
              <a:avLst/>
              <a:gdLst>
                <a:gd name="T0" fmla="*/ 160 w 320"/>
                <a:gd name="T1" fmla="*/ 0 h 320"/>
                <a:gd name="T2" fmla="*/ 0 w 320"/>
                <a:gd name="T3" fmla="*/ 160 h 320"/>
                <a:gd name="T4" fmla="*/ 160 w 320"/>
                <a:gd name="T5" fmla="*/ 320 h 320"/>
                <a:gd name="T6" fmla="*/ 320 w 320"/>
                <a:gd name="T7" fmla="*/ 160 h 320"/>
                <a:gd name="T8" fmla="*/ 160 w 320"/>
                <a:gd name="T9" fmla="*/ 0 h 320"/>
                <a:gd name="T10" fmla="*/ 283 w 320"/>
                <a:gd name="T11" fmla="*/ 224 h 320"/>
                <a:gd name="T12" fmla="*/ 218 w 320"/>
                <a:gd name="T13" fmla="*/ 224 h 320"/>
                <a:gd name="T14" fmla="*/ 223 w 320"/>
                <a:gd name="T15" fmla="*/ 170 h 320"/>
                <a:gd name="T16" fmla="*/ 298 w 320"/>
                <a:gd name="T17" fmla="*/ 170 h 320"/>
                <a:gd name="T18" fmla="*/ 283 w 320"/>
                <a:gd name="T19" fmla="*/ 224 h 320"/>
                <a:gd name="T20" fmla="*/ 160 w 320"/>
                <a:gd name="T21" fmla="*/ 298 h 320"/>
                <a:gd name="T22" fmla="*/ 127 w 320"/>
                <a:gd name="T23" fmla="*/ 245 h 320"/>
                <a:gd name="T24" fmla="*/ 192 w 320"/>
                <a:gd name="T25" fmla="*/ 245 h 320"/>
                <a:gd name="T26" fmla="*/ 160 w 320"/>
                <a:gd name="T27" fmla="*/ 298 h 320"/>
                <a:gd name="T28" fmla="*/ 122 w 320"/>
                <a:gd name="T29" fmla="*/ 224 h 320"/>
                <a:gd name="T30" fmla="*/ 117 w 320"/>
                <a:gd name="T31" fmla="*/ 170 h 320"/>
                <a:gd name="T32" fmla="*/ 202 w 320"/>
                <a:gd name="T33" fmla="*/ 170 h 320"/>
                <a:gd name="T34" fmla="*/ 197 w 320"/>
                <a:gd name="T35" fmla="*/ 224 h 320"/>
                <a:gd name="T36" fmla="*/ 122 w 320"/>
                <a:gd name="T37" fmla="*/ 224 h 320"/>
                <a:gd name="T38" fmla="*/ 22 w 320"/>
                <a:gd name="T39" fmla="*/ 170 h 320"/>
                <a:gd name="T40" fmla="*/ 96 w 320"/>
                <a:gd name="T41" fmla="*/ 170 h 320"/>
                <a:gd name="T42" fmla="*/ 101 w 320"/>
                <a:gd name="T43" fmla="*/ 224 h 320"/>
                <a:gd name="T44" fmla="*/ 37 w 320"/>
                <a:gd name="T45" fmla="*/ 224 h 320"/>
                <a:gd name="T46" fmla="*/ 22 w 320"/>
                <a:gd name="T47" fmla="*/ 170 h 320"/>
                <a:gd name="T48" fmla="*/ 37 w 320"/>
                <a:gd name="T49" fmla="*/ 96 h 320"/>
                <a:gd name="T50" fmla="*/ 101 w 320"/>
                <a:gd name="T51" fmla="*/ 96 h 320"/>
                <a:gd name="T52" fmla="*/ 96 w 320"/>
                <a:gd name="T53" fmla="*/ 149 h 320"/>
                <a:gd name="T54" fmla="*/ 22 w 320"/>
                <a:gd name="T55" fmla="*/ 149 h 320"/>
                <a:gd name="T56" fmla="*/ 37 w 320"/>
                <a:gd name="T57" fmla="*/ 96 h 320"/>
                <a:gd name="T58" fmla="*/ 160 w 320"/>
                <a:gd name="T59" fmla="*/ 21 h 320"/>
                <a:gd name="T60" fmla="*/ 192 w 320"/>
                <a:gd name="T61" fmla="*/ 74 h 320"/>
                <a:gd name="T62" fmla="*/ 127 w 320"/>
                <a:gd name="T63" fmla="*/ 74 h 320"/>
                <a:gd name="T64" fmla="*/ 160 w 320"/>
                <a:gd name="T65" fmla="*/ 21 h 320"/>
                <a:gd name="T66" fmla="*/ 197 w 320"/>
                <a:gd name="T67" fmla="*/ 96 h 320"/>
                <a:gd name="T68" fmla="*/ 202 w 320"/>
                <a:gd name="T69" fmla="*/ 149 h 320"/>
                <a:gd name="T70" fmla="*/ 117 w 320"/>
                <a:gd name="T71" fmla="*/ 149 h 320"/>
                <a:gd name="T72" fmla="*/ 122 w 320"/>
                <a:gd name="T73" fmla="*/ 96 h 320"/>
                <a:gd name="T74" fmla="*/ 197 w 320"/>
                <a:gd name="T75" fmla="*/ 96 h 320"/>
                <a:gd name="T76" fmla="*/ 223 w 320"/>
                <a:gd name="T77" fmla="*/ 149 h 320"/>
                <a:gd name="T78" fmla="*/ 218 w 320"/>
                <a:gd name="T79" fmla="*/ 96 h 320"/>
                <a:gd name="T80" fmla="*/ 283 w 320"/>
                <a:gd name="T81" fmla="*/ 96 h 320"/>
                <a:gd name="T82" fmla="*/ 298 w 320"/>
                <a:gd name="T83" fmla="*/ 149 h 320"/>
                <a:gd name="T84" fmla="*/ 223 w 320"/>
                <a:gd name="T85" fmla="*/ 149 h 320"/>
                <a:gd name="T86" fmla="*/ 269 w 320"/>
                <a:gd name="T87" fmla="*/ 74 h 320"/>
                <a:gd name="T88" fmla="*/ 214 w 320"/>
                <a:gd name="T89" fmla="*/ 74 h 320"/>
                <a:gd name="T90" fmla="*/ 196 w 320"/>
                <a:gd name="T91" fmla="*/ 26 h 320"/>
                <a:gd name="T92" fmla="*/ 269 w 320"/>
                <a:gd name="T93" fmla="*/ 74 h 320"/>
                <a:gd name="T94" fmla="*/ 124 w 320"/>
                <a:gd name="T95" fmla="*/ 26 h 320"/>
                <a:gd name="T96" fmla="*/ 105 w 320"/>
                <a:gd name="T97" fmla="*/ 74 h 320"/>
                <a:gd name="T98" fmla="*/ 51 w 320"/>
                <a:gd name="T99" fmla="*/ 74 h 320"/>
                <a:gd name="T100" fmla="*/ 124 w 320"/>
                <a:gd name="T101" fmla="*/ 26 h 320"/>
                <a:gd name="T102" fmla="*/ 51 w 320"/>
                <a:gd name="T103" fmla="*/ 245 h 320"/>
                <a:gd name="T104" fmla="*/ 105 w 320"/>
                <a:gd name="T105" fmla="*/ 245 h 320"/>
                <a:gd name="T106" fmla="*/ 124 w 320"/>
                <a:gd name="T107" fmla="*/ 293 h 320"/>
                <a:gd name="T108" fmla="*/ 51 w 320"/>
                <a:gd name="T109" fmla="*/ 245 h 320"/>
                <a:gd name="T110" fmla="*/ 196 w 320"/>
                <a:gd name="T111" fmla="*/ 293 h 320"/>
                <a:gd name="T112" fmla="*/ 214 w 320"/>
                <a:gd name="T113" fmla="*/ 245 h 320"/>
                <a:gd name="T114" fmla="*/ 269 w 320"/>
                <a:gd name="T115" fmla="*/ 245 h 320"/>
                <a:gd name="T116" fmla="*/ 196 w 320"/>
                <a:gd name="T117" fmla="*/ 29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0" h="320">
                  <a:moveTo>
                    <a:pt x="160" y="0"/>
                  </a:moveTo>
                  <a:cubicBezTo>
                    <a:pt x="71" y="0"/>
                    <a:pt x="0" y="71"/>
                    <a:pt x="0" y="160"/>
                  </a:cubicBezTo>
                  <a:cubicBezTo>
                    <a:pt x="0" y="248"/>
                    <a:pt x="71" y="320"/>
                    <a:pt x="160" y="320"/>
                  </a:cubicBezTo>
                  <a:cubicBezTo>
                    <a:pt x="248" y="320"/>
                    <a:pt x="320" y="248"/>
                    <a:pt x="320" y="160"/>
                  </a:cubicBezTo>
                  <a:cubicBezTo>
                    <a:pt x="320" y="71"/>
                    <a:pt x="248" y="0"/>
                    <a:pt x="160" y="0"/>
                  </a:cubicBezTo>
                  <a:close/>
                  <a:moveTo>
                    <a:pt x="283" y="224"/>
                  </a:moveTo>
                  <a:cubicBezTo>
                    <a:pt x="218" y="224"/>
                    <a:pt x="218" y="224"/>
                    <a:pt x="218" y="224"/>
                  </a:cubicBezTo>
                  <a:cubicBezTo>
                    <a:pt x="221" y="207"/>
                    <a:pt x="223" y="188"/>
                    <a:pt x="223" y="170"/>
                  </a:cubicBezTo>
                  <a:cubicBezTo>
                    <a:pt x="298" y="170"/>
                    <a:pt x="298" y="170"/>
                    <a:pt x="298" y="170"/>
                  </a:cubicBezTo>
                  <a:cubicBezTo>
                    <a:pt x="296" y="189"/>
                    <a:pt x="291" y="207"/>
                    <a:pt x="283" y="224"/>
                  </a:cubicBezTo>
                  <a:close/>
                  <a:moveTo>
                    <a:pt x="160" y="298"/>
                  </a:moveTo>
                  <a:cubicBezTo>
                    <a:pt x="149" y="298"/>
                    <a:pt x="136" y="279"/>
                    <a:pt x="127" y="245"/>
                  </a:cubicBezTo>
                  <a:cubicBezTo>
                    <a:pt x="192" y="245"/>
                    <a:pt x="192" y="245"/>
                    <a:pt x="192" y="245"/>
                  </a:cubicBezTo>
                  <a:cubicBezTo>
                    <a:pt x="183" y="279"/>
                    <a:pt x="170" y="298"/>
                    <a:pt x="160" y="298"/>
                  </a:cubicBezTo>
                  <a:close/>
                  <a:moveTo>
                    <a:pt x="122" y="224"/>
                  </a:moveTo>
                  <a:cubicBezTo>
                    <a:pt x="120" y="208"/>
                    <a:pt x="118" y="190"/>
                    <a:pt x="117" y="170"/>
                  </a:cubicBezTo>
                  <a:cubicBezTo>
                    <a:pt x="202" y="170"/>
                    <a:pt x="202" y="170"/>
                    <a:pt x="202" y="170"/>
                  </a:cubicBezTo>
                  <a:cubicBezTo>
                    <a:pt x="202" y="190"/>
                    <a:pt x="200" y="208"/>
                    <a:pt x="197" y="224"/>
                  </a:cubicBezTo>
                  <a:lnTo>
                    <a:pt x="122" y="224"/>
                  </a:lnTo>
                  <a:close/>
                  <a:moveTo>
                    <a:pt x="22" y="170"/>
                  </a:moveTo>
                  <a:cubicBezTo>
                    <a:pt x="96" y="170"/>
                    <a:pt x="96" y="170"/>
                    <a:pt x="96" y="170"/>
                  </a:cubicBezTo>
                  <a:cubicBezTo>
                    <a:pt x="96" y="188"/>
                    <a:pt x="98" y="207"/>
                    <a:pt x="101" y="224"/>
                  </a:cubicBezTo>
                  <a:cubicBezTo>
                    <a:pt x="37" y="224"/>
                    <a:pt x="37" y="224"/>
                    <a:pt x="37" y="224"/>
                  </a:cubicBezTo>
                  <a:cubicBezTo>
                    <a:pt x="28" y="207"/>
                    <a:pt x="23" y="189"/>
                    <a:pt x="22" y="170"/>
                  </a:cubicBezTo>
                  <a:close/>
                  <a:moveTo>
                    <a:pt x="37" y="96"/>
                  </a:moveTo>
                  <a:cubicBezTo>
                    <a:pt x="101" y="96"/>
                    <a:pt x="101" y="96"/>
                    <a:pt x="101" y="96"/>
                  </a:cubicBezTo>
                  <a:cubicBezTo>
                    <a:pt x="98" y="113"/>
                    <a:pt x="96" y="131"/>
                    <a:pt x="96" y="149"/>
                  </a:cubicBezTo>
                  <a:cubicBezTo>
                    <a:pt x="22" y="149"/>
                    <a:pt x="22" y="149"/>
                    <a:pt x="22" y="149"/>
                  </a:cubicBezTo>
                  <a:cubicBezTo>
                    <a:pt x="23" y="130"/>
                    <a:pt x="28" y="112"/>
                    <a:pt x="37" y="96"/>
                  </a:cubicBezTo>
                  <a:close/>
                  <a:moveTo>
                    <a:pt x="160" y="21"/>
                  </a:moveTo>
                  <a:cubicBezTo>
                    <a:pt x="170" y="21"/>
                    <a:pt x="183" y="41"/>
                    <a:pt x="192" y="74"/>
                  </a:cubicBezTo>
                  <a:cubicBezTo>
                    <a:pt x="127" y="74"/>
                    <a:pt x="127" y="74"/>
                    <a:pt x="127" y="74"/>
                  </a:cubicBezTo>
                  <a:cubicBezTo>
                    <a:pt x="136" y="41"/>
                    <a:pt x="149" y="21"/>
                    <a:pt x="160" y="21"/>
                  </a:cubicBezTo>
                  <a:close/>
                  <a:moveTo>
                    <a:pt x="197" y="96"/>
                  </a:moveTo>
                  <a:cubicBezTo>
                    <a:pt x="200" y="111"/>
                    <a:pt x="202" y="129"/>
                    <a:pt x="202" y="149"/>
                  </a:cubicBezTo>
                  <a:cubicBezTo>
                    <a:pt x="117" y="149"/>
                    <a:pt x="117" y="149"/>
                    <a:pt x="117" y="149"/>
                  </a:cubicBezTo>
                  <a:cubicBezTo>
                    <a:pt x="118" y="129"/>
                    <a:pt x="120" y="111"/>
                    <a:pt x="122" y="96"/>
                  </a:cubicBezTo>
                  <a:lnTo>
                    <a:pt x="197" y="96"/>
                  </a:lnTo>
                  <a:close/>
                  <a:moveTo>
                    <a:pt x="223" y="149"/>
                  </a:moveTo>
                  <a:cubicBezTo>
                    <a:pt x="223" y="131"/>
                    <a:pt x="221" y="113"/>
                    <a:pt x="218" y="96"/>
                  </a:cubicBezTo>
                  <a:cubicBezTo>
                    <a:pt x="283" y="96"/>
                    <a:pt x="283" y="96"/>
                    <a:pt x="283" y="96"/>
                  </a:cubicBezTo>
                  <a:cubicBezTo>
                    <a:pt x="291" y="112"/>
                    <a:pt x="296" y="130"/>
                    <a:pt x="298" y="149"/>
                  </a:cubicBezTo>
                  <a:lnTo>
                    <a:pt x="223" y="149"/>
                  </a:lnTo>
                  <a:close/>
                  <a:moveTo>
                    <a:pt x="269" y="74"/>
                  </a:moveTo>
                  <a:cubicBezTo>
                    <a:pt x="214" y="74"/>
                    <a:pt x="214" y="74"/>
                    <a:pt x="214" y="74"/>
                  </a:cubicBezTo>
                  <a:cubicBezTo>
                    <a:pt x="210" y="55"/>
                    <a:pt x="203" y="39"/>
                    <a:pt x="196" y="26"/>
                  </a:cubicBezTo>
                  <a:cubicBezTo>
                    <a:pt x="225" y="34"/>
                    <a:pt x="251" y="51"/>
                    <a:pt x="269" y="74"/>
                  </a:cubicBezTo>
                  <a:close/>
                  <a:moveTo>
                    <a:pt x="124" y="26"/>
                  </a:moveTo>
                  <a:cubicBezTo>
                    <a:pt x="116" y="39"/>
                    <a:pt x="110" y="55"/>
                    <a:pt x="105" y="74"/>
                  </a:cubicBezTo>
                  <a:cubicBezTo>
                    <a:pt x="51" y="74"/>
                    <a:pt x="51" y="74"/>
                    <a:pt x="51" y="74"/>
                  </a:cubicBezTo>
                  <a:cubicBezTo>
                    <a:pt x="69" y="51"/>
                    <a:pt x="94" y="34"/>
                    <a:pt x="124" y="26"/>
                  </a:cubicBezTo>
                  <a:close/>
                  <a:moveTo>
                    <a:pt x="51" y="245"/>
                  </a:moveTo>
                  <a:cubicBezTo>
                    <a:pt x="105" y="245"/>
                    <a:pt x="105" y="245"/>
                    <a:pt x="105" y="245"/>
                  </a:cubicBezTo>
                  <a:cubicBezTo>
                    <a:pt x="110" y="264"/>
                    <a:pt x="116" y="281"/>
                    <a:pt x="124" y="293"/>
                  </a:cubicBezTo>
                  <a:cubicBezTo>
                    <a:pt x="94" y="285"/>
                    <a:pt x="69" y="268"/>
                    <a:pt x="51" y="245"/>
                  </a:cubicBezTo>
                  <a:close/>
                  <a:moveTo>
                    <a:pt x="196" y="293"/>
                  </a:moveTo>
                  <a:cubicBezTo>
                    <a:pt x="203" y="281"/>
                    <a:pt x="210" y="264"/>
                    <a:pt x="214" y="245"/>
                  </a:cubicBezTo>
                  <a:cubicBezTo>
                    <a:pt x="269" y="245"/>
                    <a:pt x="269" y="245"/>
                    <a:pt x="269" y="245"/>
                  </a:cubicBezTo>
                  <a:cubicBezTo>
                    <a:pt x="251" y="268"/>
                    <a:pt x="225" y="285"/>
                    <a:pt x="196" y="293"/>
                  </a:cubicBezTo>
                  <a:close/>
                </a:path>
              </a:pathLst>
            </a:custGeom>
            <a:grpFill/>
            <a:ln>
              <a:solidFill>
                <a:srgbClr val="92D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12" name="Freeform 55">
              <a:extLst>
                <a:ext uri="{FF2B5EF4-FFF2-40B4-BE49-F238E27FC236}">
                  <a16:creationId xmlns:a16="http://schemas.microsoft.com/office/drawing/2014/main" id="{A289E461-5E88-4EE9-A7C8-ABFBFECFAAF3}"/>
                </a:ext>
              </a:extLst>
            </p:cNvPr>
            <p:cNvSpPr>
              <a:spLocks noEditPoints="1"/>
            </p:cNvSpPr>
            <p:nvPr/>
          </p:nvSpPr>
          <p:spPr bwMode="auto">
            <a:xfrm>
              <a:off x="5183" y="1046"/>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w="3175">
              <a:solidFill>
                <a:srgbClr val="00B0F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213" name="Group 389">
            <a:extLst>
              <a:ext uri="{FF2B5EF4-FFF2-40B4-BE49-F238E27FC236}">
                <a16:creationId xmlns:a16="http://schemas.microsoft.com/office/drawing/2014/main" id="{03762873-0D5F-4A32-B7A1-1B144F6E78B7}"/>
              </a:ext>
            </a:extLst>
          </p:cNvPr>
          <p:cNvGrpSpPr>
            <a:grpSpLocks noChangeAspect="1"/>
          </p:cNvGrpSpPr>
          <p:nvPr/>
        </p:nvGrpSpPr>
        <p:grpSpPr bwMode="auto">
          <a:xfrm>
            <a:off x="9183748" y="5849925"/>
            <a:ext cx="329184" cy="328219"/>
            <a:chOff x="405" y="1575"/>
            <a:chExt cx="341" cy="340"/>
          </a:xfrm>
          <a:solidFill>
            <a:schemeClr val="accent5"/>
          </a:solidFill>
        </p:grpSpPr>
        <p:sp>
          <p:nvSpPr>
            <p:cNvPr id="214" name="Freeform 390">
              <a:extLst>
                <a:ext uri="{FF2B5EF4-FFF2-40B4-BE49-F238E27FC236}">
                  <a16:creationId xmlns:a16="http://schemas.microsoft.com/office/drawing/2014/main" id="{7501A9D2-EBDE-41CB-B098-A552329F2016}"/>
                </a:ext>
              </a:extLst>
            </p:cNvPr>
            <p:cNvSpPr>
              <a:spLocks noEditPoints="1"/>
            </p:cNvSpPr>
            <p:nvPr/>
          </p:nvSpPr>
          <p:spPr bwMode="auto">
            <a:xfrm>
              <a:off x="405" y="1575"/>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w="9525">
              <a:solidFill>
                <a:srgbClr val="00B0F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215" name="Freeform 391">
              <a:extLst>
                <a:ext uri="{FF2B5EF4-FFF2-40B4-BE49-F238E27FC236}">
                  <a16:creationId xmlns:a16="http://schemas.microsoft.com/office/drawing/2014/main" id="{EEEA71F8-EED3-4D73-8207-2D6C78F29127}"/>
                </a:ext>
              </a:extLst>
            </p:cNvPr>
            <p:cNvSpPr>
              <a:spLocks noEditPoints="1"/>
            </p:cNvSpPr>
            <p:nvPr/>
          </p:nvSpPr>
          <p:spPr bwMode="auto">
            <a:xfrm>
              <a:off x="475" y="1652"/>
              <a:ext cx="179" cy="192"/>
            </a:xfrm>
            <a:custGeom>
              <a:avLst/>
              <a:gdLst>
                <a:gd name="T0" fmla="*/ 236 w 269"/>
                <a:gd name="T1" fmla="*/ 268 h 289"/>
                <a:gd name="T2" fmla="*/ 215 w 269"/>
                <a:gd name="T3" fmla="*/ 289 h 289"/>
                <a:gd name="T4" fmla="*/ 193 w 269"/>
                <a:gd name="T5" fmla="*/ 268 h 289"/>
                <a:gd name="T6" fmla="*/ 215 w 269"/>
                <a:gd name="T7" fmla="*/ 246 h 289"/>
                <a:gd name="T8" fmla="*/ 236 w 269"/>
                <a:gd name="T9" fmla="*/ 268 h 289"/>
                <a:gd name="T10" fmla="*/ 261 w 269"/>
                <a:gd name="T11" fmla="*/ 23 h 289"/>
                <a:gd name="T12" fmla="*/ 229 w 269"/>
                <a:gd name="T13" fmla="*/ 12 h 289"/>
                <a:gd name="T14" fmla="*/ 215 w 269"/>
                <a:gd name="T15" fmla="*/ 19 h 289"/>
                <a:gd name="T16" fmla="*/ 133 w 269"/>
                <a:gd name="T17" fmla="*/ 265 h 289"/>
                <a:gd name="T18" fmla="*/ 47 w 269"/>
                <a:gd name="T19" fmla="*/ 236 h 289"/>
                <a:gd name="T20" fmla="*/ 34 w 269"/>
                <a:gd name="T21" fmla="*/ 243 h 289"/>
                <a:gd name="T22" fmla="*/ 41 w 269"/>
                <a:gd name="T23" fmla="*/ 256 h 289"/>
                <a:gd name="T24" fmla="*/ 137 w 269"/>
                <a:gd name="T25" fmla="*/ 288 h 289"/>
                <a:gd name="T26" fmla="*/ 140 w 269"/>
                <a:gd name="T27" fmla="*/ 289 h 289"/>
                <a:gd name="T28" fmla="*/ 150 w 269"/>
                <a:gd name="T29" fmla="*/ 282 h 289"/>
                <a:gd name="T30" fmla="*/ 232 w 269"/>
                <a:gd name="T31" fmla="*/ 36 h 289"/>
                <a:gd name="T32" fmla="*/ 254 w 269"/>
                <a:gd name="T33" fmla="*/ 43 h 289"/>
                <a:gd name="T34" fmla="*/ 257 w 269"/>
                <a:gd name="T35" fmla="*/ 44 h 289"/>
                <a:gd name="T36" fmla="*/ 267 w 269"/>
                <a:gd name="T37" fmla="*/ 36 h 289"/>
                <a:gd name="T38" fmla="*/ 261 w 269"/>
                <a:gd name="T39" fmla="*/ 23 h 289"/>
                <a:gd name="T40" fmla="*/ 105 w 269"/>
                <a:gd name="T41" fmla="*/ 224 h 289"/>
                <a:gd name="T42" fmla="*/ 9 w 269"/>
                <a:gd name="T43" fmla="*/ 192 h 289"/>
                <a:gd name="T44" fmla="*/ 2 w 269"/>
                <a:gd name="T45" fmla="*/ 179 h 289"/>
                <a:gd name="T46" fmla="*/ 23 w 269"/>
                <a:gd name="T47" fmla="*/ 115 h 289"/>
                <a:gd name="T48" fmla="*/ 37 w 269"/>
                <a:gd name="T49" fmla="*/ 108 h 289"/>
                <a:gd name="T50" fmla="*/ 133 w 269"/>
                <a:gd name="T51" fmla="*/ 140 h 289"/>
                <a:gd name="T52" fmla="*/ 139 w 269"/>
                <a:gd name="T53" fmla="*/ 154 h 289"/>
                <a:gd name="T54" fmla="*/ 118 w 269"/>
                <a:gd name="T55" fmla="*/ 218 h 289"/>
                <a:gd name="T56" fmla="*/ 108 w 269"/>
                <a:gd name="T57" fmla="*/ 225 h 289"/>
                <a:gd name="T58" fmla="*/ 105 w 269"/>
                <a:gd name="T59" fmla="*/ 224 h 289"/>
                <a:gd name="T60" fmla="*/ 101 w 269"/>
                <a:gd name="T61" fmla="*/ 201 h 289"/>
                <a:gd name="T62" fmla="*/ 116 w 269"/>
                <a:gd name="T63" fmla="*/ 157 h 289"/>
                <a:gd name="T64" fmla="*/ 40 w 269"/>
                <a:gd name="T65" fmla="*/ 132 h 289"/>
                <a:gd name="T66" fmla="*/ 25 w 269"/>
                <a:gd name="T67" fmla="*/ 176 h 289"/>
                <a:gd name="T68" fmla="*/ 101 w 269"/>
                <a:gd name="T69" fmla="*/ 201 h 289"/>
                <a:gd name="T70" fmla="*/ 34 w 269"/>
                <a:gd name="T71" fmla="*/ 72 h 289"/>
                <a:gd name="T72" fmla="*/ 55 w 269"/>
                <a:gd name="T73" fmla="*/ 8 h 289"/>
                <a:gd name="T74" fmla="*/ 69 w 269"/>
                <a:gd name="T75" fmla="*/ 2 h 289"/>
                <a:gd name="T76" fmla="*/ 165 w 269"/>
                <a:gd name="T77" fmla="*/ 34 h 289"/>
                <a:gd name="T78" fmla="*/ 171 w 269"/>
                <a:gd name="T79" fmla="*/ 47 h 289"/>
                <a:gd name="T80" fmla="*/ 150 w 269"/>
                <a:gd name="T81" fmla="*/ 111 h 289"/>
                <a:gd name="T82" fmla="*/ 140 w 269"/>
                <a:gd name="T83" fmla="*/ 118 h 289"/>
                <a:gd name="T84" fmla="*/ 137 w 269"/>
                <a:gd name="T85" fmla="*/ 118 h 289"/>
                <a:gd name="T86" fmla="*/ 41 w 269"/>
                <a:gd name="T87" fmla="*/ 86 h 289"/>
                <a:gd name="T88" fmla="*/ 34 w 269"/>
                <a:gd name="T89" fmla="*/ 72 h 289"/>
                <a:gd name="T90" fmla="*/ 72 w 269"/>
                <a:gd name="T91" fmla="*/ 25 h 289"/>
                <a:gd name="T92" fmla="*/ 57 w 269"/>
                <a:gd name="T93" fmla="*/ 69 h 289"/>
                <a:gd name="T94" fmla="*/ 133 w 269"/>
                <a:gd name="T95" fmla="*/ 94 h 289"/>
                <a:gd name="T96" fmla="*/ 148 w 269"/>
                <a:gd name="T97" fmla="*/ 50 h 289"/>
                <a:gd name="T98" fmla="*/ 72 w 269"/>
                <a:gd name="T99"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9" h="289">
                  <a:moveTo>
                    <a:pt x="236" y="268"/>
                  </a:moveTo>
                  <a:cubicBezTo>
                    <a:pt x="236" y="279"/>
                    <a:pt x="226" y="289"/>
                    <a:pt x="215" y="289"/>
                  </a:cubicBezTo>
                  <a:cubicBezTo>
                    <a:pt x="203" y="289"/>
                    <a:pt x="193" y="279"/>
                    <a:pt x="193" y="268"/>
                  </a:cubicBezTo>
                  <a:cubicBezTo>
                    <a:pt x="193" y="256"/>
                    <a:pt x="203" y="246"/>
                    <a:pt x="215" y="246"/>
                  </a:cubicBezTo>
                  <a:cubicBezTo>
                    <a:pt x="226" y="246"/>
                    <a:pt x="236" y="256"/>
                    <a:pt x="236" y="268"/>
                  </a:cubicBezTo>
                  <a:close/>
                  <a:moveTo>
                    <a:pt x="261" y="23"/>
                  </a:moveTo>
                  <a:cubicBezTo>
                    <a:pt x="229" y="12"/>
                    <a:pt x="229" y="12"/>
                    <a:pt x="229" y="12"/>
                  </a:cubicBezTo>
                  <a:cubicBezTo>
                    <a:pt x="223" y="10"/>
                    <a:pt x="217" y="13"/>
                    <a:pt x="215" y="19"/>
                  </a:cubicBezTo>
                  <a:cubicBezTo>
                    <a:pt x="133" y="265"/>
                    <a:pt x="133" y="265"/>
                    <a:pt x="133" y="265"/>
                  </a:cubicBezTo>
                  <a:cubicBezTo>
                    <a:pt x="47" y="236"/>
                    <a:pt x="47" y="236"/>
                    <a:pt x="47" y="236"/>
                  </a:cubicBezTo>
                  <a:cubicBezTo>
                    <a:pt x="42" y="234"/>
                    <a:pt x="36" y="237"/>
                    <a:pt x="34" y="243"/>
                  </a:cubicBezTo>
                  <a:cubicBezTo>
                    <a:pt x="32" y="249"/>
                    <a:pt x="35" y="255"/>
                    <a:pt x="41" y="256"/>
                  </a:cubicBezTo>
                  <a:cubicBezTo>
                    <a:pt x="137" y="288"/>
                    <a:pt x="137" y="288"/>
                    <a:pt x="137" y="288"/>
                  </a:cubicBezTo>
                  <a:cubicBezTo>
                    <a:pt x="138" y="289"/>
                    <a:pt x="139" y="289"/>
                    <a:pt x="140" y="289"/>
                  </a:cubicBezTo>
                  <a:cubicBezTo>
                    <a:pt x="144" y="289"/>
                    <a:pt x="149" y="286"/>
                    <a:pt x="150" y="282"/>
                  </a:cubicBezTo>
                  <a:cubicBezTo>
                    <a:pt x="232" y="36"/>
                    <a:pt x="232" y="36"/>
                    <a:pt x="232" y="36"/>
                  </a:cubicBezTo>
                  <a:cubicBezTo>
                    <a:pt x="254" y="43"/>
                    <a:pt x="254" y="43"/>
                    <a:pt x="254" y="43"/>
                  </a:cubicBezTo>
                  <a:cubicBezTo>
                    <a:pt x="255" y="43"/>
                    <a:pt x="256" y="44"/>
                    <a:pt x="257" y="44"/>
                  </a:cubicBezTo>
                  <a:cubicBezTo>
                    <a:pt x="262" y="44"/>
                    <a:pt x="266" y="41"/>
                    <a:pt x="267" y="36"/>
                  </a:cubicBezTo>
                  <a:cubicBezTo>
                    <a:pt x="269" y="31"/>
                    <a:pt x="266" y="25"/>
                    <a:pt x="261" y="23"/>
                  </a:cubicBezTo>
                  <a:close/>
                  <a:moveTo>
                    <a:pt x="105" y="224"/>
                  </a:moveTo>
                  <a:cubicBezTo>
                    <a:pt x="9" y="192"/>
                    <a:pt x="9" y="192"/>
                    <a:pt x="9" y="192"/>
                  </a:cubicBezTo>
                  <a:cubicBezTo>
                    <a:pt x="3" y="191"/>
                    <a:pt x="0" y="185"/>
                    <a:pt x="2" y="179"/>
                  </a:cubicBezTo>
                  <a:cubicBezTo>
                    <a:pt x="23" y="115"/>
                    <a:pt x="23" y="115"/>
                    <a:pt x="23" y="115"/>
                  </a:cubicBezTo>
                  <a:cubicBezTo>
                    <a:pt x="25" y="109"/>
                    <a:pt x="31" y="106"/>
                    <a:pt x="37" y="108"/>
                  </a:cubicBezTo>
                  <a:cubicBezTo>
                    <a:pt x="133" y="140"/>
                    <a:pt x="133" y="140"/>
                    <a:pt x="133" y="140"/>
                  </a:cubicBezTo>
                  <a:cubicBezTo>
                    <a:pt x="138" y="142"/>
                    <a:pt x="141" y="148"/>
                    <a:pt x="139" y="154"/>
                  </a:cubicBezTo>
                  <a:cubicBezTo>
                    <a:pt x="118" y="218"/>
                    <a:pt x="118" y="218"/>
                    <a:pt x="118" y="218"/>
                  </a:cubicBezTo>
                  <a:cubicBezTo>
                    <a:pt x="117" y="222"/>
                    <a:pt x="112" y="225"/>
                    <a:pt x="108" y="225"/>
                  </a:cubicBezTo>
                  <a:cubicBezTo>
                    <a:pt x="107" y="225"/>
                    <a:pt x="106" y="225"/>
                    <a:pt x="105" y="224"/>
                  </a:cubicBezTo>
                  <a:close/>
                  <a:moveTo>
                    <a:pt x="101" y="201"/>
                  </a:moveTo>
                  <a:cubicBezTo>
                    <a:pt x="116" y="157"/>
                    <a:pt x="116" y="157"/>
                    <a:pt x="116" y="157"/>
                  </a:cubicBezTo>
                  <a:cubicBezTo>
                    <a:pt x="40" y="132"/>
                    <a:pt x="40" y="132"/>
                    <a:pt x="40" y="132"/>
                  </a:cubicBezTo>
                  <a:cubicBezTo>
                    <a:pt x="25" y="176"/>
                    <a:pt x="25" y="176"/>
                    <a:pt x="25" y="176"/>
                  </a:cubicBezTo>
                  <a:lnTo>
                    <a:pt x="101" y="201"/>
                  </a:lnTo>
                  <a:close/>
                  <a:moveTo>
                    <a:pt x="34" y="72"/>
                  </a:moveTo>
                  <a:cubicBezTo>
                    <a:pt x="55" y="8"/>
                    <a:pt x="55" y="8"/>
                    <a:pt x="55" y="8"/>
                  </a:cubicBezTo>
                  <a:cubicBezTo>
                    <a:pt x="57" y="3"/>
                    <a:pt x="63" y="0"/>
                    <a:pt x="69" y="2"/>
                  </a:cubicBezTo>
                  <a:cubicBezTo>
                    <a:pt x="165" y="34"/>
                    <a:pt x="165" y="34"/>
                    <a:pt x="165" y="34"/>
                  </a:cubicBezTo>
                  <a:cubicBezTo>
                    <a:pt x="170" y="35"/>
                    <a:pt x="173" y="41"/>
                    <a:pt x="171" y="47"/>
                  </a:cubicBezTo>
                  <a:cubicBezTo>
                    <a:pt x="150" y="111"/>
                    <a:pt x="150" y="111"/>
                    <a:pt x="150" y="111"/>
                  </a:cubicBezTo>
                  <a:cubicBezTo>
                    <a:pt x="149" y="116"/>
                    <a:pt x="144" y="118"/>
                    <a:pt x="140" y="118"/>
                  </a:cubicBezTo>
                  <a:cubicBezTo>
                    <a:pt x="139" y="118"/>
                    <a:pt x="138" y="118"/>
                    <a:pt x="137" y="118"/>
                  </a:cubicBezTo>
                  <a:cubicBezTo>
                    <a:pt x="41" y="86"/>
                    <a:pt x="41" y="86"/>
                    <a:pt x="41" y="86"/>
                  </a:cubicBezTo>
                  <a:cubicBezTo>
                    <a:pt x="35" y="84"/>
                    <a:pt x="32" y="78"/>
                    <a:pt x="34" y="72"/>
                  </a:cubicBezTo>
                  <a:close/>
                  <a:moveTo>
                    <a:pt x="72" y="25"/>
                  </a:moveTo>
                  <a:cubicBezTo>
                    <a:pt x="57" y="69"/>
                    <a:pt x="57" y="69"/>
                    <a:pt x="57" y="69"/>
                  </a:cubicBezTo>
                  <a:cubicBezTo>
                    <a:pt x="133" y="94"/>
                    <a:pt x="133" y="94"/>
                    <a:pt x="133" y="94"/>
                  </a:cubicBezTo>
                  <a:cubicBezTo>
                    <a:pt x="148" y="50"/>
                    <a:pt x="148" y="50"/>
                    <a:pt x="148" y="50"/>
                  </a:cubicBezTo>
                  <a:lnTo>
                    <a:pt x="72" y="25"/>
                  </a:lnTo>
                  <a:close/>
                </a:path>
              </a:pathLst>
            </a:custGeom>
            <a:grpFill/>
            <a:ln>
              <a:solidFill>
                <a:srgbClr val="92D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233" name="Flowchart: Connector 232">
            <a:extLst>
              <a:ext uri="{FF2B5EF4-FFF2-40B4-BE49-F238E27FC236}">
                <a16:creationId xmlns:a16="http://schemas.microsoft.com/office/drawing/2014/main" id="{78573060-CD82-4781-BC4B-6FE41043952F}"/>
              </a:ext>
            </a:extLst>
          </p:cNvPr>
          <p:cNvSpPr/>
          <p:nvPr/>
        </p:nvSpPr>
        <p:spPr>
          <a:xfrm>
            <a:off x="2053896" y="6266764"/>
            <a:ext cx="128016" cy="129309"/>
          </a:xfrm>
          <a:prstGeom prst="flowChartConnector">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234" name="Flowchart: Connector 233">
            <a:extLst>
              <a:ext uri="{FF2B5EF4-FFF2-40B4-BE49-F238E27FC236}">
                <a16:creationId xmlns:a16="http://schemas.microsoft.com/office/drawing/2014/main" id="{87CDD8DD-D610-405E-AB9F-2ACCE44D6AD4}"/>
              </a:ext>
            </a:extLst>
          </p:cNvPr>
          <p:cNvSpPr/>
          <p:nvPr/>
        </p:nvSpPr>
        <p:spPr>
          <a:xfrm>
            <a:off x="4470675" y="6263377"/>
            <a:ext cx="128016" cy="129309"/>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235" name="Flowchart: Connector 234">
            <a:extLst>
              <a:ext uri="{FF2B5EF4-FFF2-40B4-BE49-F238E27FC236}">
                <a16:creationId xmlns:a16="http://schemas.microsoft.com/office/drawing/2014/main" id="{21A14F2C-E048-497A-899D-7BAB3246E4CC}"/>
              </a:ext>
            </a:extLst>
          </p:cNvPr>
          <p:cNvSpPr/>
          <p:nvPr/>
        </p:nvSpPr>
        <p:spPr>
          <a:xfrm>
            <a:off x="9284332" y="6244531"/>
            <a:ext cx="128016" cy="129309"/>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grpSp>
        <p:nvGrpSpPr>
          <p:cNvPr id="70" name="Group 69">
            <a:extLst>
              <a:ext uri="{FF2B5EF4-FFF2-40B4-BE49-F238E27FC236}">
                <a16:creationId xmlns:a16="http://schemas.microsoft.com/office/drawing/2014/main" id="{4F21E88A-4737-42A1-86C9-025D134CE9BE}"/>
              </a:ext>
            </a:extLst>
          </p:cNvPr>
          <p:cNvGrpSpPr/>
          <p:nvPr/>
        </p:nvGrpSpPr>
        <p:grpSpPr>
          <a:xfrm>
            <a:off x="2203429" y="4087365"/>
            <a:ext cx="6565910" cy="1004963"/>
            <a:chOff x="1854238" y="4039870"/>
            <a:chExt cx="6729227" cy="864553"/>
          </a:xfrm>
        </p:grpSpPr>
        <p:cxnSp>
          <p:nvCxnSpPr>
            <p:cNvPr id="72" name="Straight Arrow Connector 71">
              <a:extLst>
                <a:ext uri="{FF2B5EF4-FFF2-40B4-BE49-F238E27FC236}">
                  <a16:creationId xmlns:a16="http://schemas.microsoft.com/office/drawing/2014/main" id="{4DFA0DBB-1761-4987-8EAE-A5ED002CBBE1}"/>
                </a:ext>
              </a:extLst>
            </p:cNvPr>
            <p:cNvCxnSpPr>
              <a:cxnSpLocks/>
            </p:cNvCxnSpPr>
            <p:nvPr/>
          </p:nvCxnSpPr>
          <p:spPr>
            <a:xfrm flipV="1">
              <a:off x="4875691" y="4389215"/>
              <a:ext cx="732480" cy="621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11F0B2FE-0D03-4E2E-8721-20AC81DF864A}"/>
                </a:ext>
              </a:extLst>
            </p:cNvPr>
            <p:cNvSpPr txBox="1"/>
            <p:nvPr/>
          </p:nvSpPr>
          <p:spPr>
            <a:xfrm>
              <a:off x="4160200" y="4686532"/>
              <a:ext cx="992191" cy="10591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Synapse Staging Layer</a:t>
              </a:r>
            </a:p>
          </p:txBody>
        </p:sp>
        <p:sp>
          <p:nvSpPr>
            <p:cNvPr id="91" name="Rectangle 90">
              <a:extLst>
                <a:ext uri="{FF2B5EF4-FFF2-40B4-BE49-F238E27FC236}">
                  <a16:creationId xmlns:a16="http://schemas.microsoft.com/office/drawing/2014/main" id="{15ED94BB-9648-4B9F-9DB5-231455DF951D}"/>
                </a:ext>
              </a:extLst>
            </p:cNvPr>
            <p:cNvSpPr/>
            <p:nvPr/>
          </p:nvSpPr>
          <p:spPr>
            <a:xfrm>
              <a:off x="2706428" y="4603080"/>
              <a:ext cx="1201673" cy="298203"/>
            </a:xfrm>
            <a:prstGeom prst="rect">
              <a:avLst/>
            </a:prstGeom>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Blob Storage Raw Layer</a:t>
              </a:r>
              <a:endParaRPr kumimoji="0" lang="en-US" sz="6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cxnSp>
          <p:nvCxnSpPr>
            <p:cNvPr id="96" name="Straight Arrow Connector 95">
              <a:extLst>
                <a:ext uri="{FF2B5EF4-FFF2-40B4-BE49-F238E27FC236}">
                  <a16:creationId xmlns:a16="http://schemas.microsoft.com/office/drawing/2014/main" id="{9B5294D0-C0B5-4E6F-ABF1-9F493A8F676A}"/>
                </a:ext>
              </a:extLst>
            </p:cNvPr>
            <p:cNvCxnSpPr>
              <a:cxnSpLocks/>
            </p:cNvCxnSpPr>
            <p:nvPr/>
          </p:nvCxnSpPr>
          <p:spPr>
            <a:xfrm>
              <a:off x="3581168" y="4396028"/>
              <a:ext cx="79250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E6147F6B-AF91-4C73-96FD-7E3F69DC3957}"/>
                </a:ext>
              </a:extLst>
            </p:cNvPr>
            <p:cNvSpPr/>
            <p:nvPr/>
          </p:nvSpPr>
          <p:spPr>
            <a:xfrm>
              <a:off x="5151398" y="4605172"/>
              <a:ext cx="1528550" cy="299251"/>
            </a:xfrm>
            <a:prstGeom prst="rect">
              <a:avLst/>
            </a:prstGeom>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Synapse</a:t>
              </a:r>
            </a:p>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Transformed Layer</a:t>
              </a:r>
            </a:p>
          </p:txBody>
        </p:sp>
        <p:sp>
          <p:nvSpPr>
            <p:cNvPr id="100" name="Flowchart: Connector 99">
              <a:extLst>
                <a:ext uri="{FF2B5EF4-FFF2-40B4-BE49-F238E27FC236}">
                  <a16:creationId xmlns:a16="http://schemas.microsoft.com/office/drawing/2014/main" id="{F014D581-646E-4F15-884C-8749EF1404BF}"/>
                </a:ext>
              </a:extLst>
            </p:cNvPr>
            <p:cNvSpPr/>
            <p:nvPr/>
          </p:nvSpPr>
          <p:spPr>
            <a:xfrm>
              <a:off x="2406566" y="4139769"/>
              <a:ext cx="120073" cy="129309"/>
            </a:xfrm>
            <a:prstGeom prst="flowChartConnector">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07" name="Flowchart: Connector 106">
              <a:extLst>
                <a:ext uri="{FF2B5EF4-FFF2-40B4-BE49-F238E27FC236}">
                  <a16:creationId xmlns:a16="http://schemas.microsoft.com/office/drawing/2014/main" id="{BA414E73-4FB6-4B75-8861-7DA1BF906EAA}"/>
                </a:ext>
              </a:extLst>
            </p:cNvPr>
            <p:cNvSpPr/>
            <p:nvPr/>
          </p:nvSpPr>
          <p:spPr>
            <a:xfrm>
              <a:off x="5948458" y="4039870"/>
              <a:ext cx="121771" cy="112058"/>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09" name="TextBox 108">
              <a:extLst>
                <a:ext uri="{FF2B5EF4-FFF2-40B4-BE49-F238E27FC236}">
                  <a16:creationId xmlns:a16="http://schemas.microsoft.com/office/drawing/2014/main" id="{29E1AE1C-0C7D-412A-BB2D-09E651EDB7F0}"/>
                </a:ext>
              </a:extLst>
            </p:cNvPr>
            <p:cNvSpPr txBox="1"/>
            <p:nvPr/>
          </p:nvSpPr>
          <p:spPr>
            <a:xfrm>
              <a:off x="6868971" y="4711546"/>
              <a:ext cx="1126968" cy="10591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800" b="1" i="0" u="none" strike="noStrike" kern="1200" cap="none" spc="0" normalizeH="0" baseline="0" noProof="0" dirty="0">
                  <a:ln>
                    <a:noFill/>
                  </a:ln>
                  <a:solidFill>
                    <a:srgbClr val="313131"/>
                  </a:solidFill>
                  <a:effectLst/>
                  <a:uLnTx/>
                  <a:uFillTx/>
                  <a:latin typeface="Calibri" panose="020F0502020204030204" pitchFamily="34" charset="0"/>
                  <a:ea typeface="Verdana" panose="020B0604030504040204" pitchFamily="34" charset="0"/>
                  <a:cs typeface="Calibri" panose="020F0502020204030204" pitchFamily="34" charset="0"/>
                </a:rPr>
                <a:t>Custom User processing</a:t>
              </a:r>
            </a:p>
          </p:txBody>
        </p:sp>
        <p:cxnSp>
          <p:nvCxnSpPr>
            <p:cNvPr id="114" name="Straight Arrow Connector 113">
              <a:extLst>
                <a:ext uri="{FF2B5EF4-FFF2-40B4-BE49-F238E27FC236}">
                  <a16:creationId xmlns:a16="http://schemas.microsoft.com/office/drawing/2014/main" id="{BB966304-6D52-48CE-89F4-590C6FB474A5}"/>
                </a:ext>
              </a:extLst>
            </p:cNvPr>
            <p:cNvCxnSpPr>
              <a:cxnSpLocks/>
            </p:cNvCxnSpPr>
            <p:nvPr/>
          </p:nvCxnSpPr>
          <p:spPr>
            <a:xfrm flipV="1">
              <a:off x="7673985" y="4374064"/>
              <a:ext cx="909480" cy="455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C50D8A3-9968-43BB-9E2A-D09455E2C40E}"/>
                </a:ext>
              </a:extLst>
            </p:cNvPr>
            <p:cNvCxnSpPr>
              <a:cxnSpLocks/>
            </p:cNvCxnSpPr>
            <p:nvPr/>
          </p:nvCxnSpPr>
          <p:spPr>
            <a:xfrm flipV="1">
              <a:off x="1854238" y="4396028"/>
              <a:ext cx="123026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2CD8A89C-4C2B-4E46-9F80-00723DA60718}"/>
                </a:ext>
              </a:extLst>
            </p:cNvPr>
            <p:cNvCxnSpPr>
              <a:cxnSpLocks/>
              <a:stCxn id="132" idx="3"/>
              <a:endCxn id="94" idx="1"/>
            </p:cNvCxnSpPr>
            <p:nvPr/>
          </p:nvCxnSpPr>
          <p:spPr>
            <a:xfrm flipV="1">
              <a:off x="6120236" y="4401326"/>
              <a:ext cx="1129752" cy="63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32" name="Picture 2" descr="Image result for azure Synapse icon">
              <a:extLst>
                <a:ext uri="{FF2B5EF4-FFF2-40B4-BE49-F238E27FC236}">
                  <a16:creationId xmlns:a16="http://schemas.microsoft.com/office/drawing/2014/main" id="{859D55BB-CDB0-4E55-8AA2-24ACD8D93D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8928" y="4200755"/>
              <a:ext cx="471308" cy="4139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AEDE584C-4291-4A75-91A7-308F9D5E3150}"/>
              </a:ext>
            </a:extLst>
          </p:cNvPr>
          <p:cNvGrpSpPr/>
          <p:nvPr/>
        </p:nvGrpSpPr>
        <p:grpSpPr>
          <a:xfrm>
            <a:off x="228650" y="143478"/>
            <a:ext cx="548640" cy="548640"/>
            <a:chOff x="420484" y="55143"/>
            <a:chExt cx="548640" cy="548640"/>
          </a:xfrm>
        </p:grpSpPr>
        <p:sp>
          <p:nvSpPr>
            <p:cNvPr id="75" name="Freeform 24">
              <a:extLst>
                <a:ext uri="{FF2B5EF4-FFF2-40B4-BE49-F238E27FC236}">
                  <a16:creationId xmlns:a16="http://schemas.microsoft.com/office/drawing/2014/main" id="{4655BF0F-5D82-4726-A6E1-1E447114417D}"/>
                </a:ext>
              </a:extLst>
            </p:cNvPr>
            <p:cNvSpPr>
              <a:spLocks noEditPoints="1"/>
            </p:cNvSpPr>
            <p:nvPr/>
          </p:nvSpPr>
          <p:spPr bwMode="auto">
            <a:xfrm>
              <a:off x="467101" y="97510"/>
              <a:ext cx="457200" cy="457200"/>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solidFill>
              <a:schemeClr val="accent3"/>
            </a:solidFill>
            <a:ln w="9525">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787481" rtl="0" eaLnBrk="1" latinLnBrk="0" hangingPunct="1">
                <a:defRPr sz="1550" kern="1200">
                  <a:solidFill>
                    <a:schemeClr val="tx1"/>
                  </a:solidFill>
                  <a:latin typeface="+mn-lt"/>
                  <a:ea typeface="+mn-ea"/>
                  <a:cs typeface="+mn-cs"/>
                </a:defRPr>
              </a:lvl1pPr>
              <a:lvl2pPr marL="393741" algn="l" defTabSz="787481" rtl="0" eaLnBrk="1" latinLnBrk="0" hangingPunct="1">
                <a:defRPr sz="1550" kern="1200">
                  <a:solidFill>
                    <a:schemeClr val="tx1"/>
                  </a:solidFill>
                  <a:latin typeface="+mn-lt"/>
                  <a:ea typeface="+mn-ea"/>
                  <a:cs typeface="+mn-cs"/>
                </a:defRPr>
              </a:lvl2pPr>
              <a:lvl3pPr marL="787481" algn="l" defTabSz="787481" rtl="0" eaLnBrk="1" latinLnBrk="0" hangingPunct="1">
                <a:defRPr sz="1550" kern="1200">
                  <a:solidFill>
                    <a:schemeClr val="tx1"/>
                  </a:solidFill>
                  <a:latin typeface="+mn-lt"/>
                  <a:ea typeface="+mn-ea"/>
                  <a:cs typeface="+mn-cs"/>
                </a:defRPr>
              </a:lvl3pPr>
              <a:lvl4pPr marL="1181222" algn="l" defTabSz="787481" rtl="0" eaLnBrk="1" latinLnBrk="0" hangingPunct="1">
                <a:defRPr sz="1550" kern="1200">
                  <a:solidFill>
                    <a:schemeClr val="tx1"/>
                  </a:solidFill>
                  <a:latin typeface="+mn-lt"/>
                  <a:ea typeface="+mn-ea"/>
                  <a:cs typeface="+mn-cs"/>
                </a:defRPr>
              </a:lvl4pPr>
              <a:lvl5pPr marL="1574963" algn="l" defTabSz="787481" rtl="0" eaLnBrk="1" latinLnBrk="0" hangingPunct="1">
                <a:defRPr sz="1550" kern="1200">
                  <a:solidFill>
                    <a:schemeClr val="tx1"/>
                  </a:solidFill>
                  <a:latin typeface="+mn-lt"/>
                  <a:ea typeface="+mn-ea"/>
                  <a:cs typeface="+mn-cs"/>
                </a:defRPr>
              </a:lvl5pPr>
              <a:lvl6pPr marL="1968703" algn="l" defTabSz="787481" rtl="0" eaLnBrk="1" latinLnBrk="0" hangingPunct="1">
                <a:defRPr sz="1550" kern="1200">
                  <a:solidFill>
                    <a:schemeClr val="tx1"/>
                  </a:solidFill>
                  <a:latin typeface="+mn-lt"/>
                  <a:ea typeface="+mn-ea"/>
                  <a:cs typeface="+mn-cs"/>
                </a:defRPr>
              </a:lvl6pPr>
              <a:lvl7pPr marL="2362444" algn="l" defTabSz="787481" rtl="0" eaLnBrk="1" latinLnBrk="0" hangingPunct="1">
                <a:defRPr sz="1550" kern="1200">
                  <a:solidFill>
                    <a:schemeClr val="tx1"/>
                  </a:solidFill>
                  <a:latin typeface="+mn-lt"/>
                  <a:ea typeface="+mn-ea"/>
                  <a:cs typeface="+mn-cs"/>
                </a:defRPr>
              </a:lvl7pPr>
              <a:lvl8pPr marL="2756184" algn="l" defTabSz="787481" rtl="0" eaLnBrk="1" latinLnBrk="0" hangingPunct="1">
                <a:defRPr sz="1550" kern="1200">
                  <a:solidFill>
                    <a:schemeClr val="tx1"/>
                  </a:solidFill>
                  <a:latin typeface="+mn-lt"/>
                  <a:ea typeface="+mn-ea"/>
                  <a:cs typeface="+mn-cs"/>
                </a:defRPr>
              </a:lvl8pPr>
              <a:lvl9pPr marL="3149925" algn="l" defTabSz="787481" rtl="0" eaLnBrk="1" latinLnBrk="0" hangingPunct="1">
                <a:defRPr sz="1550" kern="1200">
                  <a:solidFill>
                    <a:schemeClr val="tx1"/>
                  </a:solidFill>
                  <a:latin typeface="+mn-lt"/>
                  <a:ea typeface="+mn-ea"/>
                  <a:cs typeface="+mn-cs"/>
                </a:defRPr>
              </a:lvl9pPr>
            </a:lstStyle>
            <a:p>
              <a:pPr marL="0" marR="0" lvl="0" indent="0" algn="l" defTabSz="787481"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76" name="Freeform 488">
              <a:extLst>
                <a:ext uri="{FF2B5EF4-FFF2-40B4-BE49-F238E27FC236}">
                  <a16:creationId xmlns:a16="http://schemas.microsoft.com/office/drawing/2014/main" id="{40A6608B-C649-44EF-8153-9B9EE980BA50}"/>
                </a:ext>
              </a:extLst>
            </p:cNvPr>
            <p:cNvSpPr>
              <a:spLocks noEditPoints="1"/>
            </p:cNvSpPr>
            <p:nvPr/>
          </p:nvSpPr>
          <p:spPr bwMode="auto">
            <a:xfrm>
              <a:off x="420484" y="55143"/>
              <a:ext cx="548640" cy="5486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63846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latin typeface="Verdana"/>
                <a:ea typeface="+mn-ea"/>
                <a:cs typeface="+mn-cs"/>
              </a:endParaRPr>
            </a:p>
          </p:txBody>
        </p:sp>
      </p:grpSp>
      <p:sp>
        <p:nvSpPr>
          <p:cNvPr id="77" name="Title 1">
            <a:extLst>
              <a:ext uri="{FF2B5EF4-FFF2-40B4-BE49-F238E27FC236}">
                <a16:creationId xmlns:a16="http://schemas.microsoft.com/office/drawing/2014/main" id="{C8F74233-442F-44C4-A134-DCBC4DB278B5}"/>
              </a:ext>
            </a:extLst>
          </p:cNvPr>
          <p:cNvSpPr>
            <a:spLocks noGrp="1"/>
          </p:cNvSpPr>
          <p:nvPr>
            <p:ph type="title"/>
          </p:nvPr>
        </p:nvSpPr>
        <p:spPr>
          <a:xfrm>
            <a:off x="960253" y="125968"/>
            <a:ext cx="10363200" cy="594360"/>
          </a:xfrm>
        </p:spPr>
        <p:txBody>
          <a:bodyPr anchor="ctr">
            <a:normAutofit/>
          </a:bodyPr>
          <a:lstStyle/>
          <a:p>
            <a:pPr>
              <a:lnSpc>
                <a:spcPct val="100000"/>
              </a:lnSpc>
            </a:pPr>
            <a:r>
              <a:rPr lang="en-US" sz="2400" b="1" dirty="0"/>
              <a:t>Online Library use case</a:t>
            </a:r>
          </a:p>
        </p:txBody>
      </p:sp>
      <p:cxnSp>
        <p:nvCxnSpPr>
          <p:cNvPr id="6" name="Straight Arrow Connector 5">
            <a:extLst>
              <a:ext uri="{FF2B5EF4-FFF2-40B4-BE49-F238E27FC236}">
                <a16:creationId xmlns:a16="http://schemas.microsoft.com/office/drawing/2014/main" id="{314E6586-B775-4303-A1A8-4D222CBCCE58}"/>
              </a:ext>
            </a:extLst>
          </p:cNvPr>
          <p:cNvCxnSpPr>
            <a:cxnSpLocks/>
          </p:cNvCxnSpPr>
          <p:nvPr/>
        </p:nvCxnSpPr>
        <p:spPr>
          <a:xfrm flipV="1">
            <a:off x="2185475" y="5120667"/>
            <a:ext cx="6886994" cy="43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14C07FF8-5F6A-489E-BE69-D308DB67B092}"/>
              </a:ext>
            </a:extLst>
          </p:cNvPr>
          <p:cNvSpPr/>
          <p:nvPr/>
        </p:nvSpPr>
        <p:spPr>
          <a:xfrm>
            <a:off x="3512326" y="5288001"/>
            <a:ext cx="1414576" cy="232243"/>
          </a:xfrm>
          <a:prstGeom prst="rect">
            <a:avLst/>
          </a:prstGeom>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Calibri" panose="020F0502020204030204" pitchFamily="34" charset="0"/>
              </a:rPr>
              <a:t>Azure Data Factory</a:t>
            </a:r>
          </a:p>
        </p:txBody>
      </p:sp>
      <p:sp>
        <p:nvSpPr>
          <p:cNvPr id="86" name="Freeform: Shape 213">
            <a:extLst>
              <a:ext uri="{FF2B5EF4-FFF2-40B4-BE49-F238E27FC236}">
                <a16:creationId xmlns:a16="http://schemas.microsoft.com/office/drawing/2014/main" id="{C925F4D1-AB19-4138-B21C-C13C21CF5AAD}"/>
              </a:ext>
            </a:extLst>
          </p:cNvPr>
          <p:cNvSpPr/>
          <p:nvPr/>
        </p:nvSpPr>
        <p:spPr>
          <a:xfrm>
            <a:off x="4065480" y="4971779"/>
            <a:ext cx="258092" cy="379982"/>
          </a:xfrm>
          <a:custGeom>
            <a:avLst/>
            <a:gdLst>
              <a:gd name="connsiteX0" fmla="*/ 452788 w 452504"/>
              <a:gd name="connsiteY0" fmla="*/ 269306 h 452504"/>
              <a:gd name="connsiteX1" fmla="*/ 452788 w 452504"/>
              <a:gd name="connsiteY1" fmla="*/ 161016 h 452504"/>
              <a:gd name="connsiteX2" fmla="*/ 330423 w 452504"/>
              <a:gd name="connsiteY2" fmla="*/ 267524 h 452504"/>
              <a:gd name="connsiteX3" fmla="*/ 327736 w 452504"/>
              <a:gd name="connsiteY3" fmla="*/ 267524 h 452504"/>
              <a:gd name="connsiteX4" fmla="*/ 327736 w 452504"/>
              <a:gd name="connsiteY4" fmla="*/ 161016 h 452504"/>
              <a:gd name="connsiteX5" fmla="*/ 205362 w 452504"/>
              <a:gd name="connsiteY5" fmla="*/ 267524 h 452504"/>
              <a:gd name="connsiteX6" fmla="*/ 205362 w 452504"/>
              <a:gd name="connsiteY6" fmla="*/ 44657 h 452504"/>
              <a:gd name="connsiteX7" fmla="*/ 108007 w 452504"/>
              <a:gd name="connsiteY7" fmla="*/ 7070 h 452504"/>
              <a:gd name="connsiteX8" fmla="*/ 7070 w 452504"/>
              <a:gd name="connsiteY8" fmla="*/ 44657 h 452504"/>
              <a:gd name="connsiteX9" fmla="*/ 7070 w 452504"/>
              <a:gd name="connsiteY9" fmla="*/ 452788 h 452504"/>
              <a:gd name="connsiteX10" fmla="*/ 453683 w 452504"/>
              <a:gd name="connsiteY10" fmla="*/ 452788 h 452504"/>
              <a:gd name="connsiteX11" fmla="*/ 452788 w 452504"/>
              <a:gd name="connsiteY11" fmla="*/ 269306 h 452504"/>
              <a:gd name="connsiteX12" fmla="*/ 108007 w 452504"/>
              <a:gd name="connsiteY12" fmla="*/ 62559 h 452504"/>
              <a:gd name="connsiteX13" fmla="*/ 35654 w 452504"/>
              <a:gd name="connsiteY13" fmla="*/ 41979 h 452504"/>
              <a:gd name="connsiteX14" fmla="*/ 108007 w 452504"/>
              <a:gd name="connsiteY14" fmla="*/ 21390 h 452504"/>
              <a:gd name="connsiteX15" fmla="*/ 180351 w 452504"/>
              <a:gd name="connsiteY15" fmla="*/ 41979 h 452504"/>
              <a:gd name="connsiteX16" fmla="*/ 108007 w 452504"/>
              <a:gd name="connsiteY16" fmla="*/ 62559 h 45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2504" h="452504">
                <a:moveTo>
                  <a:pt x="452788" y="269306"/>
                </a:moveTo>
                <a:lnTo>
                  <a:pt x="452788" y="161016"/>
                </a:lnTo>
                <a:lnTo>
                  <a:pt x="330423" y="267524"/>
                </a:lnTo>
                <a:lnTo>
                  <a:pt x="327736" y="267524"/>
                </a:lnTo>
                <a:lnTo>
                  <a:pt x="327736" y="161016"/>
                </a:lnTo>
                <a:lnTo>
                  <a:pt x="205362" y="267524"/>
                </a:lnTo>
                <a:lnTo>
                  <a:pt x="205362" y="44657"/>
                </a:lnTo>
                <a:cubicBezTo>
                  <a:pt x="205362" y="25868"/>
                  <a:pt x="163383" y="7070"/>
                  <a:pt x="108007" y="7070"/>
                </a:cubicBezTo>
                <a:cubicBezTo>
                  <a:pt x="52623" y="7070"/>
                  <a:pt x="7070" y="24973"/>
                  <a:pt x="7070" y="44657"/>
                </a:cubicBezTo>
                <a:lnTo>
                  <a:pt x="7070" y="452788"/>
                </a:lnTo>
                <a:lnTo>
                  <a:pt x="453683" y="452788"/>
                </a:lnTo>
                <a:lnTo>
                  <a:pt x="452788" y="269306"/>
                </a:lnTo>
                <a:close/>
                <a:moveTo>
                  <a:pt x="108007" y="62559"/>
                </a:moveTo>
                <a:cubicBezTo>
                  <a:pt x="67810" y="62559"/>
                  <a:pt x="35654" y="52707"/>
                  <a:pt x="35654" y="41979"/>
                </a:cubicBezTo>
                <a:cubicBezTo>
                  <a:pt x="35654" y="31232"/>
                  <a:pt x="67810" y="21390"/>
                  <a:pt x="108007" y="21390"/>
                </a:cubicBezTo>
                <a:cubicBezTo>
                  <a:pt x="148195" y="21390"/>
                  <a:pt x="180351" y="30337"/>
                  <a:pt x="180351" y="41979"/>
                </a:cubicBezTo>
                <a:cubicBezTo>
                  <a:pt x="179465" y="52707"/>
                  <a:pt x="147309" y="62559"/>
                  <a:pt x="108007" y="62559"/>
                </a:cubicBezTo>
                <a:close/>
              </a:path>
            </a:pathLst>
          </a:custGeom>
          <a:solidFill>
            <a:srgbClr val="59B3D8"/>
          </a:solidFill>
          <a:ln w="9525" cap="flat">
            <a:noFill/>
            <a:prstDash val="solid"/>
            <a:miter/>
          </a:ln>
        </p:spPr>
        <p:txBody>
          <a:bodyPr rtlCol="0" anchor="ctr"/>
          <a:lstStyle/>
          <a:p>
            <a:pPr marL="0" marR="0" lvl="0" indent="0" algn="l" defTabSz="914248"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a:ln>
                <a:noFill/>
              </a:ln>
              <a:solidFill>
                <a:srgbClr val="6F7173"/>
              </a:solidFill>
              <a:effectLst/>
              <a:uLnTx/>
              <a:uFillTx/>
              <a:latin typeface="Open Sans"/>
              <a:ea typeface="+mn-ea"/>
              <a:cs typeface="+mn-cs"/>
            </a:endParaRPr>
          </a:p>
        </p:txBody>
      </p:sp>
      <p:pic>
        <p:nvPicPr>
          <p:cNvPr id="10" name="Picture 9">
            <a:extLst>
              <a:ext uri="{FF2B5EF4-FFF2-40B4-BE49-F238E27FC236}">
                <a16:creationId xmlns:a16="http://schemas.microsoft.com/office/drawing/2014/main" id="{F9F714BE-0F1E-4F35-A512-B4479DDE3A5A}"/>
              </a:ext>
            </a:extLst>
          </p:cNvPr>
          <p:cNvPicPr>
            <a:picLocks noChangeAspect="1"/>
          </p:cNvPicPr>
          <p:nvPr/>
        </p:nvPicPr>
        <p:blipFill rotWithShape="1">
          <a:blip r:embed="rId3">
            <a:extLst>
              <a:ext uri="{28A0092B-C50C-407E-A947-70E740481C1C}">
                <a14:useLocalDpi xmlns:a14="http://schemas.microsoft.com/office/drawing/2010/main" val="0"/>
              </a:ext>
            </a:extLst>
          </a:blip>
          <a:srcRect l="-25000" t="-75002" r="50000" b="-8334"/>
          <a:stretch/>
        </p:blipFill>
        <p:spPr>
          <a:xfrm>
            <a:off x="3264558" y="4087955"/>
            <a:ext cx="548640" cy="692775"/>
          </a:xfrm>
          <a:prstGeom prst="rect">
            <a:avLst/>
          </a:prstGeom>
        </p:spPr>
      </p:pic>
      <p:pic>
        <p:nvPicPr>
          <p:cNvPr id="88" name="Picture 2" descr="Image result for azure Synapse icon">
            <a:extLst>
              <a:ext uri="{FF2B5EF4-FFF2-40B4-BE49-F238E27FC236}">
                <a16:creationId xmlns:a16="http://schemas.microsoft.com/office/drawing/2014/main" id="{E749D835-C622-4740-8910-AF85AA97E3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9013" y="4289465"/>
            <a:ext cx="437008" cy="469192"/>
          </a:xfrm>
          <a:prstGeom prst="rect">
            <a:avLst/>
          </a:prstGeom>
          <a:noFill/>
          <a:extLst>
            <a:ext uri="{909E8E84-426E-40DD-AFC4-6F175D3DCCD1}">
              <a14:hiddenFill xmlns:a14="http://schemas.microsoft.com/office/drawing/2010/main">
                <a:solidFill>
                  <a:srgbClr val="FFFFFF"/>
                </a:solidFill>
              </a14:hiddenFill>
            </a:ext>
          </a:extLst>
        </p:spPr>
      </p:pic>
      <p:sp>
        <p:nvSpPr>
          <p:cNvPr id="93" name="Flowchart: Connector 92">
            <a:extLst>
              <a:ext uri="{FF2B5EF4-FFF2-40B4-BE49-F238E27FC236}">
                <a16:creationId xmlns:a16="http://schemas.microsoft.com/office/drawing/2014/main" id="{D37F890C-4B4F-4A91-A8F7-483F84A9BBED}"/>
              </a:ext>
            </a:extLst>
          </p:cNvPr>
          <p:cNvSpPr/>
          <p:nvPr/>
        </p:nvSpPr>
        <p:spPr>
          <a:xfrm>
            <a:off x="7580120" y="3996116"/>
            <a:ext cx="118819" cy="130257"/>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pic>
        <p:nvPicPr>
          <p:cNvPr id="94" name="Picture 93">
            <a:extLst>
              <a:ext uri="{FF2B5EF4-FFF2-40B4-BE49-F238E27FC236}">
                <a16:creationId xmlns:a16="http://schemas.microsoft.com/office/drawing/2014/main" id="{3C640E70-995A-4E69-8059-F71CFA00B1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8225" y="4323343"/>
            <a:ext cx="413707" cy="368361"/>
          </a:xfrm>
          <a:prstGeom prst="rect">
            <a:avLst/>
          </a:prstGeom>
        </p:spPr>
      </p:pic>
      <p:sp>
        <p:nvSpPr>
          <p:cNvPr id="102" name="Flowchart: Connector 101">
            <a:extLst>
              <a:ext uri="{FF2B5EF4-FFF2-40B4-BE49-F238E27FC236}">
                <a16:creationId xmlns:a16="http://schemas.microsoft.com/office/drawing/2014/main" id="{594763AF-4730-4EE4-B7DF-A7FDC7EC19A7}"/>
              </a:ext>
            </a:extLst>
          </p:cNvPr>
          <p:cNvSpPr/>
          <p:nvPr/>
        </p:nvSpPr>
        <p:spPr>
          <a:xfrm>
            <a:off x="9060265" y="3990936"/>
            <a:ext cx="117152" cy="126577"/>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pic>
        <p:nvPicPr>
          <p:cNvPr id="103" name="Picture 102">
            <a:extLst>
              <a:ext uri="{FF2B5EF4-FFF2-40B4-BE49-F238E27FC236}">
                <a16:creationId xmlns:a16="http://schemas.microsoft.com/office/drawing/2014/main" id="{07F62E05-0BE3-4C61-A8B3-6242856C7E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5963" y="4207682"/>
            <a:ext cx="465756" cy="501631"/>
          </a:xfrm>
          <a:prstGeom prst="rect">
            <a:avLst/>
          </a:prstGeom>
        </p:spPr>
      </p:pic>
      <p:sp>
        <p:nvSpPr>
          <p:cNvPr id="118" name="Rectangle 117">
            <a:extLst>
              <a:ext uri="{FF2B5EF4-FFF2-40B4-BE49-F238E27FC236}">
                <a16:creationId xmlns:a16="http://schemas.microsoft.com/office/drawing/2014/main" id="{15810C97-7E1D-45EE-842A-D4EED11B1EAA}"/>
              </a:ext>
            </a:extLst>
          </p:cNvPr>
          <p:cNvSpPr/>
          <p:nvPr/>
        </p:nvSpPr>
        <p:spPr>
          <a:xfrm>
            <a:off x="8568609" y="4734734"/>
            <a:ext cx="1201673" cy="217367"/>
          </a:xfrm>
          <a:prstGeom prst="rect">
            <a:avLst/>
          </a:prstGeom>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Power BI</a:t>
            </a:r>
          </a:p>
        </p:txBody>
      </p:sp>
      <p:pic>
        <p:nvPicPr>
          <p:cNvPr id="9218" name="Picture 2" descr="Web - Free web icons">
            <a:extLst>
              <a:ext uri="{FF2B5EF4-FFF2-40B4-BE49-F238E27FC236}">
                <a16:creationId xmlns:a16="http://schemas.microsoft.com/office/drawing/2014/main" id="{0B22A306-09BA-4283-9AE0-246DB18FD0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4382" y="3314754"/>
            <a:ext cx="507830" cy="507830"/>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a:extLst>
              <a:ext uri="{FF2B5EF4-FFF2-40B4-BE49-F238E27FC236}">
                <a16:creationId xmlns:a16="http://schemas.microsoft.com/office/drawing/2014/main" id="{130F76C5-C547-4DDA-8181-BD2E70332ABA}"/>
              </a:ext>
            </a:extLst>
          </p:cNvPr>
          <p:cNvCxnSpPr>
            <a:cxnSpLocks/>
          </p:cNvCxnSpPr>
          <p:nvPr/>
        </p:nvCxnSpPr>
        <p:spPr>
          <a:xfrm flipH="1" flipV="1">
            <a:off x="6113922" y="3822583"/>
            <a:ext cx="1" cy="49929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24" name="Picture 4" descr="Users Icon | Silky Line User Iconset | Custom Icon Design">
            <a:extLst>
              <a:ext uri="{FF2B5EF4-FFF2-40B4-BE49-F238E27FC236}">
                <a16:creationId xmlns:a16="http://schemas.microsoft.com/office/drawing/2014/main" id="{A4C97C14-BA8F-4E99-8CB5-8781A65B77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78094" y="3623945"/>
            <a:ext cx="459868" cy="547850"/>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a:extLst>
              <a:ext uri="{FF2B5EF4-FFF2-40B4-BE49-F238E27FC236}">
                <a16:creationId xmlns:a16="http://schemas.microsoft.com/office/drawing/2014/main" id="{10BDD38B-FC1E-48DF-9084-8E8A24FF40C7}"/>
              </a:ext>
            </a:extLst>
          </p:cNvPr>
          <p:cNvCxnSpPr>
            <a:cxnSpLocks/>
          </p:cNvCxnSpPr>
          <p:nvPr/>
        </p:nvCxnSpPr>
        <p:spPr>
          <a:xfrm>
            <a:off x="6387609" y="3458320"/>
            <a:ext cx="3605882" cy="427447"/>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963062C-8CEF-4D06-97B8-F7EFD52A4920}"/>
              </a:ext>
            </a:extLst>
          </p:cNvPr>
          <p:cNvSpPr txBox="1"/>
          <p:nvPr/>
        </p:nvSpPr>
        <p:spPr>
          <a:xfrm>
            <a:off x="6545162" y="3326165"/>
            <a:ext cx="1266680" cy="477054"/>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Web Portal for High Velocity Items Information</a:t>
            </a:r>
          </a:p>
        </p:txBody>
      </p:sp>
      <p:sp>
        <p:nvSpPr>
          <p:cNvPr id="129" name="TextBox 128">
            <a:extLst>
              <a:ext uri="{FF2B5EF4-FFF2-40B4-BE49-F238E27FC236}">
                <a16:creationId xmlns:a16="http://schemas.microsoft.com/office/drawing/2014/main" id="{CD782839-0CCE-4B78-AECE-4A3FF3691516}"/>
              </a:ext>
            </a:extLst>
          </p:cNvPr>
          <p:cNvSpPr txBox="1"/>
          <p:nvPr/>
        </p:nvSpPr>
        <p:spPr>
          <a:xfrm>
            <a:off x="9843637" y="4370336"/>
            <a:ext cx="728782"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800" b="1" i="0" u="none" strike="noStrike" kern="1200" cap="none" spc="0" normalizeH="0" baseline="0" noProof="0" dirty="0">
                <a:ln>
                  <a:noFill/>
                </a:ln>
                <a:solidFill>
                  <a:srgbClr val="313131"/>
                </a:solidFill>
                <a:effectLst/>
                <a:uLnTx/>
                <a:uFillTx/>
                <a:latin typeface="Calibri" panose="020F0502020204030204" pitchFamily="34" charset="0"/>
                <a:ea typeface="+mn-ea"/>
                <a:cs typeface="Calibri" panose="020F0502020204030204" pitchFamily="34" charset="0"/>
              </a:rPr>
              <a:t>Store, Data center managers</a:t>
            </a:r>
          </a:p>
        </p:txBody>
      </p:sp>
      <p:cxnSp>
        <p:nvCxnSpPr>
          <p:cNvPr id="131" name="Straight Arrow Connector 127">
            <a:extLst>
              <a:ext uri="{FF2B5EF4-FFF2-40B4-BE49-F238E27FC236}">
                <a16:creationId xmlns:a16="http://schemas.microsoft.com/office/drawing/2014/main" id="{A55C2051-CAC9-4D59-8265-5ACCFEC49AD1}"/>
              </a:ext>
            </a:extLst>
          </p:cNvPr>
          <p:cNvCxnSpPr>
            <a:cxnSpLocks/>
            <a:stCxn id="103" idx="3"/>
            <a:endCxn id="124" idx="1"/>
          </p:cNvCxnSpPr>
          <p:nvPr/>
        </p:nvCxnSpPr>
        <p:spPr>
          <a:xfrm flipV="1">
            <a:off x="9351719" y="3897870"/>
            <a:ext cx="626375" cy="56062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4" name="Flowchart: Connector 133">
            <a:extLst>
              <a:ext uri="{FF2B5EF4-FFF2-40B4-BE49-F238E27FC236}">
                <a16:creationId xmlns:a16="http://schemas.microsoft.com/office/drawing/2014/main" id="{B40D3CF5-D3B7-464D-9235-5CA4F44F47F7}"/>
              </a:ext>
            </a:extLst>
          </p:cNvPr>
          <p:cNvSpPr/>
          <p:nvPr/>
        </p:nvSpPr>
        <p:spPr>
          <a:xfrm>
            <a:off x="5616422" y="3541272"/>
            <a:ext cx="118816" cy="130257"/>
          </a:xfrm>
          <a:prstGeom prst="flowChartConnector">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35" name="Rectangle 134">
            <a:extLst>
              <a:ext uri="{FF2B5EF4-FFF2-40B4-BE49-F238E27FC236}">
                <a16:creationId xmlns:a16="http://schemas.microsoft.com/office/drawing/2014/main" id="{08E55B04-4C7E-459A-A544-C72472CCFE5C}"/>
              </a:ext>
            </a:extLst>
          </p:cNvPr>
          <p:cNvSpPr/>
          <p:nvPr/>
        </p:nvSpPr>
        <p:spPr>
          <a:xfrm>
            <a:off x="7158949" y="5726962"/>
            <a:ext cx="2089662"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Open Sans"/>
                <a:ea typeface="+mn-ea"/>
                <a:cs typeface="+mn-cs"/>
              </a:rPr>
              <a:t>Data Access – </a:t>
            </a:r>
            <a:r>
              <a:rPr kumimoji="0" lang="en-US" sz="9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mn-cs"/>
              </a:rPr>
              <a:t>Web Applications are created with Synapse data to ensure data access for end users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0000"/>
                </a:solidFill>
                <a:latin typeface="Open Sans"/>
                <a:ea typeface="Verdana" panose="020B0604030504040204" pitchFamily="34" charset="0"/>
              </a:rPr>
              <a:t>Partitioned data is been loaded in the transformed layer .Partitioned could be done on genres</a:t>
            </a:r>
          </a:p>
        </p:txBody>
      </p:sp>
      <p:grpSp>
        <p:nvGrpSpPr>
          <p:cNvPr id="140" name="Group 389">
            <a:extLst>
              <a:ext uri="{FF2B5EF4-FFF2-40B4-BE49-F238E27FC236}">
                <a16:creationId xmlns:a16="http://schemas.microsoft.com/office/drawing/2014/main" id="{16862BCB-EA3A-4CB8-81B8-78CD6AA08A40}"/>
              </a:ext>
            </a:extLst>
          </p:cNvPr>
          <p:cNvGrpSpPr>
            <a:grpSpLocks noChangeAspect="1"/>
          </p:cNvGrpSpPr>
          <p:nvPr/>
        </p:nvGrpSpPr>
        <p:grpSpPr bwMode="auto">
          <a:xfrm>
            <a:off x="6813556" y="5836773"/>
            <a:ext cx="329184" cy="328219"/>
            <a:chOff x="405" y="1575"/>
            <a:chExt cx="341" cy="340"/>
          </a:xfrm>
          <a:solidFill>
            <a:schemeClr val="accent5"/>
          </a:solidFill>
        </p:grpSpPr>
        <p:sp>
          <p:nvSpPr>
            <p:cNvPr id="141" name="Freeform 390">
              <a:extLst>
                <a:ext uri="{FF2B5EF4-FFF2-40B4-BE49-F238E27FC236}">
                  <a16:creationId xmlns:a16="http://schemas.microsoft.com/office/drawing/2014/main" id="{92727789-2EB4-4114-84E9-15BB7E37C7D6}"/>
                </a:ext>
              </a:extLst>
            </p:cNvPr>
            <p:cNvSpPr>
              <a:spLocks noEditPoints="1"/>
            </p:cNvSpPr>
            <p:nvPr/>
          </p:nvSpPr>
          <p:spPr bwMode="auto">
            <a:xfrm>
              <a:off x="405" y="1575"/>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w="9525">
              <a:solidFill>
                <a:srgbClr val="00B0F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142" name="Freeform 391">
              <a:extLst>
                <a:ext uri="{FF2B5EF4-FFF2-40B4-BE49-F238E27FC236}">
                  <a16:creationId xmlns:a16="http://schemas.microsoft.com/office/drawing/2014/main" id="{7114C48A-4788-4A8F-8999-5521DF3694CC}"/>
                </a:ext>
              </a:extLst>
            </p:cNvPr>
            <p:cNvSpPr>
              <a:spLocks noEditPoints="1"/>
            </p:cNvSpPr>
            <p:nvPr/>
          </p:nvSpPr>
          <p:spPr bwMode="auto">
            <a:xfrm>
              <a:off x="475" y="1652"/>
              <a:ext cx="179" cy="192"/>
            </a:xfrm>
            <a:custGeom>
              <a:avLst/>
              <a:gdLst>
                <a:gd name="T0" fmla="*/ 236 w 269"/>
                <a:gd name="T1" fmla="*/ 268 h 289"/>
                <a:gd name="T2" fmla="*/ 215 w 269"/>
                <a:gd name="T3" fmla="*/ 289 h 289"/>
                <a:gd name="T4" fmla="*/ 193 w 269"/>
                <a:gd name="T5" fmla="*/ 268 h 289"/>
                <a:gd name="T6" fmla="*/ 215 w 269"/>
                <a:gd name="T7" fmla="*/ 246 h 289"/>
                <a:gd name="T8" fmla="*/ 236 w 269"/>
                <a:gd name="T9" fmla="*/ 268 h 289"/>
                <a:gd name="T10" fmla="*/ 261 w 269"/>
                <a:gd name="T11" fmla="*/ 23 h 289"/>
                <a:gd name="T12" fmla="*/ 229 w 269"/>
                <a:gd name="T13" fmla="*/ 12 h 289"/>
                <a:gd name="T14" fmla="*/ 215 w 269"/>
                <a:gd name="T15" fmla="*/ 19 h 289"/>
                <a:gd name="T16" fmla="*/ 133 w 269"/>
                <a:gd name="T17" fmla="*/ 265 h 289"/>
                <a:gd name="T18" fmla="*/ 47 w 269"/>
                <a:gd name="T19" fmla="*/ 236 h 289"/>
                <a:gd name="T20" fmla="*/ 34 w 269"/>
                <a:gd name="T21" fmla="*/ 243 h 289"/>
                <a:gd name="T22" fmla="*/ 41 w 269"/>
                <a:gd name="T23" fmla="*/ 256 h 289"/>
                <a:gd name="T24" fmla="*/ 137 w 269"/>
                <a:gd name="T25" fmla="*/ 288 h 289"/>
                <a:gd name="T26" fmla="*/ 140 w 269"/>
                <a:gd name="T27" fmla="*/ 289 h 289"/>
                <a:gd name="T28" fmla="*/ 150 w 269"/>
                <a:gd name="T29" fmla="*/ 282 h 289"/>
                <a:gd name="T30" fmla="*/ 232 w 269"/>
                <a:gd name="T31" fmla="*/ 36 h 289"/>
                <a:gd name="T32" fmla="*/ 254 w 269"/>
                <a:gd name="T33" fmla="*/ 43 h 289"/>
                <a:gd name="T34" fmla="*/ 257 w 269"/>
                <a:gd name="T35" fmla="*/ 44 h 289"/>
                <a:gd name="T36" fmla="*/ 267 w 269"/>
                <a:gd name="T37" fmla="*/ 36 h 289"/>
                <a:gd name="T38" fmla="*/ 261 w 269"/>
                <a:gd name="T39" fmla="*/ 23 h 289"/>
                <a:gd name="T40" fmla="*/ 105 w 269"/>
                <a:gd name="T41" fmla="*/ 224 h 289"/>
                <a:gd name="T42" fmla="*/ 9 w 269"/>
                <a:gd name="T43" fmla="*/ 192 h 289"/>
                <a:gd name="T44" fmla="*/ 2 w 269"/>
                <a:gd name="T45" fmla="*/ 179 h 289"/>
                <a:gd name="T46" fmla="*/ 23 w 269"/>
                <a:gd name="T47" fmla="*/ 115 h 289"/>
                <a:gd name="T48" fmla="*/ 37 w 269"/>
                <a:gd name="T49" fmla="*/ 108 h 289"/>
                <a:gd name="T50" fmla="*/ 133 w 269"/>
                <a:gd name="T51" fmla="*/ 140 h 289"/>
                <a:gd name="T52" fmla="*/ 139 w 269"/>
                <a:gd name="T53" fmla="*/ 154 h 289"/>
                <a:gd name="T54" fmla="*/ 118 w 269"/>
                <a:gd name="T55" fmla="*/ 218 h 289"/>
                <a:gd name="T56" fmla="*/ 108 w 269"/>
                <a:gd name="T57" fmla="*/ 225 h 289"/>
                <a:gd name="T58" fmla="*/ 105 w 269"/>
                <a:gd name="T59" fmla="*/ 224 h 289"/>
                <a:gd name="T60" fmla="*/ 101 w 269"/>
                <a:gd name="T61" fmla="*/ 201 h 289"/>
                <a:gd name="T62" fmla="*/ 116 w 269"/>
                <a:gd name="T63" fmla="*/ 157 h 289"/>
                <a:gd name="T64" fmla="*/ 40 w 269"/>
                <a:gd name="T65" fmla="*/ 132 h 289"/>
                <a:gd name="T66" fmla="*/ 25 w 269"/>
                <a:gd name="T67" fmla="*/ 176 h 289"/>
                <a:gd name="T68" fmla="*/ 101 w 269"/>
                <a:gd name="T69" fmla="*/ 201 h 289"/>
                <a:gd name="T70" fmla="*/ 34 w 269"/>
                <a:gd name="T71" fmla="*/ 72 h 289"/>
                <a:gd name="T72" fmla="*/ 55 w 269"/>
                <a:gd name="T73" fmla="*/ 8 h 289"/>
                <a:gd name="T74" fmla="*/ 69 w 269"/>
                <a:gd name="T75" fmla="*/ 2 h 289"/>
                <a:gd name="T76" fmla="*/ 165 w 269"/>
                <a:gd name="T77" fmla="*/ 34 h 289"/>
                <a:gd name="T78" fmla="*/ 171 w 269"/>
                <a:gd name="T79" fmla="*/ 47 h 289"/>
                <a:gd name="T80" fmla="*/ 150 w 269"/>
                <a:gd name="T81" fmla="*/ 111 h 289"/>
                <a:gd name="T82" fmla="*/ 140 w 269"/>
                <a:gd name="T83" fmla="*/ 118 h 289"/>
                <a:gd name="T84" fmla="*/ 137 w 269"/>
                <a:gd name="T85" fmla="*/ 118 h 289"/>
                <a:gd name="T86" fmla="*/ 41 w 269"/>
                <a:gd name="T87" fmla="*/ 86 h 289"/>
                <a:gd name="T88" fmla="*/ 34 w 269"/>
                <a:gd name="T89" fmla="*/ 72 h 289"/>
                <a:gd name="T90" fmla="*/ 72 w 269"/>
                <a:gd name="T91" fmla="*/ 25 h 289"/>
                <a:gd name="T92" fmla="*/ 57 w 269"/>
                <a:gd name="T93" fmla="*/ 69 h 289"/>
                <a:gd name="T94" fmla="*/ 133 w 269"/>
                <a:gd name="T95" fmla="*/ 94 h 289"/>
                <a:gd name="T96" fmla="*/ 148 w 269"/>
                <a:gd name="T97" fmla="*/ 50 h 289"/>
                <a:gd name="T98" fmla="*/ 72 w 269"/>
                <a:gd name="T99"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9" h="289">
                  <a:moveTo>
                    <a:pt x="236" y="268"/>
                  </a:moveTo>
                  <a:cubicBezTo>
                    <a:pt x="236" y="279"/>
                    <a:pt x="226" y="289"/>
                    <a:pt x="215" y="289"/>
                  </a:cubicBezTo>
                  <a:cubicBezTo>
                    <a:pt x="203" y="289"/>
                    <a:pt x="193" y="279"/>
                    <a:pt x="193" y="268"/>
                  </a:cubicBezTo>
                  <a:cubicBezTo>
                    <a:pt x="193" y="256"/>
                    <a:pt x="203" y="246"/>
                    <a:pt x="215" y="246"/>
                  </a:cubicBezTo>
                  <a:cubicBezTo>
                    <a:pt x="226" y="246"/>
                    <a:pt x="236" y="256"/>
                    <a:pt x="236" y="268"/>
                  </a:cubicBezTo>
                  <a:close/>
                  <a:moveTo>
                    <a:pt x="261" y="23"/>
                  </a:moveTo>
                  <a:cubicBezTo>
                    <a:pt x="229" y="12"/>
                    <a:pt x="229" y="12"/>
                    <a:pt x="229" y="12"/>
                  </a:cubicBezTo>
                  <a:cubicBezTo>
                    <a:pt x="223" y="10"/>
                    <a:pt x="217" y="13"/>
                    <a:pt x="215" y="19"/>
                  </a:cubicBezTo>
                  <a:cubicBezTo>
                    <a:pt x="133" y="265"/>
                    <a:pt x="133" y="265"/>
                    <a:pt x="133" y="265"/>
                  </a:cubicBezTo>
                  <a:cubicBezTo>
                    <a:pt x="47" y="236"/>
                    <a:pt x="47" y="236"/>
                    <a:pt x="47" y="236"/>
                  </a:cubicBezTo>
                  <a:cubicBezTo>
                    <a:pt x="42" y="234"/>
                    <a:pt x="36" y="237"/>
                    <a:pt x="34" y="243"/>
                  </a:cubicBezTo>
                  <a:cubicBezTo>
                    <a:pt x="32" y="249"/>
                    <a:pt x="35" y="255"/>
                    <a:pt x="41" y="256"/>
                  </a:cubicBezTo>
                  <a:cubicBezTo>
                    <a:pt x="137" y="288"/>
                    <a:pt x="137" y="288"/>
                    <a:pt x="137" y="288"/>
                  </a:cubicBezTo>
                  <a:cubicBezTo>
                    <a:pt x="138" y="289"/>
                    <a:pt x="139" y="289"/>
                    <a:pt x="140" y="289"/>
                  </a:cubicBezTo>
                  <a:cubicBezTo>
                    <a:pt x="144" y="289"/>
                    <a:pt x="149" y="286"/>
                    <a:pt x="150" y="282"/>
                  </a:cubicBezTo>
                  <a:cubicBezTo>
                    <a:pt x="232" y="36"/>
                    <a:pt x="232" y="36"/>
                    <a:pt x="232" y="36"/>
                  </a:cubicBezTo>
                  <a:cubicBezTo>
                    <a:pt x="254" y="43"/>
                    <a:pt x="254" y="43"/>
                    <a:pt x="254" y="43"/>
                  </a:cubicBezTo>
                  <a:cubicBezTo>
                    <a:pt x="255" y="43"/>
                    <a:pt x="256" y="44"/>
                    <a:pt x="257" y="44"/>
                  </a:cubicBezTo>
                  <a:cubicBezTo>
                    <a:pt x="262" y="44"/>
                    <a:pt x="266" y="41"/>
                    <a:pt x="267" y="36"/>
                  </a:cubicBezTo>
                  <a:cubicBezTo>
                    <a:pt x="269" y="31"/>
                    <a:pt x="266" y="25"/>
                    <a:pt x="261" y="23"/>
                  </a:cubicBezTo>
                  <a:close/>
                  <a:moveTo>
                    <a:pt x="105" y="224"/>
                  </a:moveTo>
                  <a:cubicBezTo>
                    <a:pt x="9" y="192"/>
                    <a:pt x="9" y="192"/>
                    <a:pt x="9" y="192"/>
                  </a:cubicBezTo>
                  <a:cubicBezTo>
                    <a:pt x="3" y="191"/>
                    <a:pt x="0" y="185"/>
                    <a:pt x="2" y="179"/>
                  </a:cubicBezTo>
                  <a:cubicBezTo>
                    <a:pt x="23" y="115"/>
                    <a:pt x="23" y="115"/>
                    <a:pt x="23" y="115"/>
                  </a:cubicBezTo>
                  <a:cubicBezTo>
                    <a:pt x="25" y="109"/>
                    <a:pt x="31" y="106"/>
                    <a:pt x="37" y="108"/>
                  </a:cubicBezTo>
                  <a:cubicBezTo>
                    <a:pt x="133" y="140"/>
                    <a:pt x="133" y="140"/>
                    <a:pt x="133" y="140"/>
                  </a:cubicBezTo>
                  <a:cubicBezTo>
                    <a:pt x="138" y="142"/>
                    <a:pt x="141" y="148"/>
                    <a:pt x="139" y="154"/>
                  </a:cubicBezTo>
                  <a:cubicBezTo>
                    <a:pt x="118" y="218"/>
                    <a:pt x="118" y="218"/>
                    <a:pt x="118" y="218"/>
                  </a:cubicBezTo>
                  <a:cubicBezTo>
                    <a:pt x="117" y="222"/>
                    <a:pt x="112" y="225"/>
                    <a:pt x="108" y="225"/>
                  </a:cubicBezTo>
                  <a:cubicBezTo>
                    <a:pt x="107" y="225"/>
                    <a:pt x="106" y="225"/>
                    <a:pt x="105" y="224"/>
                  </a:cubicBezTo>
                  <a:close/>
                  <a:moveTo>
                    <a:pt x="101" y="201"/>
                  </a:moveTo>
                  <a:cubicBezTo>
                    <a:pt x="116" y="157"/>
                    <a:pt x="116" y="157"/>
                    <a:pt x="116" y="157"/>
                  </a:cubicBezTo>
                  <a:cubicBezTo>
                    <a:pt x="40" y="132"/>
                    <a:pt x="40" y="132"/>
                    <a:pt x="40" y="132"/>
                  </a:cubicBezTo>
                  <a:cubicBezTo>
                    <a:pt x="25" y="176"/>
                    <a:pt x="25" y="176"/>
                    <a:pt x="25" y="176"/>
                  </a:cubicBezTo>
                  <a:lnTo>
                    <a:pt x="101" y="201"/>
                  </a:lnTo>
                  <a:close/>
                  <a:moveTo>
                    <a:pt x="34" y="72"/>
                  </a:moveTo>
                  <a:cubicBezTo>
                    <a:pt x="55" y="8"/>
                    <a:pt x="55" y="8"/>
                    <a:pt x="55" y="8"/>
                  </a:cubicBezTo>
                  <a:cubicBezTo>
                    <a:pt x="57" y="3"/>
                    <a:pt x="63" y="0"/>
                    <a:pt x="69" y="2"/>
                  </a:cubicBezTo>
                  <a:cubicBezTo>
                    <a:pt x="165" y="34"/>
                    <a:pt x="165" y="34"/>
                    <a:pt x="165" y="34"/>
                  </a:cubicBezTo>
                  <a:cubicBezTo>
                    <a:pt x="170" y="35"/>
                    <a:pt x="173" y="41"/>
                    <a:pt x="171" y="47"/>
                  </a:cubicBezTo>
                  <a:cubicBezTo>
                    <a:pt x="150" y="111"/>
                    <a:pt x="150" y="111"/>
                    <a:pt x="150" y="111"/>
                  </a:cubicBezTo>
                  <a:cubicBezTo>
                    <a:pt x="149" y="116"/>
                    <a:pt x="144" y="118"/>
                    <a:pt x="140" y="118"/>
                  </a:cubicBezTo>
                  <a:cubicBezTo>
                    <a:pt x="139" y="118"/>
                    <a:pt x="138" y="118"/>
                    <a:pt x="137" y="118"/>
                  </a:cubicBezTo>
                  <a:cubicBezTo>
                    <a:pt x="41" y="86"/>
                    <a:pt x="41" y="86"/>
                    <a:pt x="41" y="86"/>
                  </a:cubicBezTo>
                  <a:cubicBezTo>
                    <a:pt x="35" y="84"/>
                    <a:pt x="32" y="78"/>
                    <a:pt x="34" y="72"/>
                  </a:cubicBezTo>
                  <a:close/>
                  <a:moveTo>
                    <a:pt x="72" y="25"/>
                  </a:moveTo>
                  <a:cubicBezTo>
                    <a:pt x="57" y="69"/>
                    <a:pt x="57" y="69"/>
                    <a:pt x="57" y="69"/>
                  </a:cubicBezTo>
                  <a:cubicBezTo>
                    <a:pt x="133" y="94"/>
                    <a:pt x="133" y="94"/>
                    <a:pt x="133" y="94"/>
                  </a:cubicBezTo>
                  <a:cubicBezTo>
                    <a:pt x="148" y="50"/>
                    <a:pt x="148" y="50"/>
                    <a:pt x="148" y="50"/>
                  </a:cubicBezTo>
                  <a:lnTo>
                    <a:pt x="72" y="25"/>
                  </a:lnTo>
                  <a:close/>
                </a:path>
              </a:pathLst>
            </a:custGeom>
            <a:grpFill/>
            <a:ln>
              <a:solidFill>
                <a:srgbClr val="92D050"/>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143" name="Flowchart: Connector 142">
            <a:extLst>
              <a:ext uri="{FF2B5EF4-FFF2-40B4-BE49-F238E27FC236}">
                <a16:creationId xmlns:a16="http://schemas.microsoft.com/office/drawing/2014/main" id="{022F064A-42C6-45A2-8D6A-3322C79EE8A7}"/>
              </a:ext>
            </a:extLst>
          </p:cNvPr>
          <p:cNvSpPr/>
          <p:nvPr/>
        </p:nvSpPr>
        <p:spPr>
          <a:xfrm>
            <a:off x="6914140" y="6231379"/>
            <a:ext cx="128016" cy="129309"/>
          </a:xfrm>
          <a:prstGeom prst="flowChartConnector">
            <a:avLst/>
          </a:prstGeom>
          <a:solidFill>
            <a:schemeClr val="accent2"/>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Tree>
    <p:extLst>
      <p:ext uri="{BB962C8B-B14F-4D97-AF65-F5344CB8AC3E}">
        <p14:creationId xmlns:p14="http://schemas.microsoft.com/office/powerpoint/2010/main" val="409960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BDFB-B09F-44A1-8C03-4A0C193AB79C}"/>
              </a:ext>
            </a:extLst>
          </p:cNvPr>
          <p:cNvSpPr>
            <a:spLocks noGrp="1"/>
          </p:cNvSpPr>
          <p:nvPr>
            <p:ph type="title"/>
          </p:nvPr>
        </p:nvSpPr>
        <p:spPr>
          <a:xfrm>
            <a:off x="838200" y="365126"/>
            <a:ext cx="10515600" cy="497904"/>
          </a:xfrm>
        </p:spPr>
        <p:txBody>
          <a:bodyPr>
            <a:normAutofit fontScale="90000"/>
          </a:bodyPr>
          <a:lstStyle/>
          <a:p>
            <a:r>
              <a:rPr lang="en-US" dirty="0"/>
              <a:t>Queries</a:t>
            </a:r>
          </a:p>
        </p:txBody>
      </p:sp>
      <p:sp>
        <p:nvSpPr>
          <p:cNvPr id="3" name="TextBox 2">
            <a:extLst>
              <a:ext uri="{FF2B5EF4-FFF2-40B4-BE49-F238E27FC236}">
                <a16:creationId xmlns:a16="http://schemas.microsoft.com/office/drawing/2014/main" id="{3278A948-4217-4873-A3ED-3042A9973635}"/>
              </a:ext>
            </a:extLst>
          </p:cNvPr>
          <p:cNvSpPr txBox="1"/>
          <p:nvPr/>
        </p:nvSpPr>
        <p:spPr>
          <a:xfrm>
            <a:off x="945222" y="1273996"/>
            <a:ext cx="10408578" cy="5078313"/>
          </a:xfrm>
          <a:prstGeom prst="rect">
            <a:avLst/>
          </a:prstGeom>
          <a:noFill/>
        </p:spPr>
        <p:txBody>
          <a:bodyPr wrap="square" rtlCol="0">
            <a:spAutoFit/>
          </a:bodyPr>
          <a:lstStyle/>
          <a:p>
            <a:pPr marL="285750" indent="-285750" algn="l">
              <a:buFont typeface="Wingdings" panose="05000000000000000000" pitchFamily="2" charset="2"/>
              <a:buChar char="§"/>
            </a:pPr>
            <a:r>
              <a:rPr lang="en-US" sz="1800" b="0" i="0" u="none" strike="noStrike" baseline="0" dirty="0">
                <a:latin typeface="ArialMT"/>
              </a:rPr>
              <a:t>How will you handle changing or evolving schema?</a:t>
            </a:r>
          </a:p>
          <a:p>
            <a:pPr algn="l"/>
            <a:r>
              <a:rPr lang="en-US" b="0" i="0" dirty="0">
                <a:solidFill>
                  <a:srgbClr val="333333"/>
                </a:solidFill>
                <a:effectLst/>
                <a:latin typeface="SegoeUI"/>
              </a:rPr>
              <a:t>We would be using ADF for data transfer. On both the Source and Sink transformations set "Schema Drift" on so that ADF will allow any columns to flow through, regardless of their "early binding" definitions in the dataset of projection. In this scenario, we're not including any schema or projection, so schema drift is needed.</a:t>
            </a:r>
          </a:p>
          <a:p>
            <a:pPr algn="l"/>
            <a:endParaRPr lang="en-US" sz="1800" b="0" i="0" u="none" strike="noStrike" baseline="0" dirty="0">
              <a:latin typeface="ArialMT"/>
            </a:endParaRPr>
          </a:p>
          <a:p>
            <a:pPr marL="285750" indent="-285750" algn="l">
              <a:buFont typeface="Wingdings" panose="05000000000000000000" pitchFamily="2" charset="2"/>
              <a:buChar char="§"/>
            </a:pPr>
            <a:r>
              <a:rPr lang="en-US" sz="1800" b="0" i="0" u="none" strike="noStrike" baseline="0" dirty="0">
                <a:latin typeface="ArialMT"/>
              </a:rPr>
              <a:t>How do you want to store/partition the data?</a:t>
            </a:r>
          </a:p>
          <a:p>
            <a:pPr algn="l"/>
            <a:r>
              <a:rPr lang="en-US" dirty="0">
                <a:latin typeface="ArialMT"/>
              </a:rPr>
              <a:t>The data would be custom partitioned on genres name in the </a:t>
            </a:r>
            <a:r>
              <a:rPr lang="en-US">
                <a:latin typeface="ArialMT"/>
              </a:rPr>
              <a:t>transformation layer.</a:t>
            </a:r>
            <a:endParaRPr lang="en-US" dirty="0">
              <a:latin typeface="ArialMT"/>
            </a:endParaRPr>
          </a:p>
          <a:p>
            <a:pPr algn="l"/>
            <a:endParaRPr lang="en-US" sz="1800" b="0" i="0" u="none" strike="noStrike" baseline="0" dirty="0">
              <a:latin typeface="ArialMT"/>
            </a:endParaRPr>
          </a:p>
          <a:p>
            <a:pPr marL="285750" indent="-285750" algn="l">
              <a:buFont typeface="Wingdings" panose="05000000000000000000" pitchFamily="2" charset="2"/>
              <a:buChar char="§"/>
            </a:pPr>
            <a:r>
              <a:rPr lang="en-US" sz="1800" b="0" i="0" u="none" strike="noStrike" baseline="0" dirty="0">
                <a:latin typeface="ArialMT"/>
              </a:rPr>
              <a:t>Would you go for on-premise or for a cloud-based solution? Why?</a:t>
            </a:r>
          </a:p>
          <a:p>
            <a:pPr algn="l"/>
            <a:r>
              <a:rPr lang="en-US" dirty="0">
                <a:latin typeface="ArialMT"/>
              </a:rPr>
              <a:t>We would be leveraging cloud-based solution as it provides you serverless feature for auto scaling &amp; give you best </a:t>
            </a:r>
            <a:r>
              <a:rPr lang="en-US" dirty="0" err="1">
                <a:latin typeface="ArialMT"/>
              </a:rPr>
              <a:t>scalabe</a:t>
            </a:r>
            <a:r>
              <a:rPr lang="en-US" dirty="0">
                <a:latin typeface="ArialMT"/>
              </a:rPr>
              <a:t> solution with no maintenance overhead. It also provide data integration &amp; monitoring services for better execution &amp; control of your operations.</a:t>
            </a:r>
          </a:p>
          <a:p>
            <a:pPr algn="l"/>
            <a:endParaRPr lang="en-US" sz="1800" b="0" i="0" u="none" strike="noStrike" baseline="0" dirty="0">
              <a:latin typeface="ArialMT"/>
            </a:endParaRPr>
          </a:p>
          <a:p>
            <a:pPr marL="285750" indent="-285750" algn="l">
              <a:buFont typeface="Wingdings" panose="05000000000000000000" pitchFamily="2" charset="2"/>
              <a:buChar char="§"/>
            </a:pPr>
            <a:r>
              <a:rPr lang="en-US" sz="1800" b="0" i="0" u="none" strike="noStrike" baseline="0" dirty="0">
                <a:latin typeface="ArialMT"/>
              </a:rPr>
              <a:t>How would you do the reconciliation testing?</a:t>
            </a:r>
          </a:p>
          <a:p>
            <a:pPr algn="l"/>
            <a:r>
              <a:rPr lang="en-US" dirty="0">
                <a:latin typeface="ArialMT"/>
              </a:rPr>
              <a:t>Reconciliation is done by creating an ABC framework which maintains the record count of the source data &amp; compare it with the transformed data to validate the record count. Also custom queries need to be written to validate the total pages count for each author in the input and transformed dataset.</a:t>
            </a:r>
            <a:endParaRPr lang="en-US" dirty="0"/>
          </a:p>
        </p:txBody>
      </p:sp>
    </p:spTree>
    <p:extLst>
      <p:ext uri="{BB962C8B-B14F-4D97-AF65-F5344CB8AC3E}">
        <p14:creationId xmlns:p14="http://schemas.microsoft.com/office/powerpoint/2010/main" val="784244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418</Words>
  <Application>Microsoft Office PowerPoint</Application>
  <PresentationFormat>Widescreen</PresentationFormat>
  <Paragraphs>35</Paragraphs>
  <Slides>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ArialMT</vt:lpstr>
      <vt:lpstr>Calibri</vt:lpstr>
      <vt:lpstr>Calibri Light</vt:lpstr>
      <vt:lpstr>Open Sans</vt:lpstr>
      <vt:lpstr>SegoeUI</vt:lpstr>
      <vt:lpstr>Verdana</vt:lpstr>
      <vt:lpstr>Wingdings</vt:lpstr>
      <vt:lpstr>Wingdings 2</vt:lpstr>
      <vt:lpstr>Office Theme</vt:lpstr>
      <vt:lpstr>Online Library use case</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OnlineLibrary</dc:title>
  <dc:creator>Gupta, Bandhu</dc:creator>
  <cp:lastModifiedBy>Gupta, Bandhu</cp:lastModifiedBy>
  <cp:revision>5</cp:revision>
  <dcterms:created xsi:type="dcterms:W3CDTF">2021-12-11T19:01:03Z</dcterms:created>
  <dcterms:modified xsi:type="dcterms:W3CDTF">2021-12-13T13:23:34Z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2021-12-11T19:01:03Z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c365c6d3-3e0e-4920-b26f-2540d1191297</vt:lpwstr>
  </property>
  <property fmtid="{D5CDD505-2E9C-101B-9397-08002B2CF9AE}" pid="8" name="MSIP_Label_ea60d57e-af5b-4752-ac57-3e4f28ca11dc_ContentBits">
    <vt:lpwstr>0</vt:lpwstr>
  </property>
</Properties>
</file>