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b1e3919c3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b1e3919c3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b1e3919c3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b1e3919c3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1e3919c3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1e3919c3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b1e3919c3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b1e3919c3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gif"/><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3595" t="0"/>
          <a:stretch/>
        </p:blipFill>
        <p:spPr>
          <a:xfrm>
            <a:off x="311700" y="1004650"/>
            <a:ext cx="2327250" cy="3526850"/>
          </a:xfrm>
          <a:prstGeom prst="rect">
            <a:avLst/>
          </a:prstGeom>
          <a:noFill/>
          <a:ln>
            <a:noFill/>
          </a:ln>
        </p:spPr>
      </p:pic>
      <p:pic>
        <p:nvPicPr>
          <p:cNvPr descr="Color Switch" id="55" name="Google Shape;55;p13"/>
          <p:cNvPicPr preferRelativeResize="0"/>
          <p:nvPr/>
        </p:nvPicPr>
        <p:blipFill>
          <a:blip r:embed="rId4">
            <a:alphaModFix/>
          </a:blip>
          <a:stretch>
            <a:fillRect/>
          </a:stretch>
        </p:blipFill>
        <p:spPr>
          <a:xfrm>
            <a:off x="3891250" y="728754"/>
            <a:ext cx="4736926" cy="2368450"/>
          </a:xfrm>
          <a:prstGeom prst="rect">
            <a:avLst/>
          </a:prstGeom>
          <a:noFill/>
          <a:ln>
            <a:noFill/>
          </a:ln>
        </p:spPr>
      </p:pic>
      <p:sp>
        <p:nvSpPr>
          <p:cNvPr id="56" name="Google Shape;56;p13"/>
          <p:cNvSpPr txBox="1"/>
          <p:nvPr/>
        </p:nvSpPr>
        <p:spPr>
          <a:xfrm>
            <a:off x="4720114" y="3388900"/>
            <a:ext cx="3079200" cy="93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Advanced Programming </a:t>
            </a:r>
            <a:r>
              <a:rPr lang="en">
                <a:solidFill>
                  <a:schemeClr val="dk1"/>
                </a:solidFill>
              </a:rPr>
              <a:t>Project By</a:t>
            </a:r>
            <a:endParaRPr>
              <a:solidFill>
                <a:schemeClr val="dk1"/>
              </a:solidFill>
            </a:endParaRPr>
          </a:p>
          <a:p>
            <a:pPr indent="0" lvl="0" marL="0" rtl="0" algn="ctr">
              <a:spcBef>
                <a:spcPts val="0"/>
              </a:spcBef>
              <a:spcAft>
                <a:spcPts val="0"/>
              </a:spcAft>
              <a:buNone/>
            </a:pPr>
            <a:r>
              <a:rPr lang="en">
                <a:solidFill>
                  <a:schemeClr val="dk1"/>
                </a:solidFill>
              </a:rPr>
              <a:t>Sudeep Reddy(2019313)</a:t>
            </a:r>
            <a:endParaRPr>
              <a:solidFill>
                <a:schemeClr val="dk1"/>
              </a:solidFill>
            </a:endParaRPr>
          </a:p>
          <a:p>
            <a:pPr indent="0" lvl="0" marL="0" rtl="0" algn="ctr">
              <a:spcBef>
                <a:spcPts val="0"/>
              </a:spcBef>
              <a:spcAft>
                <a:spcPts val="0"/>
              </a:spcAft>
              <a:buNone/>
            </a:pPr>
            <a:r>
              <a:rPr lang="en">
                <a:solidFill>
                  <a:schemeClr val="dk1"/>
                </a:solidFill>
              </a:rPr>
              <a:t>Bhaskar Gupta(2019237)</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335700"/>
            <a:ext cx="8520600" cy="447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Problems Faced and how we solved them</a:t>
            </a:r>
            <a:endParaRPr b="1" sz="1300"/>
          </a:p>
          <a:p>
            <a:pPr indent="-304800" lvl="0" marL="457200" rtl="0" algn="l">
              <a:spcBef>
                <a:spcPts val="0"/>
              </a:spcBef>
              <a:spcAft>
                <a:spcPts val="0"/>
              </a:spcAft>
              <a:buSzPts val="1200"/>
              <a:buAutoNum type="arabicPeriod"/>
            </a:pPr>
            <a:r>
              <a:rPr lang="en" sz="1200"/>
              <a:t>How do we i</a:t>
            </a:r>
            <a:r>
              <a:rPr lang="en" sz="1200"/>
              <a:t>mplement</a:t>
            </a:r>
            <a:r>
              <a:rPr lang="en" sz="1200"/>
              <a:t> </a:t>
            </a:r>
            <a:r>
              <a:rPr lang="en" sz="1200">
                <a:solidFill>
                  <a:srgbClr val="FFFF00"/>
                </a:solidFill>
              </a:rPr>
              <a:t>multiple “saved game”</a:t>
            </a:r>
            <a:r>
              <a:rPr lang="en" sz="1200"/>
              <a:t> options?</a:t>
            </a:r>
            <a:endParaRPr sz="1200"/>
          </a:p>
          <a:p>
            <a:pPr indent="-298450" lvl="1" marL="914400" rtl="0" algn="l">
              <a:spcBef>
                <a:spcPts val="0"/>
              </a:spcBef>
              <a:spcAft>
                <a:spcPts val="0"/>
              </a:spcAft>
              <a:buSzPts val="1100"/>
              <a:buAutoNum type="alphaLcPeriod"/>
            </a:pPr>
            <a:r>
              <a:rPr lang="en" sz="1100"/>
              <a:t>By creating an array list of GameState objects and choosing them based on the number the user chooses which would indicate the index number in the array list.</a:t>
            </a:r>
            <a:endParaRPr sz="1100"/>
          </a:p>
          <a:p>
            <a:pPr indent="-304800" lvl="0" marL="457200" rtl="0" algn="l">
              <a:spcBef>
                <a:spcPts val="0"/>
              </a:spcBef>
              <a:spcAft>
                <a:spcPts val="0"/>
              </a:spcAft>
              <a:buSzPts val="1200"/>
              <a:buAutoNum type="arabicPeriod"/>
            </a:pPr>
            <a:r>
              <a:rPr lang="en" sz="1200"/>
              <a:t>How do we a </a:t>
            </a:r>
            <a:r>
              <a:rPr lang="en" sz="1200">
                <a:solidFill>
                  <a:srgbClr val="FFFF00"/>
                </a:solidFill>
              </a:rPr>
              <a:t>resume the Game</a:t>
            </a:r>
            <a:r>
              <a:rPr lang="en" sz="1200"/>
              <a:t> i.e continuing from where you left off from the pause menu?</a:t>
            </a:r>
            <a:endParaRPr sz="1200"/>
          </a:p>
          <a:p>
            <a:pPr indent="-298450" lvl="1" marL="914400" rtl="0" algn="l">
              <a:spcBef>
                <a:spcPts val="0"/>
              </a:spcBef>
              <a:spcAft>
                <a:spcPts val="0"/>
              </a:spcAft>
              <a:buSzPts val="1100"/>
              <a:buAutoNum type="alphaLcPeriod"/>
            </a:pPr>
            <a:r>
              <a:rPr lang="en" sz="1100"/>
              <a:t>Create a </a:t>
            </a:r>
            <a:r>
              <a:rPr lang="en" sz="1100"/>
              <a:t>temporary</a:t>
            </a:r>
            <a:r>
              <a:rPr lang="en" sz="1100"/>
              <a:t> Save; and D</a:t>
            </a:r>
            <a:r>
              <a:rPr lang="en" sz="1100"/>
              <a:t>eserialize</a:t>
            </a:r>
            <a:r>
              <a:rPr lang="en" sz="1100"/>
              <a:t> the Gamestate objects to retain the positions of ball and obstacles and the </a:t>
            </a:r>
            <a:r>
              <a:rPr lang="en" sz="1100"/>
              <a:t>player’s</a:t>
            </a:r>
            <a:r>
              <a:rPr lang="en" sz="1100"/>
              <a:t> score.</a:t>
            </a:r>
            <a:endParaRPr sz="1100"/>
          </a:p>
          <a:p>
            <a:pPr indent="-304800" lvl="0" marL="457200" rtl="0" algn="l">
              <a:spcBef>
                <a:spcPts val="0"/>
              </a:spcBef>
              <a:spcAft>
                <a:spcPts val="0"/>
              </a:spcAft>
              <a:buSzPts val="1200"/>
              <a:buAutoNum type="arabicPeriod"/>
            </a:pPr>
            <a:r>
              <a:rPr lang="en" sz="1200"/>
              <a:t>How to </a:t>
            </a:r>
            <a:r>
              <a:rPr lang="en" sz="1200">
                <a:solidFill>
                  <a:srgbClr val="FFFF00"/>
                </a:solidFill>
              </a:rPr>
              <a:t>s</a:t>
            </a:r>
            <a:r>
              <a:rPr lang="en" sz="1200">
                <a:solidFill>
                  <a:srgbClr val="FFFF00"/>
                </a:solidFill>
              </a:rPr>
              <a:t>pawn</a:t>
            </a:r>
            <a:r>
              <a:rPr lang="en" sz="1200">
                <a:solidFill>
                  <a:srgbClr val="FFFF00"/>
                </a:solidFill>
              </a:rPr>
              <a:t> obstacles</a:t>
            </a:r>
            <a:r>
              <a:rPr lang="en" sz="1200"/>
              <a:t> and </a:t>
            </a:r>
            <a:r>
              <a:rPr lang="en" sz="1200">
                <a:solidFill>
                  <a:srgbClr val="FFFF00"/>
                </a:solidFill>
              </a:rPr>
              <a:t>have smooth animations</a:t>
            </a:r>
            <a:r>
              <a:rPr lang="en" sz="1200"/>
              <a:t> for moving them?</a:t>
            </a:r>
            <a:endParaRPr sz="1200"/>
          </a:p>
          <a:p>
            <a:pPr indent="-298450" lvl="1" marL="914400" rtl="0" algn="l">
              <a:spcBef>
                <a:spcPts val="0"/>
              </a:spcBef>
              <a:spcAft>
                <a:spcPts val="0"/>
              </a:spcAft>
              <a:buSzPts val="1100"/>
              <a:buAutoNum type="alphaLcPeriod"/>
            </a:pPr>
            <a:r>
              <a:rPr lang="en" sz="1100"/>
              <a:t>Spawn 3 obstacles; 1 on screen and 2 other out of the screen as the </a:t>
            </a:r>
            <a:r>
              <a:rPr lang="en" sz="1100"/>
              <a:t>obstacles</a:t>
            </a:r>
            <a:r>
              <a:rPr lang="en" sz="1100"/>
              <a:t> are passed remove them from the screen, add more obstacles in the </a:t>
            </a:r>
            <a:r>
              <a:rPr lang="en" sz="1100"/>
              <a:t>background</a:t>
            </a:r>
            <a:r>
              <a:rPr lang="en" sz="1100"/>
              <a:t> </a:t>
            </a:r>
            <a:r>
              <a:rPr lang="en" sz="1100"/>
              <a:t>and</a:t>
            </a:r>
            <a:r>
              <a:rPr lang="en" sz="1100"/>
              <a:t> </a:t>
            </a:r>
            <a:r>
              <a:rPr lang="en" sz="1100"/>
              <a:t>bring</a:t>
            </a:r>
            <a:r>
              <a:rPr lang="en" sz="1100"/>
              <a:t> them down as a whole.</a:t>
            </a:r>
            <a:endParaRPr sz="1100"/>
          </a:p>
          <a:p>
            <a:pPr indent="-298450" lvl="1" marL="914400" rtl="0" algn="l">
              <a:spcBef>
                <a:spcPts val="0"/>
              </a:spcBef>
              <a:spcAft>
                <a:spcPts val="0"/>
              </a:spcAft>
              <a:buSzPts val="1100"/>
              <a:buAutoNum type="alphaLcPeriod"/>
            </a:pPr>
            <a:r>
              <a:rPr lang="en" sz="1100"/>
              <a:t>Match the </a:t>
            </a:r>
            <a:r>
              <a:rPr lang="en" sz="1100"/>
              <a:t>frame rate</a:t>
            </a:r>
            <a:r>
              <a:rPr lang="en" sz="1100"/>
              <a:t> and use 2D animation transitions to move the </a:t>
            </a:r>
            <a:r>
              <a:rPr lang="en" sz="1100"/>
              <a:t>obstacles</a:t>
            </a:r>
            <a:r>
              <a:rPr lang="en" sz="1100"/>
              <a:t> so the there </a:t>
            </a:r>
            <a:r>
              <a:rPr lang="en" sz="1100"/>
              <a:t>isn't</a:t>
            </a:r>
            <a:r>
              <a:rPr lang="en" sz="1100"/>
              <a:t> any stutter/jitter in the animations.</a:t>
            </a:r>
            <a:endParaRPr sz="1100"/>
          </a:p>
          <a:p>
            <a:pPr indent="-304800" lvl="0" marL="457200" rtl="0" algn="l">
              <a:spcBef>
                <a:spcPts val="0"/>
              </a:spcBef>
              <a:spcAft>
                <a:spcPts val="0"/>
              </a:spcAft>
              <a:buSzPts val="1200"/>
              <a:buAutoNum type="arabicPeriod"/>
            </a:pPr>
            <a:r>
              <a:rPr lang="en" sz="1200"/>
              <a:t>How do we </a:t>
            </a:r>
            <a:r>
              <a:rPr lang="en" sz="1200">
                <a:solidFill>
                  <a:srgbClr val="FFFF00"/>
                </a:solidFill>
              </a:rPr>
              <a:t>detect collision</a:t>
            </a:r>
            <a:r>
              <a:rPr lang="en" sz="1200"/>
              <a:t>?</a:t>
            </a:r>
            <a:endParaRPr sz="1200"/>
          </a:p>
          <a:p>
            <a:pPr indent="-298450" lvl="1" marL="914400" rtl="0" algn="l">
              <a:spcBef>
                <a:spcPts val="0"/>
              </a:spcBef>
              <a:spcAft>
                <a:spcPts val="0"/>
              </a:spcAft>
              <a:buSzPts val="1100"/>
              <a:buAutoNum type="alphaLcPeriod"/>
            </a:pPr>
            <a:r>
              <a:rPr lang="en" sz="1100"/>
              <a:t>Use Shapes.</a:t>
            </a:r>
            <a:r>
              <a:rPr lang="en" sz="1100"/>
              <a:t>intersect</a:t>
            </a:r>
            <a:r>
              <a:rPr lang="en" sz="1100"/>
              <a:t> and getFill() to check intersection and color when the ball collides with the obstacle.</a:t>
            </a:r>
            <a:endParaRPr sz="2300"/>
          </a:p>
          <a:p>
            <a:pPr indent="0" lvl="0" marL="0" rtl="0" algn="l">
              <a:spcBef>
                <a:spcPts val="0"/>
              </a:spcBef>
              <a:spcAft>
                <a:spcPts val="0"/>
              </a:spcAft>
              <a:buNone/>
            </a:pPr>
            <a:r>
              <a:rPr b="1" lang="en" sz="1100"/>
              <a:t>Design patterns used-</a:t>
            </a:r>
            <a:endParaRPr b="1" sz="1100"/>
          </a:p>
          <a:p>
            <a:pPr indent="-298450" lvl="0" marL="457200" rtl="0" algn="l">
              <a:spcBef>
                <a:spcPts val="0"/>
              </a:spcBef>
              <a:spcAft>
                <a:spcPts val="0"/>
              </a:spcAft>
              <a:buSzPts val="1100"/>
              <a:buAutoNum type="arabicPeriod"/>
            </a:pPr>
            <a:r>
              <a:rPr lang="en" sz="1100">
                <a:solidFill>
                  <a:srgbClr val="FFFF00"/>
                </a:solidFill>
              </a:rPr>
              <a:t>State Design Pattern-</a:t>
            </a:r>
            <a:endParaRPr sz="1100">
              <a:solidFill>
                <a:srgbClr val="FFFF00"/>
              </a:solidFill>
            </a:endParaRPr>
          </a:p>
          <a:p>
            <a:pPr indent="-298450" lvl="1" marL="914400" rtl="0" algn="l">
              <a:spcBef>
                <a:spcPts val="0"/>
              </a:spcBef>
              <a:spcAft>
                <a:spcPts val="0"/>
              </a:spcAft>
              <a:buSzPts val="1100"/>
              <a:buAutoNum type="alphaLcPeriod"/>
            </a:pPr>
            <a:r>
              <a:rPr lang="en" sz="1100"/>
              <a:t>To keep track of the state of various game obstacles when storing their positions.</a:t>
            </a:r>
            <a:endParaRPr sz="1100"/>
          </a:p>
          <a:p>
            <a:pPr indent="-298450" lvl="0" marL="457200" rtl="0" algn="l">
              <a:spcBef>
                <a:spcPts val="0"/>
              </a:spcBef>
              <a:spcAft>
                <a:spcPts val="0"/>
              </a:spcAft>
              <a:buSzPts val="1100"/>
              <a:buAutoNum type="arabicPeriod"/>
            </a:pPr>
            <a:r>
              <a:rPr lang="en" sz="1100">
                <a:solidFill>
                  <a:srgbClr val="FFFF00"/>
                </a:solidFill>
              </a:rPr>
              <a:t>Iterator Design Pattern</a:t>
            </a:r>
            <a:r>
              <a:rPr lang="en" sz="1100"/>
              <a:t>-</a:t>
            </a:r>
            <a:endParaRPr sz="1100"/>
          </a:p>
          <a:p>
            <a:pPr indent="-298450" lvl="1" marL="914400" rtl="0" algn="l">
              <a:spcBef>
                <a:spcPts val="0"/>
              </a:spcBef>
              <a:spcAft>
                <a:spcPts val="0"/>
              </a:spcAft>
              <a:buSzPts val="1100"/>
              <a:buAutoNum type="alphaLcPeriod"/>
            </a:pPr>
            <a:r>
              <a:rPr lang="en" sz="1100"/>
              <a:t>We have used this while iterating through obstacles on the screen to check whether the have been crossed and if crossed then are they out of the game screen to remove them from list and add more obstacles in the background.</a:t>
            </a:r>
            <a:endParaRPr sz="1100"/>
          </a:p>
          <a:p>
            <a:pPr indent="-298450" lvl="0" marL="457200" rtl="0" algn="l">
              <a:spcBef>
                <a:spcPts val="0"/>
              </a:spcBef>
              <a:spcAft>
                <a:spcPts val="0"/>
              </a:spcAft>
              <a:buSzPts val="1100"/>
              <a:buAutoNum type="arabicPeriod"/>
            </a:pPr>
            <a:r>
              <a:rPr lang="en" sz="1100">
                <a:solidFill>
                  <a:srgbClr val="FFFF00"/>
                </a:solidFill>
              </a:rPr>
              <a:t>Factory Design Pattern</a:t>
            </a:r>
            <a:r>
              <a:rPr lang="en" sz="1100"/>
              <a:t>-</a:t>
            </a:r>
            <a:endParaRPr sz="1100"/>
          </a:p>
          <a:p>
            <a:pPr indent="-298450" lvl="1" marL="914400" rtl="0" algn="l">
              <a:spcBef>
                <a:spcPts val="0"/>
              </a:spcBef>
              <a:spcAft>
                <a:spcPts val="0"/>
              </a:spcAft>
              <a:buSzPts val="1100"/>
              <a:buAutoNum type="alphaLcPeriod"/>
            </a:pPr>
            <a:r>
              <a:rPr lang="en" sz="1100"/>
              <a:t>Used when spawning random obstacles on screen screen.</a:t>
            </a:r>
            <a:endParaRPr sz="1100"/>
          </a:p>
          <a:p>
            <a:pPr indent="0" lvl="0" marL="0" rtl="0" algn="l">
              <a:spcBef>
                <a:spcPts val="0"/>
              </a:spcBef>
              <a:spcAft>
                <a:spcPts val="0"/>
              </a:spcAft>
              <a:buNone/>
            </a:pPr>
            <a:r>
              <a:t/>
            </a:r>
            <a:endParaRPr sz="1100"/>
          </a:p>
          <a:p>
            <a:pPr indent="0" lvl="0" marL="914400" rtl="0" algn="l">
              <a:spcBef>
                <a:spcPts val="0"/>
              </a:spcBef>
              <a:spcAft>
                <a:spcPts val="0"/>
              </a:spcAft>
              <a:buNone/>
            </a:pPr>
            <a:r>
              <a:rPr lang="en" sz="1400"/>
              <a:t> </a:t>
            </a:r>
            <a:endParaRPr sz="14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578250" y="0"/>
            <a:ext cx="79875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Contribution to the project-</a:t>
            </a:r>
            <a:endParaRPr b="1" sz="1300"/>
          </a:p>
          <a:p>
            <a:pPr indent="0" lvl="0" marL="0" rtl="0" algn="l">
              <a:spcBef>
                <a:spcPts val="0"/>
              </a:spcBef>
              <a:spcAft>
                <a:spcPts val="0"/>
              </a:spcAft>
              <a:buNone/>
            </a:pPr>
            <a:r>
              <a:rPr lang="en" sz="1300"/>
              <a:t>The project was completed by Bhaskar and Sudeep by </a:t>
            </a:r>
            <a:r>
              <a:rPr lang="en" sz="1300"/>
              <a:t>their</a:t>
            </a:r>
            <a:r>
              <a:rPr lang="en" sz="1300"/>
              <a:t> </a:t>
            </a:r>
            <a:r>
              <a:rPr lang="en" sz="1300"/>
              <a:t>equal</a:t>
            </a:r>
            <a:r>
              <a:rPr lang="en" sz="1300"/>
              <a:t> contributions </a:t>
            </a:r>
            <a:r>
              <a:rPr lang="en" sz="1300"/>
              <a:t>throughout</a:t>
            </a:r>
            <a:r>
              <a:rPr lang="en" sz="1300"/>
              <a:t> all 3 deadlines.</a:t>
            </a:r>
            <a:endParaRPr sz="1300"/>
          </a:p>
          <a:p>
            <a:pPr indent="0" lvl="0" marL="0" rtl="0" algn="l">
              <a:spcBef>
                <a:spcPts val="0"/>
              </a:spcBef>
              <a:spcAft>
                <a:spcPts val="0"/>
              </a:spcAft>
              <a:buNone/>
            </a:pPr>
            <a:r>
              <a:rPr b="1" lang="en" sz="1300">
                <a:solidFill>
                  <a:srgbClr val="FFFF00"/>
                </a:solidFill>
              </a:rPr>
              <a:t>Sudeep-</a:t>
            </a:r>
            <a:endParaRPr b="1" sz="1300">
              <a:solidFill>
                <a:srgbClr val="FFFF00"/>
              </a:solidFill>
            </a:endParaRPr>
          </a:p>
          <a:p>
            <a:pPr indent="-311150" lvl="0" marL="457200" rtl="0" algn="l">
              <a:spcBef>
                <a:spcPts val="0"/>
              </a:spcBef>
              <a:spcAft>
                <a:spcPts val="0"/>
              </a:spcAft>
              <a:buSzPts val="1300"/>
              <a:buAutoNum type="arabicPeriod"/>
            </a:pPr>
            <a:r>
              <a:rPr lang="en" sz="1300"/>
              <a:t>UML(40%) and Use Case(50%)</a:t>
            </a:r>
            <a:endParaRPr sz="1300"/>
          </a:p>
          <a:p>
            <a:pPr indent="-311150" lvl="0" marL="457200" rtl="0" algn="l">
              <a:spcBef>
                <a:spcPts val="0"/>
              </a:spcBef>
              <a:spcAft>
                <a:spcPts val="0"/>
              </a:spcAft>
              <a:buSzPts val="1300"/>
              <a:buAutoNum type="arabicPeriod"/>
            </a:pPr>
            <a:r>
              <a:rPr lang="en" sz="1300"/>
              <a:t>GUI</a:t>
            </a:r>
            <a:endParaRPr sz="1300"/>
          </a:p>
          <a:p>
            <a:pPr indent="-311150" lvl="1" marL="914400" rtl="0" algn="l">
              <a:spcBef>
                <a:spcPts val="0"/>
              </a:spcBef>
              <a:spcAft>
                <a:spcPts val="0"/>
              </a:spcAft>
              <a:buSzPts val="1300"/>
              <a:buAutoNum type="alphaLcPeriod"/>
            </a:pPr>
            <a:r>
              <a:rPr lang="en" sz="1300"/>
              <a:t>Designing </a:t>
            </a:r>
            <a:r>
              <a:rPr lang="en" sz="1300"/>
              <a:t>obstacles</a:t>
            </a:r>
            <a:r>
              <a:rPr lang="en" sz="1300"/>
              <a:t>(40%)</a:t>
            </a:r>
            <a:endParaRPr sz="1300"/>
          </a:p>
          <a:p>
            <a:pPr indent="-311150" lvl="1" marL="914400" rtl="0" algn="l">
              <a:spcBef>
                <a:spcPts val="0"/>
              </a:spcBef>
              <a:spcAft>
                <a:spcPts val="0"/>
              </a:spcAft>
              <a:buSzPts val="1300"/>
              <a:buAutoNum type="alphaLcPeriod"/>
            </a:pPr>
            <a:r>
              <a:rPr lang="en" sz="1300"/>
              <a:t>Designing Screens(55%)</a:t>
            </a:r>
            <a:endParaRPr sz="1300"/>
          </a:p>
          <a:p>
            <a:pPr indent="-311150" lvl="0" marL="457200" rtl="0" algn="l">
              <a:spcBef>
                <a:spcPts val="0"/>
              </a:spcBef>
              <a:spcAft>
                <a:spcPts val="0"/>
              </a:spcAft>
              <a:buSzPts val="1300"/>
              <a:buAutoNum type="arabicPeriod"/>
            </a:pPr>
            <a:r>
              <a:rPr lang="en" sz="1300"/>
              <a:t>Collecting Resources and teaching teammate(35%)</a:t>
            </a:r>
            <a:endParaRPr sz="1300"/>
          </a:p>
          <a:p>
            <a:pPr indent="-311150" lvl="0" marL="457200" rtl="0" algn="l">
              <a:spcBef>
                <a:spcPts val="0"/>
              </a:spcBef>
              <a:spcAft>
                <a:spcPts val="0"/>
              </a:spcAft>
              <a:buSzPts val="1300"/>
              <a:buAutoNum type="arabicPeriod"/>
            </a:pPr>
            <a:r>
              <a:rPr lang="en" sz="1300"/>
              <a:t>Animations(75%)</a:t>
            </a:r>
            <a:endParaRPr sz="1300"/>
          </a:p>
          <a:p>
            <a:pPr indent="-311150" lvl="0" marL="457200" rtl="0" algn="l">
              <a:spcBef>
                <a:spcPts val="0"/>
              </a:spcBef>
              <a:spcAft>
                <a:spcPts val="0"/>
              </a:spcAft>
              <a:buSzPts val="1300"/>
              <a:buAutoNum type="arabicPeriod"/>
            </a:pPr>
            <a:r>
              <a:rPr lang="en" sz="1300"/>
              <a:t>Serialization(50%)</a:t>
            </a:r>
            <a:endParaRPr sz="1300"/>
          </a:p>
          <a:p>
            <a:pPr indent="-311150" lvl="0" marL="457200" rtl="0" algn="l">
              <a:spcBef>
                <a:spcPts val="0"/>
              </a:spcBef>
              <a:spcAft>
                <a:spcPts val="0"/>
              </a:spcAft>
              <a:buSzPts val="1300"/>
              <a:buAutoNum type="arabicPeriod"/>
            </a:pPr>
            <a:r>
              <a:rPr lang="en" sz="1300"/>
              <a:t>Implementing Design Patterns(20%)</a:t>
            </a:r>
            <a:endParaRPr sz="1300"/>
          </a:p>
          <a:p>
            <a:pPr indent="-311150" lvl="0" marL="457200" rtl="0" algn="l">
              <a:spcBef>
                <a:spcPts val="0"/>
              </a:spcBef>
              <a:spcAft>
                <a:spcPts val="0"/>
              </a:spcAft>
              <a:buSzPts val="1300"/>
              <a:buAutoNum type="arabicPeriod"/>
            </a:pPr>
            <a:r>
              <a:rPr lang="en" sz="1300"/>
              <a:t>Maintaining Organised Code(45%)</a:t>
            </a:r>
            <a:endParaRPr sz="1300"/>
          </a:p>
          <a:p>
            <a:pPr indent="-311150" lvl="0" marL="457200" rtl="0" algn="l">
              <a:spcBef>
                <a:spcPts val="0"/>
              </a:spcBef>
              <a:spcAft>
                <a:spcPts val="0"/>
              </a:spcAft>
              <a:buSzPts val="1300"/>
              <a:buAutoNum type="arabicPeriod"/>
            </a:pPr>
            <a:r>
              <a:rPr lang="en" sz="1300"/>
              <a:t>Audio(20%)</a:t>
            </a:r>
            <a:endParaRPr sz="1300"/>
          </a:p>
          <a:p>
            <a:pPr indent="0" lvl="0" marL="0" rtl="0" algn="l">
              <a:spcBef>
                <a:spcPts val="0"/>
              </a:spcBef>
              <a:spcAft>
                <a:spcPts val="0"/>
              </a:spcAft>
              <a:buNone/>
            </a:pPr>
            <a:r>
              <a:rPr b="1" lang="en" sz="1300">
                <a:solidFill>
                  <a:srgbClr val="FFFF00"/>
                </a:solidFill>
              </a:rPr>
              <a:t>Bhaskar-</a:t>
            </a:r>
            <a:endParaRPr b="1" sz="1300">
              <a:solidFill>
                <a:srgbClr val="FFFF00"/>
              </a:solidFill>
            </a:endParaRPr>
          </a:p>
          <a:p>
            <a:pPr indent="-311150" lvl="0" marL="457200" rtl="0" algn="l">
              <a:spcBef>
                <a:spcPts val="0"/>
              </a:spcBef>
              <a:spcAft>
                <a:spcPts val="0"/>
              </a:spcAft>
              <a:buSzPts val="1300"/>
              <a:buAutoNum type="arabicPeriod"/>
            </a:pPr>
            <a:r>
              <a:rPr lang="en" sz="1300"/>
              <a:t>UML(60%) and Use Case(50%)</a:t>
            </a:r>
            <a:endParaRPr sz="1300"/>
          </a:p>
          <a:p>
            <a:pPr indent="-311150" lvl="0" marL="457200" rtl="0" algn="l">
              <a:spcBef>
                <a:spcPts val="0"/>
              </a:spcBef>
              <a:spcAft>
                <a:spcPts val="0"/>
              </a:spcAft>
              <a:buSzPts val="1300"/>
              <a:buAutoNum type="arabicPeriod"/>
            </a:pPr>
            <a:r>
              <a:rPr lang="en" sz="1300"/>
              <a:t>GUI</a:t>
            </a:r>
            <a:endParaRPr sz="1300"/>
          </a:p>
          <a:p>
            <a:pPr indent="-311150" lvl="1" marL="914400" rtl="0" algn="l">
              <a:spcBef>
                <a:spcPts val="0"/>
              </a:spcBef>
              <a:spcAft>
                <a:spcPts val="0"/>
              </a:spcAft>
              <a:buSzPts val="1300"/>
              <a:buAutoNum type="alphaLcPeriod"/>
            </a:pPr>
            <a:r>
              <a:rPr lang="en" sz="1300"/>
              <a:t>Designing obstacles(60%)</a:t>
            </a:r>
            <a:endParaRPr sz="1300"/>
          </a:p>
          <a:p>
            <a:pPr indent="-311150" lvl="1" marL="914400" rtl="0" algn="l">
              <a:spcBef>
                <a:spcPts val="0"/>
              </a:spcBef>
              <a:spcAft>
                <a:spcPts val="0"/>
              </a:spcAft>
              <a:buSzPts val="1300"/>
              <a:buAutoNum type="alphaLcPeriod"/>
            </a:pPr>
            <a:r>
              <a:rPr lang="en" sz="1300"/>
              <a:t>Designing Screens(45%)</a:t>
            </a:r>
            <a:endParaRPr sz="1300"/>
          </a:p>
          <a:p>
            <a:pPr indent="-311150" lvl="0" marL="457200" rtl="0" algn="l">
              <a:spcBef>
                <a:spcPts val="0"/>
              </a:spcBef>
              <a:spcAft>
                <a:spcPts val="0"/>
              </a:spcAft>
              <a:buSzPts val="1300"/>
              <a:buAutoNum type="arabicPeriod"/>
            </a:pPr>
            <a:r>
              <a:rPr lang="en" sz="1300"/>
              <a:t>Collecting Resources and teaching teammate(65%)</a:t>
            </a:r>
            <a:endParaRPr sz="1300"/>
          </a:p>
          <a:p>
            <a:pPr indent="-311150" lvl="0" marL="457200" rtl="0" algn="l">
              <a:spcBef>
                <a:spcPts val="0"/>
              </a:spcBef>
              <a:spcAft>
                <a:spcPts val="0"/>
              </a:spcAft>
              <a:buSzPts val="1300"/>
              <a:buAutoNum type="arabicPeriod"/>
            </a:pPr>
            <a:r>
              <a:rPr lang="en" sz="1300"/>
              <a:t>Animations(25%)</a:t>
            </a:r>
            <a:endParaRPr sz="1300"/>
          </a:p>
          <a:p>
            <a:pPr indent="-311150" lvl="0" marL="457200" rtl="0" algn="l">
              <a:spcBef>
                <a:spcPts val="0"/>
              </a:spcBef>
              <a:spcAft>
                <a:spcPts val="0"/>
              </a:spcAft>
              <a:buSzPts val="1300"/>
              <a:buAutoNum type="arabicPeriod"/>
            </a:pPr>
            <a:r>
              <a:rPr lang="en" sz="1300"/>
              <a:t>Serialization(50%)</a:t>
            </a:r>
            <a:endParaRPr sz="1300"/>
          </a:p>
          <a:p>
            <a:pPr indent="-311150" lvl="0" marL="457200" rtl="0" algn="l">
              <a:spcBef>
                <a:spcPts val="0"/>
              </a:spcBef>
              <a:spcAft>
                <a:spcPts val="0"/>
              </a:spcAft>
              <a:buSzPts val="1300"/>
              <a:buAutoNum type="arabicPeriod"/>
            </a:pPr>
            <a:r>
              <a:rPr lang="en" sz="1300"/>
              <a:t>Implementing Design Patterns(80%)</a:t>
            </a:r>
            <a:endParaRPr sz="1300"/>
          </a:p>
          <a:p>
            <a:pPr indent="-311150" lvl="0" marL="457200" rtl="0" algn="l">
              <a:spcBef>
                <a:spcPts val="0"/>
              </a:spcBef>
              <a:spcAft>
                <a:spcPts val="0"/>
              </a:spcAft>
              <a:buSzPts val="1300"/>
              <a:buAutoNum type="arabicPeriod"/>
            </a:pPr>
            <a:r>
              <a:rPr lang="en" sz="1300"/>
              <a:t>Maintaining Organised Code(55%)</a:t>
            </a:r>
            <a:endParaRPr sz="1300"/>
          </a:p>
          <a:p>
            <a:pPr indent="-311150" lvl="0" marL="457200" rtl="0" algn="l">
              <a:spcBef>
                <a:spcPts val="0"/>
              </a:spcBef>
              <a:spcAft>
                <a:spcPts val="0"/>
              </a:spcAft>
              <a:buSzPts val="1300"/>
              <a:buAutoNum type="arabicPeriod"/>
            </a:pPr>
            <a:r>
              <a:rPr lang="en" sz="1300"/>
              <a:t>Audio(80%)</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1048650" y="1530950"/>
            <a:ext cx="7046700" cy="25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Bonus parts of </a:t>
            </a:r>
            <a:r>
              <a:rPr b="1" lang="en" sz="1500"/>
              <a:t>the project-</a:t>
            </a:r>
            <a:endParaRPr b="1" sz="1500"/>
          </a:p>
          <a:p>
            <a:pPr indent="-323850" lvl="0" marL="457200" rtl="0" algn="l">
              <a:spcBef>
                <a:spcPts val="0"/>
              </a:spcBef>
              <a:spcAft>
                <a:spcPts val="0"/>
              </a:spcAft>
              <a:buSzPts val="1500"/>
              <a:buAutoNum type="arabicPeriod"/>
            </a:pPr>
            <a:r>
              <a:rPr lang="en" sz="1500"/>
              <a:t>Audio</a:t>
            </a:r>
            <a:endParaRPr sz="1500"/>
          </a:p>
          <a:p>
            <a:pPr indent="-323850" lvl="1" marL="914400" rtl="0" algn="l">
              <a:spcBef>
                <a:spcPts val="0"/>
              </a:spcBef>
              <a:spcAft>
                <a:spcPts val="0"/>
              </a:spcAft>
              <a:buSzPts val="1500"/>
              <a:buAutoNum type="alphaLcPeriod"/>
            </a:pPr>
            <a:r>
              <a:rPr lang="en" sz="1500"/>
              <a:t>Similar to the original game; when the ball jumps,hits an obstacle or starting a new game.</a:t>
            </a:r>
            <a:endParaRPr sz="1500"/>
          </a:p>
          <a:p>
            <a:pPr indent="-323850" lvl="0" marL="457200" rtl="0" algn="l">
              <a:spcBef>
                <a:spcPts val="0"/>
              </a:spcBef>
              <a:spcAft>
                <a:spcPts val="0"/>
              </a:spcAft>
              <a:buSzPts val="1500"/>
              <a:buAutoNum type="arabicPeriod"/>
            </a:pPr>
            <a:r>
              <a:rPr lang="en" sz="1500"/>
              <a:t>Smooth and fluid Animations</a:t>
            </a:r>
            <a:endParaRPr sz="1500"/>
          </a:p>
          <a:p>
            <a:pPr indent="-323850" lvl="1" marL="914400" rtl="0" algn="l">
              <a:spcBef>
                <a:spcPts val="0"/>
              </a:spcBef>
              <a:spcAft>
                <a:spcPts val="0"/>
              </a:spcAft>
              <a:buSzPts val="1500"/>
              <a:buAutoNum type="alphaLcPeriod"/>
            </a:pPr>
            <a:r>
              <a:rPr lang="en" sz="1500"/>
              <a:t>Of Obstacles moving down and the bouncing off the ball.</a:t>
            </a:r>
            <a:endParaRPr sz="1500"/>
          </a:p>
          <a:p>
            <a:pPr indent="-323850" lvl="0" marL="457200" rtl="0" algn="l">
              <a:spcBef>
                <a:spcPts val="0"/>
              </a:spcBef>
              <a:spcAft>
                <a:spcPts val="0"/>
              </a:spcAft>
              <a:buSzPts val="1500"/>
              <a:buAutoNum type="arabicPeriod"/>
            </a:pPr>
            <a:r>
              <a:rPr lang="en" sz="1500"/>
              <a:t>Bolt obstacle</a:t>
            </a:r>
            <a:endParaRPr sz="1500"/>
          </a:p>
          <a:p>
            <a:pPr indent="-323850" lvl="1" marL="914400" rtl="0" algn="l">
              <a:spcBef>
                <a:spcPts val="0"/>
              </a:spcBef>
              <a:spcAft>
                <a:spcPts val="0"/>
              </a:spcAft>
              <a:buSzPts val="1500"/>
              <a:buAutoNum type="alphaLcPeriod"/>
            </a:pPr>
            <a:r>
              <a:rPr lang="en" sz="1500"/>
              <a:t>Makes you immortal to pass through 5 incoming obstacles.</a:t>
            </a:r>
            <a:endParaRPr sz="1500"/>
          </a:p>
          <a:p>
            <a:pPr indent="-323850" lvl="0" marL="457200" rtl="0" algn="l">
              <a:spcBef>
                <a:spcPts val="0"/>
              </a:spcBef>
              <a:spcAft>
                <a:spcPts val="0"/>
              </a:spcAft>
              <a:buSzPts val="1500"/>
              <a:buAutoNum type="arabicPeriod"/>
            </a:pPr>
            <a:r>
              <a:rPr lang="en" sz="1500"/>
              <a:t>Boost</a:t>
            </a:r>
            <a:endParaRPr sz="1500"/>
          </a:p>
          <a:p>
            <a:pPr indent="-323850" lvl="1" marL="914400" rtl="0" algn="l">
              <a:spcBef>
                <a:spcPts val="0"/>
              </a:spcBef>
              <a:spcAft>
                <a:spcPts val="0"/>
              </a:spcAft>
              <a:buSzPts val="1500"/>
              <a:buAutoNum type="alphaLcPeriod"/>
            </a:pPr>
            <a:r>
              <a:rPr lang="en" sz="1500"/>
              <a:t>Makes you go really fast for 15 obstacles.</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