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AF8B4C-80DF-4AE0-8CC8-8E65C9D78E65}">
  <a:tblStyle styleId="{B1AF8B4C-80DF-4AE0-8CC8-8E65C9D78E6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89b3d623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4" name="Google Shape;514;g2189b3d623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2f1ed0ae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2f1ed0a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89b3d6231_2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189b3d6231_2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1"/>
          <p:cNvGrpSpPr/>
          <p:nvPr/>
        </p:nvGrpSpPr>
        <p:grpSpPr>
          <a:xfrm>
            <a:off x="951176" y="5129497"/>
            <a:ext cx="1100560" cy="1100560"/>
            <a:chOff x="348199" y="179450"/>
            <a:chExt cx="1116300" cy="1116300"/>
          </a:xfrm>
        </p:grpSpPr>
        <p:sp>
          <p:nvSpPr>
            <p:cNvPr id="139" name="Google Shape;139;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1"/>
          <p:cNvSpPr txBox="1"/>
          <p:nvPr>
            <p:ph idx="1" type="body"/>
          </p:nvPr>
        </p:nvSpPr>
        <p:spPr>
          <a:xfrm>
            <a:off x="1738400" y="5518633"/>
            <a:ext cx="7790700" cy="713100"/>
          </a:xfrm>
          <a:prstGeom prst="rect">
            <a:avLst/>
          </a:prstGeom>
          <a:noFill/>
          <a:ln>
            <a:noFill/>
          </a:ln>
        </p:spPr>
        <p:txBody>
          <a:bodyPr anchorCtr="0" anchor="t"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42" name="Google Shape;142;p1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2"/>
          <p:cNvGrpSpPr/>
          <p:nvPr/>
        </p:nvGrpSpPr>
        <p:grpSpPr>
          <a:xfrm>
            <a:off x="69" y="5465463"/>
            <a:ext cx="12191743" cy="1392365"/>
            <a:chOff x="52" y="4099200"/>
            <a:chExt cx="9144036" cy="1044300"/>
          </a:xfrm>
        </p:grpSpPr>
        <p:grpSp>
          <p:nvGrpSpPr>
            <p:cNvPr id="145" name="Google Shape;145;p12"/>
            <p:cNvGrpSpPr/>
            <p:nvPr/>
          </p:nvGrpSpPr>
          <p:grpSpPr>
            <a:xfrm>
              <a:off x="52" y="4309200"/>
              <a:ext cx="231622" cy="834300"/>
              <a:chOff x="2688737" y="4301380"/>
              <a:chExt cx="231900" cy="834300"/>
            </a:xfrm>
          </p:grpSpPr>
          <p:sp>
            <p:nvSpPr>
              <p:cNvPr id="146" name="Google Shape;146;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12"/>
            <p:cNvGrpSpPr/>
            <p:nvPr/>
          </p:nvGrpSpPr>
          <p:grpSpPr>
            <a:xfrm>
              <a:off x="371406" y="4099200"/>
              <a:ext cx="231622" cy="1044300"/>
              <a:chOff x="2688737" y="4091380"/>
              <a:chExt cx="231900" cy="1044300"/>
            </a:xfrm>
          </p:grpSpPr>
          <p:sp>
            <p:nvSpPr>
              <p:cNvPr id="151" name="Google Shape;151;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2"/>
            <p:cNvGrpSpPr/>
            <p:nvPr/>
          </p:nvGrpSpPr>
          <p:grpSpPr>
            <a:xfrm>
              <a:off x="742761" y="4309200"/>
              <a:ext cx="231622" cy="834300"/>
              <a:chOff x="2688737" y="4301380"/>
              <a:chExt cx="231900" cy="834300"/>
            </a:xfrm>
          </p:grpSpPr>
          <p:sp>
            <p:nvSpPr>
              <p:cNvPr id="157" name="Google Shape;157;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12"/>
            <p:cNvGrpSpPr/>
            <p:nvPr/>
          </p:nvGrpSpPr>
          <p:grpSpPr>
            <a:xfrm>
              <a:off x="1114115" y="4518900"/>
              <a:ext cx="231622" cy="624600"/>
              <a:chOff x="2688737" y="4511080"/>
              <a:chExt cx="231900" cy="624600"/>
            </a:xfrm>
          </p:grpSpPr>
          <p:sp>
            <p:nvSpPr>
              <p:cNvPr id="162" name="Google Shape;162;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2"/>
            <p:cNvGrpSpPr/>
            <p:nvPr/>
          </p:nvGrpSpPr>
          <p:grpSpPr>
            <a:xfrm>
              <a:off x="1856753" y="4099200"/>
              <a:ext cx="231600" cy="1044300"/>
              <a:chOff x="1856753" y="4099200"/>
              <a:chExt cx="231600" cy="1044300"/>
            </a:xfrm>
          </p:grpSpPr>
          <p:sp>
            <p:nvSpPr>
              <p:cNvPr id="166" name="Google Shape;166;p12"/>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2"/>
            <p:cNvGrpSpPr/>
            <p:nvPr/>
          </p:nvGrpSpPr>
          <p:grpSpPr>
            <a:xfrm>
              <a:off x="2228107" y="4309200"/>
              <a:ext cx="231600" cy="834300"/>
              <a:chOff x="2228107" y="4309200"/>
              <a:chExt cx="231600" cy="834300"/>
            </a:xfrm>
          </p:grpSpPr>
          <p:sp>
            <p:nvSpPr>
              <p:cNvPr id="172" name="Google Shape;172;p12"/>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12"/>
            <p:cNvGrpSpPr/>
            <p:nvPr/>
          </p:nvGrpSpPr>
          <p:grpSpPr>
            <a:xfrm>
              <a:off x="2599462" y="4518900"/>
              <a:ext cx="231600" cy="624600"/>
              <a:chOff x="2599462" y="4518900"/>
              <a:chExt cx="231600" cy="624600"/>
            </a:xfrm>
          </p:grpSpPr>
          <p:sp>
            <p:nvSpPr>
              <p:cNvPr id="177" name="Google Shape;177;p12"/>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2"/>
            <p:cNvGrpSpPr/>
            <p:nvPr/>
          </p:nvGrpSpPr>
          <p:grpSpPr>
            <a:xfrm>
              <a:off x="3342171" y="4099200"/>
              <a:ext cx="231600" cy="1044300"/>
              <a:chOff x="3342171" y="4099200"/>
              <a:chExt cx="231600" cy="1044300"/>
            </a:xfrm>
          </p:grpSpPr>
          <p:sp>
            <p:nvSpPr>
              <p:cNvPr id="181" name="Google Shape;181;p12"/>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2"/>
            <p:cNvGrpSpPr/>
            <p:nvPr/>
          </p:nvGrpSpPr>
          <p:grpSpPr>
            <a:xfrm>
              <a:off x="3713525" y="4309200"/>
              <a:ext cx="231600" cy="834300"/>
              <a:chOff x="3713525" y="4309200"/>
              <a:chExt cx="231600" cy="834300"/>
            </a:xfrm>
          </p:grpSpPr>
          <p:sp>
            <p:nvSpPr>
              <p:cNvPr id="187" name="Google Shape;187;p12"/>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2"/>
            <p:cNvGrpSpPr/>
            <p:nvPr/>
          </p:nvGrpSpPr>
          <p:grpSpPr>
            <a:xfrm>
              <a:off x="1485398" y="4309200"/>
              <a:ext cx="231600" cy="834300"/>
              <a:chOff x="1485398" y="4309200"/>
              <a:chExt cx="231600" cy="834300"/>
            </a:xfrm>
          </p:grpSpPr>
          <p:sp>
            <p:nvSpPr>
              <p:cNvPr id="192" name="Google Shape;192;p12"/>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2"/>
            <p:cNvGrpSpPr/>
            <p:nvPr/>
          </p:nvGrpSpPr>
          <p:grpSpPr>
            <a:xfrm>
              <a:off x="4084879" y="4518900"/>
              <a:ext cx="231600" cy="624600"/>
              <a:chOff x="4084879" y="4518900"/>
              <a:chExt cx="231600" cy="624600"/>
            </a:xfrm>
          </p:grpSpPr>
          <p:sp>
            <p:nvSpPr>
              <p:cNvPr id="197" name="Google Shape;197;p12"/>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12"/>
            <p:cNvGrpSpPr/>
            <p:nvPr/>
          </p:nvGrpSpPr>
          <p:grpSpPr>
            <a:xfrm>
              <a:off x="2970816" y="4309200"/>
              <a:ext cx="231600" cy="834300"/>
              <a:chOff x="2970816" y="4309200"/>
              <a:chExt cx="231600" cy="834300"/>
            </a:xfrm>
          </p:grpSpPr>
          <p:sp>
            <p:nvSpPr>
              <p:cNvPr id="201" name="Google Shape;201;p12"/>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2"/>
            <p:cNvGrpSpPr/>
            <p:nvPr/>
          </p:nvGrpSpPr>
          <p:grpSpPr>
            <a:xfrm>
              <a:off x="4456234" y="4309200"/>
              <a:ext cx="231600" cy="834300"/>
              <a:chOff x="4456234" y="4309200"/>
              <a:chExt cx="231600" cy="834300"/>
            </a:xfrm>
          </p:grpSpPr>
          <p:sp>
            <p:nvSpPr>
              <p:cNvPr id="206" name="Google Shape;206;p12"/>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12"/>
            <p:cNvGrpSpPr/>
            <p:nvPr/>
          </p:nvGrpSpPr>
          <p:grpSpPr>
            <a:xfrm>
              <a:off x="4827588" y="4099200"/>
              <a:ext cx="231600" cy="1044300"/>
              <a:chOff x="4827588" y="4099200"/>
              <a:chExt cx="231600" cy="1044300"/>
            </a:xfrm>
          </p:grpSpPr>
          <p:sp>
            <p:nvSpPr>
              <p:cNvPr id="211" name="Google Shape;211;p12"/>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2"/>
            <p:cNvGrpSpPr/>
            <p:nvPr/>
          </p:nvGrpSpPr>
          <p:grpSpPr>
            <a:xfrm>
              <a:off x="5198943" y="4309200"/>
              <a:ext cx="231600" cy="834300"/>
              <a:chOff x="5198943" y="4309200"/>
              <a:chExt cx="231600" cy="834300"/>
            </a:xfrm>
          </p:grpSpPr>
          <p:sp>
            <p:nvSpPr>
              <p:cNvPr id="217" name="Google Shape;217;p12"/>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2"/>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2"/>
            <p:cNvGrpSpPr/>
            <p:nvPr/>
          </p:nvGrpSpPr>
          <p:grpSpPr>
            <a:xfrm>
              <a:off x="5570297" y="4518900"/>
              <a:ext cx="231600" cy="624600"/>
              <a:chOff x="5570297" y="4518900"/>
              <a:chExt cx="231600" cy="624600"/>
            </a:xfrm>
          </p:grpSpPr>
          <p:sp>
            <p:nvSpPr>
              <p:cNvPr id="222" name="Google Shape;222;p12"/>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12"/>
            <p:cNvGrpSpPr/>
            <p:nvPr/>
          </p:nvGrpSpPr>
          <p:grpSpPr>
            <a:xfrm>
              <a:off x="5941652" y="4309200"/>
              <a:ext cx="231600" cy="834300"/>
              <a:chOff x="5941652" y="4309200"/>
              <a:chExt cx="231600" cy="834300"/>
            </a:xfrm>
          </p:grpSpPr>
          <p:sp>
            <p:nvSpPr>
              <p:cNvPr id="226" name="Google Shape;226;p12"/>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12"/>
            <p:cNvGrpSpPr/>
            <p:nvPr/>
          </p:nvGrpSpPr>
          <p:grpSpPr>
            <a:xfrm>
              <a:off x="6313006" y="4099200"/>
              <a:ext cx="231600" cy="1044300"/>
              <a:chOff x="6313006" y="4099200"/>
              <a:chExt cx="231600" cy="1044300"/>
            </a:xfrm>
          </p:grpSpPr>
          <p:sp>
            <p:nvSpPr>
              <p:cNvPr id="231" name="Google Shape;231;p12"/>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2"/>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12"/>
            <p:cNvGrpSpPr/>
            <p:nvPr/>
          </p:nvGrpSpPr>
          <p:grpSpPr>
            <a:xfrm>
              <a:off x="6684361" y="4309200"/>
              <a:ext cx="231600" cy="834300"/>
              <a:chOff x="6684361" y="4309200"/>
              <a:chExt cx="231600" cy="834300"/>
            </a:xfrm>
          </p:grpSpPr>
          <p:sp>
            <p:nvSpPr>
              <p:cNvPr id="237" name="Google Shape;237;p12"/>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2"/>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2"/>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12"/>
            <p:cNvGrpSpPr/>
            <p:nvPr/>
          </p:nvGrpSpPr>
          <p:grpSpPr>
            <a:xfrm>
              <a:off x="7055715" y="4518900"/>
              <a:ext cx="231600" cy="624600"/>
              <a:chOff x="7055715" y="4518900"/>
              <a:chExt cx="231600" cy="624600"/>
            </a:xfrm>
          </p:grpSpPr>
          <p:sp>
            <p:nvSpPr>
              <p:cNvPr id="242" name="Google Shape;242;p12"/>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2"/>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12"/>
            <p:cNvGrpSpPr/>
            <p:nvPr/>
          </p:nvGrpSpPr>
          <p:grpSpPr>
            <a:xfrm>
              <a:off x="7798424" y="4099200"/>
              <a:ext cx="231600" cy="1044300"/>
              <a:chOff x="7798424" y="4099200"/>
              <a:chExt cx="231600" cy="1044300"/>
            </a:xfrm>
          </p:grpSpPr>
          <p:sp>
            <p:nvSpPr>
              <p:cNvPr id="246" name="Google Shape;246;p12"/>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2"/>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12"/>
            <p:cNvGrpSpPr/>
            <p:nvPr/>
          </p:nvGrpSpPr>
          <p:grpSpPr>
            <a:xfrm>
              <a:off x="8169779" y="4309200"/>
              <a:ext cx="231600" cy="834300"/>
              <a:chOff x="8169779" y="4309200"/>
              <a:chExt cx="231600" cy="834300"/>
            </a:xfrm>
          </p:grpSpPr>
          <p:sp>
            <p:nvSpPr>
              <p:cNvPr id="252" name="Google Shape;252;p12"/>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12"/>
            <p:cNvGrpSpPr/>
            <p:nvPr/>
          </p:nvGrpSpPr>
          <p:grpSpPr>
            <a:xfrm>
              <a:off x="7427070" y="4309200"/>
              <a:ext cx="231600" cy="834300"/>
              <a:chOff x="7427070" y="4309200"/>
              <a:chExt cx="231600" cy="834300"/>
            </a:xfrm>
          </p:grpSpPr>
          <p:sp>
            <p:nvSpPr>
              <p:cNvPr id="257" name="Google Shape;257;p12"/>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2"/>
            <p:cNvGrpSpPr/>
            <p:nvPr/>
          </p:nvGrpSpPr>
          <p:grpSpPr>
            <a:xfrm>
              <a:off x="8541133" y="4518900"/>
              <a:ext cx="231600" cy="624600"/>
              <a:chOff x="8541133" y="4518900"/>
              <a:chExt cx="231600" cy="624600"/>
            </a:xfrm>
          </p:grpSpPr>
          <p:sp>
            <p:nvSpPr>
              <p:cNvPr id="262" name="Google Shape;262;p12"/>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12"/>
            <p:cNvGrpSpPr/>
            <p:nvPr/>
          </p:nvGrpSpPr>
          <p:grpSpPr>
            <a:xfrm>
              <a:off x="8912488" y="4309200"/>
              <a:ext cx="231600" cy="834300"/>
              <a:chOff x="8912488" y="4309200"/>
              <a:chExt cx="231600" cy="834300"/>
            </a:xfrm>
          </p:grpSpPr>
          <p:sp>
            <p:nvSpPr>
              <p:cNvPr id="266" name="Google Shape;266;p12"/>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p12"/>
          <p:cNvSpPr txBox="1"/>
          <p:nvPr>
            <p:ph hasCustomPrompt="1" type="title"/>
          </p:nvPr>
        </p:nvSpPr>
        <p:spPr>
          <a:xfrm>
            <a:off x="1851500" y="1030300"/>
            <a:ext cx="8489100" cy="2484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1"/>
              </a:buClr>
              <a:buSzPts val="10700"/>
              <a:buNone/>
              <a:defRPr sz="10700">
                <a:solidFill>
                  <a:schemeClr val="lt1"/>
                </a:solidFill>
              </a:defRPr>
            </a:lvl1pPr>
            <a:lvl2pPr lvl="1" algn="ctr">
              <a:lnSpc>
                <a:spcPct val="100000"/>
              </a:lnSpc>
              <a:spcBef>
                <a:spcPts val="0"/>
              </a:spcBef>
              <a:spcAft>
                <a:spcPts val="0"/>
              </a:spcAft>
              <a:buClr>
                <a:schemeClr val="lt1"/>
              </a:buClr>
              <a:buSzPts val="10700"/>
              <a:buNone/>
              <a:defRPr sz="10700">
                <a:solidFill>
                  <a:schemeClr val="lt1"/>
                </a:solidFill>
              </a:defRPr>
            </a:lvl2pPr>
            <a:lvl3pPr lvl="2" algn="ctr">
              <a:lnSpc>
                <a:spcPct val="100000"/>
              </a:lnSpc>
              <a:spcBef>
                <a:spcPts val="0"/>
              </a:spcBef>
              <a:spcAft>
                <a:spcPts val="0"/>
              </a:spcAft>
              <a:buClr>
                <a:schemeClr val="lt1"/>
              </a:buClr>
              <a:buSzPts val="10700"/>
              <a:buNone/>
              <a:defRPr sz="10700">
                <a:solidFill>
                  <a:schemeClr val="lt1"/>
                </a:solidFill>
              </a:defRPr>
            </a:lvl3pPr>
            <a:lvl4pPr lvl="3" algn="ctr">
              <a:lnSpc>
                <a:spcPct val="100000"/>
              </a:lnSpc>
              <a:spcBef>
                <a:spcPts val="0"/>
              </a:spcBef>
              <a:spcAft>
                <a:spcPts val="0"/>
              </a:spcAft>
              <a:buClr>
                <a:schemeClr val="lt1"/>
              </a:buClr>
              <a:buSzPts val="10700"/>
              <a:buNone/>
              <a:defRPr sz="10700">
                <a:solidFill>
                  <a:schemeClr val="lt1"/>
                </a:solidFill>
              </a:defRPr>
            </a:lvl4pPr>
            <a:lvl5pPr lvl="4" algn="ctr">
              <a:lnSpc>
                <a:spcPct val="100000"/>
              </a:lnSpc>
              <a:spcBef>
                <a:spcPts val="0"/>
              </a:spcBef>
              <a:spcAft>
                <a:spcPts val="0"/>
              </a:spcAft>
              <a:buClr>
                <a:schemeClr val="lt1"/>
              </a:buClr>
              <a:buSzPts val="10700"/>
              <a:buNone/>
              <a:defRPr sz="10700">
                <a:solidFill>
                  <a:schemeClr val="lt1"/>
                </a:solidFill>
              </a:defRPr>
            </a:lvl5pPr>
            <a:lvl6pPr lvl="5" algn="ctr">
              <a:lnSpc>
                <a:spcPct val="100000"/>
              </a:lnSpc>
              <a:spcBef>
                <a:spcPts val="0"/>
              </a:spcBef>
              <a:spcAft>
                <a:spcPts val="0"/>
              </a:spcAft>
              <a:buClr>
                <a:schemeClr val="lt1"/>
              </a:buClr>
              <a:buSzPts val="10700"/>
              <a:buNone/>
              <a:defRPr sz="10700">
                <a:solidFill>
                  <a:schemeClr val="lt1"/>
                </a:solidFill>
              </a:defRPr>
            </a:lvl6pPr>
            <a:lvl7pPr lvl="6" algn="ctr">
              <a:lnSpc>
                <a:spcPct val="100000"/>
              </a:lnSpc>
              <a:spcBef>
                <a:spcPts val="0"/>
              </a:spcBef>
              <a:spcAft>
                <a:spcPts val="0"/>
              </a:spcAft>
              <a:buClr>
                <a:schemeClr val="lt1"/>
              </a:buClr>
              <a:buSzPts val="10700"/>
              <a:buNone/>
              <a:defRPr sz="10700">
                <a:solidFill>
                  <a:schemeClr val="lt1"/>
                </a:solidFill>
              </a:defRPr>
            </a:lvl7pPr>
            <a:lvl8pPr lvl="7" algn="ctr">
              <a:lnSpc>
                <a:spcPct val="100000"/>
              </a:lnSpc>
              <a:spcBef>
                <a:spcPts val="0"/>
              </a:spcBef>
              <a:spcAft>
                <a:spcPts val="0"/>
              </a:spcAft>
              <a:buClr>
                <a:schemeClr val="lt1"/>
              </a:buClr>
              <a:buSzPts val="10700"/>
              <a:buNone/>
              <a:defRPr sz="10700">
                <a:solidFill>
                  <a:schemeClr val="lt1"/>
                </a:solidFill>
              </a:defRPr>
            </a:lvl8pPr>
            <a:lvl9pPr lvl="8" algn="ctr">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271" name="Google Shape;271;p12"/>
          <p:cNvSpPr txBox="1"/>
          <p:nvPr>
            <p:ph idx="1" type="body"/>
          </p:nvPr>
        </p:nvSpPr>
        <p:spPr>
          <a:xfrm>
            <a:off x="1851500" y="3616400"/>
            <a:ext cx="8489100" cy="1481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Clr>
                <a:schemeClr val="lt1"/>
              </a:buClr>
              <a:buSzPts val="1700"/>
              <a:buChar char="●"/>
              <a:defRPr>
                <a:solidFill>
                  <a:schemeClr val="lt1"/>
                </a:solidFill>
              </a:defRPr>
            </a:lvl1pPr>
            <a:lvl2pPr indent="-323850" lvl="1" marL="914400" algn="ctr">
              <a:lnSpc>
                <a:spcPct val="115000"/>
              </a:lnSpc>
              <a:spcBef>
                <a:spcPts val="0"/>
              </a:spcBef>
              <a:spcAft>
                <a:spcPts val="0"/>
              </a:spcAft>
              <a:buClr>
                <a:schemeClr val="lt1"/>
              </a:buClr>
              <a:buSzPts val="1500"/>
              <a:buChar char="○"/>
              <a:defRPr>
                <a:solidFill>
                  <a:schemeClr val="lt1"/>
                </a:solidFill>
              </a:defRPr>
            </a:lvl2pPr>
            <a:lvl3pPr indent="-323850" lvl="2" marL="1371600" algn="ctr">
              <a:lnSpc>
                <a:spcPct val="115000"/>
              </a:lnSpc>
              <a:spcBef>
                <a:spcPts val="0"/>
              </a:spcBef>
              <a:spcAft>
                <a:spcPts val="0"/>
              </a:spcAft>
              <a:buClr>
                <a:schemeClr val="lt1"/>
              </a:buClr>
              <a:buSzPts val="1500"/>
              <a:buChar char="■"/>
              <a:defRPr>
                <a:solidFill>
                  <a:schemeClr val="lt1"/>
                </a:solidFill>
              </a:defRPr>
            </a:lvl3pPr>
            <a:lvl4pPr indent="-323850" lvl="3" marL="1828800" algn="ctr">
              <a:lnSpc>
                <a:spcPct val="115000"/>
              </a:lnSpc>
              <a:spcBef>
                <a:spcPts val="0"/>
              </a:spcBef>
              <a:spcAft>
                <a:spcPts val="0"/>
              </a:spcAft>
              <a:buClr>
                <a:schemeClr val="lt1"/>
              </a:buClr>
              <a:buSzPts val="1500"/>
              <a:buChar char="●"/>
              <a:defRPr>
                <a:solidFill>
                  <a:schemeClr val="lt1"/>
                </a:solidFill>
              </a:defRPr>
            </a:lvl4pPr>
            <a:lvl5pPr indent="-323850" lvl="4" marL="2286000" algn="ctr">
              <a:lnSpc>
                <a:spcPct val="115000"/>
              </a:lnSpc>
              <a:spcBef>
                <a:spcPts val="0"/>
              </a:spcBef>
              <a:spcAft>
                <a:spcPts val="0"/>
              </a:spcAft>
              <a:buClr>
                <a:schemeClr val="lt1"/>
              </a:buClr>
              <a:buSzPts val="1500"/>
              <a:buChar char="○"/>
              <a:defRPr>
                <a:solidFill>
                  <a:schemeClr val="lt1"/>
                </a:solidFill>
              </a:defRPr>
            </a:lvl5pPr>
            <a:lvl6pPr indent="-323850" lvl="5" marL="2743200" algn="ctr">
              <a:lnSpc>
                <a:spcPct val="115000"/>
              </a:lnSpc>
              <a:spcBef>
                <a:spcPts val="0"/>
              </a:spcBef>
              <a:spcAft>
                <a:spcPts val="0"/>
              </a:spcAft>
              <a:buClr>
                <a:schemeClr val="lt1"/>
              </a:buClr>
              <a:buSzPts val="1500"/>
              <a:buChar char="■"/>
              <a:defRPr>
                <a:solidFill>
                  <a:schemeClr val="lt1"/>
                </a:solidFill>
              </a:defRPr>
            </a:lvl6pPr>
            <a:lvl7pPr indent="-323850" lvl="6" marL="3200400" algn="ctr">
              <a:lnSpc>
                <a:spcPct val="115000"/>
              </a:lnSpc>
              <a:spcBef>
                <a:spcPts val="0"/>
              </a:spcBef>
              <a:spcAft>
                <a:spcPts val="0"/>
              </a:spcAft>
              <a:buClr>
                <a:schemeClr val="lt1"/>
              </a:buClr>
              <a:buSzPts val="1500"/>
              <a:buChar char="●"/>
              <a:defRPr>
                <a:solidFill>
                  <a:schemeClr val="lt1"/>
                </a:solidFill>
              </a:defRPr>
            </a:lvl7pPr>
            <a:lvl8pPr indent="-323850" lvl="7" marL="3657600" algn="ctr">
              <a:lnSpc>
                <a:spcPct val="115000"/>
              </a:lnSpc>
              <a:spcBef>
                <a:spcPts val="0"/>
              </a:spcBef>
              <a:spcAft>
                <a:spcPts val="0"/>
              </a:spcAft>
              <a:buClr>
                <a:schemeClr val="lt1"/>
              </a:buClr>
              <a:buSzPts val="1500"/>
              <a:buChar char="○"/>
              <a:defRPr>
                <a:solidFill>
                  <a:schemeClr val="lt1"/>
                </a:solidFill>
              </a:defRPr>
            </a:lvl8pPr>
            <a:lvl9pPr indent="-323850" lvl="8" marL="4114800" algn="ctr">
              <a:lnSpc>
                <a:spcPct val="115000"/>
              </a:lnSpc>
              <a:spcBef>
                <a:spcPts val="0"/>
              </a:spcBef>
              <a:spcAft>
                <a:spcPts val="0"/>
              </a:spcAft>
              <a:buClr>
                <a:schemeClr val="lt1"/>
              </a:buClr>
              <a:buSzPts val="1500"/>
              <a:buChar char="■"/>
              <a:defRPr>
                <a:solidFill>
                  <a:schemeClr val="lt1"/>
                </a:solidFill>
              </a:defRPr>
            </a:lvl9pPr>
          </a:lstStyle>
          <a:p/>
        </p:txBody>
      </p:sp>
      <p:sp>
        <p:nvSpPr>
          <p:cNvPr id="272" name="Google Shape;272;p1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grpSp>
        <p:nvGrpSpPr>
          <p:cNvPr id="12" name="Google Shape;12;p3"/>
          <p:cNvGrpSpPr/>
          <p:nvPr/>
        </p:nvGrpSpPr>
        <p:grpSpPr>
          <a:xfrm>
            <a:off x="834621" y="399168"/>
            <a:ext cx="1332416" cy="1332416"/>
            <a:chOff x="348199" y="179450"/>
            <a:chExt cx="1116300" cy="1116300"/>
          </a:xfrm>
        </p:grpSpPr>
        <p:sp>
          <p:nvSpPr>
            <p:cNvPr id="13" name="Google Shape;13;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3"/>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 name="Google Shape;16;p3"/>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7" name="Google Shape;17;p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8" name="Shape 18"/>
        <p:cNvGrpSpPr/>
        <p:nvPr/>
      </p:nvGrpSpPr>
      <p:grpSpPr>
        <a:xfrm>
          <a:off x="0" y="0"/>
          <a:ext cx="0" cy="0"/>
          <a:chOff x="0" y="0"/>
          <a:chExt cx="0" cy="0"/>
        </a:xfrm>
      </p:grpSpPr>
      <p:grpSp>
        <p:nvGrpSpPr>
          <p:cNvPr id="19" name="Google Shape;19;p4"/>
          <p:cNvGrpSpPr/>
          <p:nvPr/>
        </p:nvGrpSpPr>
        <p:grpSpPr>
          <a:xfrm>
            <a:off x="9790426" y="4546120"/>
            <a:ext cx="2255173" cy="2310006"/>
            <a:chOff x="7343003" y="3409675"/>
            <a:chExt cx="1691422" cy="1732548"/>
          </a:xfrm>
        </p:grpSpPr>
        <p:grpSp>
          <p:nvGrpSpPr>
            <p:cNvPr id="20" name="Google Shape;20;p4"/>
            <p:cNvGrpSpPr/>
            <p:nvPr/>
          </p:nvGrpSpPr>
          <p:grpSpPr>
            <a:xfrm>
              <a:off x="7343003" y="4453711"/>
              <a:ext cx="316800" cy="688512"/>
              <a:chOff x="7343003" y="4453711"/>
              <a:chExt cx="316800" cy="688512"/>
            </a:xfrm>
          </p:grpSpPr>
          <p:sp>
            <p:nvSpPr>
              <p:cNvPr id="21" name="Google Shape;21;p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4"/>
            <p:cNvGrpSpPr/>
            <p:nvPr/>
          </p:nvGrpSpPr>
          <p:grpSpPr>
            <a:xfrm>
              <a:off x="7801210" y="4105700"/>
              <a:ext cx="316800" cy="1036523"/>
              <a:chOff x="7801210" y="4105700"/>
              <a:chExt cx="316800" cy="1036523"/>
            </a:xfrm>
          </p:grpSpPr>
          <p:sp>
            <p:nvSpPr>
              <p:cNvPr id="24" name="Google Shape;24;p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4"/>
            <p:cNvGrpSpPr/>
            <p:nvPr/>
          </p:nvGrpSpPr>
          <p:grpSpPr>
            <a:xfrm>
              <a:off x="8259418" y="3757688"/>
              <a:ext cx="316800" cy="1384535"/>
              <a:chOff x="8259418" y="3757688"/>
              <a:chExt cx="316800" cy="1384535"/>
            </a:xfrm>
          </p:grpSpPr>
          <p:sp>
            <p:nvSpPr>
              <p:cNvPr id="28" name="Google Shape;28;p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4"/>
            <p:cNvGrpSpPr/>
            <p:nvPr/>
          </p:nvGrpSpPr>
          <p:grpSpPr>
            <a:xfrm>
              <a:off x="8717625" y="3409675"/>
              <a:ext cx="316800" cy="1732548"/>
              <a:chOff x="8717625" y="3409675"/>
              <a:chExt cx="316800" cy="1732548"/>
            </a:xfrm>
          </p:grpSpPr>
          <p:sp>
            <p:nvSpPr>
              <p:cNvPr id="33" name="Google Shape;33;p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 name="Google Shape;38;p4"/>
          <p:cNvGrpSpPr/>
          <p:nvPr/>
        </p:nvGrpSpPr>
        <p:grpSpPr>
          <a:xfrm>
            <a:off x="6724502" y="0"/>
            <a:ext cx="5085303" cy="5118674"/>
            <a:chOff x="5043503" y="0"/>
            <a:chExt cx="3814072" cy="3839102"/>
          </a:xfrm>
        </p:grpSpPr>
        <p:sp>
          <p:nvSpPr>
            <p:cNvPr id="39" name="Google Shape;39;p4"/>
            <p:cNvSpPr/>
            <p:nvPr/>
          </p:nvSpPr>
          <p:spPr>
            <a:xfrm>
              <a:off x="8460975" y="1817775"/>
              <a:ext cx="396600" cy="3966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rot="-9830444">
              <a:off x="6469759" y="3480728"/>
              <a:ext cx="320148" cy="320148"/>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4"/>
            <p:cNvGrpSpPr/>
            <p:nvPr/>
          </p:nvGrpSpPr>
          <p:grpSpPr>
            <a:xfrm>
              <a:off x="7647812" y="2704283"/>
              <a:ext cx="635219" cy="635219"/>
              <a:chOff x="6725724" y="2701260"/>
              <a:chExt cx="1208101" cy="1208100"/>
            </a:xfrm>
          </p:grpSpPr>
          <p:sp>
            <p:nvSpPr>
              <p:cNvPr id="42" name="Google Shape;42;p4"/>
              <p:cNvSpPr/>
              <p:nvPr/>
            </p:nvSpPr>
            <p:spPr>
              <a:xfrm rot="5400000">
                <a:off x="6725725" y="2701260"/>
                <a:ext cx="1208100" cy="12081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rot="5400000">
                <a:off x="6954988" y="2930398"/>
                <a:ext cx="749700" cy="7497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7952720" y="179238"/>
              <a:ext cx="873165" cy="873003"/>
              <a:chOff x="7754428" y="208725"/>
              <a:chExt cx="541800" cy="541800"/>
            </a:xfrm>
          </p:grpSpPr>
          <p:sp>
            <p:nvSpPr>
              <p:cNvPr id="47" name="Google Shape;47;p4"/>
              <p:cNvSpPr/>
              <p:nvPr/>
            </p:nvSpPr>
            <p:spPr>
              <a:xfrm rot="-8647347">
                <a:off x="7831319" y="285616"/>
                <a:ext cx="388018" cy="388018"/>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4"/>
            <p:cNvSpPr/>
            <p:nvPr/>
          </p:nvSpPr>
          <p:spPr>
            <a:xfrm>
              <a:off x="5399840" y="356365"/>
              <a:ext cx="2577000" cy="25770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rot="2043858">
              <a:off x="5503813" y="460310"/>
              <a:ext cx="2369480" cy="236948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4"/>
          <p:cNvSpPr txBox="1"/>
          <p:nvPr>
            <p:ph type="ctrTitle"/>
          </p:nvPr>
        </p:nvSpPr>
        <p:spPr>
          <a:xfrm>
            <a:off x="1098667" y="2151750"/>
            <a:ext cx="56739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4"/>
          <p:cNvSpPr txBox="1"/>
          <p:nvPr>
            <p:ph idx="1" type="subTitle"/>
          </p:nvPr>
        </p:nvSpPr>
        <p:spPr>
          <a:xfrm>
            <a:off x="1098667" y="4795067"/>
            <a:ext cx="5673900" cy="927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57" name="Google Shape;57;p4"/>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8" name="Shape 58"/>
        <p:cNvGrpSpPr/>
        <p:nvPr/>
      </p:nvGrpSpPr>
      <p:grpSpPr>
        <a:xfrm>
          <a:off x="0" y="0"/>
          <a:ext cx="0" cy="0"/>
          <a:chOff x="0" y="0"/>
          <a:chExt cx="0" cy="0"/>
        </a:xfrm>
      </p:grpSpPr>
      <p:grpSp>
        <p:nvGrpSpPr>
          <p:cNvPr id="59" name="Google Shape;59;p5"/>
          <p:cNvGrpSpPr/>
          <p:nvPr/>
        </p:nvGrpSpPr>
        <p:grpSpPr>
          <a:xfrm>
            <a:off x="195687" y="4541"/>
            <a:ext cx="1644244" cy="1846001"/>
            <a:chOff x="146769" y="3406"/>
            <a:chExt cx="1233214" cy="1384535"/>
          </a:xfrm>
        </p:grpSpPr>
        <p:grpSp>
          <p:nvGrpSpPr>
            <p:cNvPr id="60" name="Google Shape;60;p5"/>
            <p:cNvGrpSpPr/>
            <p:nvPr/>
          </p:nvGrpSpPr>
          <p:grpSpPr>
            <a:xfrm>
              <a:off x="1063183" y="3406"/>
              <a:ext cx="316800" cy="688513"/>
              <a:chOff x="1063183" y="3406"/>
              <a:chExt cx="316800" cy="688513"/>
            </a:xfrm>
          </p:grpSpPr>
          <p:sp>
            <p:nvSpPr>
              <p:cNvPr id="61" name="Google Shape;61;p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5"/>
            <p:cNvGrpSpPr/>
            <p:nvPr/>
          </p:nvGrpSpPr>
          <p:grpSpPr>
            <a:xfrm>
              <a:off x="604976" y="3406"/>
              <a:ext cx="316800" cy="1036524"/>
              <a:chOff x="604976" y="3406"/>
              <a:chExt cx="316800" cy="1036524"/>
            </a:xfrm>
          </p:grpSpPr>
          <p:sp>
            <p:nvSpPr>
              <p:cNvPr id="64" name="Google Shape;64;p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5"/>
            <p:cNvGrpSpPr/>
            <p:nvPr/>
          </p:nvGrpSpPr>
          <p:grpSpPr>
            <a:xfrm>
              <a:off x="146769" y="3406"/>
              <a:ext cx="316800" cy="1384535"/>
              <a:chOff x="146769" y="3406"/>
              <a:chExt cx="316800" cy="1384535"/>
            </a:xfrm>
          </p:grpSpPr>
          <p:sp>
            <p:nvSpPr>
              <p:cNvPr id="68" name="Google Shape;68;p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 name="Google Shape;72;p5"/>
          <p:cNvGrpSpPr/>
          <p:nvPr/>
        </p:nvGrpSpPr>
        <p:grpSpPr>
          <a:xfrm>
            <a:off x="9033219" y="3871914"/>
            <a:ext cx="2914790" cy="2985925"/>
            <a:chOff x="6775084" y="2904008"/>
            <a:chExt cx="2186147" cy="2239500"/>
          </a:xfrm>
        </p:grpSpPr>
        <p:grpSp>
          <p:nvGrpSpPr>
            <p:cNvPr id="73" name="Google Shape;73;p5"/>
            <p:cNvGrpSpPr/>
            <p:nvPr/>
          </p:nvGrpSpPr>
          <p:grpSpPr>
            <a:xfrm>
              <a:off x="6775084" y="4253708"/>
              <a:ext cx="409500" cy="889800"/>
              <a:chOff x="6775084" y="4253708"/>
              <a:chExt cx="409500" cy="889800"/>
            </a:xfrm>
          </p:grpSpPr>
          <p:sp>
            <p:nvSpPr>
              <p:cNvPr id="74" name="Google Shape;74;p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5"/>
            <p:cNvGrpSpPr/>
            <p:nvPr/>
          </p:nvGrpSpPr>
          <p:grpSpPr>
            <a:xfrm>
              <a:off x="7367299" y="3804008"/>
              <a:ext cx="409500" cy="1339500"/>
              <a:chOff x="7367299" y="3804008"/>
              <a:chExt cx="409500" cy="1339500"/>
            </a:xfrm>
          </p:grpSpPr>
          <p:sp>
            <p:nvSpPr>
              <p:cNvPr id="77" name="Google Shape;77;p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5"/>
            <p:cNvGrpSpPr/>
            <p:nvPr/>
          </p:nvGrpSpPr>
          <p:grpSpPr>
            <a:xfrm>
              <a:off x="7959516" y="3354008"/>
              <a:ext cx="409500" cy="1789500"/>
              <a:chOff x="7959516" y="3354008"/>
              <a:chExt cx="409500" cy="1789500"/>
            </a:xfrm>
          </p:grpSpPr>
          <p:sp>
            <p:nvSpPr>
              <p:cNvPr id="81" name="Google Shape;81;p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5"/>
            <p:cNvGrpSpPr/>
            <p:nvPr/>
          </p:nvGrpSpPr>
          <p:grpSpPr>
            <a:xfrm>
              <a:off x="8551731" y="2904008"/>
              <a:ext cx="409500" cy="2239500"/>
              <a:chOff x="8551731" y="2904008"/>
              <a:chExt cx="409500" cy="2239500"/>
            </a:xfrm>
          </p:grpSpPr>
          <p:sp>
            <p:nvSpPr>
              <p:cNvPr id="86" name="Google Shape;86;p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1" name="Google Shape;91;p5"/>
          <p:cNvSpPr txBox="1"/>
          <p:nvPr>
            <p:ph type="title"/>
          </p:nvPr>
        </p:nvSpPr>
        <p:spPr>
          <a:xfrm>
            <a:off x="1098667" y="2151767"/>
            <a:ext cx="78105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92" name="Google Shape;92;p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6"/>
          <p:cNvGrpSpPr/>
          <p:nvPr/>
        </p:nvGrpSpPr>
        <p:grpSpPr>
          <a:xfrm>
            <a:off x="834621" y="399168"/>
            <a:ext cx="1332416" cy="1332416"/>
            <a:chOff x="348199" y="179450"/>
            <a:chExt cx="1116300" cy="1116300"/>
          </a:xfrm>
        </p:grpSpPr>
        <p:sp>
          <p:nvSpPr>
            <p:cNvPr id="95" name="Google Shape;95;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6"/>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8" name="Google Shape;98;p6"/>
          <p:cNvSpPr txBox="1"/>
          <p:nvPr>
            <p:ph idx="1" type="body"/>
          </p:nvPr>
        </p:nvSpPr>
        <p:spPr>
          <a:xfrm>
            <a:off x="17384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9" name="Google Shape;99;p6"/>
          <p:cNvSpPr txBox="1"/>
          <p:nvPr>
            <p:ph idx="2" type="body"/>
          </p:nvPr>
        </p:nvSpPr>
        <p:spPr>
          <a:xfrm>
            <a:off x="65382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0" name="Google Shape;100;p6"/>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7"/>
          <p:cNvGrpSpPr/>
          <p:nvPr/>
        </p:nvGrpSpPr>
        <p:grpSpPr>
          <a:xfrm>
            <a:off x="834621" y="399168"/>
            <a:ext cx="1332416" cy="1332416"/>
            <a:chOff x="348199" y="179450"/>
            <a:chExt cx="1116300" cy="1116300"/>
          </a:xfrm>
        </p:grpSpPr>
        <p:sp>
          <p:nvSpPr>
            <p:cNvPr id="103" name="Google Shape;103;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7"/>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06" name="Google Shape;106;p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8"/>
          <p:cNvGrpSpPr/>
          <p:nvPr/>
        </p:nvGrpSpPr>
        <p:grpSpPr>
          <a:xfrm>
            <a:off x="834621" y="399168"/>
            <a:ext cx="1332416" cy="1332416"/>
            <a:chOff x="348199" y="179450"/>
            <a:chExt cx="1116300" cy="1116300"/>
          </a:xfrm>
        </p:grpSpPr>
        <p:sp>
          <p:nvSpPr>
            <p:cNvPr id="109" name="Google Shape;109;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8"/>
          <p:cNvSpPr txBox="1"/>
          <p:nvPr>
            <p:ph type="title"/>
          </p:nvPr>
        </p:nvSpPr>
        <p:spPr>
          <a:xfrm>
            <a:off x="1738400" y="798100"/>
            <a:ext cx="4416000" cy="2120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2" name="Google Shape;112;p8"/>
          <p:cNvSpPr txBox="1"/>
          <p:nvPr>
            <p:ph idx="1" type="body"/>
          </p:nvPr>
        </p:nvSpPr>
        <p:spPr>
          <a:xfrm>
            <a:off x="1738400" y="3079567"/>
            <a:ext cx="4416000" cy="29625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3" name="Google Shape;113;p8"/>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9"/>
          <p:cNvGrpSpPr/>
          <p:nvPr/>
        </p:nvGrpSpPr>
        <p:grpSpPr>
          <a:xfrm>
            <a:off x="9155392" y="1675"/>
            <a:ext cx="3023097" cy="3468901"/>
            <a:chOff x="6790514" y="1255"/>
            <a:chExt cx="2267380" cy="2601741"/>
          </a:xfrm>
        </p:grpSpPr>
        <p:grpSp>
          <p:nvGrpSpPr>
            <p:cNvPr id="116" name="Google Shape;116;p9"/>
            <p:cNvGrpSpPr/>
            <p:nvPr/>
          </p:nvGrpSpPr>
          <p:grpSpPr>
            <a:xfrm>
              <a:off x="7067536" y="1255"/>
              <a:ext cx="1990358" cy="1990303"/>
              <a:chOff x="7067536" y="1255"/>
              <a:chExt cx="1990358" cy="1990303"/>
            </a:xfrm>
          </p:grpSpPr>
          <p:sp>
            <p:nvSpPr>
              <p:cNvPr id="117" name="Google Shape;117;p9"/>
              <p:cNvSpPr/>
              <p:nvPr/>
            </p:nvSpPr>
            <p:spPr>
              <a:xfrm rot="-8648551">
                <a:off x="7594313" y="527721"/>
                <a:ext cx="937226" cy="937226"/>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rot="-8649154">
                <a:off x="7349891" y="283705"/>
                <a:ext cx="1425647" cy="14254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9"/>
            <p:cNvGrpSpPr/>
            <p:nvPr/>
          </p:nvGrpSpPr>
          <p:grpSpPr>
            <a:xfrm>
              <a:off x="8207126" y="1807997"/>
              <a:ext cx="795000" cy="795000"/>
              <a:chOff x="8207126" y="1807997"/>
              <a:chExt cx="795000" cy="795000"/>
            </a:xfrm>
          </p:grpSpPr>
          <p:sp>
            <p:nvSpPr>
              <p:cNvPr id="121" name="Google Shape;121;p9"/>
              <p:cNvSpPr/>
              <p:nvPr/>
            </p:nvSpPr>
            <p:spPr>
              <a:xfrm rot="2152054">
                <a:off x="8319942" y="1920813"/>
                <a:ext cx="569367" cy="569367"/>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rot="2150259">
                <a:off x="8408218" y="2008610"/>
                <a:ext cx="393004" cy="3930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9"/>
            <p:cNvGrpSpPr/>
            <p:nvPr/>
          </p:nvGrpSpPr>
          <p:grpSpPr>
            <a:xfrm>
              <a:off x="6790514" y="118857"/>
              <a:ext cx="548700" cy="548700"/>
              <a:chOff x="6790514" y="118857"/>
              <a:chExt cx="548700" cy="548700"/>
            </a:xfrm>
          </p:grpSpPr>
          <p:sp>
            <p:nvSpPr>
              <p:cNvPr id="125" name="Google Shape;125;p9"/>
              <p:cNvSpPr/>
              <p:nvPr/>
            </p:nvSpPr>
            <p:spPr>
              <a:xfrm rot="2150259">
                <a:off x="6868362" y="196705"/>
                <a:ext cx="393004" cy="3930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7" name="Google Shape;127;p9"/>
          <p:cNvSpPr txBox="1"/>
          <p:nvPr>
            <p:ph type="title"/>
          </p:nvPr>
        </p:nvSpPr>
        <p:spPr>
          <a:xfrm>
            <a:off x="1098667" y="1018133"/>
            <a:ext cx="7810500" cy="476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8" name="Google Shape;128;p9"/>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10"/>
          <p:cNvGrpSpPr/>
          <p:nvPr/>
        </p:nvGrpSpPr>
        <p:grpSpPr>
          <a:xfrm>
            <a:off x="834621" y="399168"/>
            <a:ext cx="1332416" cy="1332416"/>
            <a:chOff x="348199" y="179450"/>
            <a:chExt cx="1116300" cy="1116300"/>
          </a:xfrm>
        </p:grpSpPr>
        <p:sp>
          <p:nvSpPr>
            <p:cNvPr id="131" name="Google Shape;131;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0"/>
          <p:cNvSpPr txBox="1"/>
          <p:nvPr>
            <p:ph type="title"/>
          </p:nvPr>
        </p:nvSpPr>
        <p:spPr>
          <a:xfrm>
            <a:off x="1738400" y="798100"/>
            <a:ext cx="4574100" cy="26535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10"/>
          <p:cNvSpPr txBox="1"/>
          <p:nvPr>
            <p:ph idx="1" type="subTitle"/>
          </p:nvPr>
        </p:nvSpPr>
        <p:spPr>
          <a:xfrm>
            <a:off x="1738400" y="3657604"/>
            <a:ext cx="4574100" cy="9681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35" name="Google Shape;135;p10"/>
          <p:cNvSpPr txBox="1"/>
          <p:nvPr>
            <p:ph idx="2" type="body"/>
          </p:nvPr>
        </p:nvSpPr>
        <p:spPr>
          <a:xfrm>
            <a:off x="6538267" y="881333"/>
            <a:ext cx="4574100" cy="51609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36" name="Google Shape;136;p10"/>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1pPr>
            <a:lvl2pPr indent="-323850" lvl="1" marL="914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2pPr>
            <a:lvl3pPr indent="-323850" lvl="2" marL="1371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3pPr>
            <a:lvl4pPr indent="-323850" lvl="3" marL="1828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23850" lvl="4" marL="22860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5pPr>
            <a:lvl6pPr indent="-323850" lvl="5" marL="2743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6pPr>
            <a:lvl7pPr indent="-323850" lvl="6" marL="3200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7pPr>
            <a:lvl8pPr indent="-323850" lvl="7" marL="3657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8pPr>
            <a:lvl9pPr indent="-323850" lvl="8" marL="4114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2371800" y="220633"/>
            <a:ext cx="8592300" cy="2143500"/>
          </a:xfrm>
          <a:prstGeom prst="rect">
            <a:avLst/>
          </a:prstGeom>
          <a:noFill/>
          <a:ln>
            <a:noFill/>
          </a:ln>
        </p:spPr>
        <p:txBody>
          <a:bodyPr anchorCtr="0" anchor="t" bIns="121900" lIns="121900" spcFirstLastPara="1" rIns="121900" wrap="square" tIns="121900">
            <a:spAutoFit/>
          </a:bodyPr>
          <a:lstStyle/>
          <a:p>
            <a:pPr indent="0" lvl="0" marL="114300" marR="114300" rtl="0" algn="ctr">
              <a:lnSpc>
                <a:spcPct val="115000"/>
              </a:lnSpc>
              <a:spcBef>
                <a:spcPts val="400"/>
              </a:spcBef>
              <a:spcAft>
                <a:spcPts val="0"/>
              </a:spcAft>
              <a:buClr>
                <a:srgbClr val="000000"/>
              </a:buClr>
              <a:buSzPts val="2500"/>
              <a:buFont typeface="Arial"/>
              <a:buNone/>
            </a:pPr>
            <a:r>
              <a:rPr b="1" i="0" lang="en-IN" sz="2500" u="none" cap="none" strike="noStrike">
                <a:solidFill>
                  <a:srgbClr val="3C78D8"/>
                </a:solidFill>
                <a:latin typeface="Arial"/>
                <a:ea typeface="Arial"/>
                <a:cs typeface="Arial"/>
                <a:sym typeface="Arial"/>
              </a:rPr>
              <a:t>MAULANA AZAD</a:t>
            </a:r>
            <a:endParaRPr b="1" i="0" sz="2500" u="none" cap="none" strike="noStrike">
              <a:solidFill>
                <a:srgbClr val="3C78D8"/>
              </a:solidFill>
              <a:latin typeface="Arial"/>
              <a:ea typeface="Arial"/>
              <a:cs typeface="Arial"/>
              <a:sym typeface="Arial"/>
            </a:endParaRPr>
          </a:p>
          <a:p>
            <a:pPr indent="0" lvl="0" marL="114300" marR="114300" rtl="0" algn="ctr">
              <a:lnSpc>
                <a:spcPct val="115000"/>
              </a:lnSpc>
              <a:spcBef>
                <a:spcPts val="400"/>
              </a:spcBef>
              <a:spcAft>
                <a:spcPts val="0"/>
              </a:spcAft>
              <a:buClr>
                <a:srgbClr val="000000"/>
              </a:buClr>
              <a:buSzPts val="2500"/>
              <a:buFont typeface="Arial"/>
              <a:buNone/>
            </a:pPr>
            <a:r>
              <a:rPr b="1" i="0" lang="en-IN" sz="2500" u="none" cap="none" strike="noStrike">
                <a:solidFill>
                  <a:srgbClr val="3C78D8"/>
                </a:solidFill>
                <a:latin typeface="Arial"/>
                <a:ea typeface="Arial"/>
                <a:cs typeface="Arial"/>
                <a:sym typeface="Arial"/>
              </a:rPr>
              <a:t>NATIONAL INSTITUTE OF TECHNOLOGY</a:t>
            </a:r>
            <a:endParaRPr b="1" i="0" sz="2500" u="none" cap="none" strike="noStrike">
              <a:solidFill>
                <a:srgbClr val="3C78D8"/>
              </a:solidFill>
              <a:latin typeface="Arial"/>
              <a:ea typeface="Arial"/>
              <a:cs typeface="Arial"/>
              <a:sym typeface="Arial"/>
            </a:endParaRPr>
          </a:p>
          <a:p>
            <a:pPr indent="0" lvl="0" marL="114300" marR="114300" rtl="0" algn="ctr">
              <a:lnSpc>
                <a:spcPct val="115000"/>
              </a:lnSpc>
              <a:spcBef>
                <a:spcPts val="400"/>
              </a:spcBef>
              <a:spcAft>
                <a:spcPts val="0"/>
              </a:spcAft>
              <a:buClr>
                <a:srgbClr val="000000"/>
              </a:buClr>
              <a:buSzPts val="2500"/>
              <a:buFont typeface="Arial"/>
              <a:buNone/>
            </a:pPr>
            <a:r>
              <a:rPr b="1" i="0" lang="en-IN" sz="2500" u="none" cap="none" strike="noStrike">
                <a:solidFill>
                  <a:srgbClr val="3C78D8"/>
                </a:solidFill>
                <a:latin typeface="Arial"/>
                <a:ea typeface="Arial"/>
                <a:cs typeface="Arial"/>
                <a:sym typeface="Arial"/>
              </a:rPr>
              <a:t>BHOPAL INDIA, 462003</a:t>
            </a:r>
            <a:endParaRPr b="1" i="0" sz="2500" u="none" cap="none" strike="noStrike">
              <a:solidFill>
                <a:srgbClr val="3C78D8"/>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700"/>
              <a:buFont typeface="Arial"/>
              <a:buNone/>
            </a:pPr>
            <a:r>
              <a:rPr b="1" i="0" lang="en-IN" sz="1700" u="none" cap="none" strike="noStrike">
                <a:solidFill>
                  <a:srgbClr val="3C78D8"/>
                </a:solidFill>
                <a:latin typeface="Arial"/>
                <a:ea typeface="Arial"/>
                <a:cs typeface="Arial"/>
                <a:sym typeface="Arial"/>
              </a:rPr>
              <a:t> </a:t>
            </a:r>
            <a:endParaRPr b="1" i="0" sz="1700" u="none" cap="none" strike="noStrike">
              <a:solidFill>
                <a:srgbClr val="3C78D8"/>
              </a:solidFill>
              <a:latin typeface="Arial"/>
              <a:ea typeface="Arial"/>
              <a:cs typeface="Arial"/>
              <a:sym typeface="Arial"/>
            </a:endParaRPr>
          </a:p>
        </p:txBody>
      </p:sp>
      <p:pic>
        <p:nvPicPr>
          <p:cNvPr id="278" name="Google Shape;278;p13"/>
          <p:cNvPicPr preferRelativeResize="0"/>
          <p:nvPr/>
        </p:nvPicPr>
        <p:blipFill rotWithShape="1">
          <a:blip r:embed="rId3">
            <a:alphaModFix/>
          </a:blip>
          <a:srcRect b="0" l="0" r="0" t="0"/>
          <a:stretch/>
        </p:blipFill>
        <p:spPr>
          <a:xfrm>
            <a:off x="846733" y="220633"/>
            <a:ext cx="1752600" cy="1879600"/>
          </a:xfrm>
          <a:prstGeom prst="rect">
            <a:avLst/>
          </a:prstGeom>
          <a:noFill/>
          <a:ln>
            <a:noFill/>
          </a:ln>
        </p:spPr>
      </p:pic>
      <p:sp>
        <p:nvSpPr>
          <p:cNvPr id="279" name="Google Shape;279;p13"/>
          <p:cNvSpPr txBox="1"/>
          <p:nvPr/>
        </p:nvSpPr>
        <p:spPr>
          <a:xfrm>
            <a:off x="1002800" y="1651950"/>
            <a:ext cx="10884900" cy="2148753"/>
          </a:xfrm>
          <a:prstGeom prst="rect">
            <a:avLst/>
          </a:prstGeom>
          <a:noFill/>
          <a:ln>
            <a:noFill/>
          </a:ln>
        </p:spPr>
        <p:txBody>
          <a:bodyPr anchorCtr="0" anchor="t" bIns="121900" lIns="121900" spcFirstLastPara="1" rIns="121900" wrap="square" tIns="121900">
            <a:spAutoFit/>
          </a:bodyPr>
          <a:lstStyle/>
          <a:p>
            <a:pPr indent="0" lvl="0" marL="609600" marR="0" rtl="0" algn="ctr">
              <a:lnSpc>
                <a:spcPct val="115000"/>
              </a:lnSpc>
              <a:spcBef>
                <a:spcPts val="500"/>
              </a:spcBef>
              <a:spcAft>
                <a:spcPts val="0"/>
              </a:spcAft>
              <a:buClr>
                <a:srgbClr val="000000"/>
              </a:buClr>
              <a:buSzPts val="1700"/>
              <a:buFont typeface="Arial"/>
              <a:buNone/>
            </a:pPr>
            <a:r>
              <a:rPr b="1" i="0" lang="en-IN" sz="1700" u="none" cap="none" strike="noStrike">
                <a:solidFill>
                  <a:srgbClr val="3C78D8"/>
                </a:solidFill>
                <a:latin typeface="Arial"/>
                <a:ea typeface="Arial"/>
                <a:cs typeface="Arial"/>
                <a:sym typeface="Arial"/>
              </a:rPr>
              <a:t>DEPARTMENT OF COMPUTER SCIENCE &amp; ENGINEERING</a:t>
            </a:r>
            <a:endParaRPr b="1" i="0" sz="2900" u="none" cap="none" strike="noStrike">
              <a:solidFill>
                <a:srgbClr val="3C78D8"/>
              </a:solidFill>
              <a:latin typeface="Arial"/>
              <a:ea typeface="Arial"/>
              <a:cs typeface="Arial"/>
              <a:sym typeface="Arial"/>
            </a:endParaRPr>
          </a:p>
          <a:p>
            <a:pPr indent="0" lvl="0" marL="0" marR="0" rtl="0" algn="ctr">
              <a:lnSpc>
                <a:spcPct val="100000"/>
              </a:lnSpc>
              <a:spcBef>
                <a:spcPts val="1400"/>
              </a:spcBef>
              <a:spcAft>
                <a:spcPts val="0"/>
              </a:spcAft>
              <a:buClr>
                <a:srgbClr val="000000"/>
              </a:buClr>
              <a:buSzPts val="2800"/>
              <a:buFont typeface="Arial"/>
              <a:buNone/>
            </a:pPr>
            <a:r>
              <a:rPr b="1" i="0" lang="en-IN" sz="2800" u="none" cap="none" strike="noStrike">
                <a:solidFill>
                  <a:srgbClr val="1C4587"/>
                </a:solidFill>
                <a:latin typeface="Arial"/>
                <a:ea typeface="Arial"/>
                <a:cs typeface="Arial"/>
                <a:sym typeface="Arial"/>
              </a:rPr>
              <a:t>Brain Tumor Detection and Classification : </a:t>
            </a:r>
            <a:endParaRPr b="1" i="0" sz="2800" u="none" cap="none" strike="noStrike">
              <a:solidFill>
                <a:srgbClr val="1C4587"/>
              </a:solidFill>
              <a:latin typeface="Arial"/>
              <a:ea typeface="Arial"/>
              <a:cs typeface="Arial"/>
              <a:sym typeface="Arial"/>
            </a:endParaRPr>
          </a:p>
          <a:p>
            <a:pPr indent="0" lvl="0" marL="0" marR="0" rtl="0" algn="ctr">
              <a:lnSpc>
                <a:spcPct val="100000"/>
              </a:lnSpc>
              <a:spcBef>
                <a:spcPts val="1400"/>
              </a:spcBef>
              <a:spcAft>
                <a:spcPts val="0"/>
              </a:spcAft>
              <a:buClr>
                <a:srgbClr val="000000"/>
              </a:buClr>
              <a:buSzPts val="2800"/>
              <a:buFont typeface="Arial"/>
              <a:buNone/>
            </a:pPr>
            <a:r>
              <a:rPr b="1" i="1" lang="en-IN" sz="2800" u="none" cap="none" strike="noStrike">
                <a:solidFill>
                  <a:srgbClr val="48889F"/>
                </a:solidFill>
                <a:latin typeface="Arial"/>
                <a:ea typeface="Arial"/>
                <a:cs typeface="Arial"/>
                <a:sym typeface="Arial"/>
              </a:rPr>
              <a:t>Machine Learning vs Deep Learning </a:t>
            </a:r>
            <a:endParaRPr b="1" i="1" sz="2800" u="none" cap="none" strike="noStrike">
              <a:solidFill>
                <a:srgbClr val="48889F"/>
              </a:solidFill>
              <a:latin typeface="Arial"/>
              <a:ea typeface="Arial"/>
              <a:cs typeface="Arial"/>
              <a:sym typeface="Arial"/>
            </a:endParaRPr>
          </a:p>
          <a:p>
            <a:pPr indent="0" lvl="0" marL="0" marR="114300" rtl="0" algn="ctr">
              <a:lnSpc>
                <a:spcPct val="115000"/>
              </a:lnSpc>
              <a:spcBef>
                <a:spcPts val="400"/>
              </a:spcBef>
              <a:spcAft>
                <a:spcPts val="0"/>
              </a:spcAft>
              <a:buClr>
                <a:srgbClr val="000000"/>
              </a:buClr>
              <a:buSzPts val="1500"/>
              <a:buFont typeface="Arial"/>
              <a:buNone/>
            </a:pPr>
            <a:r>
              <a:t/>
            </a:r>
            <a:endParaRPr b="1" i="0" sz="1500" u="none" cap="none" strike="noStrike">
              <a:solidFill>
                <a:srgbClr val="3C78D8"/>
              </a:solidFill>
              <a:latin typeface="Arial"/>
              <a:ea typeface="Arial"/>
              <a:cs typeface="Arial"/>
              <a:sym typeface="Arial"/>
            </a:endParaRPr>
          </a:p>
        </p:txBody>
      </p:sp>
      <p:sp>
        <p:nvSpPr>
          <p:cNvPr id="280" name="Google Shape;280;p13"/>
          <p:cNvSpPr txBox="1"/>
          <p:nvPr/>
        </p:nvSpPr>
        <p:spPr>
          <a:xfrm>
            <a:off x="7887800" y="5322783"/>
            <a:ext cx="3999900" cy="1221300"/>
          </a:xfrm>
          <a:prstGeom prst="rect">
            <a:avLst/>
          </a:prstGeom>
          <a:noFill/>
          <a:ln>
            <a:noFill/>
          </a:ln>
        </p:spPr>
        <p:txBody>
          <a:bodyPr anchorCtr="0" anchor="t" bIns="121900" lIns="121900" spcFirstLastPara="1" rIns="121900" wrap="square" tIns="121900">
            <a:spAutoFit/>
          </a:bodyPr>
          <a:lstStyle/>
          <a:p>
            <a:pPr indent="0" lvl="0" marL="0" marR="114300" rtl="0" algn="ctr">
              <a:lnSpc>
                <a:spcPct val="115000"/>
              </a:lnSpc>
              <a:spcBef>
                <a:spcPts val="0"/>
              </a:spcBef>
              <a:spcAft>
                <a:spcPts val="0"/>
              </a:spcAft>
              <a:buClr>
                <a:srgbClr val="000000"/>
              </a:buClr>
              <a:buSzPts val="1900"/>
              <a:buFont typeface="Arial"/>
              <a:buNone/>
            </a:pPr>
            <a:r>
              <a:rPr b="1" i="0" lang="en-IN" sz="1900" u="none" cap="none" strike="noStrike">
                <a:solidFill>
                  <a:schemeClr val="dk1"/>
                </a:solidFill>
                <a:latin typeface="Arial"/>
                <a:ea typeface="Arial"/>
                <a:cs typeface="Arial"/>
                <a:sym typeface="Arial"/>
              </a:rPr>
              <a:t>Under the Guidance of</a:t>
            </a:r>
            <a:endParaRPr b="1" i="0" sz="1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171616"/>
                </a:solidFill>
                <a:latin typeface="Calibri"/>
                <a:ea typeface="Calibri"/>
                <a:cs typeface="Calibri"/>
                <a:sym typeface="Calibri"/>
              </a:rPr>
              <a:t>PROF. JAYTRILOK CHOUDHARY</a:t>
            </a:r>
            <a:endParaRPr b="1" i="0" sz="2000" u="none" cap="none" strike="noStrike">
              <a:solidFill>
                <a:srgbClr val="171616"/>
              </a:solidFill>
              <a:latin typeface="Calibri"/>
              <a:ea typeface="Calibri"/>
              <a:cs typeface="Calibri"/>
              <a:sym typeface="Calibri"/>
            </a:endParaRPr>
          </a:p>
          <a:p>
            <a:pPr indent="0" lvl="0" marL="114300" marR="114300" rtl="0" algn="ctr">
              <a:lnSpc>
                <a:spcPct val="115000"/>
              </a:lnSpc>
              <a:spcBef>
                <a:spcPts val="30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graphicFrame>
        <p:nvGraphicFramePr>
          <p:cNvPr id="281" name="Google Shape;281;p13"/>
          <p:cNvGraphicFramePr/>
          <p:nvPr/>
        </p:nvGraphicFramePr>
        <p:xfrm>
          <a:off x="1002811" y="4419961"/>
          <a:ext cx="3000000" cy="3000000"/>
        </p:xfrm>
        <a:graphic>
          <a:graphicData uri="http://schemas.openxmlformats.org/drawingml/2006/table">
            <a:tbl>
              <a:tblPr bandRow="1" firstRow="1">
                <a:noFill/>
                <a:tableStyleId>{B1AF8B4C-80DF-4AE0-8CC8-8E65C9D78E65}</a:tableStyleId>
              </a:tblPr>
              <a:tblGrid>
                <a:gridCol w="3149750"/>
                <a:gridCol w="1898525"/>
              </a:tblGrid>
              <a:tr h="505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171616"/>
                          </a:solidFill>
                        </a:rPr>
                        <a:t>KOMAL BISHT</a:t>
                      </a:r>
                      <a:endParaRPr sz="1800" u="none" cap="none" strike="noStrike">
                        <a:solidFill>
                          <a:srgbClr val="171616"/>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solidFill>
                            <a:srgbClr val="171616"/>
                          </a:solidFill>
                        </a:rPr>
                        <a:t>191112437</a:t>
                      </a:r>
                      <a:endParaRPr sz="1800" u="none" cap="none" strike="noStrike">
                        <a:solidFill>
                          <a:srgbClr val="171616"/>
                        </a:solidFill>
                      </a:endParaRPr>
                    </a:p>
                  </a:txBody>
                  <a:tcPr marT="45725" marB="45725" marR="91450" marL="91450"/>
                </a:tc>
              </a:tr>
              <a:tr h="505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171616"/>
                          </a:solidFill>
                        </a:rPr>
                        <a:t>BHUMIKA GUPTA</a:t>
                      </a:r>
                      <a:endParaRPr sz="1800" u="none" cap="none" strike="noStrike">
                        <a:solidFill>
                          <a:srgbClr val="171616"/>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solidFill>
                            <a:srgbClr val="171616"/>
                          </a:solidFill>
                        </a:rPr>
                        <a:t>191112435</a:t>
                      </a:r>
                      <a:endParaRPr sz="1800" u="none" cap="none" strike="noStrike">
                        <a:solidFill>
                          <a:srgbClr val="171616"/>
                        </a:solidFill>
                      </a:endParaRPr>
                    </a:p>
                  </a:txBody>
                  <a:tcPr marT="45725" marB="45725" marR="91450" marL="91450"/>
                </a:tc>
              </a:tr>
              <a:tr h="505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171616"/>
                          </a:solidFill>
                        </a:rPr>
                        <a:t>TANISHQ YADAV</a:t>
                      </a:r>
                      <a:endParaRPr sz="1800" u="none" cap="none" strike="noStrike">
                        <a:solidFill>
                          <a:srgbClr val="171616"/>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solidFill>
                            <a:srgbClr val="171616"/>
                          </a:solidFill>
                        </a:rPr>
                        <a:t>191112417</a:t>
                      </a:r>
                      <a:endParaRPr sz="1800" u="none" cap="none" strike="noStrike">
                        <a:solidFill>
                          <a:srgbClr val="171616"/>
                        </a:solidFill>
                      </a:endParaRPr>
                    </a:p>
                  </a:txBody>
                  <a:tcPr marT="45725" marB="45725" marR="91450" marL="91450"/>
                </a:tc>
              </a:tr>
              <a:tr h="49890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solidFill>
                            <a:srgbClr val="171616"/>
                          </a:solidFill>
                        </a:rPr>
                        <a:t>AMAN RAHANGDALE</a:t>
                      </a:r>
                      <a:endParaRPr sz="1800" u="none" cap="none" strike="noStrike">
                        <a:solidFill>
                          <a:srgbClr val="171616"/>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solidFill>
                            <a:srgbClr val="171616"/>
                          </a:solidFill>
                        </a:rPr>
                        <a:t>191112405</a:t>
                      </a:r>
                      <a:endParaRPr sz="1800" u="none" cap="none" strike="noStrike">
                        <a:solidFill>
                          <a:srgbClr val="171616"/>
                        </a:solidFill>
                      </a:endParaRPr>
                    </a:p>
                  </a:txBody>
                  <a:tcPr marT="45725" marB="45725" marR="91450" marL="91450"/>
                </a:tc>
              </a:tr>
            </a:tbl>
          </a:graphicData>
        </a:graphic>
      </p:graphicFrame>
      <p:sp>
        <p:nvSpPr>
          <p:cNvPr id="282" name="Google Shape;282;p13"/>
          <p:cNvSpPr txBox="1"/>
          <p:nvPr/>
        </p:nvSpPr>
        <p:spPr>
          <a:xfrm>
            <a:off x="608225" y="3839838"/>
            <a:ext cx="2229600" cy="780300"/>
          </a:xfrm>
          <a:prstGeom prst="rect">
            <a:avLst/>
          </a:prstGeom>
          <a:noFill/>
          <a:ln>
            <a:noFill/>
          </a:ln>
        </p:spPr>
        <p:txBody>
          <a:bodyPr anchorCtr="0" anchor="t" bIns="91425" lIns="91425" spcFirstLastPara="1" rIns="91425" wrap="square" tIns="91425">
            <a:spAutoFit/>
          </a:bodyPr>
          <a:lstStyle/>
          <a:p>
            <a:pPr indent="0" lvl="0" marL="0" marR="114300" rtl="0" algn="ctr">
              <a:lnSpc>
                <a:spcPct val="115000"/>
              </a:lnSpc>
              <a:spcBef>
                <a:spcPts val="0"/>
              </a:spcBef>
              <a:spcAft>
                <a:spcPts val="0"/>
              </a:spcAft>
              <a:buClr>
                <a:srgbClr val="000000"/>
              </a:buClr>
              <a:buSzPts val="1500"/>
              <a:buFont typeface="Arial"/>
              <a:buNone/>
            </a:pPr>
            <a:r>
              <a:rPr b="1" i="0" lang="en-IN" sz="1800" u="none" cap="none" strike="noStrike">
                <a:solidFill>
                  <a:srgbClr val="3C78D8"/>
                </a:solidFill>
                <a:latin typeface="Arial"/>
                <a:ea typeface="Arial"/>
                <a:cs typeface="Arial"/>
                <a:sym typeface="Arial"/>
              </a:rPr>
              <a:t>Submitted By:</a:t>
            </a:r>
            <a:endParaRPr b="1" i="0" sz="18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p:nvPr/>
        </p:nvSpPr>
        <p:spPr>
          <a:xfrm>
            <a:off x="610500" y="1433925"/>
            <a:ext cx="1287600" cy="700500"/>
          </a:xfrm>
          <a:prstGeom prst="roundRect">
            <a:avLst>
              <a:gd fmla="val 16667" name="adj"/>
            </a:avLst>
          </a:prstGeom>
          <a:solidFill>
            <a:srgbClr val="840D35"/>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lt1"/>
                </a:solidFill>
                <a:latin typeface="Roboto"/>
                <a:ea typeface="Roboto"/>
                <a:cs typeface="Roboto"/>
                <a:sym typeface="Roboto"/>
              </a:rPr>
              <a:t>MRI SCAN</a:t>
            </a:r>
            <a:endParaRPr b="0" i="0" sz="1500" u="none" cap="none" strike="noStrike">
              <a:solidFill>
                <a:srgbClr val="FFFFFF"/>
              </a:solidFill>
              <a:latin typeface="Roboto"/>
              <a:ea typeface="Roboto"/>
              <a:cs typeface="Roboto"/>
              <a:sym typeface="Roboto"/>
            </a:endParaRPr>
          </a:p>
        </p:txBody>
      </p:sp>
      <p:sp>
        <p:nvSpPr>
          <p:cNvPr id="350" name="Google Shape;350;p22"/>
          <p:cNvSpPr/>
          <p:nvPr/>
        </p:nvSpPr>
        <p:spPr>
          <a:xfrm>
            <a:off x="3355892" y="1433933"/>
            <a:ext cx="2208300" cy="700500"/>
          </a:xfrm>
          <a:prstGeom prst="roundRect">
            <a:avLst>
              <a:gd fmla="val 16667" name="adj"/>
            </a:avLst>
          </a:prstGeom>
          <a:solidFill>
            <a:srgbClr val="AC1145"/>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IN" sz="1300" u="none" cap="none" strike="noStrike">
                <a:solidFill>
                  <a:schemeClr val="lt1"/>
                </a:solidFill>
                <a:latin typeface="Roboto"/>
                <a:ea typeface="Roboto"/>
                <a:cs typeface="Roboto"/>
                <a:sym typeface="Roboto"/>
              </a:rPr>
              <a:t>Collect data</a:t>
            </a:r>
            <a:endParaRPr b="0" i="0" sz="1500" u="none" cap="none" strike="noStrike">
              <a:solidFill>
                <a:srgbClr val="FFFFFF"/>
              </a:solidFill>
              <a:latin typeface="Roboto"/>
              <a:ea typeface="Roboto"/>
              <a:cs typeface="Roboto"/>
              <a:sym typeface="Roboto"/>
            </a:endParaRPr>
          </a:p>
        </p:txBody>
      </p:sp>
      <p:sp>
        <p:nvSpPr>
          <p:cNvPr id="351" name="Google Shape;351;p22"/>
          <p:cNvSpPr/>
          <p:nvPr/>
        </p:nvSpPr>
        <p:spPr>
          <a:xfrm>
            <a:off x="4179854" y="3321992"/>
            <a:ext cx="2208300" cy="700500"/>
          </a:xfrm>
          <a:prstGeom prst="roundRect">
            <a:avLst>
              <a:gd fmla="val 16667" name="adj"/>
            </a:avLst>
          </a:prstGeom>
          <a:solidFill>
            <a:srgbClr val="C4134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CNN/Transfer learning</a:t>
            </a:r>
            <a:endParaRPr b="0" i="0" sz="1500" u="none" cap="none" strike="noStrike">
              <a:solidFill>
                <a:srgbClr val="FFFFFF"/>
              </a:solidFill>
              <a:latin typeface="Roboto"/>
              <a:ea typeface="Roboto"/>
              <a:cs typeface="Roboto"/>
              <a:sym typeface="Roboto"/>
            </a:endParaRPr>
          </a:p>
        </p:txBody>
      </p:sp>
      <p:cxnSp>
        <p:nvCxnSpPr>
          <p:cNvPr id="352" name="Google Shape;352;p22"/>
          <p:cNvCxnSpPr>
            <a:stCxn id="353" idx="3"/>
            <a:endCxn id="351" idx="1"/>
          </p:cNvCxnSpPr>
          <p:nvPr/>
        </p:nvCxnSpPr>
        <p:spPr>
          <a:xfrm>
            <a:off x="2818800" y="3672250"/>
            <a:ext cx="1361100" cy="600"/>
          </a:xfrm>
          <a:prstGeom prst="bentConnector3">
            <a:avLst>
              <a:gd fmla="val 49998" name="adj1"/>
            </a:avLst>
          </a:prstGeom>
          <a:noFill/>
          <a:ln cap="flat" cmpd="sng" w="9525">
            <a:solidFill>
              <a:srgbClr val="434343"/>
            </a:solidFill>
            <a:prstDash val="solid"/>
            <a:round/>
            <a:headEnd len="sm" w="sm" type="none"/>
            <a:tailEnd len="sm" w="sm" type="stealth"/>
          </a:ln>
        </p:spPr>
      </p:cxnSp>
      <p:sp>
        <p:nvSpPr>
          <p:cNvPr id="354" name="Google Shape;354;p22"/>
          <p:cNvSpPr/>
          <p:nvPr/>
        </p:nvSpPr>
        <p:spPr>
          <a:xfrm>
            <a:off x="7818950" y="1784167"/>
            <a:ext cx="2208300" cy="700500"/>
          </a:xfrm>
          <a:prstGeom prst="roundRect">
            <a:avLst>
              <a:gd fmla="val 16667" name="adj"/>
            </a:avLst>
          </a:prstGeom>
          <a:solidFill>
            <a:srgbClr val="E1165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Model Training</a:t>
            </a:r>
            <a:endParaRPr b="0" i="0" sz="1500" u="none" cap="none" strike="noStrike">
              <a:solidFill>
                <a:srgbClr val="FFFFFF"/>
              </a:solidFill>
              <a:latin typeface="Roboto"/>
              <a:ea typeface="Roboto"/>
              <a:cs typeface="Roboto"/>
              <a:sym typeface="Roboto"/>
            </a:endParaRPr>
          </a:p>
        </p:txBody>
      </p:sp>
      <p:sp>
        <p:nvSpPr>
          <p:cNvPr id="355" name="Google Shape;355;p22"/>
          <p:cNvSpPr/>
          <p:nvPr/>
        </p:nvSpPr>
        <p:spPr>
          <a:xfrm>
            <a:off x="7214208" y="3367729"/>
            <a:ext cx="2208300" cy="700500"/>
          </a:xfrm>
          <a:prstGeom prst="roundRect">
            <a:avLst>
              <a:gd fmla="val 16667" name="adj"/>
            </a:avLst>
          </a:prstGeom>
          <a:solidFill>
            <a:srgbClr val="E1165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BENIGN</a:t>
            </a:r>
            <a:endParaRPr b="0" i="0" sz="1500" u="none" cap="none" strike="noStrike">
              <a:solidFill>
                <a:srgbClr val="FFFFFF"/>
              </a:solidFill>
              <a:latin typeface="Roboto"/>
              <a:ea typeface="Roboto"/>
              <a:cs typeface="Roboto"/>
              <a:sym typeface="Roboto"/>
            </a:endParaRPr>
          </a:p>
        </p:txBody>
      </p:sp>
      <p:sp>
        <p:nvSpPr>
          <p:cNvPr id="356" name="Google Shape;356;p22"/>
          <p:cNvSpPr/>
          <p:nvPr/>
        </p:nvSpPr>
        <p:spPr>
          <a:xfrm>
            <a:off x="9908283" y="3320533"/>
            <a:ext cx="2208300" cy="700500"/>
          </a:xfrm>
          <a:prstGeom prst="roundRect">
            <a:avLst>
              <a:gd fmla="val 16667" name="adj"/>
            </a:avLst>
          </a:prstGeom>
          <a:solidFill>
            <a:srgbClr val="E1165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MALIGNANT</a:t>
            </a:r>
            <a:endParaRPr b="0" i="0" sz="1500" u="none" cap="none" strike="noStrike">
              <a:solidFill>
                <a:srgbClr val="FFFFFF"/>
              </a:solidFill>
              <a:latin typeface="Roboto"/>
              <a:ea typeface="Roboto"/>
              <a:cs typeface="Roboto"/>
              <a:sym typeface="Roboto"/>
            </a:endParaRPr>
          </a:p>
        </p:txBody>
      </p:sp>
      <p:cxnSp>
        <p:nvCxnSpPr>
          <p:cNvPr id="357" name="Google Shape;357;p22"/>
          <p:cNvCxnSpPr>
            <a:stCxn id="351" idx="3"/>
            <a:endCxn id="354" idx="1"/>
          </p:cNvCxnSpPr>
          <p:nvPr/>
        </p:nvCxnSpPr>
        <p:spPr>
          <a:xfrm flipH="1" rot="10800000">
            <a:off x="6388154" y="2134442"/>
            <a:ext cx="1430700" cy="1537800"/>
          </a:xfrm>
          <a:prstGeom prst="bentConnector3">
            <a:avLst>
              <a:gd fmla="val 50003" name="adj1"/>
            </a:avLst>
          </a:prstGeom>
          <a:noFill/>
          <a:ln cap="flat" cmpd="sng" w="9525">
            <a:solidFill>
              <a:srgbClr val="434343"/>
            </a:solidFill>
            <a:prstDash val="solid"/>
            <a:round/>
            <a:headEnd len="sm" w="sm" type="none"/>
            <a:tailEnd len="sm" w="sm" type="stealth"/>
          </a:ln>
        </p:spPr>
      </p:cxnSp>
      <p:cxnSp>
        <p:nvCxnSpPr>
          <p:cNvPr id="358" name="Google Shape;358;p22"/>
          <p:cNvCxnSpPr/>
          <p:nvPr/>
        </p:nvCxnSpPr>
        <p:spPr>
          <a:xfrm rot="-5400000">
            <a:off x="7812000" y="2728000"/>
            <a:ext cx="888000" cy="350700"/>
          </a:xfrm>
          <a:prstGeom prst="bentConnector3">
            <a:avLst>
              <a:gd fmla="val 50000" name="adj1"/>
            </a:avLst>
          </a:prstGeom>
          <a:noFill/>
          <a:ln cap="flat" cmpd="sng" w="9525">
            <a:solidFill>
              <a:srgbClr val="434343"/>
            </a:solidFill>
            <a:prstDash val="solid"/>
            <a:round/>
            <a:headEnd len="sm" w="sm" type="stealth"/>
            <a:tailEnd len="sm" w="sm" type="none"/>
          </a:ln>
        </p:spPr>
      </p:cxnSp>
      <p:cxnSp>
        <p:nvCxnSpPr>
          <p:cNvPr id="359" name="Google Shape;359;p22"/>
          <p:cNvCxnSpPr>
            <a:stCxn id="356" idx="0"/>
            <a:endCxn id="354" idx="2"/>
          </p:cNvCxnSpPr>
          <p:nvPr/>
        </p:nvCxnSpPr>
        <p:spPr>
          <a:xfrm flipH="1" rot="5400000">
            <a:off x="9549933" y="1858033"/>
            <a:ext cx="835800" cy="2089200"/>
          </a:xfrm>
          <a:prstGeom prst="bentConnector3">
            <a:avLst>
              <a:gd fmla="val 50004" name="adj1"/>
            </a:avLst>
          </a:prstGeom>
          <a:noFill/>
          <a:ln cap="flat" cmpd="sng" w="9525">
            <a:solidFill>
              <a:srgbClr val="434343"/>
            </a:solidFill>
            <a:prstDash val="solid"/>
            <a:round/>
            <a:headEnd len="sm" w="sm" type="stealth"/>
            <a:tailEnd len="sm" w="sm" type="none"/>
          </a:ln>
        </p:spPr>
      </p:cxnSp>
      <p:sp>
        <p:nvSpPr>
          <p:cNvPr id="353" name="Google Shape;353;p22"/>
          <p:cNvSpPr/>
          <p:nvPr/>
        </p:nvSpPr>
        <p:spPr>
          <a:xfrm>
            <a:off x="610500" y="3322000"/>
            <a:ext cx="2208300" cy="700500"/>
          </a:xfrm>
          <a:prstGeom prst="roundRect">
            <a:avLst>
              <a:gd fmla="val 16667" name="adj"/>
            </a:avLst>
          </a:prstGeom>
          <a:solidFill>
            <a:srgbClr val="B612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Data Preprocessing</a:t>
            </a:r>
            <a:endParaRPr b="0" i="0" sz="1500" u="none" cap="none" strike="noStrike">
              <a:solidFill>
                <a:srgbClr val="FFFFFF"/>
              </a:solidFill>
              <a:latin typeface="Roboto"/>
              <a:ea typeface="Roboto"/>
              <a:cs typeface="Roboto"/>
              <a:sym typeface="Roboto"/>
            </a:endParaRPr>
          </a:p>
        </p:txBody>
      </p:sp>
      <p:cxnSp>
        <p:nvCxnSpPr>
          <p:cNvPr id="360" name="Google Shape;360;p22"/>
          <p:cNvCxnSpPr>
            <a:stCxn id="350" idx="3"/>
            <a:endCxn id="353" idx="1"/>
          </p:cNvCxnSpPr>
          <p:nvPr/>
        </p:nvCxnSpPr>
        <p:spPr>
          <a:xfrm flipH="1">
            <a:off x="610592" y="1784183"/>
            <a:ext cx="4953600" cy="1888200"/>
          </a:xfrm>
          <a:prstGeom prst="bentConnector5">
            <a:avLst>
              <a:gd fmla="val -4807" name="adj1"/>
              <a:gd fmla="val 49996" name="adj2"/>
              <a:gd fmla="val 104809" name="adj3"/>
            </a:avLst>
          </a:prstGeom>
          <a:noFill/>
          <a:ln cap="flat" cmpd="sng" w="9525">
            <a:solidFill>
              <a:srgbClr val="3A3838"/>
            </a:solidFill>
            <a:prstDash val="solid"/>
            <a:round/>
            <a:headEnd len="sm" w="sm" type="none"/>
            <a:tailEnd len="sm" w="sm" type="stealth"/>
          </a:ln>
        </p:spPr>
      </p:cxnSp>
      <p:sp>
        <p:nvSpPr>
          <p:cNvPr id="361" name="Google Shape;361;p22"/>
          <p:cNvSpPr txBox="1"/>
          <p:nvPr/>
        </p:nvSpPr>
        <p:spPr>
          <a:xfrm>
            <a:off x="990000" y="302425"/>
            <a:ext cx="10212000" cy="645900"/>
          </a:xfrm>
          <a:prstGeom prst="rect">
            <a:avLst/>
          </a:prstGeom>
          <a:solidFill>
            <a:srgbClr val="48889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0" i="0" lang="en-IN" sz="3000" u="none" cap="none" strike="noStrike">
                <a:solidFill>
                  <a:schemeClr val="lt1"/>
                </a:solidFill>
                <a:highlight>
                  <a:srgbClr val="48889F"/>
                </a:highlight>
                <a:latin typeface="Arial"/>
                <a:ea typeface="Arial"/>
                <a:cs typeface="Arial"/>
                <a:sym typeface="Arial"/>
              </a:rPr>
              <a:t>SYSTEM STRUCTURE</a:t>
            </a:r>
            <a:endParaRPr b="0" i="0" sz="3000" u="none" cap="none" strike="noStrike">
              <a:solidFill>
                <a:schemeClr val="lt1"/>
              </a:solidFill>
              <a:highlight>
                <a:srgbClr val="48889F"/>
              </a:highlight>
              <a:latin typeface="Arial"/>
              <a:ea typeface="Arial"/>
              <a:cs typeface="Arial"/>
              <a:sym typeface="Arial"/>
            </a:endParaRPr>
          </a:p>
        </p:txBody>
      </p:sp>
      <p:sp>
        <p:nvSpPr>
          <p:cNvPr id="362" name="Google Shape;362;p22"/>
          <p:cNvSpPr txBox="1"/>
          <p:nvPr/>
        </p:nvSpPr>
        <p:spPr>
          <a:xfrm>
            <a:off x="10487575" y="1753425"/>
            <a:ext cx="1687500" cy="762000"/>
          </a:xfrm>
          <a:prstGeom prst="rect">
            <a:avLst/>
          </a:prstGeom>
          <a:solidFill>
            <a:srgbClr val="E1165A"/>
          </a:solid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500"/>
              <a:buFont typeface="Arial"/>
              <a:buNone/>
            </a:pPr>
            <a:r>
              <a:rPr b="1" i="0" lang="en-IN" sz="1500" u="none" cap="none" strike="noStrike">
                <a:solidFill>
                  <a:schemeClr val="lt1"/>
                </a:solidFill>
                <a:latin typeface="Roboto"/>
                <a:ea typeface="Roboto"/>
                <a:cs typeface="Roboto"/>
                <a:sym typeface="Roboto"/>
              </a:rPr>
              <a:t>Model Evaluation</a:t>
            </a:r>
            <a:endParaRPr b="1" i="0" sz="1500" u="none" cap="none" strike="noStrike">
              <a:solidFill>
                <a:schemeClr val="lt1"/>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cxnSp>
        <p:nvCxnSpPr>
          <p:cNvPr id="363" name="Google Shape;363;p22"/>
          <p:cNvCxnSpPr/>
          <p:nvPr/>
        </p:nvCxnSpPr>
        <p:spPr>
          <a:xfrm>
            <a:off x="2818800" y="3672250"/>
            <a:ext cx="1361100" cy="600"/>
          </a:xfrm>
          <a:prstGeom prst="bentConnector3">
            <a:avLst>
              <a:gd fmla="val 49998" name="adj1"/>
            </a:avLst>
          </a:prstGeom>
          <a:noFill/>
          <a:ln cap="flat" cmpd="sng" w="9525">
            <a:solidFill>
              <a:srgbClr val="434343"/>
            </a:solidFill>
            <a:prstDash val="solid"/>
            <a:round/>
            <a:headEnd len="sm" w="sm" type="none"/>
            <a:tailEnd len="sm" w="sm" type="stealth"/>
          </a:ln>
        </p:spPr>
      </p:cxnSp>
      <p:cxnSp>
        <p:nvCxnSpPr>
          <p:cNvPr id="364" name="Google Shape;364;p22"/>
          <p:cNvCxnSpPr>
            <a:stCxn id="354" idx="3"/>
            <a:endCxn id="362" idx="1"/>
          </p:cNvCxnSpPr>
          <p:nvPr/>
        </p:nvCxnSpPr>
        <p:spPr>
          <a:xfrm>
            <a:off x="10027250" y="2134417"/>
            <a:ext cx="460200" cy="0"/>
          </a:xfrm>
          <a:prstGeom prst="straightConnector1">
            <a:avLst/>
          </a:prstGeom>
          <a:noFill/>
          <a:ln cap="flat" cmpd="sng" w="9525">
            <a:solidFill>
              <a:schemeClr val="dk2"/>
            </a:solidFill>
            <a:prstDash val="solid"/>
            <a:round/>
            <a:headEnd len="sm" w="sm" type="none"/>
            <a:tailEnd len="med" w="med" type="triangle"/>
          </a:ln>
        </p:spPr>
      </p:cxnSp>
      <p:cxnSp>
        <p:nvCxnSpPr>
          <p:cNvPr id="365" name="Google Shape;365;p22"/>
          <p:cNvCxnSpPr>
            <a:stCxn id="349" idx="3"/>
            <a:endCxn id="350" idx="1"/>
          </p:cNvCxnSpPr>
          <p:nvPr/>
        </p:nvCxnSpPr>
        <p:spPr>
          <a:xfrm>
            <a:off x="1898100" y="1784175"/>
            <a:ext cx="1457700" cy="0"/>
          </a:xfrm>
          <a:prstGeom prst="straightConnector1">
            <a:avLst/>
          </a:prstGeom>
          <a:noFill/>
          <a:ln cap="flat" cmpd="sng" w="9525">
            <a:solidFill>
              <a:schemeClr val="dk2"/>
            </a:solidFill>
            <a:prstDash val="solid"/>
            <a:round/>
            <a:headEnd len="sm" w="sm" type="none"/>
            <a:tailEnd len="med" w="med" type="triangle"/>
          </a:ln>
        </p:spPr>
      </p:cxnSp>
      <p:sp>
        <p:nvSpPr>
          <p:cNvPr id="366" name="Google Shape;366;p22"/>
          <p:cNvSpPr/>
          <p:nvPr/>
        </p:nvSpPr>
        <p:spPr>
          <a:xfrm>
            <a:off x="7564908" y="5848958"/>
            <a:ext cx="2208300" cy="700500"/>
          </a:xfrm>
          <a:prstGeom prst="roundRect">
            <a:avLst>
              <a:gd fmla="val 16667" name="adj"/>
            </a:avLst>
          </a:prstGeom>
          <a:solidFill>
            <a:srgbClr val="E1165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PITUITARY</a:t>
            </a:r>
            <a:endParaRPr b="0" i="0" sz="1500" u="none" cap="none" strike="noStrike">
              <a:solidFill>
                <a:srgbClr val="FFFFFF"/>
              </a:solidFill>
              <a:latin typeface="Roboto"/>
              <a:ea typeface="Roboto"/>
              <a:cs typeface="Roboto"/>
              <a:sym typeface="Roboto"/>
            </a:endParaRPr>
          </a:p>
        </p:txBody>
      </p:sp>
      <p:sp>
        <p:nvSpPr>
          <p:cNvPr id="367" name="Google Shape;367;p22"/>
          <p:cNvSpPr/>
          <p:nvPr/>
        </p:nvSpPr>
        <p:spPr>
          <a:xfrm>
            <a:off x="6223058" y="4951283"/>
            <a:ext cx="2208300" cy="700500"/>
          </a:xfrm>
          <a:prstGeom prst="roundRect">
            <a:avLst>
              <a:gd fmla="val 16667" name="adj"/>
            </a:avLst>
          </a:prstGeom>
          <a:solidFill>
            <a:srgbClr val="E1165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MENINGIOMA</a:t>
            </a:r>
            <a:endParaRPr b="0" i="0" sz="1500" u="none" cap="none" strike="noStrike">
              <a:solidFill>
                <a:srgbClr val="FFFFFF"/>
              </a:solidFill>
              <a:latin typeface="Roboto"/>
              <a:ea typeface="Roboto"/>
              <a:cs typeface="Roboto"/>
              <a:sym typeface="Roboto"/>
            </a:endParaRPr>
          </a:p>
        </p:txBody>
      </p:sp>
      <p:sp>
        <p:nvSpPr>
          <p:cNvPr id="368" name="Google Shape;368;p22"/>
          <p:cNvSpPr/>
          <p:nvPr/>
        </p:nvSpPr>
        <p:spPr>
          <a:xfrm>
            <a:off x="10027258" y="5400967"/>
            <a:ext cx="2208300" cy="700500"/>
          </a:xfrm>
          <a:prstGeom prst="roundRect">
            <a:avLst>
              <a:gd fmla="val 16667" name="adj"/>
            </a:avLst>
          </a:prstGeom>
          <a:solidFill>
            <a:srgbClr val="E1165A"/>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0" i="0" lang="en-IN" sz="1500" u="none" cap="none" strike="noStrike">
                <a:solidFill>
                  <a:srgbClr val="FFFFFF"/>
                </a:solidFill>
                <a:latin typeface="Roboto"/>
                <a:ea typeface="Roboto"/>
                <a:cs typeface="Roboto"/>
                <a:sym typeface="Roboto"/>
              </a:rPr>
              <a:t>GLIOMA</a:t>
            </a:r>
            <a:endParaRPr b="0" i="0" sz="1500" u="none" cap="none" strike="noStrike">
              <a:solidFill>
                <a:srgbClr val="FFFFFF"/>
              </a:solidFill>
              <a:latin typeface="Roboto"/>
              <a:ea typeface="Roboto"/>
              <a:cs typeface="Roboto"/>
              <a:sym typeface="Roboto"/>
            </a:endParaRPr>
          </a:p>
        </p:txBody>
      </p:sp>
      <p:cxnSp>
        <p:nvCxnSpPr>
          <p:cNvPr id="369" name="Google Shape;369;p22"/>
          <p:cNvCxnSpPr/>
          <p:nvPr/>
        </p:nvCxnSpPr>
        <p:spPr>
          <a:xfrm rot="-5400000">
            <a:off x="6945550" y="4291150"/>
            <a:ext cx="888000" cy="350700"/>
          </a:xfrm>
          <a:prstGeom prst="bentConnector3">
            <a:avLst>
              <a:gd fmla="val 50000" name="adj1"/>
            </a:avLst>
          </a:prstGeom>
          <a:noFill/>
          <a:ln cap="flat" cmpd="sng" w="9525">
            <a:solidFill>
              <a:srgbClr val="434343"/>
            </a:solidFill>
            <a:prstDash val="solid"/>
            <a:round/>
            <a:headEnd len="sm" w="sm" type="stealth"/>
            <a:tailEnd len="sm" w="sm" type="none"/>
          </a:ln>
        </p:spPr>
      </p:cxnSp>
      <p:cxnSp>
        <p:nvCxnSpPr>
          <p:cNvPr id="370" name="Google Shape;370;p22"/>
          <p:cNvCxnSpPr>
            <a:stCxn id="368" idx="0"/>
          </p:cNvCxnSpPr>
          <p:nvPr/>
        </p:nvCxnSpPr>
        <p:spPr>
          <a:xfrm flipH="1" rot="5400000">
            <a:off x="10200208" y="4469767"/>
            <a:ext cx="1399500" cy="462900"/>
          </a:xfrm>
          <a:prstGeom prst="bentConnector3">
            <a:avLst>
              <a:gd fmla="val 50000" name="adj1"/>
            </a:avLst>
          </a:prstGeom>
          <a:noFill/>
          <a:ln cap="flat" cmpd="sng" w="9525">
            <a:solidFill>
              <a:srgbClr val="434343"/>
            </a:solidFill>
            <a:prstDash val="solid"/>
            <a:round/>
            <a:headEnd len="sm" w="sm" type="stealth"/>
            <a:tailEnd len="sm" w="sm" type="none"/>
          </a:ln>
        </p:spPr>
      </p:cxnSp>
      <p:cxnSp>
        <p:nvCxnSpPr>
          <p:cNvPr id="371" name="Google Shape;371;p22"/>
          <p:cNvCxnSpPr/>
          <p:nvPr/>
        </p:nvCxnSpPr>
        <p:spPr>
          <a:xfrm flipH="1" rot="5400000">
            <a:off x="8068725" y="4738100"/>
            <a:ext cx="1688700" cy="443100"/>
          </a:xfrm>
          <a:prstGeom prst="bentConnector3">
            <a:avLst>
              <a:gd fmla="val 50000" name="adj1"/>
            </a:avLst>
          </a:prstGeom>
          <a:noFill/>
          <a:ln cap="flat" cmpd="sng" w="9525">
            <a:solidFill>
              <a:srgbClr val="434343"/>
            </a:solidFill>
            <a:prstDash val="solid"/>
            <a:round/>
            <a:headEnd len="sm" w="sm" type="stealth"/>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3"/>
          <p:cNvSpPr txBox="1"/>
          <p:nvPr>
            <p:ph idx="4294967295" type="title"/>
          </p:nvPr>
        </p:nvSpPr>
        <p:spPr>
          <a:xfrm>
            <a:off x="990000" y="257875"/>
            <a:ext cx="10212000" cy="696300"/>
          </a:xfrm>
          <a:prstGeom prst="rect">
            <a:avLst/>
          </a:prstGeom>
          <a:solidFill>
            <a:srgbClr val="48889F"/>
          </a:solid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3700"/>
              <a:buNone/>
            </a:pPr>
            <a:r>
              <a:rPr lang="en-IN" sz="3000">
                <a:solidFill>
                  <a:schemeClr val="lt1"/>
                </a:solidFill>
              </a:rPr>
              <a:t>Data Collection and Preparation:</a:t>
            </a:r>
            <a:endParaRPr sz="3000">
              <a:solidFill>
                <a:schemeClr val="lt1"/>
              </a:solidFill>
            </a:endParaRPr>
          </a:p>
          <a:p>
            <a:pPr indent="0" lvl="0" marL="0" rtl="0" algn="ctr">
              <a:lnSpc>
                <a:spcPct val="100000"/>
              </a:lnSpc>
              <a:spcBef>
                <a:spcPts val="0"/>
              </a:spcBef>
              <a:spcAft>
                <a:spcPts val="0"/>
              </a:spcAft>
              <a:buSzPts val="3700"/>
              <a:buNone/>
            </a:pPr>
            <a:r>
              <a:t/>
            </a:r>
            <a:endParaRPr sz="3000">
              <a:solidFill>
                <a:schemeClr val="lt1"/>
              </a:solidFill>
            </a:endParaRPr>
          </a:p>
        </p:txBody>
      </p:sp>
      <p:sp>
        <p:nvSpPr>
          <p:cNvPr id="377" name="Google Shape;377;p23"/>
          <p:cNvSpPr txBox="1"/>
          <p:nvPr/>
        </p:nvSpPr>
        <p:spPr>
          <a:xfrm>
            <a:off x="1073950" y="1350125"/>
            <a:ext cx="10128000" cy="73575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first step in this project will be to collect a dataset of brain MRI images with and without tumors</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collected data will then be preprocessed and labeled into four categories: glioma, meningioma, pituitary, and no tumor. The data will then be split into a training set and a testing set.</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1" i="0" lang="en-IN" sz="2000" u="none" cap="none" strike="noStrike">
                <a:solidFill>
                  <a:srgbClr val="000000"/>
                </a:solidFill>
                <a:latin typeface="Arial"/>
                <a:ea typeface="Arial"/>
                <a:cs typeface="Arial"/>
                <a:sym typeface="Arial"/>
              </a:rPr>
              <a:t>Training set </a:t>
            </a:r>
            <a:r>
              <a:rPr b="0" i="0" lang="en-IN" sz="2000" u="none" cap="none" strike="noStrike">
                <a:solidFill>
                  <a:srgbClr val="000000"/>
                </a:solidFill>
                <a:latin typeface="Arial"/>
                <a:ea typeface="Arial"/>
                <a:cs typeface="Arial"/>
                <a:sym typeface="Arial"/>
              </a:rPr>
              <a:t>: glioma - 826, meningioma - 822, pituitary - 827, no tumor - 395</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1" i="0" lang="en-IN" sz="2000" u="none" cap="none" strike="noStrike">
                <a:solidFill>
                  <a:srgbClr val="000000"/>
                </a:solidFill>
                <a:latin typeface="Arial"/>
                <a:ea typeface="Arial"/>
                <a:cs typeface="Arial"/>
                <a:sym typeface="Arial"/>
              </a:rPr>
              <a:t>Testing set </a:t>
            </a:r>
            <a:r>
              <a:rPr b="0" i="0" lang="en-IN" sz="2000" u="none" cap="none" strike="noStrike">
                <a:solidFill>
                  <a:srgbClr val="000000"/>
                </a:solidFill>
                <a:latin typeface="Arial"/>
                <a:ea typeface="Arial"/>
                <a:cs typeface="Arial"/>
                <a:sym typeface="Arial"/>
              </a:rPr>
              <a:t>  : glioma - 100, meningioma - 115, pituitary - 74, no tumor - 105</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378" name="Google Shape;378;p23"/>
          <p:cNvPicPr preferRelativeResize="0"/>
          <p:nvPr/>
        </p:nvPicPr>
        <p:blipFill rotWithShape="1">
          <a:blip r:embed="rId3">
            <a:alphaModFix/>
          </a:blip>
          <a:srcRect b="0" l="0" r="0" t="0"/>
          <a:stretch/>
        </p:blipFill>
        <p:spPr>
          <a:xfrm>
            <a:off x="2096012" y="4189800"/>
            <a:ext cx="7999975" cy="223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4"/>
          <p:cNvSpPr txBox="1"/>
          <p:nvPr>
            <p:ph idx="4294967295" type="title"/>
          </p:nvPr>
        </p:nvSpPr>
        <p:spPr>
          <a:xfrm>
            <a:off x="1051375" y="77550"/>
            <a:ext cx="10212000" cy="6963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rPr>
              <a:t> Image Pre-Processing </a:t>
            </a:r>
            <a:endParaRPr sz="3000">
              <a:solidFill>
                <a:schemeClr val="lt1"/>
              </a:solidFill>
            </a:endParaRPr>
          </a:p>
          <a:p>
            <a:pPr indent="0" lvl="0" marL="0" rtl="0" algn="ctr">
              <a:lnSpc>
                <a:spcPct val="100000"/>
              </a:lnSpc>
              <a:spcBef>
                <a:spcPts val="0"/>
              </a:spcBef>
              <a:spcAft>
                <a:spcPts val="0"/>
              </a:spcAft>
              <a:buSzPts val="3700"/>
              <a:buNone/>
            </a:pPr>
            <a:r>
              <a:t/>
            </a:r>
            <a:endParaRPr sz="3000">
              <a:solidFill>
                <a:schemeClr val="lt1"/>
              </a:solidFill>
            </a:endParaRPr>
          </a:p>
        </p:txBody>
      </p:sp>
      <p:sp>
        <p:nvSpPr>
          <p:cNvPr id="384" name="Google Shape;384;p24"/>
          <p:cNvSpPr txBox="1"/>
          <p:nvPr/>
        </p:nvSpPr>
        <p:spPr>
          <a:xfrm>
            <a:off x="994825" y="1531825"/>
            <a:ext cx="10325100" cy="2733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Arial"/>
                <a:ea typeface="Arial"/>
                <a:cs typeface="Arial"/>
                <a:sym typeface="Arial"/>
              </a:rPr>
              <a:t>What is pre-processing and why to do it?</a:t>
            </a:r>
            <a:br>
              <a:rPr b="0" i="0" lang="en-IN" sz="2000" u="none" cap="none" strike="noStrike">
                <a:solidFill>
                  <a:srgbClr val="000000"/>
                </a:solidFill>
                <a:latin typeface="Arial"/>
                <a:ea typeface="Arial"/>
                <a:cs typeface="Arial"/>
                <a:sym typeface="Arial"/>
              </a:rPr>
            </a:br>
            <a:r>
              <a:rPr b="0" i="0" lang="en-IN" sz="2000" u="none" cap="none" strike="noStrike">
                <a:solidFill>
                  <a:srgbClr val="000000"/>
                </a:solidFill>
                <a:latin typeface="Arial"/>
                <a:ea typeface="Arial"/>
                <a:cs typeface="Arial"/>
                <a:sym typeface="Arial"/>
              </a:rPr>
              <a:t>To make the data suitable for training the CNN model.</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Arial"/>
                <a:ea typeface="Arial"/>
                <a:cs typeface="Arial"/>
                <a:sym typeface="Arial"/>
              </a:rPr>
              <a:t>Pre-Processing involves processes like</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1" lang="en-IN" sz="2000" u="none" cap="none" strike="noStrike">
                <a:solidFill>
                  <a:srgbClr val="000000"/>
                </a:solidFill>
                <a:latin typeface="Arial"/>
                <a:ea typeface="Arial"/>
                <a:cs typeface="Arial"/>
                <a:sym typeface="Arial"/>
              </a:rPr>
              <a:t>normalizing the pixel values</a:t>
            </a:r>
            <a:endParaRPr b="0" i="1"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1" lang="en-IN" sz="2000" u="none" cap="none" strike="noStrike">
                <a:solidFill>
                  <a:srgbClr val="000000"/>
                </a:solidFill>
                <a:latin typeface="Arial"/>
                <a:ea typeface="Arial"/>
                <a:cs typeface="Arial"/>
                <a:sym typeface="Arial"/>
              </a:rPr>
              <a:t>resizing the images to a consistent size</a:t>
            </a:r>
            <a:endParaRPr b="0" i="1"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1"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1" lang="en-IN" sz="2000" u="none" cap="none" strike="noStrike">
                <a:solidFill>
                  <a:srgbClr val="000000"/>
                </a:solidFill>
                <a:latin typeface="Arial"/>
                <a:ea typeface="Arial"/>
                <a:cs typeface="Arial"/>
                <a:sym typeface="Arial"/>
              </a:rPr>
              <a:t>applying data augmentation techniques to increase the size of the dataset such as random cropping, rotation, and horizontal flipping</a:t>
            </a:r>
            <a:endParaRPr b="0" i="1"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85" name="Google Shape;385;p24"/>
          <p:cNvSpPr txBox="1"/>
          <p:nvPr/>
        </p:nvSpPr>
        <p:spPr>
          <a:xfrm>
            <a:off x="7275188" y="528957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86" name="Google Shape;386;p24"/>
          <p:cNvSpPr txBox="1"/>
          <p:nvPr/>
        </p:nvSpPr>
        <p:spPr>
          <a:xfrm>
            <a:off x="6354900" y="6407850"/>
            <a:ext cx="174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87" name="Google Shape;387;p24"/>
          <p:cNvSpPr txBox="1"/>
          <p:nvPr/>
        </p:nvSpPr>
        <p:spPr>
          <a:xfrm>
            <a:off x="8764450" y="6407850"/>
            <a:ext cx="190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388" name="Google Shape;388;p24"/>
          <p:cNvPicPr preferRelativeResize="0"/>
          <p:nvPr/>
        </p:nvPicPr>
        <p:blipFill rotWithShape="1">
          <a:blip r:embed="rId3">
            <a:alphaModFix/>
          </a:blip>
          <a:srcRect b="35880" l="0" r="0" t="0"/>
          <a:stretch/>
        </p:blipFill>
        <p:spPr>
          <a:xfrm>
            <a:off x="1408100" y="4739675"/>
            <a:ext cx="9498550" cy="175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txBox="1"/>
          <p:nvPr/>
        </p:nvSpPr>
        <p:spPr>
          <a:xfrm>
            <a:off x="3071664" y="1988840"/>
            <a:ext cx="6048672" cy="17851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3200" u="none" cap="none" strike="noStrike">
                <a:solidFill>
                  <a:srgbClr val="000000"/>
                </a:solidFill>
                <a:latin typeface="Nunito"/>
                <a:ea typeface="Nunito"/>
                <a:cs typeface="Nunito"/>
                <a:sym typeface="Nunito"/>
              </a:rPr>
              <a:t>THE DEEP LEARNING APPROACH</a:t>
            </a:r>
            <a:endParaRPr/>
          </a:p>
          <a:p>
            <a:pPr indent="0" lvl="0" marL="0" marR="0" rtl="0" algn="ctr">
              <a:lnSpc>
                <a:spcPct val="100000"/>
              </a:lnSpc>
              <a:spcBef>
                <a:spcPts val="0"/>
              </a:spcBef>
              <a:spcAft>
                <a:spcPts val="0"/>
              </a:spcAft>
              <a:buNone/>
            </a:pPr>
            <a:r>
              <a:rPr b="0" i="0" lang="en-IN" sz="3200" u="none" cap="none" strike="noStrike">
                <a:solidFill>
                  <a:srgbClr val="000000"/>
                </a:solidFill>
                <a:latin typeface="Nunito"/>
                <a:ea typeface="Nunito"/>
                <a:cs typeface="Nunito"/>
                <a:sym typeface="Nunito"/>
              </a:rPr>
              <a:t> ( USING CNN)</a:t>
            </a:r>
            <a:endParaRPr b="0" i="0" sz="3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6"/>
          <p:cNvSpPr txBox="1"/>
          <p:nvPr/>
        </p:nvSpPr>
        <p:spPr>
          <a:xfrm>
            <a:off x="767408" y="980728"/>
            <a:ext cx="1101722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We have proposed and used a newly designed CNN architecture. The architecture consists of following layers to enable the classifier to grade the brain tumor effectively. </a:t>
            </a:r>
            <a:endParaRPr b="0" i="0" sz="1400" u="none" cap="none" strike="noStrike">
              <a:solidFill>
                <a:srgbClr val="000000"/>
              </a:solidFill>
              <a:latin typeface="Arial"/>
              <a:ea typeface="Arial"/>
              <a:cs typeface="Arial"/>
              <a:sym typeface="Arial"/>
            </a:endParaRPr>
          </a:p>
        </p:txBody>
      </p:sp>
      <p:grpSp>
        <p:nvGrpSpPr>
          <p:cNvPr id="399" name="Google Shape;399;p26"/>
          <p:cNvGrpSpPr/>
          <p:nvPr/>
        </p:nvGrpSpPr>
        <p:grpSpPr>
          <a:xfrm>
            <a:off x="4314362" y="1907519"/>
            <a:ext cx="870283" cy="4463406"/>
            <a:chOff x="1221042" y="544"/>
            <a:chExt cx="870283" cy="4463406"/>
          </a:xfrm>
        </p:grpSpPr>
        <p:sp>
          <p:nvSpPr>
            <p:cNvPr id="400" name="Google Shape;400;p26"/>
            <p:cNvSpPr/>
            <p:nvPr/>
          </p:nvSpPr>
          <p:spPr>
            <a:xfrm>
              <a:off x="1221042" y="544"/>
              <a:ext cx="870283" cy="343338"/>
            </a:xfrm>
            <a:prstGeom prst="roundRect">
              <a:avLst>
                <a:gd fmla="val 10000" name="adj"/>
              </a:avLst>
            </a:prstGeom>
            <a:solidFill>
              <a:srgbClr val="8D8D8D"/>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txBox="1"/>
            <p:nvPr/>
          </p:nvSpPr>
          <p:spPr>
            <a:xfrm>
              <a:off x="1231098" y="10600"/>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Sequential</a:t>
              </a:r>
              <a:endParaRPr b="0" i="0" sz="900" u="none" cap="none" strike="noStrike">
                <a:solidFill>
                  <a:schemeClr val="lt1"/>
                </a:solidFill>
                <a:latin typeface="Arial"/>
                <a:ea typeface="Arial"/>
                <a:cs typeface="Arial"/>
                <a:sym typeface="Arial"/>
              </a:endParaRPr>
            </a:p>
          </p:txBody>
        </p:sp>
        <p:sp>
          <p:nvSpPr>
            <p:cNvPr id="402" name="Google Shape;402;p26"/>
            <p:cNvSpPr/>
            <p:nvPr/>
          </p:nvSpPr>
          <p:spPr>
            <a:xfrm rot="5400000">
              <a:off x="1591807" y="352467"/>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txBox="1"/>
            <p:nvPr/>
          </p:nvSpPr>
          <p:spPr>
            <a:xfrm>
              <a:off x="1609832" y="365342"/>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04" name="Google Shape;404;p26"/>
            <p:cNvSpPr/>
            <p:nvPr/>
          </p:nvSpPr>
          <p:spPr>
            <a:xfrm>
              <a:off x="1221042" y="515553"/>
              <a:ext cx="870283" cy="343338"/>
            </a:xfrm>
            <a:prstGeom prst="roundRect">
              <a:avLst>
                <a:gd fmla="val 10000" name="adj"/>
              </a:avLst>
            </a:prstGeom>
            <a:solidFill>
              <a:srgbClr val="FB080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txBox="1"/>
            <p:nvPr/>
          </p:nvSpPr>
          <p:spPr>
            <a:xfrm>
              <a:off x="1231098" y="525609"/>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Convolutional : Relu Activation</a:t>
              </a:r>
              <a:endParaRPr b="0" i="0" sz="900" u="none" cap="none" strike="noStrike">
                <a:solidFill>
                  <a:schemeClr val="lt1"/>
                </a:solidFill>
                <a:latin typeface="Arial"/>
                <a:ea typeface="Arial"/>
                <a:cs typeface="Arial"/>
                <a:sym typeface="Arial"/>
              </a:endParaRPr>
            </a:p>
          </p:txBody>
        </p:sp>
        <p:sp>
          <p:nvSpPr>
            <p:cNvPr id="406" name="Google Shape;406;p26"/>
            <p:cNvSpPr/>
            <p:nvPr/>
          </p:nvSpPr>
          <p:spPr>
            <a:xfrm rot="5400000">
              <a:off x="1591807" y="867475"/>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txBox="1"/>
            <p:nvPr/>
          </p:nvSpPr>
          <p:spPr>
            <a:xfrm>
              <a:off x="1609832" y="880350"/>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08" name="Google Shape;408;p26"/>
            <p:cNvSpPr/>
            <p:nvPr/>
          </p:nvSpPr>
          <p:spPr>
            <a:xfrm>
              <a:off x="1221042" y="1030561"/>
              <a:ext cx="870283" cy="343338"/>
            </a:xfrm>
            <a:prstGeom prst="roundRect">
              <a:avLst>
                <a:gd fmla="val 10000" name="adj"/>
              </a:avLst>
            </a:prstGeom>
            <a:solidFill>
              <a:srgbClr val="6262D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txBox="1"/>
            <p:nvPr/>
          </p:nvSpPr>
          <p:spPr>
            <a:xfrm>
              <a:off x="1231098" y="1040617"/>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Max pooling</a:t>
              </a:r>
              <a:endParaRPr b="0" i="0" sz="900" u="none" cap="none" strike="noStrike">
                <a:solidFill>
                  <a:schemeClr val="lt1"/>
                </a:solidFill>
                <a:latin typeface="Arial"/>
                <a:ea typeface="Arial"/>
                <a:cs typeface="Arial"/>
                <a:sym typeface="Arial"/>
              </a:endParaRPr>
            </a:p>
          </p:txBody>
        </p:sp>
        <p:sp>
          <p:nvSpPr>
            <p:cNvPr id="410" name="Google Shape;410;p26"/>
            <p:cNvSpPr/>
            <p:nvPr/>
          </p:nvSpPr>
          <p:spPr>
            <a:xfrm rot="5400000">
              <a:off x="1591807" y="1382484"/>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txBox="1"/>
            <p:nvPr/>
          </p:nvSpPr>
          <p:spPr>
            <a:xfrm>
              <a:off x="1609832" y="1395359"/>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12" name="Google Shape;412;p26"/>
            <p:cNvSpPr/>
            <p:nvPr/>
          </p:nvSpPr>
          <p:spPr>
            <a:xfrm>
              <a:off x="1221042" y="1545570"/>
              <a:ext cx="870283" cy="343338"/>
            </a:xfrm>
            <a:prstGeom prst="roundRect">
              <a:avLst>
                <a:gd fmla="val 10000" name="adj"/>
              </a:avLst>
            </a:prstGeom>
            <a:solidFill>
              <a:srgbClr val="E59A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txBox="1"/>
            <p:nvPr/>
          </p:nvSpPr>
          <p:spPr>
            <a:xfrm>
              <a:off x="1231098" y="1555626"/>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Batch Normalization </a:t>
              </a:r>
              <a:endParaRPr b="0" i="0" sz="900" u="none" cap="none" strike="noStrike">
                <a:solidFill>
                  <a:schemeClr val="lt1"/>
                </a:solidFill>
                <a:latin typeface="Arial"/>
                <a:ea typeface="Arial"/>
                <a:cs typeface="Arial"/>
                <a:sym typeface="Arial"/>
              </a:endParaRPr>
            </a:p>
          </p:txBody>
        </p:sp>
        <p:sp>
          <p:nvSpPr>
            <p:cNvPr id="414" name="Google Shape;414;p26"/>
            <p:cNvSpPr/>
            <p:nvPr/>
          </p:nvSpPr>
          <p:spPr>
            <a:xfrm rot="5400000">
              <a:off x="1591807" y="1897492"/>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txBox="1"/>
            <p:nvPr/>
          </p:nvSpPr>
          <p:spPr>
            <a:xfrm>
              <a:off x="1609832" y="1910367"/>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16" name="Google Shape;416;p26"/>
            <p:cNvSpPr/>
            <p:nvPr/>
          </p:nvSpPr>
          <p:spPr>
            <a:xfrm>
              <a:off x="1221042" y="2060578"/>
              <a:ext cx="870283" cy="343338"/>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txBox="1"/>
            <p:nvPr/>
          </p:nvSpPr>
          <p:spPr>
            <a:xfrm>
              <a:off x="1231098" y="2070634"/>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Convolutional : Relu Activation</a:t>
              </a:r>
              <a:endParaRPr b="0" i="0" sz="900" u="none" cap="none" strike="noStrike">
                <a:solidFill>
                  <a:schemeClr val="lt1"/>
                </a:solidFill>
                <a:latin typeface="Arial"/>
                <a:ea typeface="Arial"/>
                <a:cs typeface="Arial"/>
                <a:sym typeface="Arial"/>
              </a:endParaRPr>
            </a:p>
          </p:txBody>
        </p:sp>
        <p:sp>
          <p:nvSpPr>
            <p:cNvPr id="418" name="Google Shape;418;p26"/>
            <p:cNvSpPr/>
            <p:nvPr/>
          </p:nvSpPr>
          <p:spPr>
            <a:xfrm rot="5400000">
              <a:off x="1591807" y="2412500"/>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txBox="1"/>
            <p:nvPr/>
          </p:nvSpPr>
          <p:spPr>
            <a:xfrm>
              <a:off x="1609832" y="2425375"/>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20" name="Google Shape;420;p26"/>
            <p:cNvSpPr/>
            <p:nvPr/>
          </p:nvSpPr>
          <p:spPr>
            <a:xfrm>
              <a:off x="1221042" y="2575586"/>
              <a:ext cx="870283" cy="343338"/>
            </a:xfrm>
            <a:prstGeom prst="roundRect">
              <a:avLst>
                <a:gd fmla="val 10000" name="adj"/>
              </a:avLst>
            </a:prstGeom>
            <a:solidFill>
              <a:srgbClr val="B5D15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txBox="1"/>
            <p:nvPr/>
          </p:nvSpPr>
          <p:spPr>
            <a:xfrm>
              <a:off x="1231098" y="2585642"/>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Max pooling</a:t>
              </a:r>
              <a:endParaRPr b="0" i="0" sz="900" u="none" cap="none" strike="noStrike">
                <a:solidFill>
                  <a:schemeClr val="lt1"/>
                </a:solidFill>
                <a:latin typeface="Arial"/>
                <a:ea typeface="Arial"/>
                <a:cs typeface="Arial"/>
                <a:sym typeface="Arial"/>
              </a:endParaRPr>
            </a:p>
          </p:txBody>
        </p:sp>
        <p:sp>
          <p:nvSpPr>
            <p:cNvPr id="422" name="Google Shape;422;p26"/>
            <p:cNvSpPr/>
            <p:nvPr/>
          </p:nvSpPr>
          <p:spPr>
            <a:xfrm rot="5400000">
              <a:off x="1591807" y="2927509"/>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txBox="1"/>
            <p:nvPr/>
          </p:nvSpPr>
          <p:spPr>
            <a:xfrm>
              <a:off x="1609832" y="2940384"/>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24" name="Google Shape;424;p26"/>
            <p:cNvSpPr/>
            <p:nvPr/>
          </p:nvSpPr>
          <p:spPr>
            <a:xfrm>
              <a:off x="1221042" y="3090595"/>
              <a:ext cx="870283" cy="343338"/>
            </a:xfrm>
            <a:prstGeom prst="roundRect">
              <a:avLst>
                <a:gd fmla="val 10000" name="adj"/>
              </a:avLst>
            </a:prstGeom>
            <a:solidFill>
              <a:srgbClr val="00B0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txBox="1"/>
            <p:nvPr/>
          </p:nvSpPr>
          <p:spPr>
            <a:xfrm>
              <a:off x="1231098" y="3100651"/>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Batch Normalization </a:t>
              </a:r>
              <a:endParaRPr b="0" i="0" sz="900" u="none" cap="none" strike="noStrike">
                <a:solidFill>
                  <a:schemeClr val="lt1"/>
                </a:solidFill>
                <a:latin typeface="Arial"/>
                <a:ea typeface="Arial"/>
                <a:cs typeface="Arial"/>
                <a:sym typeface="Arial"/>
              </a:endParaRPr>
            </a:p>
          </p:txBody>
        </p:sp>
        <p:sp>
          <p:nvSpPr>
            <p:cNvPr id="426" name="Google Shape;426;p26"/>
            <p:cNvSpPr/>
            <p:nvPr/>
          </p:nvSpPr>
          <p:spPr>
            <a:xfrm rot="5400000">
              <a:off x="1591807" y="3442517"/>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txBox="1"/>
            <p:nvPr/>
          </p:nvSpPr>
          <p:spPr>
            <a:xfrm>
              <a:off x="1609832" y="3455392"/>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28" name="Google Shape;428;p26"/>
            <p:cNvSpPr/>
            <p:nvPr/>
          </p:nvSpPr>
          <p:spPr>
            <a:xfrm>
              <a:off x="1221042" y="3605603"/>
              <a:ext cx="870283" cy="343338"/>
            </a:xfrm>
            <a:prstGeom prst="roundRect">
              <a:avLst>
                <a:gd fmla="val 10000" name="adj"/>
              </a:avLst>
            </a:prstGeom>
            <a:solidFill>
              <a:srgbClr val="B42D8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txBox="1"/>
            <p:nvPr/>
          </p:nvSpPr>
          <p:spPr>
            <a:xfrm>
              <a:off x="1231098" y="3615659"/>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Flatten</a:t>
              </a:r>
              <a:endParaRPr b="0" i="0" sz="900" u="none" cap="none" strike="noStrike">
                <a:solidFill>
                  <a:schemeClr val="lt1"/>
                </a:solidFill>
                <a:latin typeface="Arial"/>
                <a:ea typeface="Arial"/>
                <a:cs typeface="Arial"/>
                <a:sym typeface="Arial"/>
              </a:endParaRPr>
            </a:p>
          </p:txBody>
        </p:sp>
        <p:sp>
          <p:nvSpPr>
            <p:cNvPr id="430" name="Google Shape;430;p26"/>
            <p:cNvSpPr/>
            <p:nvPr/>
          </p:nvSpPr>
          <p:spPr>
            <a:xfrm rot="5400000">
              <a:off x="1591807" y="3957526"/>
              <a:ext cx="128752" cy="154502"/>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txBox="1"/>
            <p:nvPr/>
          </p:nvSpPr>
          <p:spPr>
            <a:xfrm>
              <a:off x="1609832" y="3970401"/>
              <a:ext cx="92702" cy="90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32" name="Google Shape;432;p26"/>
            <p:cNvSpPr/>
            <p:nvPr/>
          </p:nvSpPr>
          <p:spPr>
            <a:xfrm>
              <a:off x="1221042" y="4120612"/>
              <a:ext cx="870283" cy="343338"/>
            </a:xfrm>
            <a:prstGeom prst="roundRect">
              <a:avLst>
                <a:gd fmla="val 10000" name="adj"/>
              </a:avLst>
            </a:prstGeom>
            <a:solidFill>
              <a:srgbClr val="00B0F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txBox="1"/>
            <p:nvPr/>
          </p:nvSpPr>
          <p:spPr>
            <a:xfrm>
              <a:off x="1231098" y="4130668"/>
              <a:ext cx="850171" cy="3232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IN" sz="900" u="none" cap="none" strike="noStrike">
                  <a:solidFill>
                    <a:schemeClr val="lt1"/>
                  </a:solidFill>
                  <a:latin typeface="Arial"/>
                  <a:ea typeface="Arial"/>
                  <a:cs typeface="Arial"/>
                  <a:sym typeface="Arial"/>
                </a:rPr>
                <a:t>Dense</a:t>
              </a:r>
              <a:endParaRPr b="0" i="0" sz="900" u="none" cap="none" strike="noStrike">
                <a:solidFill>
                  <a:schemeClr val="lt1"/>
                </a:solidFill>
                <a:latin typeface="Arial"/>
                <a:ea typeface="Arial"/>
                <a:cs typeface="Arial"/>
                <a:sym typeface="Arial"/>
              </a:endParaRPr>
            </a:p>
          </p:txBody>
        </p:sp>
      </p:grpSp>
      <p:grpSp>
        <p:nvGrpSpPr>
          <p:cNvPr id="434" name="Google Shape;434;p26"/>
          <p:cNvGrpSpPr/>
          <p:nvPr/>
        </p:nvGrpSpPr>
        <p:grpSpPr>
          <a:xfrm>
            <a:off x="7165972" y="2268101"/>
            <a:ext cx="711678" cy="2734131"/>
            <a:chOff x="112212" y="1085"/>
            <a:chExt cx="711678" cy="2734131"/>
          </a:xfrm>
        </p:grpSpPr>
        <p:sp>
          <p:nvSpPr>
            <p:cNvPr id="435" name="Google Shape;435;p26"/>
            <p:cNvSpPr/>
            <p:nvPr/>
          </p:nvSpPr>
          <p:spPr>
            <a:xfrm>
              <a:off x="112212" y="1085"/>
              <a:ext cx="711678" cy="321662"/>
            </a:xfrm>
            <a:prstGeom prst="roundRect">
              <a:avLst>
                <a:gd fmla="val 10000" name="adj"/>
              </a:avLst>
            </a:prstGeom>
            <a:solidFill>
              <a:srgbClr val="9595E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txBox="1"/>
            <p:nvPr/>
          </p:nvSpPr>
          <p:spPr>
            <a:xfrm>
              <a:off x="121633" y="10506"/>
              <a:ext cx="692836" cy="3028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n-IN" sz="800" u="none" cap="none" strike="noStrike">
                  <a:solidFill>
                    <a:schemeClr val="lt1"/>
                  </a:solidFill>
                  <a:latin typeface="Arial"/>
                  <a:ea typeface="Arial"/>
                  <a:cs typeface="Arial"/>
                  <a:sym typeface="Arial"/>
                </a:rPr>
                <a:t>Batch Normalization</a:t>
              </a:r>
              <a:endParaRPr b="0" i="0" sz="800" u="none" cap="none" strike="noStrike">
                <a:solidFill>
                  <a:schemeClr val="lt1"/>
                </a:solidFill>
                <a:latin typeface="Arial"/>
                <a:ea typeface="Arial"/>
                <a:cs typeface="Arial"/>
                <a:sym typeface="Arial"/>
              </a:endParaRPr>
            </a:p>
          </p:txBody>
        </p:sp>
        <p:sp>
          <p:nvSpPr>
            <p:cNvPr id="437" name="Google Shape;437;p26"/>
            <p:cNvSpPr/>
            <p:nvPr/>
          </p:nvSpPr>
          <p:spPr>
            <a:xfrm rot="5400000">
              <a:off x="407740" y="330789"/>
              <a:ext cx="120623" cy="144748"/>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txBox="1"/>
            <p:nvPr/>
          </p:nvSpPr>
          <p:spPr>
            <a:xfrm>
              <a:off x="424628" y="342852"/>
              <a:ext cx="86848" cy="844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39" name="Google Shape;439;p26"/>
            <p:cNvSpPr/>
            <p:nvPr/>
          </p:nvSpPr>
          <p:spPr>
            <a:xfrm>
              <a:off x="112212" y="483579"/>
              <a:ext cx="711678" cy="321662"/>
            </a:xfrm>
            <a:prstGeom prst="roundRect">
              <a:avLst>
                <a:gd fmla="val 10000" name="adj"/>
              </a:avLst>
            </a:prstGeom>
            <a:solidFill>
              <a:srgbClr val="FB0803"/>
            </a:solidFill>
            <a:ln cap="flat" cmpd="sng" w="25400">
              <a:solidFill>
                <a:srgbClr val="426C6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txBox="1"/>
            <p:nvPr/>
          </p:nvSpPr>
          <p:spPr>
            <a:xfrm>
              <a:off x="121633" y="493000"/>
              <a:ext cx="692836" cy="3028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n-IN" sz="800" u="none" cap="none" strike="noStrike">
                  <a:solidFill>
                    <a:schemeClr val="lt1"/>
                  </a:solidFill>
                  <a:latin typeface="Arial"/>
                  <a:ea typeface="Arial"/>
                  <a:cs typeface="Arial"/>
                  <a:sym typeface="Arial"/>
                </a:rPr>
                <a:t>Dropout</a:t>
              </a:r>
              <a:endParaRPr b="0" i="0" sz="800" u="none" cap="none" strike="noStrike">
                <a:solidFill>
                  <a:schemeClr val="lt1"/>
                </a:solidFill>
                <a:latin typeface="Arial"/>
                <a:ea typeface="Arial"/>
                <a:cs typeface="Arial"/>
                <a:sym typeface="Arial"/>
              </a:endParaRPr>
            </a:p>
          </p:txBody>
        </p:sp>
        <p:sp>
          <p:nvSpPr>
            <p:cNvPr id="441" name="Google Shape;441;p26"/>
            <p:cNvSpPr/>
            <p:nvPr/>
          </p:nvSpPr>
          <p:spPr>
            <a:xfrm rot="5400000">
              <a:off x="407740" y="813283"/>
              <a:ext cx="120623" cy="144748"/>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txBox="1"/>
            <p:nvPr/>
          </p:nvSpPr>
          <p:spPr>
            <a:xfrm>
              <a:off x="424628" y="825346"/>
              <a:ext cx="86848" cy="844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43" name="Google Shape;443;p26"/>
            <p:cNvSpPr/>
            <p:nvPr/>
          </p:nvSpPr>
          <p:spPr>
            <a:xfrm>
              <a:off x="112212" y="966073"/>
              <a:ext cx="711678" cy="321662"/>
            </a:xfrm>
            <a:prstGeom prst="roundRect">
              <a:avLst>
                <a:gd fmla="val 10000" name="adj"/>
              </a:avLst>
            </a:prstGeom>
            <a:solidFill>
              <a:srgbClr val="B42D8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txBox="1"/>
            <p:nvPr/>
          </p:nvSpPr>
          <p:spPr>
            <a:xfrm>
              <a:off x="121633" y="975494"/>
              <a:ext cx="692836" cy="3028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n-IN" sz="800" u="none" cap="none" strike="noStrike">
                  <a:solidFill>
                    <a:schemeClr val="lt1"/>
                  </a:solidFill>
                  <a:latin typeface="Arial"/>
                  <a:ea typeface="Arial"/>
                  <a:cs typeface="Arial"/>
                  <a:sym typeface="Arial"/>
                </a:rPr>
                <a:t>Dense</a:t>
              </a:r>
              <a:endParaRPr b="0" i="0" sz="800" u="none" cap="none" strike="noStrike">
                <a:solidFill>
                  <a:schemeClr val="lt1"/>
                </a:solidFill>
                <a:latin typeface="Arial"/>
                <a:ea typeface="Arial"/>
                <a:cs typeface="Arial"/>
                <a:sym typeface="Arial"/>
              </a:endParaRPr>
            </a:p>
          </p:txBody>
        </p:sp>
        <p:sp>
          <p:nvSpPr>
            <p:cNvPr id="445" name="Google Shape;445;p26"/>
            <p:cNvSpPr/>
            <p:nvPr/>
          </p:nvSpPr>
          <p:spPr>
            <a:xfrm rot="5400000">
              <a:off x="407740" y="1295777"/>
              <a:ext cx="120623" cy="144748"/>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txBox="1"/>
            <p:nvPr/>
          </p:nvSpPr>
          <p:spPr>
            <a:xfrm>
              <a:off x="424628" y="1307840"/>
              <a:ext cx="86848" cy="844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47" name="Google Shape;447;p26"/>
            <p:cNvSpPr/>
            <p:nvPr/>
          </p:nvSpPr>
          <p:spPr>
            <a:xfrm>
              <a:off x="112212" y="1448567"/>
              <a:ext cx="711678" cy="321662"/>
            </a:xfrm>
            <a:prstGeom prst="roundRect">
              <a:avLst>
                <a:gd fmla="val 10000" name="adj"/>
              </a:avLst>
            </a:prstGeom>
            <a:solidFill>
              <a:srgbClr val="FB080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txBox="1"/>
            <p:nvPr/>
          </p:nvSpPr>
          <p:spPr>
            <a:xfrm>
              <a:off x="121633" y="1457988"/>
              <a:ext cx="692836" cy="3028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n-IN" sz="800" u="none" cap="none" strike="noStrike">
                  <a:solidFill>
                    <a:schemeClr val="lt1"/>
                  </a:solidFill>
                  <a:latin typeface="Arial"/>
                  <a:ea typeface="Arial"/>
                  <a:cs typeface="Arial"/>
                  <a:sym typeface="Arial"/>
                </a:rPr>
                <a:t>Batch Normalization</a:t>
              </a:r>
              <a:endParaRPr b="0" i="0" sz="800" u="none" cap="none" strike="noStrike">
                <a:solidFill>
                  <a:schemeClr val="lt1"/>
                </a:solidFill>
                <a:latin typeface="Arial"/>
                <a:ea typeface="Arial"/>
                <a:cs typeface="Arial"/>
                <a:sym typeface="Arial"/>
              </a:endParaRPr>
            </a:p>
          </p:txBody>
        </p:sp>
        <p:sp>
          <p:nvSpPr>
            <p:cNvPr id="449" name="Google Shape;449;p26"/>
            <p:cNvSpPr/>
            <p:nvPr/>
          </p:nvSpPr>
          <p:spPr>
            <a:xfrm rot="5400000">
              <a:off x="407740" y="1778271"/>
              <a:ext cx="120623" cy="144748"/>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txBox="1"/>
            <p:nvPr/>
          </p:nvSpPr>
          <p:spPr>
            <a:xfrm>
              <a:off x="424628" y="1790334"/>
              <a:ext cx="86848" cy="844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51" name="Google Shape;451;p26"/>
            <p:cNvSpPr/>
            <p:nvPr/>
          </p:nvSpPr>
          <p:spPr>
            <a:xfrm>
              <a:off x="112212" y="1931061"/>
              <a:ext cx="711678" cy="321662"/>
            </a:xfrm>
            <a:prstGeom prst="roundRect">
              <a:avLst>
                <a:gd fmla="val 10000" name="adj"/>
              </a:avLst>
            </a:prstGeom>
            <a:solidFill>
              <a:srgbClr val="2ACDE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txBox="1"/>
            <p:nvPr/>
          </p:nvSpPr>
          <p:spPr>
            <a:xfrm>
              <a:off x="121633" y="1940482"/>
              <a:ext cx="692836" cy="3028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n-IN" sz="800" u="none" cap="none" strike="noStrike">
                  <a:solidFill>
                    <a:schemeClr val="lt1"/>
                  </a:solidFill>
                  <a:latin typeface="Arial"/>
                  <a:ea typeface="Arial"/>
                  <a:cs typeface="Arial"/>
                  <a:sym typeface="Arial"/>
                </a:rPr>
                <a:t>Dropout</a:t>
              </a:r>
              <a:endParaRPr b="0" i="0" sz="800" u="none" cap="none" strike="noStrike">
                <a:solidFill>
                  <a:schemeClr val="lt1"/>
                </a:solidFill>
                <a:latin typeface="Arial"/>
                <a:ea typeface="Arial"/>
                <a:cs typeface="Arial"/>
                <a:sym typeface="Arial"/>
              </a:endParaRPr>
            </a:p>
          </p:txBody>
        </p:sp>
        <p:sp>
          <p:nvSpPr>
            <p:cNvPr id="453" name="Google Shape;453;p26"/>
            <p:cNvSpPr/>
            <p:nvPr/>
          </p:nvSpPr>
          <p:spPr>
            <a:xfrm rot="5400000">
              <a:off x="407740" y="2260765"/>
              <a:ext cx="120623" cy="144748"/>
            </a:xfrm>
            <a:prstGeom prst="rightArrow">
              <a:avLst>
                <a:gd fmla="val 60000" name="adj1"/>
                <a:gd fmla="val 50000" name="adj2"/>
              </a:avLst>
            </a:prstGeom>
            <a:solidFill>
              <a:srgbClr val="A7B6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txBox="1"/>
            <p:nvPr/>
          </p:nvSpPr>
          <p:spPr>
            <a:xfrm>
              <a:off x="424628" y="2272828"/>
              <a:ext cx="86848" cy="8443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600" u="none" cap="none" strike="noStrike">
                <a:solidFill>
                  <a:schemeClr val="lt1"/>
                </a:solidFill>
                <a:latin typeface="Arial"/>
                <a:ea typeface="Arial"/>
                <a:cs typeface="Arial"/>
                <a:sym typeface="Arial"/>
              </a:endParaRPr>
            </a:p>
          </p:txBody>
        </p:sp>
        <p:sp>
          <p:nvSpPr>
            <p:cNvPr id="455" name="Google Shape;455;p26"/>
            <p:cNvSpPr/>
            <p:nvPr/>
          </p:nvSpPr>
          <p:spPr>
            <a:xfrm>
              <a:off x="112212" y="2413554"/>
              <a:ext cx="711678" cy="321662"/>
            </a:xfrm>
            <a:prstGeom prst="roundRect">
              <a:avLst>
                <a:gd fmla="val 10000" name="adj"/>
              </a:avLst>
            </a:prstGeom>
            <a:solidFill>
              <a:srgbClr val="B42D8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nvSpPr>
          <p:spPr>
            <a:xfrm>
              <a:off x="121633" y="2422975"/>
              <a:ext cx="692836" cy="3028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n-IN" sz="800" u="none" cap="none" strike="noStrike">
                  <a:solidFill>
                    <a:schemeClr val="lt1"/>
                  </a:solidFill>
                  <a:latin typeface="Arial"/>
                  <a:ea typeface="Arial"/>
                  <a:cs typeface="Arial"/>
                  <a:sym typeface="Arial"/>
                </a:rPr>
                <a:t>Dense: Softmax</a:t>
              </a:r>
              <a:endParaRPr b="0" i="0" sz="800" u="none" cap="none" strike="noStrike">
                <a:solidFill>
                  <a:schemeClr val="lt1"/>
                </a:solidFill>
                <a:latin typeface="Arial"/>
                <a:ea typeface="Arial"/>
                <a:cs typeface="Arial"/>
                <a:sym typeface="Arial"/>
              </a:endParaRPr>
            </a:p>
          </p:txBody>
        </p:sp>
      </p:grpSp>
      <p:cxnSp>
        <p:nvCxnSpPr>
          <p:cNvPr id="457" name="Google Shape;457;p26"/>
          <p:cNvCxnSpPr/>
          <p:nvPr/>
        </p:nvCxnSpPr>
        <p:spPr>
          <a:xfrm>
            <a:off x="5469584" y="6227455"/>
            <a:ext cx="864000" cy="0"/>
          </a:xfrm>
          <a:prstGeom prst="straightConnector1">
            <a:avLst/>
          </a:prstGeom>
          <a:noFill/>
          <a:ln cap="flat" cmpd="sng" w="9525">
            <a:solidFill>
              <a:srgbClr val="076173"/>
            </a:solidFill>
            <a:prstDash val="solid"/>
            <a:round/>
            <a:headEnd len="sm" w="sm" type="none"/>
            <a:tailEnd len="med" w="med" type="stealth"/>
          </a:ln>
        </p:spPr>
      </p:cxnSp>
      <p:cxnSp>
        <p:nvCxnSpPr>
          <p:cNvPr id="458" name="Google Shape;458;p26"/>
          <p:cNvCxnSpPr/>
          <p:nvPr/>
        </p:nvCxnSpPr>
        <p:spPr>
          <a:xfrm rot="10800000">
            <a:off x="6333680" y="2483155"/>
            <a:ext cx="0" cy="3744300"/>
          </a:xfrm>
          <a:prstGeom prst="straightConnector1">
            <a:avLst/>
          </a:prstGeom>
          <a:noFill/>
          <a:ln cap="flat" cmpd="sng" w="9525">
            <a:solidFill>
              <a:srgbClr val="076173"/>
            </a:solidFill>
            <a:prstDash val="solid"/>
            <a:round/>
            <a:headEnd len="sm" w="sm" type="none"/>
            <a:tailEnd len="med" w="med" type="stealth"/>
          </a:ln>
        </p:spPr>
      </p:cxnSp>
      <p:cxnSp>
        <p:nvCxnSpPr>
          <p:cNvPr id="459" name="Google Shape;459;p26"/>
          <p:cNvCxnSpPr/>
          <p:nvPr/>
        </p:nvCxnSpPr>
        <p:spPr>
          <a:xfrm>
            <a:off x="6333680" y="2483039"/>
            <a:ext cx="720000" cy="0"/>
          </a:xfrm>
          <a:prstGeom prst="straightConnector1">
            <a:avLst/>
          </a:prstGeom>
          <a:noFill/>
          <a:ln cap="flat" cmpd="sng" w="9525">
            <a:solidFill>
              <a:srgbClr val="076173"/>
            </a:solidFill>
            <a:prstDash val="solid"/>
            <a:round/>
            <a:headEnd len="sm" w="sm"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7"/>
          <p:cNvSpPr txBox="1"/>
          <p:nvPr/>
        </p:nvSpPr>
        <p:spPr>
          <a:xfrm>
            <a:off x="623392" y="404664"/>
            <a:ext cx="10153128" cy="461665"/>
          </a:xfrm>
          <a:prstGeom prst="rect">
            <a:avLst/>
          </a:prstGeom>
          <a:solidFill>
            <a:schemeClr val="accent1"/>
          </a:solidFill>
          <a:ln cap="flat" cmpd="sng" w="9525">
            <a:solidFill>
              <a:srgbClr val="3131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400" u="none" cap="none" strike="noStrike">
                <a:solidFill>
                  <a:schemeClr val="lt1"/>
                </a:solidFill>
                <a:latin typeface="Arial"/>
                <a:ea typeface="Arial"/>
                <a:cs typeface="Arial"/>
                <a:sym typeface="Arial"/>
              </a:rPr>
              <a:t>Layers used in CNN architecture:</a:t>
            </a:r>
            <a:endParaRPr b="1" i="0" sz="2400" u="none" cap="none" strike="noStrike">
              <a:solidFill>
                <a:schemeClr val="lt1"/>
              </a:solidFill>
              <a:latin typeface="Arial"/>
              <a:ea typeface="Arial"/>
              <a:cs typeface="Arial"/>
              <a:sym typeface="Arial"/>
            </a:endParaRPr>
          </a:p>
        </p:txBody>
      </p:sp>
      <p:sp>
        <p:nvSpPr>
          <p:cNvPr id="465" name="Google Shape;465;p27"/>
          <p:cNvSpPr txBox="1"/>
          <p:nvPr/>
        </p:nvSpPr>
        <p:spPr>
          <a:xfrm>
            <a:off x="695400" y="1052736"/>
            <a:ext cx="10513168" cy="48320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1400" u="none" cap="none" strike="noStrike">
                <a:solidFill>
                  <a:schemeClr val="dk2"/>
                </a:solidFill>
                <a:latin typeface="Arial"/>
                <a:ea typeface="Arial"/>
                <a:cs typeface="Arial"/>
                <a:sym typeface="Arial"/>
              </a:rPr>
              <a:t>i)   The convolutional layer</a:t>
            </a:r>
            <a:endParaRPr/>
          </a:p>
          <a:p>
            <a:pPr indent="0" lvl="0" marL="0" marR="0" rtl="0" algn="just">
              <a:lnSpc>
                <a:spcPct val="100000"/>
              </a:lnSpc>
              <a:spcBef>
                <a:spcPts val="0"/>
              </a:spcBef>
              <a:spcAft>
                <a:spcPts val="0"/>
              </a:spcAft>
              <a:buNone/>
            </a:pPr>
            <a:r>
              <a:rPr b="0" i="0" lang="en-IN" sz="1400" u="none" cap="none" strike="noStrike">
                <a:solidFill>
                  <a:schemeClr val="dk2"/>
                </a:solidFill>
                <a:latin typeface="Arial"/>
                <a:ea typeface="Arial"/>
                <a:cs typeface="Arial"/>
                <a:sym typeface="Arial"/>
              </a:rPr>
              <a:t>The convolutional layer is the key component of convolutional neural networks, and is always at least their first layer. Its purpose is to detect the presence of a set of features in the images received as input.</a:t>
            </a:r>
            <a:endParaRPr/>
          </a:p>
          <a:p>
            <a:pPr indent="0" lvl="0" marL="0" marR="0" rtl="0" algn="just">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1" i="0" lang="en-IN" sz="1400" u="none" cap="none" strike="noStrike">
                <a:solidFill>
                  <a:schemeClr val="dk2"/>
                </a:solidFill>
                <a:latin typeface="Arial"/>
                <a:ea typeface="Arial"/>
                <a:cs typeface="Arial"/>
                <a:sym typeface="Arial"/>
              </a:rPr>
              <a:t>ii)  The pooling layer</a:t>
            </a:r>
            <a:endParaRPr/>
          </a:p>
          <a:p>
            <a:pPr indent="0" lvl="0" marL="0" marR="0" rtl="0" algn="just">
              <a:lnSpc>
                <a:spcPct val="100000"/>
              </a:lnSpc>
              <a:spcBef>
                <a:spcPts val="0"/>
              </a:spcBef>
              <a:spcAft>
                <a:spcPts val="0"/>
              </a:spcAft>
              <a:buNone/>
            </a:pPr>
            <a:r>
              <a:rPr b="0" i="0" lang="en-IN" sz="1400" u="none" cap="none" strike="noStrike">
                <a:solidFill>
                  <a:schemeClr val="dk2"/>
                </a:solidFill>
                <a:latin typeface="Arial"/>
                <a:ea typeface="Arial"/>
                <a:cs typeface="Arial"/>
                <a:sym typeface="Arial"/>
              </a:rPr>
              <a:t>This type of layer is often placed between two layers of convolution. It receives several feature maps and applies the pooling operation to each of them. </a:t>
            </a:r>
            <a:endParaRPr b="0"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1" i="0" lang="en-IN" sz="1400" u="none" cap="none" strike="noStrike">
                <a:solidFill>
                  <a:schemeClr val="dk2"/>
                </a:solidFill>
                <a:latin typeface="Arial"/>
                <a:ea typeface="Arial"/>
                <a:cs typeface="Arial"/>
                <a:sym typeface="Arial"/>
              </a:rPr>
              <a:t>iii)  Dropout Layer</a:t>
            </a:r>
            <a:endParaRPr/>
          </a:p>
          <a:p>
            <a:pPr indent="0" lvl="0" marL="0" marR="0" rtl="0" algn="just">
              <a:lnSpc>
                <a:spcPct val="100000"/>
              </a:lnSpc>
              <a:spcBef>
                <a:spcPts val="0"/>
              </a:spcBef>
              <a:spcAft>
                <a:spcPts val="0"/>
              </a:spcAft>
              <a:buNone/>
            </a:pPr>
            <a:r>
              <a:rPr b="0" i="0" lang="en-IN" sz="1400" u="none" cap="none" strike="noStrike">
                <a:solidFill>
                  <a:schemeClr val="dk2"/>
                </a:solidFill>
                <a:latin typeface="Arial"/>
                <a:ea typeface="Arial"/>
                <a:cs typeface="Arial"/>
                <a:sym typeface="Arial"/>
              </a:rPr>
              <a:t>Usually, when all the features are connected to the FC layer, it can cause overfitting in the training dataset. To overcome this problem, a dropout layer is utilised wherein a few neurons are dropped from the neural network during training process resulting in reduced size of the model.</a:t>
            </a:r>
            <a:endParaRPr/>
          </a:p>
          <a:p>
            <a:pPr indent="0" lvl="0" marL="0" marR="0" rtl="0" algn="just">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1" i="0" lang="en-IN" sz="1400" u="none" cap="none" strike="noStrike">
                <a:solidFill>
                  <a:schemeClr val="dk2"/>
                </a:solidFill>
                <a:latin typeface="Arial"/>
                <a:ea typeface="Arial"/>
                <a:cs typeface="Arial"/>
                <a:sym typeface="Arial"/>
              </a:rPr>
              <a:t>iv) Dense layer </a:t>
            </a:r>
            <a:r>
              <a:rPr b="0" i="0" lang="en-IN" sz="1400" u="none" cap="none" strike="noStrike">
                <a:solidFill>
                  <a:schemeClr val="dk2"/>
                </a:solidFill>
                <a:latin typeface="Arial"/>
                <a:ea typeface="Arial"/>
                <a:cs typeface="Arial"/>
                <a:sym typeface="Arial"/>
              </a:rPr>
              <a:t>is a fully connected layer in a neural network, which means that each neuron in the layer is connected to every neuron in the previous layer</a:t>
            </a:r>
            <a:endParaRPr/>
          </a:p>
          <a:p>
            <a:pPr indent="0" lvl="0" marL="0" marR="0" rtl="0" algn="just">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1" i="0" lang="en-IN" sz="1400" u="none" cap="none" strike="noStrike">
                <a:solidFill>
                  <a:schemeClr val="dk2"/>
                </a:solidFill>
                <a:latin typeface="Arial"/>
                <a:ea typeface="Arial"/>
                <a:cs typeface="Arial"/>
                <a:sym typeface="Arial"/>
              </a:rPr>
              <a:t>v)  Batch Normalization layer </a:t>
            </a:r>
            <a:endParaRPr/>
          </a:p>
          <a:p>
            <a:pPr indent="0" lvl="0" marL="0" marR="0" rtl="0" algn="just">
              <a:lnSpc>
                <a:spcPct val="100000"/>
              </a:lnSpc>
              <a:spcBef>
                <a:spcPts val="0"/>
              </a:spcBef>
              <a:spcAft>
                <a:spcPts val="0"/>
              </a:spcAft>
              <a:buNone/>
            </a:pPr>
            <a:r>
              <a:rPr b="0" i="0" lang="en-IN" sz="1400" u="none" cap="none" strike="noStrike">
                <a:solidFill>
                  <a:schemeClr val="dk2"/>
                </a:solidFill>
                <a:latin typeface="Arial"/>
                <a:ea typeface="Arial"/>
                <a:cs typeface="Arial"/>
                <a:sym typeface="Arial"/>
              </a:rPr>
              <a:t>Layer that normalizes its inputs. Batch normalization is a technique for training very deep neural networks that standardizes the inputs to a layer for each mini-batch.</a:t>
            </a:r>
            <a:endParaRPr/>
          </a:p>
          <a:p>
            <a:pPr indent="0" lvl="0" marL="0" marR="0" rtl="0" algn="just">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1" i="0" lang="en-IN" sz="1400" u="none" cap="none" strike="noStrike">
                <a:solidFill>
                  <a:schemeClr val="dk2"/>
                </a:solidFill>
                <a:latin typeface="Arial"/>
                <a:ea typeface="Arial"/>
                <a:cs typeface="Arial"/>
                <a:sym typeface="Arial"/>
              </a:rPr>
              <a:t>vi)  Flatten </a:t>
            </a:r>
            <a:r>
              <a:rPr b="0" i="0" lang="en-IN" sz="1400" u="none" cap="none" strike="noStrike">
                <a:solidFill>
                  <a:schemeClr val="dk2"/>
                </a:solidFill>
                <a:latin typeface="Arial"/>
                <a:ea typeface="Arial"/>
                <a:cs typeface="Arial"/>
                <a:sym typeface="Arial"/>
              </a:rPr>
              <a:t>is used to flatten the input. Flattening a tensor means to remove all of the dimensions except for one.</a:t>
            </a:r>
            <a:endParaRPr/>
          </a:p>
          <a:p>
            <a:pPr indent="0" lvl="0" marL="0" marR="0" rtl="0" algn="just">
              <a:lnSpc>
                <a:spcPct val="100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28"/>
          <p:cNvPicPr preferRelativeResize="0"/>
          <p:nvPr/>
        </p:nvPicPr>
        <p:blipFill rotWithShape="1">
          <a:blip r:embed="rId3">
            <a:alphaModFix/>
          </a:blip>
          <a:srcRect b="0" l="0" r="0" t="0"/>
          <a:stretch/>
        </p:blipFill>
        <p:spPr>
          <a:xfrm>
            <a:off x="2063552" y="2132856"/>
            <a:ext cx="8064896" cy="4536503"/>
          </a:xfrm>
          <a:prstGeom prst="rect">
            <a:avLst/>
          </a:prstGeom>
          <a:noFill/>
          <a:ln>
            <a:noFill/>
          </a:ln>
        </p:spPr>
      </p:pic>
      <p:sp>
        <p:nvSpPr>
          <p:cNvPr id="471" name="Google Shape;471;p28"/>
          <p:cNvSpPr txBox="1"/>
          <p:nvPr/>
        </p:nvSpPr>
        <p:spPr>
          <a:xfrm>
            <a:off x="1487488" y="548680"/>
            <a:ext cx="83529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Performance of Random forest</a:t>
            </a:r>
            <a:endParaRPr b="0" i="0" sz="1400" u="none" cap="none" strike="noStrike">
              <a:solidFill>
                <a:srgbClr val="000000"/>
              </a:solidFill>
              <a:latin typeface="Arial"/>
              <a:ea typeface="Arial"/>
              <a:cs typeface="Arial"/>
              <a:sym typeface="Arial"/>
            </a:endParaRPr>
          </a:p>
        </p:txBody>
      </p:sp>
      <p:sp>
        <p:nvSpPr>
          <p:cNvPr id="472" name="Google Shape;472;p28"/>
          <p:cNvSpPr txBox="1"/>
          <p:nvPr/>
        </p:nvSpPr>
        <p:spPr>
          <a:xfrm>
            <a:off x="623392" y="502514"/>
            <a:ext cx="9865096" cy="830997"/>
          </a:xfrm>
          <a:prstGeom prst="rect">
            <a:avLst/>
          </a:prstGeom>
          <a:solidFill>
            <a:srgbClr val="07617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2400" u="none" cap="none" strike="noStrike">
                <a:solidFill>
                  <a:schemeClr val="lt1"/>
                </a:solidFill>
                <a:latin typeface="Arial"/>
                <a:ea typeface="Arial"/>
                <a:cs typeface="Arial"/>
                <a:sym typeface="Arial"/>
              </a:rPr>
              <a:t>Performance of CNN </a:t>
            </a:r>
            <a:endParaRPr/>
          </a:p>
          <a:p>
            <a:pPr indent="0" lvl="0" marL="0" marR="0" rtl="0" algn="ctr">
              <a:lnSpc>
                <a:spcPct val="100000"/>
              </a:lnSpc>
              <a:spcBef>
                <a:spcPts val="0"/>
              </a:spcBef>
              <a:spcAft>
                <a:spcPts val="0"/>
              </a:spcAft>
              <a:buNone/>
            </a:pPr>
            <a:r>
              <a:rPr b="0" i="0" lang="en-IN" sz="2400" u="none" cap="none" strike="noStrike">
                <a:solidFill>
                  <a:schemeClr val="lt1"/>
                </a:solidFill>
                <a:latin typeface="Arial"/>
                <a:ea typeface="Arial"/>
                <a:cs typeface="Arial"/>
                <a:sym typeface="Arial"/>
              </a:rPr>
              <a:t>Overall accuracy achieved is around 80%</a:t>
            </a:r>
            <a:endParaRPr b="0" i="0" sz="2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9"/>
          <p:cNvSpPr txBox="1"/>
          <p:nvPr/>
        </p:nvSpPr>
        <p:spPr>
          <a:xfrm>
            <a:off x="2921400" y="2393925"/>
            <a:ext cx="6349200" cy="193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0" lang="en-IN" sz="3800" u="none" cap="none" strike="noStrike">
                <a:solidFill>
                  <a:srgbClr val="000000"/>
                </a:solidFill>
                <a:latin typeface="Nunito"/>
                <a:ea typeface="Nunito"/>
                <a:cs typeface="Nunito"/>
                <a:sym typeface="Nunito"/>
              </a:rPr>
              <a:t>THE DEEP LEARNING APPROACH</a:t>
            </a:r>
            <a:endParaRPr b="0" i="0" sz="38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3800"/>
              <a:buFont typeface="Arial"/>
              <a:buNone/>
            </a:pPr>
            <a:r>
              <a:rPr b="0" i="0" lang="en-IN" sz="3800" u="none" cap="none" strike="noStrike">
                <a:solidFill>
                  <a:srgbClr val="000000"/>
                </a:solidFill>
                <a:latin typeface="Nunito"/>
                <a:ea typeface="Nunito"/>
                <a:cs typeface="Nunito"/>
                <a:sym typeface="Nunito"/>
              </a:rPr>
              <a:t> ( USING EFFNET B0)</a:t>
            </a:r>
            <a:endParaRPr b="0" i="0" sz="3800" u="none" cap="none" strike="noStrike">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0"/>
          <p:cNvSpPr txBox="1"/>
          <p:nvPr>
            <p:ph idx="4294967295" type="title"/>
          </p:nvPr>
        </p:nvSpPr>
        <p:spPr>
          <a:xfrm>
            <a:off x="990000" y="352150"/>
            <a:ext cx="10170000" cy="7131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 Why Transfer Learning?</a:t>
            </a:r>
            <a:endParaRPr sz="3000">
              <a:solidFill>
                <a:schemeClr val="lt1"/>
              </a:solidFill>
              <a:highlight>
                <a:srgbClr val="48889F"/>
              </a:highlight>
            </a:endParaRPr>
          </a:p>
          <a:p>
            <a:pPr indent="0" lvl="0" marL="0" marR="380583" rtl="0" algn="ctr">
              <a:lnSpc>
                <a:spcPct val="119325"/>
              </a:lnSpc>
              <a:spcBef>
                <a:spcPts val="1849"/>
              </a:spcBef>
              <a:spcAft>
                <a:spcPts val="0"/>
              </a:spcAft>
              <a:buSzPts val="3700"/>
              <a:buNone/>
            </a:pPr>
            <a:r>
              <a:rPr lang="en-IN" sz="3000">
                <a:solidFill>
                  <a:srgbClr val="000000"/>
                </a:solidFill>
                <a:highlight>
                  <a:schemeClr val="lt1"/>
                </a:highlight>
              </a:rPr>
              <a:t> </a:t>
            </a:r>
            <a:endParaRPr sz="3000">
              <a:solidFill>
                <a:srgbClr val="000000"/>
              </a:solidFill>
              <a:highlight>
                <a:schemeClr val="lt1"/>
              </a:highlight>
            </a:endParaRPr>
          </a:p>
          <a:p>
            <a:pPr indent="0" lvl="0" marL="0" rtl="0" algn="ctr">
              <a:lnSpc>
                <a:spcPct val="100000"/>
              </a:lnSpc>
              <a:spcBef>
                <a:spcPts val="0"/>
              </a:spcBef>
              <a:spcAft>
                <a:spcPts val="0"/>
              </a:spcAft>
              <a:buSzPts val="3700"/>
              <a:buNone/>
            </a:pPr>
            <a:r>
              <a:t/>
            </a:r>
            <a:endParaRPr sz="3000">
              <a:highlight>
                <a:schemeClr val="lt1"/>
              </a:highlight>
            </a:endParaRPr>
          </a:p>
        </p:txBody>
      </p:sp>
      <p:sp>
        <p:nvSpPr>
          <p:cNvPr id="483" name="Google Shape;483;p30"/>
          <p:cNvSpPr txBox="1"/>
          <p:nvPr/>
        </p:nvSpPr>
        <p:spPr>
          <a:xfrm>
            <a:off x="404400" y="1222625"/>
            <a:ext cx="11383200" cy="29319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Use transfer learning to </a:t>
            </a:r>
            <a:r>
              <a:rPr b="1" i="0" lang="en-IN" sz="1800" u="none" cap="none" strike="noStrike">
                <a:solidFill>
                  <a:srgbClr val="000000"/>
                </a:solidFill>
                <a:latin typeface="Arial"/>
                <a:ea typeface="Arial"/>
                <a:cs typeface="Arial"/>
                <a:sym typeface="Arial"/>
              </a:rPr>
              <a:t>fine-tune EfficientNet-B0 </a:t>
            </a:r>
            <a:r>
              <a:rPr b="0" i="0" lang="en-IN" sz="1800" u="none" cap="none" strike="noStrike">
                <a:solidFill>
                  <a:srgbClr val="000000"/>
                </a:solidFill>
                <a:latin typeface="Arial"/>
                <a:ea typeface="Arial"/>
                <a:cs typeface="Arial"/>
                <a:sym typeface="Arial"/>
              </a:rPr>
              <a:t>on the ImageNet dataset for brain tumor classification using a CNN</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EfficientNet-B0 is a </a:t>
            </a:r>
            <a:r>
              <a:rPr b="1" i="0" lang="en-IN" sz="1800" u="none" cap="none" strike="noStrike">
                <a:solidFill>
                  <a:srgbClr val="000000"/>
                </a:solidFill>
                <a:latin typeface="Arial"/>
                <a:ea typeface="Arial"/>
                <a:cs typeface="Arial"/>
                <a:sym typeface="Arial"/>
              </a:rPr>
              <a:t>high-performing, pre-trained model</a:t>
            </a:r>
            <a:r>
              <a:rPr b="0" i="0" lang="en-IN" sz="1800" u="none" cap="none" strike="noStrike">
                <a:solidFill>
                  <a:srgbClr val="000000"/>
                </a:solidFill>
                <a:latin typeface="Arial"/>
                <a:ea typeface="Arial"/>
                <a:cs typeface="Arial"/>
                <a:sym typeface="Arial"/>
              </a:rPr>
              <a:t> that has already learned useful features and patterns for image classification</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Fine-tuning a pre-trained model is </a:t>
            </a:r>
            <a:r>
              <a:rPr b="1" i="0" lang="en-IN" sz="1800" u="none" cap="none" strike="noStrike">
                <a:solidFill>
                  <a:srgbClr val="000000"/>
                </a:solidFill>
                <a:latin typeface="Arial"/>
                <a:ea typeface="Arial"/>
                <a:cs typeface="Arial"/>
                <a:sym typeface="Arial"/>
              </a:rPr>
              <a:t>faster </a:t>
            </a:r>
            <a:r>
              <a:rPr b="0" i="0" lang="en-IN" sz="1800" u="none" cap="none" strike="noStrike">
                <a:solidFill>
                  <a:srgbClr val="000000"/>
                </a:solidFill>
                <a:latin typeface="Arial"/>
                <a:ea typeface="Arial"/>
                <a:cs typeface="Arial"/>
                <a:sym typeface="Arial"/>
              </a:rPr>
              <a:t>and requires fewer resources than training a model from scratch</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Transfer learning can improve model performance on the new task by leveraging knowledge from the original task</a:t>
            </a:r>
            <a:endParaRPr b="0"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Using a pre-trained model can provide a good baseline for comparison when evaluating the performance of a CNN for brain tumor classification.</a:t>
            </a:r>
            <a:endParaRPr b="0" i="0" sz="1800" u="none" cap="none" strike="noStrike">
              <a:solidFill>
                <a:srgbClr val="000000"/>
              </a:solidFill>
              <a:latin typeface="Arial"/>
              <a:ea typeface="Arial"/>
              <a:cs typeface="Arial"/>
              <a:sym typeface="Arial"/>
            </a:endParaRPr>
          </a:p>
        </p:txBody>
      </p:sp>
      <p:pic>
        <p:nvPicPr>
          <p:cNvPr id="484" name="Google Shape;484;p30"/>
          <p:cNvPicPr preferRelativeResize="0"/>
          <p:nvPr/>
        </p:nvPicPr>
        <p:blipFill rotWithShape="1">
          <a:blip r:embed="rId3">
            <a:alphaModFix/>
          </a:blip>
          <a:srcRect b="0" l="0" r="0" t="0"/>
          <a:stretch/>
        </p:blipFill>
        <p:spPr>
          <a:xfrm>
            <a:off x="2806035" y="4051925"/>
            <a:ext cx="6537924" cy="280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31"/>
          <p:cNvPicPr preferRelativeResize="0"/>
          <p:nvPr/>
        </p:nvPicPr>
        <p:blipFill rotWithShape="1">
          <a:blip r:embed="rId3">
            <a:alphaModFix/>
          </a:blip>
          <a:srcRect b="4224" l="16302" r="15710" t="7769"/>
          <a:stretch/>
        </p:blipFill>
        <p:spPr>
          <a:xfrm>
            <a:off x="8128025" y="1171225"/>
            <a:ext cx="3541876" cy="4910674"/>
          </a:xfrm>
          <a:prstGeom prst="rect">
            <a:avLst/>
          </a:prstGeom>
          <a:noFill/>
          <a:ln>
            <a:noFill/>
          </a:ln>
        </p:spPr>
      </p:pic>
      <p:sp>
        <p:nvSpPr>
          <p:cNvPr id="490" name="Google Shape;490;p31"/>
          <p:cNvSpPr txBox="1"/>
          <p:nvPr>
            <p:ph idx="4294967295" type="title"/>
          </p:nvPr>
        </p:nvSpPr>
        <p:spPr>
          <a:xfrm>
            <a:off x="990000" y="352150"/>
            <a:ext cx="10170000" cy="7131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 Transfer Learning</a:t>
            </a:r>
            <a:endParaRPr sz="3000">
              <a:solidFill>
                <a:schemeClr val="lt1"/>
              </a:solidFill>
              <a:highlight>
                <a:srgbClr val="48889F"/>
              </a:highlight>
            </a:endParaRPr>
          </a:p>
          <a:p>
            <a:pPr indent="0" lvl="0" marL="0" marR="380583" rtl="0" algn="ctr">
              <a:lnSpc>
                <a:spcPct val="119325"/>
              </a:lnSpc>
              <a:spcBef>
                <a:spcPts val="1849"/>
              </a:spcBef>
              <a:spcAft>
                <a:spcPts val="0"/>
              </a:spcAft>
              <a:buSzPts val="3700"/>
              <a:buNone/>
            </a:pPr>
            <a:r>
              <a:rPr lang="en-IN" sz="3000">
                <a:solidFill>
                  <a:srgbClr val="000000"/>
                </a:solidFill>
                <a:highlight>
                  <a:schemeClr val="lt1"/>
                </a:highlight>
              </a:rPr>
              <a:t> </a:t>
            </a:r>
            <a:endParaRPr sz="3000">
              <a:solidFill>
                <a:srgbClr val="000000"/>
              </a:solidFill>
              <a:highlight>
                <a:schemeClr val="lt1"/>
              </a:highlight>
            </a:endParaRPr>
          </a:p>
          <a:p>
            <a:pPr indent="0" lvl="0" marL="0" rtl="0" algn="ctr">
              <a:lnSpc>
                <a:spcPct val="100000"/>
              </a:lnSpc>
              <a:spcBef>
                <a:spcPts val="0"/>
              </a:spcBef>
              <a:spcAft>
                <a:spcPts val="0"/>
              </a:spcAft>
              <a:buSzPts val="3700"/>
              <a:buNone/>
            </a:pPr>
            <a:r>
              <a:t/>
            </a:r>
            <a:endParaRPr sz="3000">
              <a:highlight>
                <a:schemeClr val="lt1"/>
              </a:highlight>
            </a:endParaRPr>
          </a:p>
        </p:txBody>
      </p:sp>
      <p:sp>
        <p:nvSpPr>
          <p:cNvPr id="491" name="Google Shape;491;p31"/>
          <p:cNvSpPr txBox="1"/>
          <p:nvPr/>
        </p:nvSpPr>
        <p:spPr>
          <a:xfrm>
            <a:off x="990000" y="1297475"/>
            <a:ext cx="7016400" cy="5248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rPr b="1" i="0" lang="en-IN" sz="1900" u="none" cap="none" strike="noStrike">
                <a:solidFill>
                  <a:srgbClr val="000000"/>
                </a:solidFill>
                <a:latin typeface="Arial"/>
                <a:ea typeface="Arial"/>
                <a:cs typeface="Arial"/>
                <a:sym typeface="Arial"/>
              </a:rPr>
              <a:t>Transfer learning</a:t>
            </a:r>
            <a:r>
              <a:rPr b="0" i="0" lang="en-IN" sz="1900" u="none" cap="none" strike="noStrike">
                <a:solidFill>
                  <a:srgbClr val="000000"/>
                </a:solidFill>
                <a:latin typeface="Arial"/>
                <a:ea typeface="Arial"/>
                <a:cs typeface="Arial"/>
                <a:sym typeface="Arial"/>
              </a:rPr>
              <a:t> is a technique in which a pre-trained model, that has already been trained on a large dataset, is fine-tuned on a new task with a smaller dataset.</a:t>
            </a:r>
            <a:endParaRPr b="0" i="0" sz="1900" u="none" cap="none" strike="noStrike">
              <a:solidFill>
                <a:srgbClr val="171616"/>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171616"/>
              </a:solidFill>
              <a:latin typeface="Arial"/>
              <a:ea typeface="Arial"/>
              <a:cs typeface="Arial"/>
              <a:sym typeface="Arial"/>
            </a:endParaRPr>
          </a:p>
          <a:p>
            <a:pPr indent="-349250" lvl="0" marL="457200" marR="0" rtl="0" algn="just">
              <a:lnSpc>
                <a:spcPct val="100000"/>
              </a:lnSpc>
              <a:spcBef>
                <a:spcPts val="0"/>
              </a:spcBef>
              <a:spcAft>
                <a:spcPts val="0"/>
              </a:spcAft>
              <a:buClr>
                <a:srgbClr val="000000"/>
              </a:buClr>
              <a:buSzPts val="1900"/>
              <a:buFont typeface="Arial"/>
              <a:buChar char="●"/>
            </a:pPr>
            <a:r>
              <a:rPr b="0" i="0" lang="en-IN" sz="1900" u="none" cap="none" strike="noStrike">
                <a:solidFill>
                  <a:srgbClr val="000000"/>
                </a:solidFill>
                <a:latin typeface="Arial"/>
                <a:ea typeface="Arial"/>
                <a:cs typeface="Arial"/>
                <a:sym typeface="Arial"/>
              </a:rPr>
              <a:t>Used </a:t>
            </a:r>
            <a:r>
              <a:rPr b="1" i="0" lang="en-IN" sz="1900" u="none" cap="none" strike="noStrike">
                <a:solidFill>
                  <a:srgbClr val="000000"/>
                </a:solidFill>
                <a:latin typeface="Arial"/>
                <a:ea typeface="Arial"/>
                <a:cs typeface="Arial"/>
                <a:sym typeface="Arial"/>
              </a:rPr>
              <a:t>EfficientNetB0</a:t>
            </a:r>
            <a:r>
              <a:rPr b="0" i="0" lang="en-IN" sz="1900" u="none" cap="none" strike="noStrike">
                <a:solidFill>
                  <a:srgbClr val="000000"/>
                </a:solidFill>
                <a:latin typeface="Arial"/>
                <a:ea typeface="Arial"/>
                <a:cs typeface="Arial"/>
                <a:sym typeface="Arial"/>
              </a:rPr>
              <a:t> model which was trained on the ImageNet dataset</a:t>
            </a:r>
            <a:endParaRPr b="0" i="0" sz="1900" u="none" cap="none" strike="noStrike">
              <a:solidFill>
                <a:srgbClr val="000000"/>
              </a:solidFill>
              <a:latin typeface="Arial"/>
              <a:ea typeface="Arial"/>
              <a:cs typeface="Arial"/>
              <a:sym typeface="Arial"/>
            </a:endParaRPr>
          </a:p>
          <a:p>
            <a:pPr indent="-349250" lvl="0" marL="457200" marR="0" rtl="0" algn="just">
              <a:lnSpc>
                <a:spcPct val="100000"/>
              </a:lnSpc>
              <a:spcBef>
                <a:spcPts val="0"/>
              </a:spcBef>
              <a:spcAft>
                <a:spcPts val="0"/>
              </a:spcAft>
              <a:buClr>
                <a:srgbClr val="000000"/>
              </a:buClr>
              <a:buSzPts val="1900"/>
              <a:buFont typeface="Arial"/>
              <a:buChar char="●"/>
            </a:pPr>
            <a:r>
              <a:rPr b="0" i="0" lang="en-IN" sz="1900" u="none" cap="none" strike="noStrike">
                <a:solidFill>
                  <a:srgbClr val="000000"/>
                </a:solidFill>
                <a:latin typeface="Arial"/>
                <a:ea typeface="Arial"/>
                <a:cs typeface="Arial"/>
                <a:sym typeface="Arial"/>
              </a:rPr>
              <a:t>The model will include a</a:t>
            </a:r>
            <a:r>
              <a:rPr b="1" i="0" lang="en-IN" sz="1900" u="none" cap="none" strike="noStrike">
                <a:solidFill>
                  <a:srgbClr val="000000"/>
                </a:solidFill>
                <a:latin typeface="Arial"/>
                <a:ea typeface="Arial"/>
                <a:cs typeface="Arial"/>
                <a:sym typeface="Arial"/>
              </a:rPr>
              <a:t> GlobalAveragePooling2D </a:t>
            </a:r>
            <a:r>
              <a:rPr b="0" i="0" lang="en-IN" sz="1900" u="none" cap="none" strike="noStrike">
                <a:solidFill>
                  <a:srgbClr val="000000"/>
                </a:solidFill>
                <a:latin typeface="Arial"/>
                <a:ea typeface="Arial"/>
                <a:cs typeface="Arial"/>
                <a:sym typeface="Arial"/>
              </a:rPr>
              <a:t>layer, a </a:t>
            </a:r>
            <a:r>
              <a:rPr b="1" i="0" lang="en-IN" sz="1900" u="none" cap="none" strike="noStrike">
                <a:solidFill>
                  <a:srgbClr val="000000"/>
                </a:solidFill>
                <a:latin typeface="Arial"/>
                <a:ea typeface="Arial"/>
                <a:cs typeface="Arial"/>
                <a:sym typeface="Arial"/>
              </a:rPr>
              <a:t>Dropout</a:t>
            </a:r>
            <a:r>
              <a:rPr b="0" i="0" lang="en-IN" sz="1900" u="none" cap="none" strike="noStrike">
                <a:solidFill>
                  <a:srgbClr val="000000"/>
                </a:solidFill>
                <a:latin typeface="Arial"/>
                <a:ea typeface="Arial"/>
                <a:cs typeface="Arial"/>
                <a:sym typeface="Arial"/>
              </a:rPr>
              <a:t> layer, and a </a:t>
            </a:r>
            <a:r>
              <a:rPr b="1" i="0" lang="en-IN" sz="1900" u="none" cap="none" strike="noStrike">
                <a:solidFill>
                  <a:srgbClr val="000000"/>
                </a:solidFill>
                <a:latin typeface="Arial"/>
                <a:ea typeface="Arial"/>
                <a:cs typeface="Arial"/>
                <a:sym typeface="Arial"/>
              </a:rPr>
              <a:t>Dense</a:t>
            </a:r>
            <a:r>
              <a:rPr b="0" i="0" lang="en-IN" sz="1900" u="none" cap="none" strike="noStrike">
                <a:solidFill>
                  <a:srgbClr val="000000"/>
                </a:solidFill>
                <a:latin typeface="Arial"/>
                <a:ea typeface="Arial"/>
                <a:cs typeface="Arial"/>
                <a:sym typeface="Arial"/>
              </a:rPr>
              <a:t> layer.</a:t>
            </a:r>
            <a:endParaRPr b="0" i="0" sz="1900" u="none" cap="none" strike="noStrike">
              <a:solidFill>
                <a:srgbClr val="000000"/>
              </a:solidFill>
              <a:latin typeface="Arial"/>
              <a:ea typeface="Arial"/>
              <a:cs typeface="Arial"/>
              <a:sym typeface="Arial"/>
            </a:endParaRPr>
          </a:p>
          <a:p>
            <a:pPr indent="-349250" lvl="0" marL="457200" marR="0" rtl="0" algn="just">
              <a:lnSpc>
                <a:spcPct val="100000"/>
              </a:lnSpc>
              <a:spcBef>
                <a:spcPts val="0"/>
              </a:spcBef>
              <a:spcAft>
                <a:spcPts val="0"/>
              </a:spcAft>
              <a:buClr>
                <a:srgbClr val="000000"/>
              </a:buClr>
              <a:buSzPts val="1900"/>
              <a:buFont typeface="Arial"/>
              <a:buChar char="●"/>
            </a:pPr>
            <a:r>
              <a:rPr b="1" i="0" lang="en-IN" sz="1900" u="none" cap="none" strike="noStrike">
                <a:solidFill>
                  <a:srgbClr val="000000"/>
                </a:solidFill>
                <a:latin typeface="Arial"/>
                <a:ea typeface="Arial"/>
                <a:cs typeface="Arial"/>
                <a:sym typeface="Arial"/>
              </a:rPr>
              <a:t>GlobalAveragePooling2D</a:t>
            </a:r>
            <a:r>
              <a:rPr b="0" i="0" lang="en-IN" sz="1900" u="none" cap="none" strike="noStrike">
                <a:solidFill>
                  <a:srgbClr val="000000"/>
                </a:solidFill>
                <a:latin typeface="Arial"/>
                <a:ea typeface="Arial"/>
                <a:cs typeface="Arial"/>
                <a:sym typeface="Arial"/>
              </a:rPr>
              <a:t> layer takes the average of all the feature maps in the input and </a:t>
            </a:r>
            <a:r>
              <a:rPr b="1" i="1" lang="en-IN" sz="1900" u="none" cap="none" strike="noStrike">
                <a:solidFill>
                  <a:srgbClr val="000000"/>
                </a:solidFill>
                <a:latin typeface="Arial"/>
                <a:ea typeface="Arial"/>
                <a:cs typeface="Arial"/>
                <a:sym typeface="Arial"/>
              </a:rPr>
              <a:t>reduces the spatial dimensions</a:t>
            </a:r>
            <a:r>
              <a:rPr b="0" i="0" lang="en-IN" sz="1900" u="none" cap="none" strike="noStrike">
                <a:solidFill>
                  <a:srgbClr val="000000"/>
                </a:solidFill>
                <a:latin typeface="Arial"/>
                <a:ea typeface="Arial"/>
                <a:cs typeface="Arial"/>
                <a:sym typeface="Arial"/>
              </a:rPr>
              <a:t>  of the input to a single value.</a:t>
            </a:r>
            <a:endParaRPr b="0" i="0" sz="1900" u="none" cap="none" strike="noStrike">
              <a:solidFill>
                <a:srgbClr val="000000"/>
              </a:solidFill>
              <a:latin typeface="Arial"/>
              <a:ea typeface="Arial"/>
              <a:cs typeface="Arial"/>
              <a:sym typeface="Arial"/>
            </a:endParaRPr>
          </a:p>
          <a:p>
            <a:pPr indent="-349250" lvl="0" marL="457200" marR="0" rtl="0" algn="just">
              <a:lnSpc>
                <a:spcPct val="100000"/>
              </a:lnSpc>
              <a:spcBef>
                <a:spcPts val="0"/>
              </a:spcBef>
              <a:spcAft>
                <a:spcPts val="0"/>
              </a:spcAft>
              <a:buClr>
                <a:srgbClr val="000000"/>
              </a:buClr>
              <a:buSzPts val="1900"/>
              <a:buFont typeface="Arial"/>
              <a:buChar char="●"/>
            </a:pPr>
            <a:r>
              <a:rPr b="0" i="0" lang="en-IN" sz="1900" u="none" cap="none" strike="noStrike">
                <a:solidFill>
                  <a:srgbClr val="000000"/>
                </a:solidFill>
                <a:latin typeface="Arial"/>
                <a:ea typeface="Arial"/>
                <a:cs typeface="Arial"/>
                <a:sym typeface="Arial"/>
              </a:rPr>
              <a:t>The </a:t>
            </a:r>
            <a:r>
              <a:rPr b="1" i="0" lang="en-IN" sz="1900" u="none" cap="none" strike="noStrike">
                <a:solidFill>
                  <a:srgbClr val="000000"/>
                </a:solidFill>
                <a:latin typeface="Arial"/>
                <a:ea typeface="Arial"/>
                <a:cs typeface="Arial"/>
                <a:sym typeface="Arial"/>
              </a:rPr>
              <a:t>Dropout</a:t>
            </a:r>
            <a:r>
              <a:rPr b="0" i="0" lang="en-IN" sz="1900" u="none" cap="none" strike="noStrike">
                <a:solidFill>
                  <a:srgbClr val="000000"/>
                </a:solidFill>
                <a:latin typeface="Arial"/>
                <a:ea typeface="Arial"/>
                <a:cs typeface="Arial"/>
                <a:sym typeface="Arial"/>
              </a:rPr>
              <a:t> layer is a regularization technique that is often used in deep learning models to </a:t>
            </a:r>
            <a:r>
              <a:rPr b="1" i="1" lang="en-IN" sz="1900" u="none" cap="none" strike="noStrike">
                <a:solidFill>
                  <a:srgbClr val="000000"/>
                </a:solidFill>
                <a:latin typeface="Arial"/>
                <a:ea typeface="Arial"/>
                <a:cs typeface="Arial"/>
                <a:sym typeface="Arial"/>
              </a:rPr>
              <a:t>prevent overfitting</a:t>
            </a:r>
            <a:r>
              <a:rPr b="0" i="0" lang="en-IN"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349250" lvl="0" marL="457200" marR="0" rtl="0" algn="just">
              <a:lnSpc>
                <a:spcPct val="100000"/>
              </a:lnSpc>
              <a:spcBef>
                <a:spcPts val="0"/>
              </a:spcBef>
              <a:spcAft>
                <a:spcPts val="0"/>
              </a:spcAft>
              <a:buClr>
                <a:srgbClr val="000000"/>
              </a:buClr>
              <a:buSzPts val="1900"/>
              <a:buFont typeface="Arial"/>
              <a:buChar char="●"/>
            </a:pPr>
            <a:r>
              <a:rPr b="0" i="0" lang="en-IN" sz="1900" u="none" cap="none" strike="noStrike">
                <a:solidFill>
                  <a:srgbClr val="000000"/>
                </a:solidFill>
                <a:latin typeface="Arial"/>
                <a:ea typeface="Arial"/>
                <a:cs typeface="Arial"/>
                <a:sym typeface="Arial"/>
              </a:rPr>
              <a:t>The</a:t>
            </a:r>
            <a:r>
              <a:rPr b="1" i="0" lang="en-IN" sz="1900" u="none" cap="none" strike="noStrike">
                <a:solidFill>
                  <a:srgbClr val="000000"/>
                </a:solidFill>
                <a:latin typeface="Arial"/>
                <a:ea typeface="Arial"/>
                <a:cs typeface="Arial"/>
                <a:sym typeface="Arial"/>
              </a:rPr>
              <a:t> Dense</a:t>
            </a:r>
            <a:r>
              <a:rPr b="0" i="0" lang="en-IN" sz="1900" u="none" cap="none" strike="noStrike">
                <a:solidFill>
                  <a:srgbClr val="000000"/>
                </a:solidFill>
                <a:latin typeface="Arial"/>
                <a:ea typeface="Arial"/>
                <a:cs typeface="Arial"/>
                <a:sym typeface="Arial"/>
              </a:rPr>
              <a:t> layers are used at the end of a CNN to </a:t>
            </a:r>
            <a:r>
              <a:rPr b="1" i="1" lang="en-IN" sz="1900" u="none" cap="none" strike="noStrike">
                <a:solidFill>
                  <a:srgbClr val="000000"/>
                </a:solidFill>
                <a:latin typeface="Arial"/>
                <a:ea typeface="Arial"/>
                <a:cs typeface="Arial"/>
                <a:sym typeface="Arial"/>
              </a:rPr>
              <a:t>map</a:t>
            </a:r>
            <a:r>
              <a:rPr b="0" i="0" lang="en-IN" sz="1900" u="none" cap="none" strike="noStrike">
                <a:solidFill>
                  <a:srgbClr val="000000"/>
                </a:solidFill>
                <a:latin typeface="Arial"/>
                <a:ea typeface="Arial"/>
                <a:cs typeface="Arial"/>
                <a:sym typeface="Arial"/>
              </a:rPr>
              <a:t> the </a:t>
            </a:r>
            <a:r>
              <a:rPr b="1" i="1" lang="en-IN" sz="1900" u="none" cap="none" strike="noStrike">
                <a:solidFill>
                  <a:srgbClr val="000000"/>
                </a:solidFill>
                <a:latin typeface="Arial"/>
                <a:ea typeface="Arial"/>
                <a:cs typeface="Arial"/>
                <a:sym typeface="Arial"/>
              </a:rPr>
              <a:t>features </a:t>
            </a:r>
            <a:r>
              <a:rPr b="0" i="0" lang="en-IN" sz="1900" u="none" cap="none" strike="noStrike">
                <a:solidFill>
                  <a:srgbClr val="000000"/>
                </a:solidFill>
                <a:latin typeface="Arial"/>
                <a:ea typeface="Arial"/>
                <a:cs typeface="Arial"/>
                <a:sym typeface="Arial"/>
              </a:rPr>
              <a:t>extracted by the convolutional and pooling layers </a:t>
            </a:r>
            <a:r>
              <a:rPr b="1" i="1" lang="en-IN" sz="1900" u="none" cap="none" strike="noStrike">
                <a:solidFill>
                  <a:srgbClr val="000000"/>
                </a:solidFill>
                <a:latin typeface="Arial"/>
                <a:ea typeface="Arial"/>
                <a:cs typeface="Arial"/>
                <a:sym typeface="Arial"/>
              </a:rPr>
              <a:t>to the final output classes</a:t>
            </a:r>
            <a:r>
              <a:rPr b="0" i="0" lang="en-IN"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88" name="Google Shape;288;p14"/>
          <p:cNvSpPr txBox="1"/>
          <p:nvPr/>
        </p:nvSpPr>
        <p:spPr>
          <a:xfrm>
            <a:off x="990000" y="1175775"/>
            <a:ext cx="6987900" cy="48024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rgbClr val="171616"/>
              </a:buClr>
              <a:buSzPts val="1800"/>
              <a:buFont typeface="Arial"/>
              <a:buChar char="●"/>
            </a:pPr>
            <a:r>
              <a:rPr b="0" i="0" lang="en-IN" sz="1800" u="none" cap="none" strike="noStrike">
                <a:solidFill>
                  <a:srgbClr val="171616"/>
                </a:solidFill>
                <a:latin typeface="Arial"/>
                <a:ea typeface="Arial"/>
                <a:cs typeface="Arial"/>
                <a:sym typeface="Arial"/>
              </a:rPr>
              <a:t>Brain Tumors are complex .Often times in developing countries the lack of skillful doctors and lack of knowledge about tumors makes it really challenging and time-consuming to generate decisions from MRIs.</a:t>
            </a:r>
            <a:endParaRPr b="0" i="0" sz="1800" u="none" cap="none" strike="noStrike">
              <a:solidFill>
                <a:srgbClr val="171616"/>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71616"/>
              </a:solidFill>
              <a:latin typeface="Arial"/>
              <a:ea typeface="Arial"/>
              <a:cs typeface="Arial"/>
              <a:sym typeface="Arial"/>
            </a:endParaRPr>
          </a:p>
          <a:p>
            <a:pPr indent="-342900" lvl="0" marL="457200" marR="0" rtl="0" algn="just">
              <a:lnSpc>
                <a:spcPct val="100000"/>
              </a:lnSpc>
              <a:spcBef>
                <a:spcPts val="0"/>
              </a:spcBef>
              <a:spcAft>
                <a:spcPts val="0"/>
              </a:spcAft>
              <a:buClr>
                <a:srgbClr val="171616"/>
              </a:buClr>
              <a:buSzPts val="1800"/>
              <a:buFont typeface="Arial"/>
              <a:buChar char="●"/>
            </a:pPr>
            <a:r>
              <a:rPr b="0" i="0" lang="en-IN" sz="1800" u="none" cap="none" strike="noStrike">
                <a:solidFill>
                  <a:srgbClr val="171616"/>
                </a:solidFill>
                <a:latin typeface="Arial"/>
                <a:ea typeface="Arial"/>
                <a:cs typeface="Arial"/>
                <a:sym typeface="Arial"/>
              </a:rPr>
              <a:t>Thus automation of this diagnostic process using deep learning would be helpful.</a:t>
            </a:r>
            <a:endParaRPr b="0" i="0" sz="1800" u="none" cap="none" strike="noStrike">
              <a:solidFill>
                <a:srgbClr val="171616"/>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71616"/>
              </a:solidFill>
              <a:latin typeface="Arial"/>
              <a:ea typeface="Arial"/>
              <a:cs typeface="Arial"/>
              <a:sym typeface="Arial"/>
            </a:endParaRPr>
          </a:p>
          <a:p>
            <a:pPr indent="-342900" lvl="0" marL="457200" marR="0" rtl="0" algn="just">
              <a:lnSpc>
                <a:spcPct val="100000"/>
              </a:lnSpc>
              <a:spcBef>
                <a:spcPts val="0"/>
              </a:spcBef>
              <a:spcAft>
                <a:spcPts val="0"/>
              </a:spcAft>
              <a:buClr>
                <a:srgbClr val="171616"/>
              </a:buClr>
              <a:buSzPts val="1800"/>
              <a:buFont typeface="Arial"/>
              <a:buChar char="●"/>
            </a:pPr>
            <a:r>
              <a:rPr b="0" i="0" lang="en-IN" sz="1800" u="none" cap="none" strike="noStrike">
                <a:solidFill>
                  <a:srgbClr val="171616"/>
                </a:solidFill>
                <a:latin typeface="Arial"/>
                <a:ea typeface="Arial"/>
                <a:cs typeface="Arial"/>
                <a:sym typeface="Arial"/>
              </a:rPr>
              <a:t>Our proposed automation system using deep learning would take an MRI and analyze it to find Benign (Non-Cancerous) and Malignant (Cancerous) Tumors</a:t>
            </a:r>
            <a:endParaRPr b="0" i="0" sz="1800" u="none" cap="none" strike="noStrike">
              <a:solidFill>
                <a:srgbClr val="171616"/>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71616"/>
              </a:solidFill>
              <a:latin typeface="Arial"/>
              <a:ea typeface="Arial"/>
              <a:cs typeface="Arial"/>
              <a:sym typeface="Arial"/>
            </a:endParaRPr>
          </a:p>
          <a:p>
            <a:pPr indent="-342900" lvl="0" marL="457200" marR="0" rtl="0" algn="just">
              <a:lnSpc>
                <a:spcPct val="100000"/>
              </a:lnSpc>
              <a:spcBef>
                <a:spcPts val="0"/>
              </a:spcBef>
              <a:spcAft>
                <a:spcPts val="0"/>
              </a:spcAft>
              <a:buClr>
                <a:srgbClr val="171616"/>
              </a:buClr>
              <a:buSzPts val="1800"/>
              <a:buFont typeface="Arial"/>
              <a:buChar char="●"/>
            </a:pPr>
            <a:r>
              <a:rPr b="0" i="0" lang="en-IN" sz="1800" u="none" cap="none" strike="noStrike">
                <a:solidFill>
                  <a:srgbClr val="171616"/>
                </a:solidFill>
                <a:latin typeface="Arial"/>
                <a:ea typeface="Arial"/>
                <a:cs typeface="Arial"/>
                <a:sym typeface="Arial"/>
              </a:rPr>
              <a:t>By training and evaluating the CNN on a dataset of brain MRI images and corresponding tumor labels, we aim to demonstrate the potential of using deep learning techniques for brain tumor classification in MRI scans </a:t>
            </a:r>
            <a:endParaRPr b="0" i="0" sz="1800" u="none" cap="none" strike="noStrike">
              <a:solidFill>
                <a:srgbClr val="171616"/>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71616"/>
              </a:solidFill>
              <a:latin typeface="Arial"/>
              <a:ea typeface="Arial"/>
              <a:cs typeface="Arial"/>
              <a:sym typeface="Arial"/>
            </a:endParaRPr>
          </a:p>
        </p:txBody>
      </p:sp>
      <p:pic>
        <p:nvPicPr>
          <p:cNvPr id="289" name="Google Shape;289;p14"/>
          <p:cNvPicPr preferRelativeResize="0"/>
          <p:nvPr/>
        </p:nvPicPr>
        <p:blipFill rotWithShape="1">
          <a:blip r:embed="rId3">
            <a:alphaModFix/>
          </a:blip>
          <a:srcRect b="0" l="1495" r="6168" t="0"/>
          <a:stretch/>
        </p:blipFill>
        <p:spPr>
          <a:xfrm>
            <a:off x="8039350" y="1988750"/>
            <a:ext cx="3771650" cy="3329199"/>
          </a:xfrm>
          <a:prstGeom prst="rect">
            <a:avLst/>
          </a:prstGeom>
          <a:noFill/>
          <a:ln>
            <a:noFill/>
          </a:ln>
        </p:spPr>
      </p:pic>
      <p:sp>
        <p:nvSpPr>
          <p:cNvPr id="290" name="Google Shape;290;p14"/>
          <p:cNvSpPr txBox="1"/>
          <p:nvPr>
            <p:ph idx="4294967295" type="title"/>
          </p:nvPr>
        </p:nvSpPr>
        <p:spPr>
          <a:xfrm>
            <a:off x="990000" y="369050"/>
            <a:ext cx="10212300" cy="6963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rPr>
              <a:t>ABSTRACT</a:t>
            </a:r>
            <a:endParaRPr sz="3000">
              <a:solidFill>
                <a:schemeClr val="lt1"/>
              </a:solidFill>
            </a:endParaRPr>
          </a:p>
          <a:p>
            <a:pPr indent="0" lvl="0" marL="0" rtl="0" algn="ctr">
              <a:lnSpc>
                <a:spcPct val="100000"/>
              </a:lnSpc>
              <a:spcBef>
                <a:spcPts val="0"/>
              </a:spcBef>
              <a:spcAft>
                <a:spcPts val="0"/>
              </a:spcAft>
              <a:buSzPts val="3700"/>
              <a:buNone/>
            </a:pPr>
            <a:r>
              <a:t/>
            </a:r>
            <a:endParaRPr sz="3000">
              <a:solidFill>
                <a:schemeClr val="lt1"/>
              </a:solidFill>
            </a:endParaRPr>
          </a:p>
        </p:txBody>
      </p:sp>
      <p:sp>
        <p:nvSpPr>
          <p:cNvPr id="291" name="Google Shape;291;p14"/>
          <p:cNvSpPr txBox="1"/>
          <p:nvPr/>
        </p:nvSpPr>
        <p:spPr>
          <a:xfrm>
            <a:off x="8681013" y="5465300"/>
            <a:ext cx="2161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txBox="1"/>
          <p:nvPr>
            <p:ph idx="4294967295" type="title"/>
          </p:nvPr>
        </p:nvSpPr>
        <p:spPr>
          <a:xfrm>
            <a:off x="990000" y="352150"/>
            <a:ext cx="10170000" cy="7131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 Model Training</a:t>
            </a:r>
            <a:endParaRPr sz="3000">
              <a:solidFill>
                <a:schemeClr val="lt1"/>
              </a:solidFill>
              <a:highlight>
                <a:srgbClr val="48889F"/>
              </a:highlight>
            </a:endParaRPr>
          </a:p>
          <a:p>
            <a:pPr indent="0" lvl="0" marL="0" marR="380583" rtl="0" algn="ctr">
              <a:lnSpc>
                <a:spcPct val="119325"/>
              </a:lnSpc>
              <a:spcBef>
                <a:spcPts val="1849"/>
              </a:spcBef>
              <a:spcAft>
                <a:spcPts val="0"/>
              </a:spcAft>
              <a:buSzPts val="3700"/>
              <a:buNone/>
            </a:pPr>
            <a:r>
              <a:t/>
            </a:r>
            <a:endParaRPr sz="3000">
              <a:solidFill>
                <a:schemeClr val="lt1"/>
              </a:solidFill>
              <a:highlight>
                <a:srgbClr val="48889F"/>
              </a:highlight>
            </a:endParaRPr>
          </a:p>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 </a:t>
            </a:r>
            <a:endParaRPr sz="3000">
              <a:solidFill>
                <a:schemeClr val="lt1"/>
              </a:solidFill>
              <a:highlight>
                <a:srgbClr val="48889F"/>
              </a:highlight>
            </a:endParaRPr>
          </a:p>
          <a:p>
            <a:pPr indent="0" lvl="0" marL="0" rtl="0" algn="ctr">
              <a:lnSpc>
                <a:spcPct val="100000"/>
              </a:lnSpc>
              <a:spcBef>
                <a:spcPts val="0"/>
              </a:spcBef>
              <a:spcAft>
                <a:spcPts val="0"/>
              </a:spcAft>
              <a:buSzPts val="3700"/>
              <a:buNone/>
            </a:pPr>
            <a:r>
              <a:t/>
            </a:r>
            <a:endParaRPr sz="3000">
              <a:solidFill>
                <a:schemeClr val="lt1"/>
              </a:solidFill>
              <a:highlight>
                <a:srgbClr val="48889F"/>
              </a:highlight>
            </a:endParaRPr>
          </a:p>
        </p:txBody>
      </p:sp>
      <p:sp>
        <p:nvSpPr>
          <p:cNvPr id="497" name="Google Shape;497;p32"/>
          <p:cNvSpPr txBox="1"/>
          <p:nvPr/>
        </p:nvSpPr>
        <p:spPr>
          <a:xfrm>
            <a:off x="782850" y="1629050"/>
            <a:ext cx="10626300" cy="4014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Model will  be trained on the training dataset using an appropriate optimization algorithm</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Callbacks such as </a:t>
            </a:r>
            <a:r>
              <a:rPr b="1" i="0" lang="en-IN" sz="2000" u="none" cap="none" strike="noStrike">
                <a:solidFill>
                  <a:srgbClr val="000000"/>
                </a:solidFill>
                <a:latin typeface="Arial"/>
                <a:ea typeface="Arial"/>
                <a:cs typeface="Arial"/>
                <a:sym typeface="Arial"/>
              </a:rPr>
              <a:t>TensorBoard, ModelCheckpoint, and ReduceLROnPlateau</a:t>
            </a:r>
            <a:r>
              <a:rPr b="0" i="0" lang="en-IN" sz="2000" u="none" cap="none" strike="noStrike">
                <a:solidFill>
                  <a:srgbClr val="000000"/>
                </a:solidFill>
                <a:latin typeface="Arial"/>
                <a:ea typeface="Arial"/>
                <a:cs typeface="Arial"/>
                <a:sym typeface="Arial"/>
              </a:rPr>
              <a:t> can be used to monitor the training process and improve the performance of the model.</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1" i="0" lang="en-IN" sz="2000" u="none" cap="none" strike="noStrike">
                <a:solidFill>
                  <a:srgbClr val="000000"/>
                </a:solidFill>
                <a:latin typeface="Arial"/>
                <a:ea typeface="Arial"/>
                <a:cs typeface="Arial"/>
                <a:sym typeface="Arial"/>
              </a:rPr>
              <a:t>TensorBoard</a:t>
            </a:r>
            <a:r>
              <a:rPr b="0" i="0" lang="en-IN" sz="2000" u="none" cap="none" strike="noStrike">
                <a:solidFill>
                  <a:srgbClr val="000000"/>
                </a:solidFill>
                <a:latin typeface="Arial"/>
                <a:ea typeface="Arial"/>
                <a:cs typeface="Arial"/>
                <a:sym typeface="Arial"/>
              </a:rPr>
              <a:t> is a tool provided with TensorFlow that allows users to visualize the training process and the performance of a model. </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1" i="0" lang="en-IN" sz="2000" u="none" cap="none" strike="noStrike">
                <a:solidFill>
                  <a:srgbClr val="000000"/>
                </a:solidFill>
                <a:latin typeface="Arial"/>
                <a:ea typeface="Arial"/>
                <a:cs typeface="Arial"/>
                <a:sym typeface="Arial"/>
              </a:rPr>
              <a:t>ModelCheckpoint</a:t>
            </a:r>
            <a:r>
              <a:rPr b="0" i="0" lang="en-IN" sz="2000" u="none" cap="none" strike="noStrike">
                <a:solidFill>
                  <a:srgbClr val="000000"/>
                </a:solidFill>
                <a:latin typeface="Arial"/>
                <a:ea typeface="Arial"/>
                <a:cs typeface="Arial"/>
                <a:sym typeface="Arial"/>
              </a:rPr>
              <a:t> is a callback in TensorFlow that can be used to save the weights of a model at regular intervals during training.</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1" i="0" lang="en-IN" sz="2000" u="none" cap="none" strike="noStrike">
                <a:solidFill>
                  <a:srgbClr val="000000"/>
                </a:solidFill>
                <a:latin typeface="Arial"/>
                <a:ea typeface="Arial"/>
                <a:cs typeface="Arial"/>
                <a:sym typeface="Arial"/>
              </a:rPr>
              <a:t>ReduceLROnPlateau </a:t>
            </a:r>
            <a:r>
              <a:rPr b="0" i="0" lang="en-IN" sz="2000" u="none" cap="none" strike="noStrike">
                <a:solidFill>
                  <a:srgbClr val="000000"/>
                </a:solidFill>
                <a:latin typeface="Arial"/>
                <a:ea typeface="Arial"/>
                <a:cs typeface="Arial"/>
                <a:sym typeface="Arial"/>
              </a:rPr>
              <a:t>class reduces learning rate when a metric has stopped improving</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1" name="Shape 501"/>
        <p:cNvGrpSpPr/>
        <p:nvPr/>
      </p:nvGrpSpPr>
      <p:grpSpPr>
        <a:xfrm>
          <a:off x="0" y="0"/>
          <a:ext cx="0" cy="0"/>
          <a:chOff x="0" y="0"/>
          <a:chExt cx="0" cy="0"/>
        </a:xfrm>
      </p:grpSpPr>
      <p:sp>
        <p:nvSpPr>
          <p:cNvPr id="502" name="Google Shape;502;p33"/>
          <p:cNvSpPr txBox="1"/>
          <p:nvPr/>
        </p:nvSpPr>
        <p:spPr>
          <a:xfrm>
            <a:off x="690475" y="1467600"/>
            <a:ext cx="7086300" cy="4217400"/>
          </a:xfrm>
          <a:prstGeom prst="rect">
            <a:avLst/>
          </a:prstGeom>
          <a:noFill/>
          <a:ln>
            <a:noFill/>
          </a:ln>
        </p:spPr>
        <p:txBody>
          <a:bodyPr anchorCtr="0" anchor="t" bIns="45700" lIns="91425" spcFirstLastPara="1" rIns="91425" wrap="square" tIns="45700">
            <a:spAutoFit/>
          </a:bodyPr>
          <a:lstStyle/>
          <a:p>
            <a:pPr indent="0" lvl="0" marL="457200" marR="0" rtl="0" algn="just">
              <a:lnSpc>
                <a:spcPct val="150000"/>
              </a:lnSpc>
              <a:spcBef>
                <a:spcPts val="0"/>
              </a:spcBef>
              <a:spcAft>
                <a:spcPts val="0"/>
              </a:spcAft>
              <a:buClr>
                <a:srgbClr val="000000"/>
              </a:buClr>
              <a:buSzPts val="2100"/>
              <a:buFont typeface="Arial"/>
              <a:buNone/>
            </a:pPr>
            <a:r>
              <a:rPr b="1" i="0" lang="en-IN" sz="2100" u="none" cap="none" strike="noStrike">
                <a:solidFill>
                  <a:srgbClr val="000000"/>
                </a:solidFill>
                <a:latin typeface="Times New Roman"/>
                <a:ea typeface="Times New Roman"/>
                <a:cs typeface="Times New Roman"/>
                <a:sym typeface="Times New Roman"/>
              </a:rPr>
              <a:t>Once the model has been trained, it will be evaluated on the test dataset to assess its performance in detecting brain tumors. A confusion matrix will be generated to visualize the model's performance for each of the four categories. The model's performance will also be compared to the results obtained from a machine learning model for brain tumor detection.</a:t>
            </a:r>
            <a:endParaRPr b="1" i="0" sz="2100" u="none" cap="none" strike="noStrike">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Clr>
                <a:srgbClr val="000000"/>
              </a:buClr>
              <a:buSzPts val="2100"/>
              <a:buFont typeface="Arial"/>
              <a:buNone/>
            </a:pPr>
            <a:r>
              <a:t/>
            </a:r>
            <a:endParaRPr b="1"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highlight>
                <a:schemeClr val="lt2"/>
              </a:highlight>
              <a:latin typeface="Arial"/>
              <a:ea typeface="Arial"/>
              <a:cs typeface="Arial"/>
              <a:sym typeface="Arial"/>
            </a:endParaRPr>
          </a:p>
        </p:txBody>
      </p:sp>
      <p:sp>
        <p:nvSpPr>
          <p:cNvPr id="503" name="Google Shape;503;p33"/>
          <p:cNvSpPr txBox="1"/>
          <p:nvPr>
            <p:ph idx="4294967295" type="title"/>
          </p:nvPr>
        </p:nvSpPr>
        <p:spPr>
          <a:xfrm>
            <a:off x="937050" y="271575"/>
            <a:ext cx="10170000" cy="708000"/>
          </a:xfrm>
          <a:prstGeom prst="rect">
            <a:avLst/>
          </a:prstGeom>
          <a:solidFill>
            <a:srgbClr val="48889F"/>
          </a:solidFill>
          <a:ln>
            <a:noFill/>
          </a:ln>
        </p:spPr>
        <p:txBody>
          <a:bodyPr anchorCtr="0" anchor="t" bIns="121900" lIns="121900" spcFirstLastPara="1" rIns="121900" wrap="square" tIns="121900">
            <a:sp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Model Evaluation</a:t>
            </a:r>
            <a:endParaRPr sz="3000">
              <a:solidFill>
                <a:schemeClr val="lt1"/>
              </a:solidFill>
              <a:highlight>
                <a:srgbClr val="48889F"/>
              </a:highlight>
            </a:endParaRPr>
          </a:p>
        </p:txBody>
      </p:sp>
      <p:sp>
        <p:nvSpPr>
          <p:cNvPr id="504" name="Google Shape;504;p33"/>
          <p:cNvSpPr txBox="1"/>
          <p:nvPr/>
        </p:nvSpPr>
        <p:spPr>
          <a:xfrm>
            <a:off x="7652375" y="6143075"/>
            <a:ext cx="282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505" name="Google Shape;505;p33"/>
          <p:cNvPicPr preferRelativeResize="0"/>
          <p:nvPr/>
        </p:nvPicPr>
        <p:blipFill rotWithShape="1">
          <a:blip r:embed="rId3">
            <a:alphaModFix/>
          </a:blip>
          <a:srcRect b="6663" l="4250" r="15402" t="8445"/>
          <a:stretch/>
        </p:blipFill>
        <p:spPr>
          <a:xfrm>
            <a:off x="8223475" y="1467600"/>
            <a:ext cx="3837600" cy="325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34"/>
          <p:cNvPicPr preferRelativeResize="0"/>
          <p:nvPr/>
        </p:nvPicPr>
        <p:blipFill rotWithShape="1">
          <a:blip r:embed="rId3">
            <a:alphaModFix/>
          </a:blip>
          <a:srcRect b="0" l="0" r="0" t="0"/>
          <a:stretch/>
        </p:blipFill>
        <p:spPr>
          <a:xfrm>
            <a:off x="2032000" y="2060848"/>
            <a:ext cx="9464600" cy="4320480"/>
          </a:xfrm>
          <a:prstGeom prst="rect">
            <a:avLst/>
          </a:prstGeom>
          <a:noFill/>
          <a:ln>
            <a:noFill/>
          </a:ln>
        </p:spPr>
      </p:pic>
      <p:sp>
        <p:nvSpPr>
          <p:cNvPr id="511" name="Google Shape;511;p34"/>
          <p:cNvSpPr txBox="1"/>
          <p:nvPr/>
        </p:nvSpPr>
        <p:spPr>
          <a:xfrm>
            <a:off x="1487488" y="548680"/>
            <a:ext cx="9865096" cy="830997"/>
          </a:xfrm>
          <a:prstGeom prst="rect">
            <a:avLst/>
          </a:prstGeom>
          <a:solidFill>
            <a:srgbClr val="076173"/>
          </a:solidFill>
          <a:ln cap="flat" cmpd="sng" w="9525">
            <a:solidFill>
              <a:srgbClr val="8D8D8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2400" u="none" cap="none" strike="noStrike">
                <a:solidFill>
                  <a:schemeClr val="lt1"/>
                </a:solidFill>
                <a:latin typeface="Arial"/>
                <a:ea typeface="Arial"/>
                <a:cs typeface="Arial"/>
                <a:sym typeface="Arial"/>
              </a:rPr>
              <a:t>Performance of EffnetB0</a:t>
            </a:r>
            <a:endParaRPr/>
          </a:p>
          <a:p>
            <a:pPr indent="0" lvl="0" marL="0" marR="0" rtl="0" algn="ctr">
              <a:lnSpc>
                <a:spcPct val="100000"/>
              </a:lnSpc>
              <a:spcBef>
                <a:spcPts val="0"/>
              </a:spcBef>
              <a:spcAft>
                <a:spcPts val="0"/>
              </a:spcAft>
              <a:buNone/>
            </a:pPr>
            <a:r>
              <a:rPr b="0" i="0" lang="en-IN" sz="2400" u="none" cap="none" strike="noStrike">
                <a:solidFill>
                  <a:schemeClr val="lt1"/>
                </a:solidFill>
                <a:latin typeface="Arial"/>
                <a:ea typeface="Arial"/>
                <a:cs typeface="Arial"/>
                <a:sym typeface="Arial"/>
              </a:rPr>
              <a:t>Overall accuracy achieved is 98%</a:t>
            </a:r>
            <a:endParaRPr b="0" i="0" sz="2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5"/>
          <p:cNvSpPr txBox="1"/>
          <p:nvPr/>
        </p:nvSpPr>
        <p:spPr>
          <a:xfrm>
            <a:off x="358950" y="1715275"/>
            <a:ext cx="11148000" cy="47103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517" name="Google Shape;517;p35"/>
          <p:cNvSpPr txBox="1"/>
          <p:nvPr>
            <p:ph idx="4294967295" type="title"/>
          </p:nvPr>
        </p:nvSpPr>
        <p:spPr>
          <a:xfrm>
            <a:off x="990000" y="460975"/>
            <a:ext cx="10170000" cy="7131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Let’s look at the Demo</a:t>
            </a:r>
            <a:endParaRPr sz="3000">
              <a:solidFill>
                <a:schemeClr val="lt1"/>
              </a:solidFill>
              <a:highlight>
                <a:srgbClr val="48889F"/>
              </a:highlight>
            </a:endParaRPr>
          </a:p>
          <a:p>
            <a:pPr indent="0" lvl="0" marL="0" marR="380583" rtl="0" algn="ctr">
              <a:lnSpc>
                <a:spcPct val="119325"/>
              </a:lnSpc>
              <a:spcBef>
                <a:spcPts val="1849"/>
              </a:spcBef>
              <a:spcAft>
                <a:spcPts val="0"/>
              </a:spcAft>
              <a:buSzPts val="3700"/>
              <a:buNone/>
            </a:pPr>
            <a:r>
              <a:t/>
            </a:r>
            <a:endParaRPr sz="3000">
              <a:solidFill>
                <a:schemeClr val="lt1"/>
              </a:solidFill>
              <a:highlight>
                <a:srgbClr val="48889F"/>
              </a:highlight>
            </a:endParaRPr>
          </a:p>
          <a:p>
            <a:pPr indent="0" lvl="0" marL="0" rtl="0" algn="ctr">
              <a:lnSpc>
                <a:spcPct val="100000"/>
              </a:lnSpc>
              <a:spcBef>
                <a:spcPts val="0"/>
              </a:spcBef>
              <a:spcAft>
                <a:spcPts val="0"/>
              </a:spcAft>
              <a:buSzPts val="3700"/>
              <a:buNone/>
            </a:pPr>
            <a:r>
              <a:t/>
            </a:r>
            <a:endParaRPr sz="3000">
              <a:solidFill>
                <a:schemeClr val="lt1"/>
              </a:solidFill>
              <a:highlight>
                <a:srgbClr val="48889F"/>
              </a:highlight>
            </a:endParaRPr>
          </a:p>
        </p:txBody>
      </p:sp>
      <p:sp>
        <p:nvSpPr>
          <p:cNvPr id="518" name="Google Shape;518;p35"/>
          <p:cNvSpPr txBox="1"/>
          <p:nvPr/>
        </p:nvSpPr>
        <p:spPr>
          <a:xfrm>
            <a:off x="5215550" y="6281700"/>
            <a:ext cx="210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6"/>
          <p:cNvSpPr txBox="1"/>
          <p:nvPr/>
        </p:nvSpPr>
        <p:spPr>
          <a:xfrm>
            <a:off x="503900" y="275400"/>
            <a:ext cx="11002800" cy="646500"/>
          </a:xfrm>
          <a:prstGeom prst="rect">
            <a:avLst/>
          </a:prstGeom>
          <a:solidFill>
            <a:srgbClr val="07617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solidFill>
                  <a:schemeClr val="lt1"/>
                </a:solidFill>
                <a:latin typeface="Nunito"/>
                <a:ea typeface="Nunito"/>
                <a:cs typeface="Nunito"/>
                <a:sym typeface="Nunito"/>
              </a:rPr>
              <a:t>                                     Future scope</a:t>
            </a:r>
            <a:endParaRPr b="1" sz="3000">
              <a:solidFill>
                <a:schemeClr val="lt1"/>
              </a:solidFill>
              <a:latin typeface="Nunito"/>
              <a:ea typeface="Nunito"/>
              <a:cs typeface="Nunito"/>
              <a:sym typeface="Nunito"/>
            </a:endParaRPr>
          </a:p>
        </p:txBody>
      </p:sp>
      <p:sp>
        <p:nvSpPr>
          <p:cNvPr id="524" name="Google Shape;524;p36"/>
          <p:cNvSpPr txBox="1"/>
          <p:nvPr/>
        </p:nvSpPr>
        <p:spPr>
          <a:xfrm>
            <a:off x="653725" y="1107700"/>
            <a:ext cx="11002800" cy="5704200"/>
          </a:xfrm>
          <a:prstGeom prst="rect">
            <a:avLst/>
          </a:prstGeom>
          <a:noFill/>
          <a:ln>
            <a:noFill/>
          </a:ln>
        </p:spPr>
        <p:txBody>
          <a:bodyPr anchorCtr="0" anchor="t" bIns="91425" lIns="91425" spcFirstLastPara="1" rIns="91425" wrap="square" tIns="91425">
            <a:spAutoFit/>
          </a:bodyPr>
          <a:lstStyle/>
          <a:p>
            <a:pPr indent="-349250" lvl="0" marL="457200" marR="74295" rtl="0" algn="just">
              <a:lnSpc>
                <a:spcPct val="175000"/>
              </a:lnSpc>
              <a:spcBef>
                <a:spcPts val="5"/>
              </a:spcBef>
              <a:spcAft>
                <a:spcPts val="0"/>
              </a:spcAft>
              <a:buSzPts val="1900"/>
              <a:buFont typeface="Nunito"/>
              <a:buChar char="●"/>
            </a:pPr>
            <a:r>
              <a:rPr lang="en-IN" sz="1700">
                <a:latin typeface="Roboto"/>
                <a:ea typeface="Roboto"/>
                <a:cs typeface="Roboto"/>
                <a:sym typeface="Roboto"/>
              </a:rPr>
              <a:t>One possible avenue for future work is to expand the dataset used in this project to include a larger variety of brain tumor types and also to include images from different medical centers.</a:t>
            </a:r>
            <a:endParaRPr sz="1700">
              <a:latin typeface="Roboto"/>
              <a:ea typeface="Roboto"/>
              <a:cs typeface="Roboto"/>
              <a:sym typeface="Roboto"/>
            </a:endParaRPr>
          </a:p>
          <a:p>
            <a:pPr indent="0" lvl="0" marL="457200" marR="74295" rtl="0" algn="just">
              <a:lnSpc>
                <a:spcPct val="175000"/>
              </a:lnSpc>
              <a:spcBef>
                <a:spcPts val="5"/>
              </a:spcBef>
              <a:spcAft>
                <a:spcPts val="0"/>
              </a:spcAft>
              <a:buNone/>
            </a:pPr>
            <a:r>
              <a:t/>
            </a:r>
            <a:endParaRPr sz="1700">
              <a:latin typeface="Roboto"/>
              <a:ea typeface="Roboto"/>
              <a:cs typeface="Roboto"/>
              <a:sym typeface="Roboto"/>
            </a:endParaRPr>
          </a:p>
          <a:p>
            <a:pPr indent="-349250" lvl="0" marL="457200" marR="74295" rtl="0" algn="just">
              <a:lnSpc>
                <a:spcPct val="175000"/>
              </a:lnSpc>
              <a:spcBef>
                <a:spcPts val="5"/>
              </a:spcBef>
              <a:spcAft>
                <a:spcPts val="0"/>
              </a:spcAft>
              <a:buSzPts val="1900"/>
              <a:buFont typeface="Nunito"/>
              <a:buChar char="●"/>
            </a:pPr>
            <a:r>
              <a:rPr lang="en-IN" sz="1700">
                <a:latin typeface="Roboto"/>
                <a:ea typeface="Roboto"/>
                <a:cs typeface="Roboto"/>
                <a:sym typeface="Roboto"/>
              </a:rPr>
              <a:t>One area for improvement could be to explore the use of other CNN architectures, such as ResNet or DenseNet, and compare their performance with the EfficientNetB0 model .</a:t>
            </a:r>
            <a:endParaRPr sz="1700">
              <a:latin typeface="Roboto"/>
              <a:ea typeface="Roboto"/>
              <a:cs typeface="Roboto"/>
              <a:sym typeface="Roboto"/>
            </a:endParaRPr>
          </a:p>
          <a:p>
            <a:pPr indent="0" lvl="0" marL="457200" marR="74295" rtl="0" algn="just">
              <a:lnSpc>
                <a:spcPct val="175000"/>
              </a:lnSpc>
              <a:spcBef>
                <a:spcPts val="5"/>
              </a:spcBef>
              <a:spcAft>
                <a:spcPts val="0"/>
              </a:spcAft>
              <a:buNone/>
            </a:pPr>
            <a:r>
              <a:t/>
            </a:r>
            <a:endParaRPr sz="1700">
              <a:latin typeface="Roboto"/>
              <a:ea typeface="Roboto"/>
              <a:cs typeface="Roboto"/>
              <a:sym typeface="Roboto"/>
            </a:endParaRPr>
          </a:p>
          <a:p>
            <a:pPr indent="-361950" lvl="0" marL="457200" marR="74295" rtl="0" algn="just">
              <a:lnSpc>
                <a:spcPct val="175000"/>
              </a:lnSpc>
              <a:spcBef>
                <a:spcPts val="5"/>
              </a:spcBef>
              <a:spcAft>
                <a:spcPts val="0"/>
              </a:spcAft>
              <a:buSzPts val="2100"/>
              <a:buFont typeface="Roboto"/>
              <a:buChar char="●"/>
            </a:pPr>
            <a:r>
              <a:rPr lang="en-IN" sz="1700">
                <a:latin typeface="Roboto"/>
                <a:ea typeface="Roboto"/>
                <a:cs typeface="Roboto"/>
                <a:sym typeface="Roboto"/>
              </a:rPr>
              <a:t> Improve testing accuracy and computation time by using classifier boosting techniques like fine-tuning hyper parameters, training for a longer time i.e. using more epochs, adding more appropriate layers etc..</a:t>
            </a:r>
            <a:endParaRPr sz="1700">
              <a:latin typeface="Roboto"/>
              <a:ea typeface="Roboto"/>
              <a:cs typeface="Roboto"/>
              <a:sym typeface="Roboto"/>
            </a:endParaRPr>
          </a:p>
          <a:p>
            <a:pPr indent="0" lvl="0" marL="457200" marR="74295" rtl="0" algn="just">
              <a:lnSpc>
                <a:spcPct val="175000"/>
              </a:lnSpc>
              <a:spcBef>
                <a:spcPts val="5"/>
              </a:spcBef>
              <a:spcAft>
                <a:spcPts val="0"/>
              </a:spcAft>
              <a:buNone/>
            </a:pPr>
            <a:r>
              <a:t/>
            </a:r>
            <a:endParaRPr sz="1700">
              <a:latin typeface="Roboto"/>
              <a:ea typeface="Roboto"/>
              <a:cs typeface="Roboto"/>
              <a:sym typeface="Roboto"/>
            </a:endParaRPr>
          </a:p>
          <a:p>
            <a:pPr indent="-336550" lvl="0" marL="457200" marR="74295" rtl="0" algn="just">
              <a:lnSpc>
                <a:spcPct val="175000"/>
              </a:lnSpc>
              <a:spcBef>
                <a:spcPts val="5"/>
              </a:spcBef>
              <a:spcAft>
                <a:spcPts val="0"/>
              </a:spcAft>
              <a:buSzPts val="1700"/>
              <a:buFont typeface="Roboto"/>
              <a:buChar char="●"/>
            </a:pPr>
            <a:r>
              <a:rPr lang="en-IN" sz="1700">
                <a:latin typeface="Roboto"/>
                <a:ea typeface="Roboto"/>
                <a:cs typeface="Roboto"/>
                <a:sym typeface="Roboto"/>
              </a:rPr>
              <a:t>Classifier boosting can be used.</a:t>
            </a:r>
            <a:endParaRPr sz="1700">
              <a:latin typeface="Roboto"/>
              <a:ea typeface="Roboto"/>
              <a:cs typeface="Roboto"/>
              <a:sym typeface="Roboto"/>
            </a:endParaRPr>
          </a:p>
          <a:p>
            <a:pPr indent="0" lvl="0" marL="457200" marR="74295" rtl="0" algn="just">
              <a:lnSpc>
                <a:spcPct val="175000"/>
              </a:lnSpc>
              <a:spcBef>
                <a:spcPts val="5"/>
              </a:spcBef>
              <a:spcAft>
                <a:spcPts val="0"/>
              </a:spcAft>
              <a:buNone/>
            </a:pPr>
            <a:r>
              <a:t/>
            </a:r>
            <a:endParaRPr sz="1700">
              <a:latin typeface="Roboto"/>
              <a:ea typeface="Roboto"/>
              <a:cs typeface="Roboto"/>
              <a:sym typeface="Roboto"/>
            </a:endParaRPr>
          </a:p>
          <a:p>
            <a:pPr indent="-336550" lvl="0" marL="457200" marR="74295" rtl="0" algn="just">
              <a:lnSpc>
                <a:spcPct val="175000"/>
              </a:lnSpc>
              <a:spcBef>
                <a:spcPts val="5"/>
              </a:spcBef>
              <a:spcAft>
                <a:spcPts val="0"/>
              </a:spcAft>
              <a:buSzPts val="1700"/>
              <a:buFont typeface="Roboto"/>
              <a:buChar char="●"/>
            </a:pPr>
            <a:r>
              <a:rPr lang="en-IN" sz="1700">
                <a:latin typeface="Roboto"/>
                <a:ea typeface="Roboto"/>
                <a:cs typeface="Roboto"/>
                <a:sym typeface="Roboto"/>
              </a:rPr>
              <a:t>Unsupervised transfer learning may attract more and more attention in the future.</a:t>
            </a:r>
            <a:endParaRPr sz="17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nvSpPr>
        <p:spPr>
          <a:xfrm>
            <a:off x="522000" y="1571400"/>
            <a:ext cx="11148000" cy="47103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rgbClr val="000000"/>
              </a:buClr>
              <a:buSzPts val="1800"/>
              <a:buFont typeface="Times New Roman"/>
              <a:buAutoNum type="arabicParenR"/>
            </a:pPr>
            <a:r>
              <a:rPr b="0" i="0" lang="en-IN" sz="1800" u="none" cap="none" strike="noStrike">
                <a:solidFill>
                  <a:srgbClr val="000000"/>
                </a:solidFill>
                <a:latin typeface="Times New Roman"/>
                <a:ea typeface="Times New Roman"/>
                <a:cs typeface="Times New Roman"/>
                <a:sym typeface="Times New Roman"/>
              </a:rPr>
              <a:t>J. Park, et al., "Deep learning-based brain tumor classification using transfer learning and data augmentation," 2020.</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AutoNum type="arabicParenR"/>
            </a:pPr>
            <a:r>
              <a:rPr b="0" i="0" lang="en-IN" sz="1800" u="none" cap="none" strike="noStrike">
                <a:solidFill>
                  <a:srgbClr val="000000"/>
                </a:solidFill>
                <a:latin typeface="Times New Roman"/>
                <a:ea typeface="Times New Roman"/>
                <a:cs typeface="Times New Roman"/>
                <a:sym typeface="Times New Roman"/>
              </a:rPr>
              <a:t>R. Kavuru, et al., "Automated brain tumor classification using a convolutional neural network and TensorFlow," 2019.</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AutoNum type="arabicParenR"/>
            </a:pPr>
            <a:r>
              <a:rPr b="0" i="0" lang="en-IN" sz="1800" u="none" cap="none" strike="noStrike">
                <a:solidFill>
                  <a:srgbClr val="000000"/>
                </a:solidFill>
                <a:latin typeface="Times New Roman"/>
                <a:ea typeface="Times New Roman"/>
                <a:cs typeface="Times New Roman"/>
                <a:sym typeface="Times New Roman"/>
              </a:rPr>
              <a:t>M. K. Singh, et al., "Transfer learning for brain tumor classification using convolutional neural networks," 2018.</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AutoNum type="arabicParenR"/>
            </a:pPr>
            <a:r>
              <a:rPr b="0" i="0" lang="en-IN" sz="1800" u="none" cap="none" strike="noStrike">
                <a:solidFill>
                  <a:srgbClr val="000000"/>
                </a:solidFill>
                <a:latin typeface="Times New Roman"/>
                <a:ea typeface="Times New Roman"/>
                <a:cs typeface="Times New Roman"/>
                <a:sym typeface="Times New Roman"/>
              </a:rPr>
              <a:t>R. Tiwari, et al., "Brain tumor classification using convolutional neural networks and transfer learning," 2017.</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AutoNum type="arabicParenR"/>
            </a:pPr>
            <a:r>
              <a:rPr b="0" i="0" lang="en-IN" sz="1800" u="none" cap="none" strike="noStrike">
                <a:solidFill>
                  <a:srgbClr val="000000"/>
                </a:solidFill>
                <a:latin typeface="Times New Roman"/>
                <a:ea typeface="Times New Roman"/>
                <a:cs typeface="Times New Roman"/>
                <a:sym typeface="Times New Roman"/>
              </a:rPr>
              <a:t>Zhou, et al., "Deep learning versus machine learning for brain tumor classification using magnetic resonance imaging: a comparative study," 2018.</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AutoNum type="arabicParenR"/>
            </a:pPr>
            <a:r>
              <a:rPr b="0" i="0" lang="en-IN" sz="1800" u="none" cap="none" strike="noStrike">
                <a:solidFill>
                  <a:srgbClr val="000000"/>
                </a:solidFill>
                <a:latin typeface="Times New Roman"/>
                <a:ea typeface="Times New Roman"/>
                <a:cs typeface="Times New Roman"/>
                <a:sym typeface="Times New Roman"/>
              </a:rPr>
              <a:t>Cao, et al., "Deep learning versus machine learning for glioma grading using magnetic resonance imaging: a comparative study," 2019.</a:t>
            </a:r>
            <a:endParaRPr b="0" i="0" sz="1800" u="none" cap="none" strike="noStrike">
              <a:solidFill>
                <a:srgbClr val="000000"/>
              </a:solidFill>
              <a:latin typeface="Times New Roman"/>
              <a:ea typeface="Times New Roman"/>
              <a:cs typeface="Times New Roman"/>
              <a:sym typeface="Times New Roman"/>
            </a:endParaRPr>
          </a:p>
        </p:txBody>
      </p:sp>
      <p:sp>
        <p:nvSpPr>
          <p:cNvPr id="530" name="Google Shape;530;p37"/>
          <p:cNvSpPr txBox="1"/>
          <p:nvPr>
            <p:ph idx="4294967295" type="title"/>
          </p:nvPr>
        </p:nvSpPr>
        <p:spPr>
          <a:xfrm>
            <a:off x="990000" y="460975"/>
            <a:ext cx="10170000" cy="7131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REFERENCES</a:t>
            </a:r>
            <a:endParaRPr sz="3000">
              <a:solidFill>
                <a:schemeClr val="lt1"/>
              </a:solidFill>
              <a:highlight>
                <a:srgbClr val="48889F"/>
              </a:highlight>
            </a:endParaRPr>
          </a:p>
          <a:p>
            <a:pPr indent="0" lvl="0" marL="0" rtl="0" algn="ctr">
              <a:lnSpc>
                <a:spcPct val="100000"/>
              </a:lnSpc>
              <a:spcBef>
                <a:spcPts val="0"/>
              </a:spcBef>
              <a:spcAft>
                <a:spcPts val="0"/>
              </a:spcAft>
              <a:buSzPts val="3700"/>
              <a:buNone/>
            </a:pPr>
            <a:r>
              <a:t/>
            </a:r>
            <a:endParaRPr sz="3000">
              <a:solidFill>
                <a:schemeClr val="lt1"/>
              </a:solidFill>
              <a:highlight>
                <a:srgbClr val="48889F"/>
              </a:highlight>
            </a:endParaRPr>
          </a:p>
        </p:txBody>
      </p:sp>
      <p:sp>
        <p:nvSpPr>
          <p:cNvPr id="531" name="Google Shape;531;p37"/>
          <p:cNvSpPr txBox="1"/>
          <p:nvPr/>
        </p:nvSpPr>
        <p:spPr>
          <a:xfrm>
            <a:off x="5215550" y="6281700"/>
            <a:ext cx="210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8"/>
          <p:cNvSpPr txBox="1"/>
          <p:nvPr>
            <p:ph type="title"/>
          </p:nvPr>
        </p:nvSpPr>
        <p:spPr>
          <a:xfrm>
            <a:off x="2317867" y="1064133"/>
            <a:ext cx="12498900" cy="17763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t/>
            </a:r>
            <a:endParaRPr/>
          </a:p>
        </p:txBody>
      </p:sp>
      <p:sp>
        <p:nvSpPr>
          <p:cNvPr id="537" name="Google Shape;537;p38"/>
          <p:cNvSpPr txBox="1"/>
          <p:nvPr>
            <p:ph idx="1" type="body"/>
          </p:nvPr>
        </p:nvSpPr>
        <p:spPr>
          <a:xfrm>
            <a:off x="2317867" y="3537867"/>
            <a:ext cx="12498900" cy="4518300"/>
          </a:xfrm>
          <a:prstGeom prst="rect">
            <a:avLst/>
          </a:prstGeom>
          <a:noFill/>
          <a:ln>
            <a:noFill/>
          </a:ln>
        </p:spPr>
        <p:txBody>
          <a:bodyPr anchorCtr="0" anchor="t" bIns="121900" lIns="121900" spcFirstLastPara="1" rIns="121900" wrap="square" tIns="121900">
            <a:normAutofit/>
          </a:bodyPr>
          <a:lstStyle/>
          <a:p>
            <a:pPr indent="0" lvl="0" marL="609600" rtl="0" algn="l">
              <a:lnSpc>
                <a:spcPct val="115000"/>
              </a:lnSpc>
              <a:spcBef>
                <a:spcPts val="0"/>
              </a:spcBef>
              <a:spcAft>
                <a:spcPts val="1600"/>
              </a:spcAft>
              <a:buSzPts val="2400"/>
              <a:buNone/>
            </a:pPr>
            <a:r>
              <a:t/>
            </a:r>
            <a:endParaRPr/>
          </a:p>
        </p:txBody>
      </p:sp>
      <p:pic>
        <p:nvPicPr>
          <p:cNvPr id="538" name="Google Shape;538;p38"/>
          <p:cNvPicPr preferRelativeResize="0"/>
          <p:nvPr/>
        </p:nvPicPr>
        <p:blipFill rotWithShape="1">
          <a:blip r:embed="rId3">
            <a:alphaModFix/>
          </a:blip>
          <a:srcRect b="0" l="0" r="0" t="0"/>
          <a:stretch/>
        </p:blipFill>
        <p:spPr>
          <a:xfrm>
            <a:off x="0" y="58133"/>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5"/>
          <p:cNvPicPr preferRelativeResize="0"/>
          <p:nvPr/>
        </p:nvPicPr>
        <p:blipFill rotWithShape="1">
          <a:blip r:embed="rId3">
            <a:alphaModFix/>
          </a:blip>
          <a:srcRect b="8060" l="832" r="0" t="17926"/>
          <a:stretch/>
        </p:blipFill>
        <p:spPr>
          <a:xfrm>
            <a:off x="3589025" y="1127413"/>
            <a:ext cx="8578275" cy="3979325"/>
          </a:xfrm>
          <a:prstGeom prst="rect">
            <a:avLst/>
          </a:prstGeom>
          <a:noFill/>
          <a:ln>
            <a:noFill/>
          </a:ln>
        </p:spPr>
      </p:pic>
      <p:sp>
        <p:nvSpPr>
          <p:cNvPr id="297" name="Google Shape;297;p15"/>
          <p:cNvSpPr txBox="1"/>
          <p:nvPr/>
        </p:nvSpPr>
        <p:spPr>
          <a:xfrm>
            <a:off x="4770150" y="5330388"/>
            <a:ext cx="2348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Nunito"/>
                <a:ea typeface="Nunito"/>
                <a:cs typeface="Nunito"/>
                <a:sym typeface="Nunito"/>
              </a:rPr>
              <a:t>Figure: MRI and CT Scan</a:t>
            </a:r>
            <a:endParaRPr b="1" i="0" sz="1400" u="none" cap="none" strike="noStrike">
              <a:solidFill>
                <a:srgbClr val="000000"/>
              </a:solidFill>
              <a:latin typeface="Nunito"/>
              <a:ea typeface="Nunito"/>
              <a:cs typeface="Nunito"/>
              <a:sym typeface="Nunito"/>
            </a:endParaRPr>
          </a:p>
        </p:txBody>
      </p:sp>
      <p:pic>
        <p:nvPicPr>
          <p:cNvPr id="298" name="Google Shape;298;p15"/>
          <p:cNvPicPr preferRelativeResize="0"/>
          <p:nvPr/>
        </p:nvPicPr>
        <p:blipFill rotWithShape="1">
          <a:blip r:embed="rId4">
            <a:alphaModFix/>
          </a:blip>
          <a:srcRect b="2085" l="0" r="0" t="0"/>
          <a:stretch/>
        </p:blipFill>
        <p:spPr>
          <a:xfrm>
            <a:off x="24700" y="1127400"/>
            <a:ext cx="3979326" cy="389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16"/>
          <p:cNvSpPr txBox="1"/>
          <p:nvPr/>
        </p:nvSpPr>
        <p:spPr>
          <a:xfrm>
            <a:off x="522000" y="1571400"/>
            <a:ext cx="11148000" cy="4710300"/>
          </a:xfrm>
          <a:prstGeom prst="rect">
            <a:avLst/>
          </a:prstGeom>
          <a:noFill/>
          <a:ln>
            <a:noFill/>
          </a:ln>
        </p:spPr>
        <p:txBody>
          <a:bodyPr anchorCtr="0" anchor="t" bIns="45700" lIns="91425" spcFirstLastPara="1" rIns="91425" wrap="square" tIns="45700">
            <a:noAutofit/>
          </a:bodyPr>
          <a:lstStyle/>
          <a:p>
            <a:pPr indent="-304800" lvl="0" marL="457200" marR="0" rtl="0" algn="just">
              <a:lnSpc>
                <a:spcPct val="15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"Deep learning-based brain tumor classification using transfer learning and data augmentation," by J. Park et al. (2020) [6] This paper presents a deep learning-based approach for brain tumor classification using transfer learning with the EfficientNet architecture and data augmentation. The authors compare the performance of their approach with other state-of-the-art methods and show that it achieves improved accuracy and robustness.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"Automated brain tumor classification using a convolutional neural network and TensorFlow," by R. Kavuru et al. (2019)[7] This paper describes the development of a CNN-based approach for automated brain tumor classification using TensorFlow. The authors evaluate the performance of their model on a dataset of brain MRI scans and demonstrate its effectiveness in accurately classifying different types of brain tumors.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"Transfer learning for brain tumor classification using convolutional neural networks," by M. K. Singh et al. (2018)[8] This paper investigates the use of transfer learning for brain tumor classification using CNNs. The authors compare the performance of several popular CNN architectures, including VGG-16 and ResNet, and show that transfer learning can significantly improve the accuracy of the classifier.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"Brain tumor classification using convolutional neural networks and transfer learning," by R. Tiwari et al. (2017)[9] This paper presents a CNN-based approach for brain tumor classification using transfer learning with the VGG-16 architecture. The authors evaluate the performance of their model on a dataset of brain MRI scans and demonstrate its effectiveness in classifying different types of brain tumors.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"Deep learning versus machine learning for brain tumor classification using magnetic resonance imaging: a comparative study" (Zhou et al., 2018)[10] - This paper compares the performance of several deep learning and machine learning algorithms for classifying brain tumors using magnetic resonance imaging (MRI) data. The authors found that deep learning methods outperformed traditional machine learning methods in terms of accuracy and sensitivity.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"Deep learning versus machine learning for glioma grading using magnetic resonance imaging: a comparative study" (Cao et al., 2019)[11]  This paper compares the performance of deep learning and machine learning algorithms for grading gliomas, a type of brain tumor, using MRI data. The authors found that deep learning methods outperformed traditional machine learning methods in terms of accuracy and sensitivity.</a:t>
            </a:r>
            <a:endParaRPr b="0" i="0" sz="1200" u="none" cap="none" strike="noStrike">
              <a:solidFill>
                <a:srgbClr val="000000"/>
              </a:solidFill>
              <a:latin typeface="Times New Roman"/>
              <a:ea typeface="Times New Roman"/>
              <a:cs typeface="Times New Roman"/>
              <a:sym typeface="Times New Roman"/>
            </a:endParaRPr>
          </a:p>
        </p:txBody>
      </p:sp>
      <p:sp>
        <p:nvSpPr>
          <p:cNvPr id="304" name="Google Shape;304;p16"/>
          <p:cNvSpPr txBox="1"/>
          <p:nvPr>
            <p:ph idx="4294967295" type="title"/>
          </p:nvPr>
        </p:nvSpPr>
        <p:spPr>
          <a:xfrm>
            <a:off x="990000" y="460975"/>
            <a:ext cx="10170000" cy="7131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highlight>
                  <a:srgbClr val="48889F"/>
                </a:highlight>
              </a:rPr>
              <a:t>LITERATURE SURVEY</a:t>
            </a:r>
            <a:endParaRPr sz="3000">
              <a:solidFill>
                <a:schemeClr val="lt1"/>
              </a:solidFill>
              <a:highlight>
                <a:srgbClr val="48889F"/>
              </a:highlight>
            </a:endParaRPr>
          </a:p>
          <a:p>
            <a:pPr indent="0" lvl="0" marL="0" rtl="0" algn="ctr">
              <a:lnSpc>
                <a:spcPct val="100000"/>
              </a:lnSpc>
              <a:spcBef>
                <a:spcPts val="0"/>
              </a:spcBef>
              <a:spcAft>
                <a:spcPts val="0"/>
              </a:spcAft>
              <a:buSzPts val="3700"/>
              <a:buNone/>
            </a:pPr>
            <a:r>
              <a:t/>
            </a:r>
            <a:endParaRPr sz="3000">
              <a:solidFill>
                <a:schemeClr val="lt1"/>
              </a:solidFill>
              <a:highlight>
                <a:srgbClr val="48889F"/>
              </a:highlight>
            </a:endParaRPr>
          </a:p>
        </p:txBody>
      </p:sp>
      <p:sp>
        <p:nvSpPr>
          <p:cNvPr id="305" name="Google Shape;305;p16"/>
          <p:cNvSpPr txBox="1"/>
          <p:nvPr/>
        </p:nvSpPr>
        <p:spPr>
          <a:xfrm>
            <a:off x="399800" y="1845200"/>
            <a:ext cx="4674600" cy="461700"/>
          </a:xfrm>
          <a:prstGeom prst="rect">
            <a:avLst/>
          </a:prstGeom>
          <a:noFill/>
          <a:ln>
            <a:noFill/>
          </a:ln>
        </p:spPr>
        <p:txBody>
          <a:bodyPr anchorCtr="0" anchor="t" bIns="91425" lIns="91425" spcFirstLastPara="1" rIns="91425" wrap="square" tIns="91425">
            <a:sp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06" name="Google Shape;306;p16"/>
          <p:cNvSpPr txBox="1"/>
          <p:nvPr/>
        </p:nvSpPr>
        <p:spPr>
          <a:xfrm>
            <a:off x="5215550" y="6281700"/>
            <a:ext cx="210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nvSpPr>
        <p:spPr>
          <a:xfrm>
            <a:off x="3122525" y="2312975"/>
            <a:ext cx="6222000" cy="1754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Arial"/>
              <a:buNone/>
            </a:pPr>
            <a:r>
              <a:rPr b="0" i="0" lang="en-IN" sz="3400" u="none" cap="none" strike="noStrike">
                <a:solidFill>
                  <a:srgbClr val="000000"/>
                </a:solidFill>
                <a:latin typeface="Nunito"/>
                <a:ea typeface="Nunito"/>
                <a:cs typeface="Nunito"/>
                <a:sym typeface="Nunito"/>
              </a:rPr>
              <a:t>PREVIOUSLY USED ML APPROACH </a:t>
            </a:r>
            <a:endParaRPr b="0" i="0" sz="34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3400"/>
              <a:buFont typeface="Arial"/>
              <a:buNone/>
            </a:pPr>
            <a:r>
              <a:rPr b="0" i="0" lang="en-IN" sz="3400" u="none" cap="none" strike="noStrike">
                <a:solidFill>
                  <a:srgbClr val="000000"/>
                </a:solidFill>
                <a:latin typeface="Nunito"/>
                <a:ea typeface="Nunito"/>
                <a:cs typeface="Nunito"/>
                <a:sym typeface="Nunito"/>
              </a:rPr>
              <a:t>( USING RANDOM FOREST )</a:t>
            </a:r>
            <a:endParaRPr b="0" i="0" sz="3400" u="none" cap="none" strike="noStrike">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8"/>
          <p:cNvPicPr preferRelativeResize="0"/>
          <p:nvPr/>
        </p:nvPicPr>
        <p:blipFill rotWithShape="1">
          <a:blip r:embed="rId3">
            <a:alphaModFix/>
          </a:blip>
          <a:srcRect b="0" l="0" r="0" t="0"/>
          <a:stretch/>
        </p:blipFill>
        <p:spPr>
          <a:xfrm>
            <a:off x="7196375" y="2300128"/>
            <a:ext cx="4995625" cy="3093100"/>
          </a:xfrm>
          <a:prstGeom prst="rect">
            <a:avLst/>
          </a:prstGeom>
          <a:noFill/>
          <a:ln>
            <a:noFill/>
          </a:ln>
        </p:spPr>
      </p:pic>
      <p:sp>
        <p:nvSpPr>
          <p:cNvPr id="317" name="Google Shape;317;p18"/>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318" name="Google Shape;318;p18"/>
          <p:cNvSpPr txBox="1"/>
          <p:nvPr/>
        </p:nvSpPr>
        <p:spPr>
          <a:xfrm>
            <a:off x="990000" y="1175775"/>
            <a:ext cx="6987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71616"/>
              </a:solidFill>
              <a:latin typeface="Arial"/>
              <a:ea typeface="Arial"/>
              <a:cs typeface="Arial"/>
              <a:sym typeface="Arial"/>
            </a:endParaRPr>
          </a:p>
        </p:txBody>
      </p:sp>
      <p:sp>
        <p:nvSpPr>
          <p:cNvPr id="319" name="Google Shape;319;p18"/>
          <p:cNvSpPr txBox="1"/>
          <p:nvPr>
            <p:ph idx="4294967295" type="title"/>
          </p:nvPr>
        </p:nvSpPr>
        <p:spPr>
          <a:xfrm>
            <a:off x="990000" y="369050"/>
            <a:ext cx="10212300" cy="6963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rPr>
              <a:t>METHOD</a:t>
            </a:r>
            <a:endParaRPr sz="3000">
              <a:solidFill>
                <a:schemeClr val="lt1"/>
              </a:solidFill>
            </a:endParaRPr>
          </a:p>
          <a:p>
            <a:pPr indent="0" lvl="0" marL="0" rtl="0" algn="ctr">
              <a:lnSpc>
                <a:spcPct val="100000"/>
              </a:lnSpc>
              <a:spcBef>
                <a:spcPts val="0"/>
              </a:spcBef>
              <a:spcAft>
                <a:spcPts val="0"/>
              </a:spcAft>
              <a:buSzPts val="3700"/>
              <a:buNone/>
            </a:pPr>
            <a:r>
              <a:t/>
            </a:r>
            <a:endParaRPr sz="3000">
              <a:solidFill>
                <a:schemeClr val="lt1"/>
              </a:solidFill>
            </a:endParaRPr>
          </a:p>
        </p:txBody>
      </p:sp>
      <p:sp>
        <p:nvSpPr>
          <p:cNvPr id="320" name="Google Shape;320;p18"/>
          <p:cNvSpPr txBox="1"/>
          <p:nvPr/>
        </p:nvSpPr>
        <p:spPr>
          <a:xfrm>
            <a:off x="990000" y="1175775"/>
            <a:ext cx="6460800" cy="57414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900"/>
              <a:buFont typeface="Nunito"/>
              <a:buAutoNum type="arabicPeriod"/>
            </a:pPr>
            <a:r>
              <a:rPr b="1" i="0" lang="en-IN" sz="1900" u="none" cap="none" strike="noStrike">
                <a:solidFill>
                  <a:srgbClr val="000000"/>
                </a:solidFill>
                <a:latin typeface="Nunito"/>
                <a:ea typeface="Nunito"/>
                <a:cs typeface="Nunito"/>
                <a:sym typeface="Nunito"/>
              </a:rPr>
              <a:t>Data preprocessing:</a:t>
            </a:r>
            <a:endParaRPr b="1" i="0" sz="19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Median filter to remove noise and smooth the image</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Segmentation to identify and isolate the tumor region in the image</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Edge detection to enhance the boundaries of the tumor</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Grey co-occurrence matrix to extract texture features from the image</a:t>
            </a:r>
            <a:endParaRPr b="0" i="0" sz="19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AutoNum type="arabicPeriod"/>
            </a:pPr>
            <a:r>
              <a:rPr b="1" i="0" lang="en-IN" sz="1900" u="none" cap="none" strike="noStrike">
                <a:solidFill>
                  <a:srgbClr val="000000"/>
                </a:solidFill>
                <a:latin typeface="Nunito"/>
                <a:ea typeface="Nunito"/>
                <a:cs typeface="Nunito"/>
                <a:sym typeface="Nunito"/>
              </a:rPr>
              <a:t>Tumor classification using random forest:</a:t>
            </a:r>
            <a:endParaRPr b="1" i="0" sz="19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Train a random forest model on a dataset of brain tumor images labeled as benign or malignant</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Use the trained model to make predictions on new, unseen brain tumor images</a:t>
            </a:r>
            <a:endParaRPr b="0"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Clr>
                <a:srgbClr val="000000"/>
              </a:buClr>
              <a:buSzPts val="1900"/>
              <a:buFont typeface="Nunito"/>
              <a:buChar char="●"/>
            </a:pPr>
            <a:r>
              <a:rPr b="0" i="0" lang="en-IN" sz="1900" u="none" cap="none" strike="noStrike">
                <a:solidFill>
                  <a:srgbClr val="000000"/>
                </a:solidFill>
                <a:latin typeface="Nunito"/>
                <a:ea typeface="Nunito"/>
                <a:cs typeface="Nunito"/>
                <a:sym typeface="Nunito"/>
              </a:rPr>
              <a:t>Evaluate the performance of the model using metrics such as accuracy, precision, and recall.</a:t>
            </a:r>
            <a:endParaRPr b="0"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326" name="Google Shape;326;p19"/>
          <p:cNvSpPr txBox="1"/>
          <p:nvPr/>
        </p:nvSpPr>
        <p:spPr>
          <a:xfrm>
            <a:off x="990000" y="1175775"/>
            <a:ext cx="6987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171616"/>
              </a:solidFill>
              <a:latin typeface="Arial"/>
              <a:ea typeface="Arial"/>
              <a:cs typeface="Arial"/>
              <a:sym typeface="Arial"/>
            </a:endParaRPr>
          </a:p>
        </p:txBody>
      </p:sp>
      <p:sp>
        <p:nvSpPr>
          <p:cNvPr id="327" name="Google Shape;327;p19"/>
          <p:cNvSpPr txBox="1"/>
          <p:nvPr>
            <p:ph idx="4294967295" type="title"/>
          </p:nvPr>
        </p:nvSpPr>
        <p:spPr>
          <a:xfrm>
            <a:off x="990000" y="369050"/>
            <a:ext cx="10212300" cy="696300"/>
          </a:xfrm>
          <a:prstGeom prst="rect">
            <a:avLst/>
          </a:prstGeom>
          <a:solidFill>
            <a:srgbClr val="48889F"/>
          </a:solidFill>
          <a:ln>
            <a:noFill/>
          </a:ln>
        </p:spPr>
        <p:txBody>
          <a:bodyPr anchorCtr="0" anchor="t" bIns="121900" lIns="121900" spcFirstLastPara="1" rIns="121900" wrap="square" tIns="121900">
            <a:noAutofit/>
          </a:bodyPr>
          <a:lstStyle/>
          <a:p>
            <a:pPr indent="0" lvl="0" marL="0" marR="380583" rtl="0" algn="ctr">
              <a:lnSpc>
                <a:spcPct val="119325"/>
              </a:lnSpc>
              <a:spcBef>
                <a:spcPts val="1849"/>
              </a:spcBef>
              <a:spcAft>
                <a:spcPts val="0"/>
              </a:spcAft>
              <a:buSzPts val="3700"/>
              <a:buNone/>
            </a:pPr>
            <a:r>
              <a:rPr lang="en-IN" sz="3000">
                <a:solidFill>
                  <a:schemeClr val="lt1"/>
                </a:solidFill>
              </a:rPr>
              <a:t>Performance of Random forest</a:t>
            </a:r>
            <a:endParaRPr sz="3000">
              <a:solidFill>
                <a:schemeClr val="lt1"/>
              </a:solidFill>
            </a:endParaRPr>
          </a:p>
          <a:p>
            <a:pPr indent="0" lvl="0" marL="0" rtl="0" algn="ctr">
              <a:lnSpc>
                <a:spcPct val="100000"/>
              </a:lnSpc>
              <a:spcBef>
                <a:spcPts val="0"/>
              </a:spcBef>
              <a:spcAft>
                <a:spcPts val="0"/>
              </a:spcAft>
              <a:buSzPts val="3700"/>
              <a:buNone/>
            </a:pPr>
            <a:r>
              <a:t/>
            </a:r>
            <a:endParaRPr sz="3000">
              <a:solidFill>
                <a:schemeClr val="lt1"/>
              </a:solidFill>
            </a:endParaRPr>
          </a:p>
        </p:txBody>
      </p:sp>
      <p:sp>
        <p:nvSpPr>
          <p:cNvPr id="328" name="Google Shape;328;p19"/>
          <p:cNvSpPr txBox="1"/>
          <p:nvPr/>
        </p:nvSpPr>
        <p:spPr>
          <a:xfrm>
            <a:off x="8681013" y="5465300"/>
            <a:ext cx="2161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Nunito"/>
              <a:ea typeface="Nunito"/>
              <a:cs typeface="Nunito"/>
              <a:sym typeface="Nunito"/>
            </a:endParaRPr>
          </a:p>
        </p:txBody>
      </p:sp>
      <p:pic>
        <p:nvPicPr>
          <p:cNvPr id="329" name="Google Shape;329;p19"/>
          <p:cNvPicPr preferRelativeResize="0"/>
          <p:nvPr/>
        </p:nvPicPr>
        <p:blipFill rotWithShape="1">
          <a:blip r:embed="rId3">
            <a:alphaModFix/>
          </a:blip>
          <a:srcRect b="0" l="0" r="0" t="0"/>
          <a:stretch/>
        </p:blipFill>
        <p:spPr>
          <a:xfrm>
            <a:off x="2062163" y="1462088"/>
            <a:ext cx="8067675" cy="3933825"/>
          </a:xfrm>
          <a:prstGeom prst="rect">
            <a:avLst/>
          </a:prstGeom>
          <a:noFill/>
          <a:ln>
            <a:noFill/>
          </a:ln>
        </p:spPr>
      </p:pic>
      <p:pic>
        <p:nvPicPr>
          <p:cNvPr id="330" name="Google Shape;330;p19" title="Points scored"/>
          <p:cNvPicPr preferRelativeResize="0"/>
          <p:nvPr/>
        </p:nvPicPr>
        <p:blipFill rotWithShape="1">
          <a:blip r:embed="rId4">
            <a:alphaModFix/>
          </a:blip>
          <a:srcRect b="0" l="0" r="0" t="0"/>
          <a:stretch/>
        </p:blipFill>
        <p:spPr>
          <a:xfrm>
            <a:off x="1809900" y="1725794"/>
            <a:ext cx="8572500" cy="5300663"/>
          </a:xfrm>
          <a:prstGeom prst="rect">
            <a:avLst/>
          </a:prstGeom>
          <a:noFill/>
          <a:ln>
            <a:noFill/>
          </a:ln>
        </p:spPr>
      </p:pic>
      <p:sp>
        <p:nvSpPr>
          <p:cNvPr id="331" name="Google Shape;331;p19"/>
          <p:cNvSpPr txBox="1"/>
          <p:nvPr/>
        </p:nvSpPr>
        <p:spPr>
          <a:xfrm>
            <a:off x="1971000" y="1264100"/>
            <a:ext cx="8250000" cy="4617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351C75"/>
                </a:solidFill>
                <a:latin typeface="Arial"/>
                <a:ea typeface="Arial"/>
                <a:cs typeface="Arial"/>
                <a:sym typeface="Arial"/>
              </a:rPr>
              <a:t>Overall Accuracy achieved was 83.33%</a:t>
            </a:r>
            <a:endParaRPr b="1" i="0" sz="1800" u="none" cap="none" strike="noStrike">
              <a:solidFill>
                <a:srgbClr val="351C7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nvSpPr>
        <p:spPr>
          <a:xfrm>
            <a:off x="721075" y="398900"/>
            <a:ext cx="10954500" cy="892800"/>
          </a:xfrm>
          <a:prstGeom prst="rect">
            <a:avLst/>
          </a:prstGeom>
          <a:solidFill>
            <a:srgbClr val="48889F"/>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IN" sz="2300" u="none" cap="none" strike="noStrike">
                <a:solidFill>
                  <a:schemeClr val="lt1"/>
                </a:solidFill>
                <a:latin typeface="Nunito"/>
                <a:ea typeface="Nunito"/>
                <a:cs typeface="Nunito"/>
                <a:sym typeface="Nunito"/>
              </a:rPr>
              <a:t>Drawbacks of brain tumor classification </a:t>
            </a:r>
            <a:endParaRPr b="0" i="0" sz="2300" u="none" cap="none" strike="noStrike">
              <a:solidFill>
                <a:schemeClr val="lt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300"/>
              <a:buFont typeface="Arial"/>
              <a:buNone/>
            </a:pPr>
            <a:r>
              <a:rPr b="0" i="0" lang="en-IN" sz="2300" u="none" cap="none" strike="noStrike">
                <a:solidFill>
                  <a:schemeClr val="lt1"/>
                </a:solidFill>
                <a:latin typeface="Nunito"/>
                <a:ea typeface="Nunito"/>
                <a:cs typeface="Nunito"/>
                <a:sym typeface="Nunito"/>
              </a:rPr>
              <a:t>using the machine learning approach</a:t>
            </a:r>
            <a:endParaRPr b="0" i="0" sz="2300" u="none" cap="none" strike="noStrike">
              <a:solidFill>
                <a:schemeClr val="lt1"/>
              </a:solidFill>
              <a:latin typeface="Nunito"/>
              <a:ea typeface="Nunito"/>
              <a:cs typeface="Nunito"/>
              <a:sym typeface="Nunito"/>
            </a:endParaRPr>
          </a:p>
        </p:txBody>
      </p:sp>
      <p:sp>
        <p:nvSpPr>
          <p:cNvPr id="337" name="Google Shape;337;p20"/>
          <p:cNvSpPr txBox="1"/>
          <p:nvPr/>
        </p:nvSpPr>
        <p:spPr>
          <a:xfrm>
            <a:off x="721075" y="1529425"/>
            <a:ext cx="10954500" cy="51102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50000"/>
              </a:lnSpc>
              <a:spcBef>
                <a:spcPts val="0"/>
              </a:spcBef>
              <a:spcAft>
                <a:spcPts val="0"/>
              </a:spcAft>
              <a:buClr>
                <a:srgbClr val="000000"/>
              </a:buClr>
              <a:buSzPts val="2000"/>
              <a:buFont typeface="Arial"/>
              <a:buAutoNum type="arabicPeriod"/>
            </a:pPr>
            <a:r>
              <a:rPr b="1" i="0" lang="en-IN" sz="2000" u="none" cap="none" strike="noStrike">
                <a:solidFill>
                  <a:srgbClr val="000000"/>
                </a:solidFill>
                <a:latin typeface="Arial"/>
                <a:ea typeface="Arial"/>
                <a:cs typeface="Arial"/>
                <a:sym typeface="Arial"/>
              </a:rPr>
              <a:t>Limited training data: </a:t>
            </a:r>
            <a:r>
              <a:rPr b="0" i="0" lang="en-IN" sz="2000" u="none" cap="none" strike="noStrike">
                <a:solidFill>
                  <a:srgbClr val="000000"/>
                </a:solidFill>
                <a:latin typeface="Arial"/>
                <a:ea typeface="Arial"/>
                <a:cs typeface="Arial"/>
                <a:sym typeface="Arial"/>
              </a:rPr>
              <a:t>Machine learning models may struggle with small or unbalanced datasets. CNNs and transfer learning can help to mitigate this issue.</a:t>
            </a:r>
            <a:endParaRPr b="0" i="0" sz="2000" u="none" cap="none" strike="noStrike">
              <a:solidFill>
                <a:srgbClr val="000000"/>
              </a:solidFill>
              <a:latin typeface="Arial"/>
              <a:ea typeface="Arial"/>
              <a:cs typeface="Arial"/>
              <a:sym typeface="Arial"/>
            </a:endParaRPr>
          </a:p>
          <a:p>
            <a:pPr indent="-355600" lvl="0" marL="457200" marR="0" rtl="0" algn="just">
              <a:lnSpc>
                <a:spcPct val="150000"/>
              </a:lnSpc>
              <a:spcBef>
                <a:spcPts val="0"/>
              </a:spcBef>
              <a:spcAft>
                <a:spcPts val="0"/>
              </a:spcAft>
              <a:buClr>
                <a:srgbClr val="000000"/>
              </a:buClr>
              <a:buSzPts val="2000"/>
              <a:buFont typeface="Arial"/>
              <a:buAutoNum type="arabicPeriod"/>
            </a:pPr>
            <a:r>
              <a:rPr b="1" i="0" lang="en-IN" sz="2000" u="none" cap="none" strike="noStrike">
                <a:solidFill>
                  <a:srgbClr val="000000"/>
                </a:solidFill>
                <a:latin typeface="Arial"/>
                <a:ea typeface="Arial"/>
                <a:cs typeface="Arial"/>
                <a:sym typeface="Arial"/>
              </a:rPr>
              <a:t>Spatial relationships:</a:t>
            </a:r>
            <a:r>
              <a:rPr b="0" i="0" lang="en-IN" sz="2000" u="none" cap="none" strike="noStrike">
                <a:solidFill>
                  <a:srgbClr val="000000"/>
                </a:solidFill>
                <a:latin typeface="Arial"/>
                <a:ea typeface="Arial"/>
                <a:cs typeface="Arial"/>
                <a:sym typeface="Arial"/>
              </a:rPr>
              <a:t> Machine learning models may not effectively capture complex spatial relationships in medical images. CNNs are well-suited for handling such relationships.</a:t>
            </a:r>
            <a:endParaRPr b="0" i="0" sz="2000" u="none" cap="none" strike="noStrike">
              <a:solidFill>
                <a:srgbClr val="000000"/>
              </a:solidFill>
              <a:latin typeface="Arial"/>
              <a:ea typeface="Arial"/>
              <a:cs typeface="Arial"/>
              <a:sym typeface="Arial"/>
            </a:endParaRPr>
          </a:p>
          <a:p>
            <a:pPr indent="-355600" lvl="0" marL="457200" marR="0" rtl="0" algn="just">
              <a:lnSpc>
                <a:spcPct val="150000"/>
              </a:lnSpc>
              <a:spcBef>
                <a:spcPts val="0"/>
              </a:spcBef>
              <a:spcAft>
                <a:spcPts val="0"/>
              </a:spcAft>
              <a:buClr>
                <a:srgbClr val="000000"/>
              </a:buClr>
              <a:buSzPts val="2000"/>
              <a:buFont typeface="Arial"/>
              <a:buAutoNum type="arabicPeriod"/>
            </a:pPr>
            <a:r>
              <a:rPr b="1" i="0" lang="en-IN" sz="2000" u="none" cap="none" strike="noStrike">
                <a:solidFill>
                  <a:srgbClr val="000000"/>
                </a:solidFill>
                <a:latin typeface="Arial"/>
                <a:ea typeface="Arial"/>
                <a:cs typeface="Arial"/>
                <a:sym typeface="Arial"/>
              </a:rPr>
              <a:t>Generalizability:</a:t>
            </a:r>
            <a:r>
              <a:rPr b="0" i="0" lang="en-IN" sz="2000" u="none" cap="none" strike="noStrike">
                <a:solidFill>
                  <a:srgbClr val="000000"/>
                </a:solidFill>
                <a:latin typeface="Arial"/>
                <a:ea typeface="Arial"/>
                <a:cs typeface="Arial"/>
                <a:sym typeface="Arial"/>
              </a:rPr>
              <a:t> Machine learning models may not generalize well to different datasets or imaging modalities. CNNs trained on large and diverse datasets can improve generalizability.</a:t>
            </a:r>
            <a:endParaRPr b="0" i="0" sz="2000" u="none" cap="none" strike="noStrike">
              <a:solidFill>
                <a:srgbClr val="000000"/>
              </a:solidFill>
              <a:latin typeface="Arial"/>
              <a:ea typeface="Arial"/>
              <a:cs typeface="Arial"/>
              <a:sym typeface="Arial"/>
            </a:endParaRPr>
          </a:p>
          <a:p>
            <a:pPr indent="-355600" lvl="0" marL="457200" marR="0" rtl="0" algn="just">
              <a:lnSpc>
                <a:spcPct val="150000"/>
              </a:lnSpc>
              <a:spcBef>
                <a:spcPts val="0"/>
              </a:spcBef>
              <a:spcAft>
                <a:spcPts val="0"/>
              </a:spcAft>
              <a:buClr>
                <a:srgbClr val="000000"/>
              </a:buClr>
              <a:buSzPts val="2000"/>
              <a:buFont typeface="Arial"/>
              <a:buAutoNum type="arabicPeriod"/>
            </a:pPr>
            <a:r>
              <a:rPr b="1" i="0" lang="en-IN" sz="2000" u="none" cap="none" strike="noStrike">
                <a:solidFill>
                  <a:srgbClr val="000000"/>
                </a:solidFill>
                <a:latin typeface="Arial"/>
                <a:ea typeface="Arial"/>
                <a:cs typeface="Arial"/>
                <a:sym typeface="Arial"/>
              </a:rPr>
              <a:t>Validation and testing:</a:t>
            </a:r>
            <a:r>
              <a:rPr b="0" i="0" lang="en-IN" sz="2000" u="none" cap="none" strike="noStrike">
                <a:solidFill>
                  <a:srgbClr val="000000"/>
                </a:solidFill>
                <a:latin typeface="Arial"/>
                <a:ea typeface="Arial"/>
                <a:cs typeface="Arial"/>
                <a:sym typeface="Arial"/>
              </a:rPr>
              <a:t> Deep learning models, including CNNs, should be thoroughly validated and tested to ensure they are robust and generalize well to new data.</a:t>
            </a:r>
            <a:endParaRPr b="0" i="0" sz="2000" u="none" cap="none" strike="noStrike">
              <a:solidFill>
                <a:srgbClr val="000000"/>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nvSpPr>
        <p:spPr>
          <a:xfrm>
            <a:off x="1127448" y="404664"/>
            <a:ext cx="633670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Arial"/>
                <a:ea typeface="Arial"/>
                <a:cs typeface="Arial"/>
                <a:sym typeface="Arial"/>
              </a:rPr>
              <a:t>Why Convolutional Neural Network ?</a:t>
            </a:r>
            <a:endParaRPr b="1" i="0" sz="2400" u="none" cap="none" strike="noStrike">
              <a:solidFill>
                <a:srgbClr val="000000"/>
              </a:solidFill>
              <a:latin typeface="Arial"/>
              <a:ea typeface="Arial"/>
              <a:cs typeface="Arial"/>
              <a:sym typeface="Arial"/>
            </a:endParaRPr>
          </a:p>
        </p:txBody>
      </p:sp>
      <p:sp>
        <p:nvSpPr>
          <p:cNvPr id="343" name="Google Shape;343;p21"/>
          <p:cNvSpPr txBox="1"/>
          <p:nvPr/>
        </p:nvSpPr>
        <p:spPr>
          <a:xfrm>
            <a:off x="1055440" y="1124744"/>
            <a:ext cx="10297144" cy="48320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Because of these large number of connections the number of parameters to be learned increases. This more complexity of the network leads to overfitting. Especially, in the case of Image data being pixel values of the images as features, the number of input features would be of large dimension.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To overcome these challenges, the Convolution Neural Networks were discovered. In this, the input image data will be subjected to set of convolution operations. The resultant data which will be of lesser dimension compared to the original image data will be subjected to Fully connected layers to predict . By performing the convolution operations, the dimensionality of the data shrinks significantly large. Hence, the number of parameters to be learned decreases. Hence, the network complexity decreases which leads to less chances of overfitting!</a:t>
            </a:r>
            <a:endParaRPr/>
          </a:p>
        </p:txBody>
      </p:sp>
      <p:pic>
        <p:nvPicPr>
          <p:cNvPr id="344" name="Google Shape;344;p21"/>
          <p:cNvPicPr preferRelativeResize="0"/>
          <p:nvPr/>
        </p:nvPicPr>
        <p:blipFill rotWithShape="1">
          <a:blip r:embed="rId3">
            <a:alphaModFix/>
          </a:blip>
          <a:srcRect b="0" l="0" r="0" t="0"/>
          <a:stretch/>
        </p:blipFill>
        <p:spPr>
          <a:xfrm>
            <a:off x="3791744" y="1586617"/>
            <a:ext cx="3436620" cy="23850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