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727" r:id="rId3"/>
    <p:sldId id="829" r:id="rId4"/>
    <p:sldId id="733" r:id="rId5"/>
    <p:sldId id="734" r:id="rId6"/>
    <p:sldId id="729" r:id="rId7"/>
    <p:sldId id="1763" r:id="rId8"/>
    <p:sldId id="260" r:id="rId9"/>
    <p:sldId id="258" r:id="rId10"/>
    <p:sldId id="257" r:id="rId11"/>
    <p:sldId id="259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328" autoAdjust="0"/>
  </p:normalViewPr>
  <p:slideViewPr>
    <p:cSldViewPr snapToGrid="0">
      <p:cViewPr varScale="1">
        <p:scale>
          <a:sx n="76" d="100"/>
          <a:sy n="76" d="100"/>
        </p:scale>
        <p:origin x="18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7B5F-47C8-4844-8B07-C1CC1E41C5C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33E7D-5863-4D23-9B37-3BEBAAED63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4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were </a:t>
            </a:r>
            <a:r>
              <a:rPr lang="en-US" b="1" dirty="0"/>
              <a:t>introduced</a:t>
            </a:r>
            <a:r>
              <a:rPr lang="en-US" dirty="0"/>
              <a:t> in 1963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</a:t>
            </a:r>
            <a:r>
              <a:rPr lang="en-US" b="1" dirty="0"/>
              <a:t>can be used for both </a:t>
            </a:r>
            <a:r>
              <a:rPr lang="en-US" dirty="0"/>
              <a:t>regression and classification problems.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</a:t>
            </a:r>
            <a:r>
              <a:rPr lang="en-US" b="1" dirty="0"/>
              <a:t>are robust, easy to implement, understand and interpret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Department of Statistics at the University of Wisconsin–Madison writes: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that </a:t>
            </a:r>
            <a:r>
              <a:rPr lang="en-US" b="1" dirty="0"/>
              <a:t>the first decision tree regression</a:t>
            </a:r>
            <a:r>
              <a:rPr lang="en-US" b="0" dirty="0"/>
              <a:t> was invented in </a:t>
            </a:r>
            <a:r>
              <a:rPr lang="en-US" b="1" dirty="0"/>
              <a:t>1963</a:t>
            </a:r>
            <a:r>
              <a:rPr lang="en-US" b="0" dirty="0"/>
              <a:t> (AID project, Morgan and Sonquist).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2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71323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Decision trees are </a:t>
            </a:r>
            <a:r>
              <a:rPr lang="en-US" b="1" dirty="0"/>
              <a:t>easy to follow </a:t>
            </a:r>
            <a:r>
              <a:rPr lang="en-US" dirty="0"/>
              <a:t>and </a:t>
            </a:r>
            <a:r>
              <a:rPr lang="en-US" b="1" dirty="0"/>
              <a:t>easy to construct </a:t>
            </a:r>
            <a:r>
              <a:rPr lang="en-US" dirty="0"/>
              <a:t>since they follow and mimic how we humans think (logical)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flowchart structure </a:t>
            </a:r>
            <a:r>
              <a:rPr lang="en-US" dirty="0"/>
              <a:t>helps the designer: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Understand the different decisions taken by the ML algorithm.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Interpret the results obtained 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tree has </a:t>
            </a:r>
            <a:r>
              <a:rPr lang="en-US" b="1" dirty="0"/>
              <a:t>different types of nodes </a:t>
            </a:r>
            <a:r>
              <a:rPr lang="en-US" dirty="0"/>
              <a:t>and a certain depth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6817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very top node in the tree is the “</a:t>
            </a:r>
            <a:r>
              <a:rPr lang="en-US" b="1" dirty="0"/>
              <a:t>Root Node</a:t>
            </a:r>
            <a:r>
              <a:rPr lang="en-US" dirty="0"/>
              <a:t>”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a very important Node since splitting the tree optimally at this stage makes the tree a better ML algorithm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</a:t>
            </a:r>
            <a:r>
              <a:rPr lang="en-US" b="1" dirty="0"/>
              <a:t>part of the learning that occurs in the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4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2343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Internal Nodes are the Decision Nodes that further split the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terminal nodes are called Leaf Nodes and these nodes have the class answer of the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670E17A5-503D-AF40-9446-B33EB8126F24}" type="slidenum">
              <a:rPr lang="en-US" smtClean="0">
                <a:uFillTx/>
              </a:rPr>
              <a:pPr>
                <a:defRPr>
                  <a:uFillTx/>
                </a:defRPr>
              </a:pPr>
              <a:t>5</a:t>
            </a:fld>
            <a:endParaRPr 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661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#1, shows how a tree is built based on the features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670E17A5-503D-AF40-9446-B33EB812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08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start to build the tree by </a:t>
            </a:r>
            <a:r>
              <a:rPr lang="en-US" b="1" dirty="0"/>
              <a:t>checking all the features </a:t>
            </a:r>
            <a:r>
              <a:rPr lang="en-US" dirty="0"/>
              <a:t>and how well they split the tree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By looking at </a:t>
            </a:r>
            <a:r>
              <a:rPr lang="en-US" b="1" dirty="0"/>
              <a:t>one of the measures used to split trees </a:t>
            </a:r>
            <a:r>
              <a:rPr lang="en-US" dirty="0"/>
              <a:t>we find that “Outlook” is the best feature to use at the Root.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some cases we end up with a leaf (such as Overcast) since there is always a single outcome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next feature chosen on the left hand side is “Humidity” since it gives the best split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Complete tree constructed from the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uFillTx/>
              </a:defRPr>
            </a:pPr>
            <a:fld id="{670E17A5-503D-AF40-9446-B33EB8126F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>
                  <a:uFillTx/>
                </a:defRPr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271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33E7D-5863-4D23-9B37-3BEBAAED631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6D5B-183B-5E34-76AC-1644A38CE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3EE52-1DC8-4018-8E5A-002C81AD3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2DF4-B46C-6083-89F5-7770F8F0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D5CF-3E17-491F-BA1D-B62D572DA788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052F-FDF8-5007-9921-452CBC9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8D62-1072-8796-6953-0DEA4BB7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35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C26C-4B30-4841-4E37-BCC23A0D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E1A35-4697-7BB0-79A9-9E61BFFF2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1C10B-51C1-EF32-82D8-BB29A0669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D949-4D0B-41CF-AE64-99DC3D24529D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262A-5C35-A21B-CB5D-0C771697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0F70C-5722-DA4D-3854-97518B82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AD00A0-C80B-F593-B603-A9BF62E5F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912CB-1BF1-3938-3300-9F4DEA812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6069-4E8D-80F3-4BB8-3E259BF4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7CCF2-500A-41F8-A18E-60903573C8E2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D3595-D3A0-FE71-F9D1-C4B4B360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A24B-8362-E7D9-CD79-ED3C02C5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6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73E-B9EF-7B68-73A5-635E106E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A5C68-7A76-1DBF-4766-FF5A9E75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8867-F6C1-6079-6D87-37E783CE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053F-B7EA-42DD-B45B-0C0AB0483939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84939-5B24-09E5-F8FC-39577B24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3D35-24A1-F035-F64A-312F2015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1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A22D-DD19-5E91-14D7-BF4F3EF55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D245-81D1-7454-9D17-FACBAE13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15D1C-912E-9510-3AE4-8CEC00C0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0A095-008B-4578-92DB-35A2CFDC6D1F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70D-E4F6-538B-721D-C57BF42C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81F3C-6BA9-FE87-FC13-2BE80585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022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ECA1C-7782-5885-C9D8-87F8CAF6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357-9EBB-516B-D715-45A7DCE1A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8108-22B3-CB64-2302-C7D2C1E7D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0BF51-5234-E852-21FB-78A3DCDF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C6E81-06C7-402D-81F0-DFCB8E84D287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0CD01-8A2F-27EB-60D7-822884F7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3334-5E3D-7A1D-C3D0-4EFE663B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10EC-49CB-ACE4-21AE-4CBE42AF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7A45-FA0A-5639-967B-4948751C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8F7EA-2808-C144-0F62-62113BE0D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51235-5274-8F50-6FB4-97020ADA2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0C12F-85CA-D583-2344-B42543403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F24C1-67F6-5C79-859E-B3BECD97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BBF9B-F6F8-44D0-946F-8F91E9910F5D}" type="datetime1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6157C-87E1-3A36-4CD5-79A2DFFA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BFC80-DEF5-9EEA-A46C-62566DF0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50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533C-DC63-9C00-FD46-7C7FFFD2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24CAF-6534-5E94-4B42-59E930EFD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E84F-CC32-412E-8568-142DA55997A8}" type="datetime1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189ED-6B44-6C65-1069-3B8A95F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813F7-BC3B-C2A4-B702-E90D3587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46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56F87-3714-F673-5506-36F4946B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41A3-9133-4824-99D5-C0F52038525F}" type="datetime1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0A131-00E9-D346-2A5E-01BCA281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2D231-9253-4804-0EB0-9F122501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3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03F6-F6FA-0EA3-A188-31552AA5E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306D-5160-E68C-D5F4-175A0E5B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E5F7A-A2D8-F43E-B964-09DF08C63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AD44-548F-5DAD-CFFF-22FE6A0F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4B09-9343-4F28-8F34-E57BA61300A4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E9E8-F1D1-3C66-E45D-337BA355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43575-DC0E-2B2E-45CF-F2C048C1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6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D60-9F2C-847D-1ADA-9F59278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E33E7-A5F2-9FC9-6C6B-D89F42DF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31A74-0622-AAB9-8888-8FDB6FC7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CD5E9-E5E8-AB1E-13C5-A2697F6A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73733-5F24-43A2-B20F-7AE9893A75A0}" type="datetime1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0DDA4-04DF-C8A4-EB7D-03632F40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43F2A-CB62-8371-8433-56CC7976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41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E27ED-C50B-01BA-9315-3DEED7B0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6345-1170-7E58-E776-98E0B045F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F797-D0A0-F0BF-2908-4DF1072CE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74842-F3FD-42F7-A587-D2F002F762B7}" type="datetime1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070C6-FFBB-722B-FDF1-FA5BD6EA5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C39C-11C3-E494-3984-12417D504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63A2-8410-4290-AC7F-71ED325F0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0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FB59-7D42-217F-7751-588D53E0B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4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03FE4-B52D-B10D-8C7E-59F85153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6396"/>
            <a:ext cx="10660652" cy="526520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AC864-FB6A-D4AD-F599-BA10788C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3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EEBC7-FEEA-969D-D685-D19C43C5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37" y="407736"/>
            <a:ext cx="3288697" cy="2516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06CE6-0087-F5F3-F0F6-67A662B34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480" y="833247"/>
            <a:ext cx="4145093" cy="4182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E01DF-8F49-1ABD-9A7D-3C365131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52" y="4071027"/>
            <a:ext cx="7557228" cy="2516778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117D586-5A9C-B58F-EF14-8E36B88A3DEA}"/>
              </a:ext>
            </a:extLst>
          </p:cNvPr>
          <p:cNvSpPr/>
          <p:nvPr/>
        </p:nvSpPr>
        <p:spPr>
          <a:xfrm>
            <a:off x="3945467" y="3039533"/>
            <a:ext cx="491066" cy="787400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288FE-ACCB-4FE3-B53A-570F33CC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4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C19ADB-C7FE-D823-47A3-99E5F8A0B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3" y="299781"/>
            <a:ext cx="5799668" cy="2416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513CC-6D50-0236-69FD-4669799DA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78" y="390785"/>
            <a:ext cx="5376033" cy="2416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A84B53-FEAA-F768-55A1-41A3A2878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33" y="2986730"/>
            <a:ext cx="5681718" cy="884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B7D61-809F-5333-29FD-D1BFE8BE65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0" r="8979"/>
          <a:stretch/>
        </p:blipFill>
        <p:spPr>
          <a:xfrm>
            <a:off x="360125" y="3845869"/>
            <a:ext cx="5554134" cy="13677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D2AF8AA-8943-FC3D-BFDA-46B1924D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4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4C757-32CB-B00F-3A11-1DA22BD8C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817" y="2065397"/>
            <a:ext cx="4583651" cy="27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492B4-B20A-6729-7F2A-1181AD25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66" y="1038946"/>
            <a:ext cx="6435118" cy="2957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C1D17-59CC-5777-7EAD-2817B7067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66" y="3979323"/>
            <a:ext cx="6163734" cy="169392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729A67-B952-884F-86F0-64FD36DB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61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80419-24DA-3011-AB18-2209A386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47" y="334644"/>
            <a:ext cx="5165787" cy="27833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EF6995-0168-D680-EDF5-869A33C7D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817" y="2065397"/>
            <a:ext cx="4583651" cy="2727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E632F6-80E8-20EF-5EAA-EF5A76DA2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214" y="3873747"/>
            <a:ext cx="5106520" cy="26496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CAB6-4778-4D78-5E9C-23E0C962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5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1F9E39-74FF-58CF-644C-C19715E8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3C2CD-2551-514E-2F82-5CDCB5C45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05" y="100542"/>
            <a:ext cx="4728161" cy="662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D96A8F-B66C-77F1-7C0F-7DA628C3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08" y="973665"/>
            <a:ext cx="5222746" cy="508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24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1570C14-1F58-475D-8EBA-2CA7EB283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09600"/>
          </a:xfrm>
        </p:spPr>
        <p:txBody>
          <a:bodyPr>
            <a:normAutofit fontScale="90000"/>
          </a:bodyPr>
          <a:lstStyle/>
          <a:p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A6A0D1D-F110-4C95-8C71-C8D66435B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5450" y="3429000"/>
            <a:ext cx="4248150" cy="3048000"/>
          </a:xfrm>
        </p:spPr>
        <p:txBody>
          <a:bodyPr>
            <a:normAutofit lnSpcReduction="10000"/>
          </a:bodyPr>
          <a:lstStyle/>
          <a:p>
            <a:r>
              <a:rPr lang="en-US" altLang="en-US" sz="2400" i="1" dirty="0">
                <a:latin typeface="Comic Sans MS" panose="030F0702030302020204" pitchFamily="66" charset="0"/>
              </a:rPr>
              <a:t>Decision Trees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Rule-based induction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Neural networks</a:t>
            </a:r>
          </a:p>
          <a:p>
            <a:r>
              <a:rPr lang="en-US" alt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K-Nearest Neighbor 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Random Forests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Bayesian networks</a:t>
            </a:r>
          </a:p>
          <a:p>
            <a:r>
              <a:rPr lang="en-US" altLang="en-US" sz="2400" dirty="0">
                <a:solidFill>
                  <a:srgbClr val="0000FF"/>
                </a:solidFill>
                <a:latin typeface="Comic Sans MS" panose="030F0702030302020204" pitchFamily="66" charset="0"/>
              </a:rPr>
              <a:t>Support Vector Machines</a:t>
            </a: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8E9589F1-9FC0-40EA-8081-33C815B31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1033602"/>
            <a:ext cx="83820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solidFill>
                  <a:srgbClr val="0000FF"/>
                </a:solidFill>
                <a:latin typeface="Times "/>
              </a:rPr>
              <a:t>Introduced </a:t>
            </a:r>
            <a:r>
              <a:rPr lang="en-GB" altLang="en-US" u="sng" dirty="0">
                <a:latin typeface="Comic Sans MS" panose="030F0702030302020204" pitchFamily="66" charset="0"/>
              </a:rPr>
              <a:t>in the early 60’s 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by Morgan &amp; Sonquist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latin typeface="Comic Sans MS" panose="030F0702030302020204" pitchFamily="66" charset="0"/>
              </a:rPr>
              <a:t>DTs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 can be </a:t>
            </a:r>
            <a:r>
              <a:rPr lang="en-GB" altLang="en-US" u="sng" dirty="0">
                <a:solidFill>
                  <a:srgbClr val="0000FF"/>
                </a:solidFill>
                <a:latin typeface="Comic Sans MS" panose="030F0702030302020204" pitchFamily="66" charset="0"/>
              </a:rPr>
              <a:t>used for both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u="sng" dirty="0">
                <a:latin typeface="Comic Sans MS" panose="030F0702030302020204" pitchFamily="66" charset="0"/>
              </a:rPr>
              <a:t>classification and regression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latin typeface="Comic Sans MS" panose="030F0702030302020204" pitchFamily="66" charset="0"/>
              </a:rPr>
              <a:t>DTs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 are </a:t>
            </a:r>
            <a:r>
              <a:rPr lang="en-GB" altLang="en-US" u="sng" dirty="0">
                <a:latin typeface="Comic Sans MS" panose="030F0702030302020204" pitchFamily="66" charset="0"/>
              </a:rPr>
              <a:t>rule based</a:t>
            </a:r>
            <a:r>
              <a:rPr lang="en-GB" altLang="en-US" dirty="0">
                <a:latin typeface="Comic Sans MS" panose="030F0702030302020204" pitchFamily="66" charset="0"/>
              </a:rPr>
              <a:t> </a:t>
            </a: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methods.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GB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Easy to </a:t>
            </a:r>
            <a:r>
              <a:rPr lang="en-GB" altLang="en-US" dirty="0">
                <a:latin typeface="Comic Sans MS" panose="030F0702030302020204" pitchFamily="66" charset="0"/>
              </a:rPr>
              <a:t>understand</a:t>
            </a:r>
            <a:r>
              <a:rPr lang="en-GB" alt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dirty="0">
                <a:solidFill>
                  <a:srgbClr val="0000FF"/>
                </a:solidFill>
                <a:latin typeface="Times "/>
              </a:rPr>
              <a:t>and </a:t>
            </a:r>
            <a:r>
              <a:rPr lang="en-GB" altLang="en-US" dirty="0">
                <a:latin typeface="Comic Sans MS" panose="030F0702030302020204" pitchFamily="66" charset="0"/>
              </a:rPr>
              <a:t>interpret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endParaRPr lang="en-GB" altLang="en-US" sz="1600" dirty="0">
              <a:solidFill>
                <a:srgbClr val="0000FF"/>
              </a:solidFill>
              <a:latin typeface="Times 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C3DD7F12-4FD2-4D9F-863E-F5A889C85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11017"/>
            <a:ext cx="3252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altLang="en-US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Typical Algorithms:</a:t>
            </a:r>
            <a:r>
              <a:rPr lang="en-GB" altLang="en-US" sz="2000" b="1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GB" altLang="en-US" sz="1600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05C8084-8C67-48A6-BDCD-C7DA42379B58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2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Image result for machine learning algorithms">
            <a:extLst>
              <a:ext uri="{FF2B5EF4-FFF2-40B4-BE49-F238E27FC236}">
                <a16:creationId xmlns:a16="http://schemas.microsoft.com/office/drawing/2014/main" id="{EB80B509-354E-4055-AC25-FF6EDADD5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592512"/>
            <a:ext cx="4572000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3DE03B8-66E3-4A29-9CE4-D2FC75703217}"/>
              </a:ext>
            </a:extLst>
          </p:cNvPr>
          <p:cNvSpPr/>
          <p:nvPr/>
        </p:nvSpPr>
        <p:spPr bwMode="auto">
          <a:xfrm>
            <a:off x="9048750" y="4724400"/>
            <a:ext cx="1143000" cy="8382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3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Decision Trees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88708-3C22-4410-8C09-6134624E612A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3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F5CCE-BCE5-4707-9F40-B87B54C1A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846385"/>
            <a:ext cx="5638800" cy="2867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F0B2B2-C885-4D29-8F3C-B6E06E79C907}"/>
              </a:ext>
            </a:extLst>
          </p:cNvPr>
          <p:cNvSpPr txBox="1"/>
          <p:nvPr/>
        </p:nvSpPr>
        <p:spPr>
          <a:xfrm>
            <a:off x="1524001" y="748674"/>
            <a:ext cx="91439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A </a:t>
            </a:r>
            <a:r>
              <a:rPr lang="en-US" sz="2200" u="sng" dirty="0">
                <a:latin typeface="Comic Sans MS" panose="030F0702030302020204" pitchFamily="66" charset="0"/>
              </a:rPr>
              <a:t>decision tree</a:t>
            </a:r>
            <a:r>
              <a:rPr lang="en-US" sz="2200" dirty="0"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is a </a:t>
            </a:r>
            <a:r>
              <a:rPr lang="en-US" sz="2200" dirty="0">
                <a:latin typeface="Comic Sans MS" panose="030F0702030302020204" pitchFamily="66" charset="0"/>
              </a:rPr>
              <a:t>flowchart-like tree structure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where an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          (a) </a:t>
            </a:r>
            <a:r>
              <a:rPr lang="en-US" sz="22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internal node</a:t>
            </a:r>
            <a:r>
              <a:rPr lang="en-US" sz="22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represents feature (or 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), the </a:t>
            </a:r>
            <a:r>
              <a:rPr lang="en-US" sz="2200" dirty="0">
                <a:latin typeface="Comic Sans MS" panose="030F0702030302020204" pitchFamily="66" charset="0"/>
              </a:rPr>
              <a:t>(b) branch represents a </a:t>
            </a:r>
            <a:r>
              <a:rPr lang="en-US" sz="2200" u="sng" dirty="0">
                <a:latin typeface="Comic Sans MS" panose="030F0702030302020204" pitchFamily="66" charset="0"/>
              </a:rPr>
              <a:t>decision rule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, each </a:t>
            </a:r>
            <a:r>
              <a:rPr lang="en-US" sz="2200" dirty="0">
                <a:solidFill>
                  <a:srgbClr val="00B050"/>
                </a:solidFill>
                <a:latin typeface="Comic Sans MS" panose="030F0702030302020204" pitchFamily="66" charset="0"/>
              </a:rPr>
              <a:t>(c) </a:t>
            </a:r>
            <a:r>
              <a:rPr lang="en-US" sz="2200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leaf node</a:t>
            </a:r>
            <a:r>
              <a:rPr lang="en-US" sz="2200" i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represents </a:t>
            </a:r>
            <a:r>
              <a:rPr lang="en-US" sz="2200" u="sng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This </a:t>
            </a:r>
            <a:r>
              <a:rPr lang="en-US" sz="2200" i="1" dirty="0">
                <a:latin typeface="Comic Sans MS" panose="030F0702030302020204" pitchFamily="66" charset="0"/>
              </a:rPr>
              <a:t>flowchart-like structure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 helps you in decision making.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It's visualization like a </a:t>
            </a:r>
            <a:r>
              <a:rPr lang="en-US" sz="2200" i="1" dirty="0">
                <a:latin typeface="Comic Sans MS" panose="030F0702030302020204" pitchFamily="66" charset="0"/>
              </a:rPr>
              <a:t>flowchart diagram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which easily </a:t>
            </a:r>
            <a:r>
              <a:rPr lang="en-US" sz="2200" i="1" u="sng" dirty="0">
                <a:latin typeface="Comic Sans MS" panose="030F0702030302020204" pitchFamily="66" charset="0"/>
              </a:rPr>
              <a:t>mimics the human level thinking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FF"/>
                </a:solidFill>
                <a:latin typeface="Times "/>
              </a:rPr>
              <a:t>That is why </a:t>
            </a:r>
            <a:r>
              <a:rPr lang="en-US" sz="2200" i="1" u="sng" dirty="0">
                <a:latin typeface="Comic Sans MS" panose="030F0702030302020204" pitchFamily="66" charset="0"/>
              </a:rPr>
              <a:t>decision trees 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are </a:t>
            </a:r>
            <a:r>
              <a:rPr lang="en-US" sz="2200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easy to understand and interpret</a:t>
            </a:r>
            <a:r>
              <a:rPr lang="en-US" sz="2200" dirty="0">
                <a:solidFill>
                  <a:srgbClr val="0000FF"/>
                </a:solidFill>
                <a:latin typeface="Times 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AB6E2-73DD-49EA-C52A-DE226DAC0387}"/>
              </a:ext>
            </a:extLst>
          </p:cNvPr>
          <p:cNvSpPr txBox="1"/>
          <p:nvPr/>
        </p:nvSpPr>
        <p:spPr>
          <a:xfrm>
            <a:off x="3657601" y="436682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EDCB0-4F0B-8CDC-8D63-85FFE9C5D13A}"/>
              </a:ext>
            </a:extLst>
          </p:cNvPr>
          <p:cNvSpPr txBox="1"/>
          <p:nvPr/>
        </p:nvSpPr>
        <p:spPr>
          <a:xfrm>
            <a:off x="5334001" y="352894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09EA4-75DD-95D6-C707-54940F14F8B4}"/>
              </a:ext>
            </a:extLst>
          </p:cNvPr>
          <p:cNvSpPr txBox="1"/>
          <p:nvPr/>
        </p:nvSpPr>
        <p:spPr>
          <a:xfrm>
            <a:off x="7315201" y="4334561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feature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BA9C7-0DCC-4B3E-CCC0-69CA22AED3CD}"/>
              </a:ext>
            </a:extLst>
          </p:cNvPr>
          <p:cNvSpPr txBox="1"/>
          <p:nvPr/>
        </p:nvSpPr>
        <p:spPr>
          <a:xfrm>
            <a:off x="2447925" y="5095230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7164-FAD0-79F0-CED2-EAA69C7C3748}"/>
              </a:ext>
            </a:extLst>
          </p:cNvPr>
          <p:cNvSpPr txBox="1"/>
          <p:nvPr/>
        </p:nvSpPr>
        <p:spPr>
          <a:xfrm>
            <a:off x="2998624" y="64124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mic Sans MS" panose="030F0702030302020204" pitchFamily="66" charset="0"/>
              </a:rPr>
              <a:t>outcome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1F9581-FEEE-A192-7FC6-EDE4295983DF}"/>
              </a:ext>
            </a:extLst>
          </p:cNvPr>
          <p:cNvCxnSpPr>
            <a:cxnSpLocks/>
          </p:cNvCxnSpPr>
          <p:nvPr/>
        </p:nvCxnSpPr>
        <p:spPr>
          <a:xfrm>
            <a:off x="2895601" y="4703893"/>
            <a:ext cx="1775419" cy="57733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32E6D8-692D-26DA-2538-52C99BD8C6A9}"/>
              </a:ext>
            </a:extLst>
          </p:cNvPr>
          <p:cNvSpPr txBox="1"/>
          <p:nvPr/>
        </p:nvSpPr>
        <p:spPr>
          <a:xfrm>
            <a:off x="1723801" y="4289610"/>
            <a:ext cx="1628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decision rule</a:t>
            </a:r>
          </a:p>
        </p:txBody>
      </p:sp>
    </p:spTree>
    <p:extLst>
      <p:ext uri="{BB962C8B-B14F-4D97-AF65-F5344CB8AC3E}">
        <p14:creationId xmlns:p14="http://schemas.microsoft.com/office/powerpoint/2010/main" val="4254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8" grpId="0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Tree Structure: </a:t>
            </a:r>
            <a:r>
              <a:rPr lang="en-US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Root Node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88708-3C22-4410-8C09-6134624E612A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4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823BA-34A2-4BB4-86A4-5FEFA6470027}"/>
              </a:ext>
            </a:extLst>
          </p:cNvPr>
          <p:cNvSpPr txBox="1"/>
          <p:nvPr/>
        </p:nvSpPr>
        <p:spPr>
          <a:xfrm>
            <a:off x="1676401" y="957364"/>
            <a:ext cx="88169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The </a:t>
            </a:r>
            <a:r>
              <a:rPr lang="en-US" sz="2400" u="sng" dirty="0">
                <a:latin typeface="Comic Sans MS" panose="030F0702030302020204" pitchFamily="66" charset="0"/>
              </a:rPr>
              <a:t>topmost node </a:t>
            </a:r>
            <a:r>
              <a:rPr lang="en-US" sz="2400" dirty="0">
                <a:solidFill>
                  <a:srgbClr val="0000FF"/>
                </a:solidFill>
              </a:rPr>
              <a:t>in a decision tree is known as the </a:t>
            </a:r>
            <a:r>
              <a:rPr lang="en-US" sz="2400" i="1" u="sng" dirty="0">
                <a:latin typeface="Comic Sans MS" panose="030F0702030302020204" pitchFamily="66" charset="0"/>
              </a:rPr>
              <a:t>root node</a:t>
            </a:r>
            <a:r>
              <a:rPr lang="en-US" sz="2400" dirty="0">
                <a:solidFill>
                  <a:srgbClr val="0000FF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It </a:t>
            </a:r>
            <a:r>
              <a:rPr lang="en-US" sz="24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learns to partition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on the basis of the attribute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rgbClr val="00B050"/>
                </a:solidFill>
                <a:latin typeface="Comic Sans MS" panose="030F0702030302020204" pitchFamily="66" charset="0"/>
              </a:rPr>
              <a:t>Different Tree Structures </a:t>
            </a:r>
            <a:r>
              <a:rPr lang="en-US" sz="2400" u="sng" dirty="0"/>
              <a:t>will be formed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if </a:t>
            </a: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different “Features”</a:t>
            </a:r>
            <a:r>
              <a:rPr lang="en-US" sz="2400" dirty="0">
                <a:solidFill>
                  <a:srgbClr val="0000FF"/>
                </a:solidFill>
              </a:rPr>
              <a:t> are </a:t>
            </a:r>
            <a:r>
              <a:rPr lang="en-US" sz="2400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used to split</a:t>
            </a:r>
            <a:r>
              <a:rPr lang="en-US" sz="2400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the </a:t>
            </a:r>
            <a:r>
              <a:rPr lang="en-US" sz="2400" dirty="0">
                <a:latin typeface="Comic Sans MS" panose="030F0702030302020204" pitchFamily="66" charset="0"/>
              </a:rPr>
              <a:t>tree at the root</a:t>
            </a:r>
            <a:r>
              <a:rPr lang="en-US" sz="2400" dirty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30FF2A-E394-E092-EA69-77D8430D6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" b="8824"/>
          <a:stretch/>
        </p:blipFill>
        <p:spPr bwMode="auto">
          <a:xfrm>
            <a:off x="2819400" y="3429001"/>
            <a:ext cx="6172200" cy="306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1264C31-E23C-98E3-EC38-E49BC1D6E72E}"/>
              </a:ext>
            </a:extLst>
          </p:cNvPr>
          <p:cNvSpPr/>
          <p:nvPr/>
        </p:nvSpPr>
        <p:spPr>
          <a:xfrm>
            <a:off x="4762500" y="3252428"/>
            <a:ext cx="1447800" cy="89879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8E9C2514-FBEC-4126-9EA2-1CE14A6AC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"/>
            <a:ext cx="9143999" cy="774251"/>
          </a:xfrm>
        </p:spPr>
        <p:txBody>
          <a:bodyPr>
            <a:noAutofit/>
          </a:bodyPr>
          <a:lstStyle/>
          <a:p>
            <a:pPr algn="ctr"/>
            <a:r>
              <a:rPr lang="en-US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Internal &amp; Leaf Nodes</a:t>
            </a:r>
          </a:p>
        </p:txBody>
      </p:sp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4FD8475A-1A30-4B8D-979C-D6800AF685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2" t="19608" r="12059" b="15685"/>
          <a:stretch/>
        </p:blipFill>
        <p:spPr>
          <a:xfrm>
            <a:off x="1828800" y="1295400"/>
            <a:ext cx="4800600" cy="25146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A909AF-0089-4950-83A9-F60E57B618E7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</a:rPr>
              <a:pPr algn="r">
                <a:defRPr/>
              </a:pPr>
              <a:t>5</a:t>
            </a:fld>
            <a:endParaRPr lang="en-US" altLang="en-US" sz="1200" dirty="0">
              <a:solidFill>
                <a:srgbClr val="000000"/>
              </a:solidFill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225A3BC-4FB2-4B24-A0D9-045E4AF98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41" t="26881" r="13793" b="8271"/>
          <a:stretch/>
        </p:blipFill>
        <p:spPr>
          <a:xfrm>
            <a:off x="5410200" y="3934908"/>
            <a:ext cx="4572000" cy="2389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931315-6D59-AAEC-25D2-31BE26975191}"/>
              </a:ext>
            </a:extLst>
          </p:cNvPr>
          <p:cNvSpPr txBox="1"/>
          <p:nvPr/>
        </p:nvSpPr>
        <p:spPr>
          <a:xfrm>
            <a:off x="2133600" y="882134"/>
            <a:ext cx="514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called </a:t>
            </a:r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internal nodes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i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decision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9C6D8-7C6E-804F-6AC9-BD4B083E00D4}"/>
              </a:ext>
            </a:extLst>
          </p:cNvPr>
          <p:cNvSpPr txBox="1"/>
          <p:nvPr/>
        </p:nvSpPr>
        <p:spPr>
          <a:xfrm>
            <a:off x="5257801" y="6266568"/>
            <a:ext cx="500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are called </a:t>
            </a:r>
            <a:r>
              <a:rPr lang="en-US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Leaf Nodes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i="1" u="sng" dirty="0">
                <a:solidFill>
                  <a:srgbClr val="00B050"/>
                </a:solidFill>
                <a:latin typeface="Comic Sans MS" panose="030F0702030302020204" pitchFamily="66" charset="0"/>
              </a:rPr>
              <a:t>Terminal Nodes</a:t>
            </a:r>
          </a:p>
        </p:txBody>
      </p:sp>
    </p:spTree>
    <p:extLst>
      <p:ext uri="{BB962C8B-B14F-4D97-AF65-F5344CB8AC3E}">
        <p14:creationId xmlns:p14="http://schemas.microsoft.com/office/powerpoint/2010/main" val="35630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2728" y="646546"/>
            <a:ext cx="2909455" cy="9698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Homework Deadline tonight?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957455" y="1358006"/>
            <a:ext cx="2983344" cy="1731558"/>
            <a:chOff x="4433455" y="1358006"/>
            <a:chExt cx="2983344" cy="1731558"/>
          </a:xfrm>
        </p:grpSpPr>
        <p:sp>
          <p:nvSpPr>
            <p:cNvPr id="5" name="Rectangle 4"/>
            <p:cNvSpPr/>
            <p:nvPr/>
          </p:nvSpPr>
          <p:spPr>
            <a:xfrm>
              <a:off x="5052290" y="2119745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 homework</a:t>
              </a:r>
            </a:p>
          </p:txBody>
        </p:sp>
        <p:cxnSp>
          <p:nvCxnSpPr>
            <p:cNvPr id="9" name="Straight Arrow Connector 8"/>
            <p:cNvCxnSpPr>
              <a:stCxn id="4" idx="2"/>
              <a:endCxn id="5" idx="0"/>
            </p:cNvCxnSpPr>
            <p:nvPr/>
          </p:nvCxnSpPr>
          <p:spPr>
            <a:xfrm>
              <a:off x="4433455" y="1616364"/>
              <a:ext cx="1801090" cy="503381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75283" y="1358006"/>
              <a:ext cx="652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Yes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029527" y="1596525"/>
            <a:ext cx="2927928" cy="1640820"/>
            <a:chOff x="1505527" y="1596525"/>
            <a:chExt cx="2927928" cy="1640820"/>
          </a:xfrm>
        </p:grpSpPr>
        <p:sp>
          <p:nvSpPr>
            <p:cNvPr id="11" name="Rectangle 10"/>
            <p:cNvSpPr/>
            <p:nvPr/>
          </p:nvSpPr>
          <p:spPr>
            <a:xfrm>
              <a:off x="1505527" y="2267526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Party invitation?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2520107" y="1596525"/>
              <a:ext cx="1913348" cy="671001"/>
              <a:chOff x="2520107" y="1596525"/>
              <a:chExt cx="1913348" cy="671001"/>
            </a:xfrm>
          </p:grpSpPr>
          <p:cxnSp>
            <p:nvCxnSpPr>
              <p:cNvPr id="12" name="Straight Arrow Connector 11"/>
              <p:cNvCxnSpPr>
                <a:stCxn id="4" idx="2"/>
                <a:endCxn id="11" idx="0"/>
              </p:cNvCxnSpPr>
              <p:nvPr/>
            </p:nvCxnSpPr>
            <p:spPr>
              <a:xfrm flipH="1">
                <a:off x="2687782" y="1616364"/>
                <a:ext cx="1745673" cy="651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520107" y="1596525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2322349" y="3237345"/>
            <a:ext cx="2364509" cy="1623712"/>
            <a:chOff x="798348" y="3237345"/>
            <a:chExt cx="2364509" cy="1623712"/>
          </a:xfrm>
        </p:grpSpPr>
        <p:grpSp>
          <p:nvGrpSpPr>
            <p:cNvPr id="17" name="Group 16"/>
            <p:cNvGrpSpPr/>
            <p:nvPr/>
          </p:nvGrpSpPr>
          <p:grpSpPr>
            <a:xfrm>
              <a:off x="1521279" y="3237345"/>
              <a:ext cx="1166503" cy="653893"/>
              <a:chOff x="2971388" y="1481070"/>
              <a:chExt cx="1166503" cy="653893"/>
            </a:xfrm>
          </p:grpSpPr>
          <p:cxnSp>
            <p:nvCxnSpPr>
              <p:cNvPr id="18" name="Straight Arrow Connector 17"/>
              <p:cNvCxnSpPr>
                <a:stCxn id="11" idx="2"/>
                <a:endCxn id="21" idx="0"/>
              </p:cNvCxnSpPr>
              <p:nvPr/>
            </p:nvCxnSpPr>
            <p:spPr>
              <a:xfrm flipH="1">
                <a:off x="3430712" y="1481070"/>
                <a:ext cx="707179" cy="65389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2971388" y="1528618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798348" y="3891238"/>
              <a:ext cx="2364509" cy="969819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Do I have friends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11782" y="3138738"/>
            <a:ext cx="3546762" cy="1716658"/>
            <a:chOff x="2687782" y="3138738"/>
            <a:chExt cx="3546762" cy="1716658"/>
          </a:xfrm>
        </p:grpSpPr>
        <p:grpSp>
          <p:nvGrpSpPr>
            <p:cNvPr id="24" name="Group 23"/>
            <p:cNvGrpSpPr/>
            <p:nvPr/>
          </p:nvGrpSpPr>
          <p:grpSpPr>
            <a:xfrm>
              <a:off x="2687782" y="3138738"/>
              <a:ext cx="2364508" cy="746839"/>
              <a:chOff x="1824421" y="1181151"/>
              <a:chExt cx="2364508" cy="746839"/>
            </a:xfrm>
          </p:grpSpPr>
          <p:cxnSp>
            <p:nvCxnSpPr>
              <p:cNvPr id="25" name="Straight Arrow Connector 24"/>
              <p:cNvCxnSpPr>
                <a:stCxn id="11" idx="2"/>
                <a:endCxn id="29" idx="0"/>
              </p:cNvCxnSpPr>
              <p:nvPr/>
            </p:nvCxnSpPr>
            <p:spPr>
              <a:xfrm>
                <a:off x="1824421" y="1279758"/>
                <a:ext cx="2364508" cy="648232"/>
              </a:xfrm>
              <a:prstGeom prst="straightConnector1">
                <a:avLst/>
              </a:prstGeom>
              <a:ln>
                <a:solidFill>
                  <a:srgbClr val="77933C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3487098" y="1181151"/>
                <a:ext cx="6526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Yes</a:t>
                </a:r>
                <a:endParaRPr lang="en-US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3870035" y="3885577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Go to the party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30582" y="4861058"/>
            <a:ext cx="2364509" cy="1584037"/>
            <a:chOff x="706581" y="4861057"/>
            <a:chExt cx="2364509" cy="1584037"/>
          </a:xfrm>
        </p:grpSpPr>
        <p:cxnSp>
          <p:nvCxnSpPr>
            <p:cNvPr id="36" name="Straight Arrow Connector 35"/>
            <p:cNvCxnSpPr>
              <a:stCxn id="21" idx="2"/>
              <a:endCxn id="30" idx="0"/>
            </p:cNvCxnSpPr>
            <p:nvPr/>
          </p:nvCxnSpPr>
          <p:spPr>
            <a:xfrm flipH="1">
              <a:off x="1888836" y="4861057"/>
              <a:ext cx="91767" cy="6142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/>
            <p:cNvGrpSpPr/>
            <p:nvPr/>
          </p:nvGrpSpPr>
          <p:grpSpPr>
            <a:xfrm>
              <a:off x="706581" y="4887524"/>
              <a:ext cx="2364509" cy="1557570"/>
              <a:chOff x="706581" y="4887524"/>
              <a:chExt cx="2364509" cy="155757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6581" y="5475275"/>
                <a:ext cx="2364509" cy="969819"/>
              </a:xfrm>
              <a:prstGeom prst="rect">
                <a:avLst/>
              </a:prstGeom>
              <a:solidFill>
                <a:srgbClr val="9BBB59">
                  <a:alpha val="30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Read a book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337626" y="4887524"/>
                <a:ext cx="6058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No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504604" y="4632203"/>
            <a:ext cx="4452523" cy="1691780"/>
            <a:chOff x="1980603" y="4632203"/>
            <a:chExt cx="4452523" cy="1691780"/>
          </a:xfrm>
        </p:grpSpPr>
        <p:sp>
          <p:nvSpPr>
            <p:cNvPr id="41" name="Rectangle 40"/>
            <p:cNvSpPr/>
            <p:nvPr/>
          </p:nvSpPr>
          <p:spPr>
            <a:xfrm>
              <a:off x="4068617" y="5354164"/>
              <a:ext cx="2364509" cy="969819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Hang out with friends</a:t>
              </a:r>
            </a:p>
          </p:txBody>
        </p:sp>
        <p:cxnSp>
          <p:nvCxnSpPr>
            <p:cNvPr id="42" name="Straight Arrow Connector 41"/>
            <p:cNvCxnSpPr>
              <a:stCxn id="21" idx="2"/>
              <a:endCxn id="41" idx="0"/>
            </p:cNvCxnSpPr>
            <p:nvPr/>
          </p:nvCxnSpPr>
          <p:spPr>
            <a:xfrm>
              <a:off x="1980603" y="4861057"/>
              <a:ext cx="3270269" cy="493107"/>
            </a:xfrm>
            <a:prstGeom prst="straightConnector1">
              <a:avLst/>
            </a:prstGeom>
            <a:ln>
              <a:solidFill>
                <a:srgbClr val="77933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91295" y="4632203"/>
              <a:ext cx="6526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Yes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88E4F-5234-48A4-A903-0846D5A41ED9}"/>
              </a:ext>
            </a:extLst>
          </p:cNvPr>
          <p:cNvSpPr txBox="1">
            <a:spLocks/>
          </p:cNvSpPr>
          <p:nvPr/>
        </p:nvSpPr>
        <p:spPr bwMode="auto">
          <a:xfrm>
            <a:off x="8763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cs typeface="Times New Roman"/>
              </a:rPr>
              <a:pPr algn="r">
                <a:defRPr/>
              </a:pPr>
              <a:t>6</a:t>
            </a:fld>
            <a:endParaRPr lang="en-US" altLang="en-US" sz="1200" dirty="0">
              <a:solidFill>
                <a:srgbClr val="000000"/>
              </a:solidFill>
              <a:cs typeface="Times New Roman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742FE4A-EC13-4705-86D5-615E8B11C84D}"/>
              </a:ext>
            </a:extLst>
          </p:cNvPr>
          <p:cNvSpPr txBox="1">
            <a:spLocks/>
          </p:cNvSpPr>
          <p:nvPr/>
        </p:nvSpPr>
        <p:spPr>
          <a:xfrm>
            <a:off x="1524000" y="2865"/>
            <a:ext cx="9144000" cy="5591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Example : Decision?</a:t>
            </a:r>
          </a:p>
        </p:txBody>
      </p:sp>
    </p:spTree>
    <p:extLst>
      <p:ext uri="{BB962C8B-B14F-4D97-AF65-F5344CB8AC3E}">
        <p14:creationId xmlns:p14="http://schemas.microsoft.com/office/powerpoint/2010/main" val="426544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7">
            <a:extLst>
              <a:ext uri="{FF2B5EF4-FFF2-40B4-BE49-F238E27FC236}">
                <a16:creationId xmlns:a16="http://schemas.microsoft.com/office/drawing/2014/main" id="{C1A4241F-1DE5-4DC9-835F-343BB1D3A2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774251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5400" dirty="0">
                <a:solidFill>
                  <a:srgbClr val="0070C0"/>
                </a:solidFill>
                <a:latin typeface="Comic Sans MS" panose="030F0702030302020204" pitchFamily="66" charset="0"/>
              </a:rPr>
              <a:t>DT: Algorithm</a:t>
            </a:r>
          </a:p>
        </p:txBody>
      </p: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CFA46F9A-3886-4D48-A17F-75A47886DB70}"/>
              </a:ext>
            </a:extLst>
          </p:cNvPr>
          <p:cNvSpPr txBox="1">
            <a:spLocks/>
          </p:cNvSpPr>
          <p:nvPr/>
        </p:nvSpPr>
        <p:spPr bwMode="auto">
          <a:xfrm>
            <a:off x="9982200" y="66294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0" latinLnBrk="0" hangingPunct="0">
              <a:defRPr sz="10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0202EFB-9B50-4085-8064-1CD2E769E676}" type="slidenum">
              <a:rPr lang="en-US" altLang="en-US" sz="1200">
                <a:solidFill>
                  <a:srgbClr val="000000"/>
                </a:solidFill>
                <a:cs typeface="Times New Roman"/>
              </a:rPr>
              <a:pPr algn="r">
                <a:defRPr/>
              </a:pPr>
              <a:t>7</a:t>
            </a:fld>
            <a:endParaRPr lang="en-US" altLang="en-US" sz="1200" dirty="0">
              <a:solidFill>
                <a:srgbClr val="000000"/>
              </a:solidFill>
              <a:cs typeface="Times New Roman"/>
            </a:endParaRPr>
          </a:p>
        </p:txBody>
      </p:sp>
      <p:graphicFrame>
        <p:nvGraphicFramePr>
          <p:cNvPr id="28" name="Group 28">
            <a:extLst>
              <a:ext uri="{FF2B5EF4-FFF2-40B4-BE49-F238E27FC236}">
                <a16:creationId xmlns:a16="http://schemas.microsoft.com/office/drawing/2014/main" id="{765C2E8B-5743-B72B-E9E3-280DA4701ADF}"/>
              </a:ext>
            </a:extLst>
          </p:cNvPr>
          <p:cNvGraphicFramePr>
            <a:graphicFrameLocks noGrp="1"/>
          </p:cNvGraphicFramePr>
          <p:nvPr/>
        </p:nvGraphicFramePr>
        <p:xfrm>
          <a:off x="6318479" y="3646488"/>
          <a:ext cx="4348667" cy="2982913"/>
        </p:xfrm>
        <a:graphic>
          <a:graphicData uri="http://schemas.openxmlformats.org/drawingml/2006/table">
            <a:tbl>
              <a:tblPr/>
              <a:tblGrid>
                <a:gridCol w="791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1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ID code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Outlook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Temperature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Humidity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Windy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Play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1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i</a:t>
                      </a:r>
                      <a:endParaRPr kumimoji="1" lang="en-US" altLang="zh-TW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新細明體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j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Sunny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Overcast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Rainy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Cool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Hot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Mild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Normal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High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True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Yes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1" lang="en-US" altLang="zh-TW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新細明體" pitchFamily="18" charset="-120"/>
                        </a:rPr>
                        <a:t>No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314" name="Picture 2">
            <a:extLst>
              <a:ext uri="{FF2B5EF4-FFF2-40B4-BE49-F238E27FC236}">
                <a16:creationId xmlns:a16="http://schemas.microsoft.com/office/drawing/2014/main" id="{4409C2D3-8E71-D57D-3668-BC876B042E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96"/>
          <a:stretch/>
        </p:blipFill>
        <p:spPr bwMode="auto">
          <a:xfrm>
            <a:off x="1676400" y="3417888"/>
            <a:ext cx="4495800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19063-34AF-8466-D6E1-E2C703744CF3}"/>
              </a:ext>
            </a:extLst>
          </p:cNvPr>
          <p:cNvSpPr txBox="1"/>
          <p:nvPr/>
        </p:nvSpPr>
        <p:spPr>
          <a:xfrm>
            <a:off x="1676400" y="774252"/>
            <a:ext cx="88392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with a training data </a:t>
            </a:r>
            <a:r>
              <a:rPr lang="en-US" dirty="0">
                <a:solidFill>
                  <a:srgbClr val="0000FF"/>
                </a:solidFill>
              </a:rPr>
              <a:t>set which we’ll call S. It should have attributes and classification.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Determine the </a:t>
            </a: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attribute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in the dataset. (</a:t>
            </a:r>
            <a:r>
              <a:rPr lang="en-US" dirty="0">
                <a:solidFill>
                  <a:srgbClr val="FF0000"/>
                </a:solidFill>
              </a:rPr>
              <a:t>We will cover the definition of best attribute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S</a:t>
            </a:r>
            <a:r>
              <a:rPr lang="en-US" dirty="0">
                <a:solidFill>
                  <a:srgbClr val="0000FF"/>
                </a:solidFill>
              </a:rPr>
              <a:t> into subset that contains the possible values for the best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decision tree node </a:t>
            </a:r>
            <a:r>
              <a:rPr lang="en-US" dirty="0">
                <a:solidFill>
                  <a:srgbClr val="0000FF"/>
                </a:solidFill>
              </a:rPr>
              <a:t>that contains the best attribute.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Recursively generate new decision trees </a:t>
            </a:r>
            <a:r>
              <a:rPr lang="en-US" dirty="0">
                <a:solidFill>
                  <a:srgbClr val="0000FF"/>
                </a:solidFill>
              </a:rPr>
              <a:t>by using the subset of data created from step 3 until a stage is reached where you cannot classify the data further.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 the class as leaf node.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E8AC9-B91E-B876-8F4C-51D7C0CB6759}"/>
              </a:ext>
            </a:extLst>
          </p:cNvPr>
          <p:cNvSpPr/>
          <p:nvPr/>
        </p:nvSpPr>
        <p:spPr bwMode="auto">
          <a:xfrm>
            <a:off x="7086600" y="3581401"/>
            <a:ext cx="685800" cy="249299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717092F-0EBB-1DD2-B7E1-874C95146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38839" r="57627" b="33979"/>
          <a:stretch/>
        </p:blipFill>
        <p:spPr bwMode="auto">
          <a:xfrm>
            <a:off x="1752600" y="4724400"/>
            <a:ext cx="1828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74006EA5-8F9E-F26F-E475-66BE2B2E7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3" t="38839" r="37288" b="36243"/>
          <a:stretch/>
        </p:blipFill>
        <p:spPr bwMode="auto">
          <a:xfrm>
            <a:off x="3581400" y="4724400"/>
            <a:ext cx="914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CA3B953-D8C6-A295-9958-82DF3131E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12" t="38839" b="33978"/>
          <a:stretch/>
        </p:blipFill>
        <p:spPr bwMode="auto">
          <a:xfrm>
            <a:off x="4495800" y="4724400"/>
            <a:ext cx="1676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014DF2F-F93A-56F0-6EEE-9887C668B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757"/>
          <a:stretch/>
        </p:blipFill>
        <p:spPr bwMode="auto">
          <a:xfrm>
            <a:off x="1676400" y="5562600"/>
            <a:ext cx="4495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43A252-41A3-FF26-20E5-84CAE04247FC}"/>
              </a:ext>
            </a:extLst>
          </p:cNvPr>
          <p:cNvSpPr/>
          <p:nvPr/>
        </p:nvSpPr>
        <p:spPr bwMode="auto">
          <a:xfrm>
            <a:off x="6318478" y="4267201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11FC8-4B4A-B579-E7A7-2B09987C396E}"/>
              </a:ext>
            </a:extLst>
          </p:cNvPr>
          <p:cNvSpPr/>
          <p:nvPr/>
        </p:nvSpPr>
        <p:spPr bwMode="auto">
          <a:xfrm>
            <a:off x="6318478" y="5016358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2DD78C-8F5A-16AC-2860-910FBD93406C}"/>
              </a:ext>
            </a:extLst>
          </p:cNvPr>
          <p:cNvSpPr/>
          <p:nvPr/>
        </p:nvSpPr>
        <p:spPr bwMode="auto">
          <a:xfrm>
            <a:off x="6326184" y="5880244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DF2AE-3556-EF17-B8ED-B2EDA0FBDCBA}"/>
              </a:ext>
            </a:extLst>
          </p:cNvPr>
          <p:cNvSpPr/>
          <p:nvPr/>
        </p:nvSpPr>
        <p:spPr bwMode="auto">
          <a:xfrm>
            <a:off x="6318478" y="6096001"/>
            <a:ext cx="4197122" cy="249299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</a:pPr>
            <a:endParaRPr lang="en-US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2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" grpId="0" animBg="1"/>
      <p:bldP spid="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Entropy and Information Gain is super important for Decision tree">
            <a:extLst>
              <a:ext uri="{FF2B5EF4-FFF2-40B4-BE49-F238E27FC236}">
                <a16:creationId xmlns:a16="http://schemas.microsoft.com/office/drawing/2014/main" id="{142B1299-F32C-0FE1-5C3A-C18586D0C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" r="1614"/>
          <a:stretch/>
        </p:blipFill>
        <p:spPr bwMode="auto">
          <a:xfrm>
            <a:off x="518054" y="253999"/>
            <a:ext cx="8117946" cy="46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ecision Tree">
            <a:extLst>
              <a:ext uri="{FF2B5EF4-FFF2-40B4-BE49-F238E27FC236}">
                <a16:creationId xmlns:a16="http://schemas.microsoft.com/office/drawing/2014/main" id="{709EAD2E-D1A6-0AB9-4DAD-82FED337B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796" y="3893609"/>
            <a:ext cx="42481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C4E65-4F6F-0DBD-5245-594879E54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996" y="5476193"/>
            <a:ext cx="6781272" cy="577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B7D81-6594-EA05-F5D3-4EAEC711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5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0B790D-E32E-6C0F-16EE-2B6B4051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694" y="0"/>
            <a:ext cx="6796611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01CB1-4F05-989E-3285-9BA744524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63A2-8410-4290-AC7F-71ED325F0D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0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748</Words>
  <Application>Microsoft Office PowerPoint</Application>
  <PresentationFormat>Widescreen</PresentationFormat>
  <Paragraphs>185</Paragraphs>
  <Slides>15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</vt:lpstr>
      <vt:lpstr>Times </vt:lpstr>
      <vt:lpstr>Times New Roman</vt:lpstr>
      <vt:lpstr>Office Theme</vt:lpstr>
      <vt:lpstr>Decision Tree</vt:lpstr>
      <vt:lpstr>Decision Trees</vt:lpstr>
      <vt:lpstr>Decision Trees</vt:lpstr>
      <vt:lpstr>Tree Structure: Root Node</vt:lpstr>
      <vt:lpstr> Internal &amp; Leaf Nodes</vt:lpstr>
      <vt:lpstr>PowerPoint Presentation</vt:lpstr>
      <vt:lpstr>DT: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dc:creator>Manish patel</dc:creator>
  <cp:lastModifiedBy>Mehul Kodia</cp:lastModifiedBy>
  <cp:revision>14</cp:revision>
  <dcterms:created xsi:type="dcterms:W3CDTF">2024-06-09T02:14:17Z</dcterms:created>
  <dcterms:modified xsi:type="dcterms:W3CDTF">2025-05-05T15:25:09Z</dcterms:modified>
</cp:coreProperties>
</file>