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56" r:id="rId2"/>
    <p:sldId id="262" r:id="rId3"/>
    <p:sldId id="257" r:id="rId4"/>
    <p:sldId id="259" r:id="rId5"/>
    <p:sldId id="260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C7A"/>
    <a:srgbClr val="C7D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2"/>
    <p:restoredTop sz="94607"/>
  </p:normalViewPr>
  <p:slideViewPr>
    <p:cSldViewPr snapToGrid="0" snapToObjects="1">
      <p:cViewPr>
        <p:scale>
          <a:sx n="70" d="100"/>
          <a:sy n="70" d="100"/>
        </p:scale>
        <p:origin x="130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17E7-1A36-6C44-B236-B4E6EB24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26456-835E-B841-A6CC-BCD1AC589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9E74-BF6A-EB4A-9171-CF333590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9AB3-29D2-FA4D-BB63-276767808E5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5A34-5A77-5C4B-B4AF-F2245BB3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F8E4-3808-3848-B2D6-EA2118D3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050B-C3B2-2A4F-ABBA-35746FB6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26B1-3262-4E40-8D7F-043A7BAD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A4833-7126-AB4D-905E-F87644D34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C3E4-C3A0-6F4B-B151-F4FFBAFD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9AB3-29D2-FA4D-BB63-276767808E5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AEF2-4E9A-AE4A-92B3-1F6075AF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64C3-6F16-3547-87D4-DB53CC0D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050B-C3B2-2A4F-ABBA-35746FB6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A26E7-6D38-794E-892B-DB3BCA0F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CE40C-F222-D244-B07B-ACFA319DE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F639F-F050-374A-8EF5-07340579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9AB3-29D2-FA4D-BB63-276767808E5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74FF9-A48D-1049-AB48-DB1B8F8F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E6AE-6035-B84F-B95A-EE823F26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050B-C3B2-2A4F-ABBA-35746FB6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8FBF-8F32-B94C-B0A5-FBB12118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E929-3760-1749-98F2-3A94AAAB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6B52-3A6F-3C42-8411-DEA9F3CF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9AB3-29D2-FA4D-BB63-276767808E5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1EFE-0C71-BA42-940B-3399C871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1299-C231-304D-B534-DE76A78B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050B-C3B2-2A4F-ABBA-35746FB6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43E7-EFFB-F740-A464-6DAA24D1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53598-31ED-404A-BD44-6B9550AE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8FFA6-7637-F645-B69B-65A5C6F3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9AB3-29D2-FA4D-BB63-276767808E5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A15D-3360-D449-9084-BE37F3F5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B47F-F54B-E349-BA1B-67E71710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050B-C3B2-2A4F-ABBA-35746FB6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EA46-1CC9-7A45-8F54-2AB17176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E77D-1ECF-834F-8092-1FDC12CE3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47DEC-6ABC-FF43-8897-20376C79A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31C1E-AC30-7B4F-BEB8-6C176964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9AB3-29D2-FA4D-BB63-276767808E5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623C1-4A9C-5D4F-8BBB-55683295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5030-8FA3-934F-8F2D-305CF0DA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050B-C3B2-2A4F-ABBA-35746FB6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9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5CDD-20AA-BA49-BE51-53C9C848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A0AC3-1BFA-3044-9419-DC32319F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872D9-092E-274E-98DD-54CCFC42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EF8F2-19B0-2246-9F02-8BE22727D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22569-88AB-D245-BFCD-06B7F3FC2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87115-333F-DC45-AFE9-5E09D0E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9AB3-29D2-FA4D-BB63-276767808E5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87AD2-C3F6-524A-9253-B689D3CF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ED95C-8C16-8C4B-8C54-2E89A88F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050B-C3B2-2A4F-ABBA-35746FB6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B9D1-E9DA-154C-9955-9B1F3D5D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13D72-DF44-1544-BE9F-813348AC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9AB3-29D2-FA4D-BB63-276767808E5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88263-E5CD-E94B-99CB-4C12CC61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863EC-F30A-534E-99E5-BC80C24F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050B-C3B2-2A4F-ABBA-35746FB6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5947C-3050-594A-9B7F-4EF6EF69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9AB3-29D2-FA4D-BB63-276767808E5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8A326-6E54-824E-BDDC-FBE1B1B2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FD853-BF3A-EF41-8CBC-37E23E8C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050B-C3B2-2A4F-ABBA-35746FB6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B52F-4EF4-8141-AEC0-63AF56D9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E22B-1C0D-0A4E-9F1D-1630CF32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3A2B6-BA24-374B-B7BF-3605E3B4D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23E2-1A70-9647-9BA2-6CA8A52A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9AB3-29D2-FA4D-BB63-276767808E5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4B741-D578-5F48-A297-076243FA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C5C24-58A8-9449-9C59-E841CA3C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050B-C3B2-2A4F-ABBA-35746FB6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C17A-03AD-D240-A9AA-080581B4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2E233-AEFE-0E48-BB20-18F59B2A0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5035-0EC3-FB46-9095-89A60DDE9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FA9F-10CA-0045-8557-7A2CEDB8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9AB3-29D2-FA4D-BB63-276767808E5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FFE3D-9031-784E-B521-9448B6A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431BF-7D69-2D41-BBF0-CFD0E2E1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050B-C3B2-2A4F-ABBA-35746FB6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3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5DBC-9ED8-4446-AD2A-A7C59738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145C0-A10D-0248-B251-5C08B917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27E5-0024-7248-AA6B-65DD1886C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9AB3-29D2-FA4D-BB63-276767808E5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9AAE9-09BE-354C-8F40-BCFFC50D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38B74-3987-D44D-A63A-1DDEF9F8C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050B-C3B2-2A4F-ABBA-35746FB6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3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0B9176-EA8E-874D-8E23-6F6435B5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– Approach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B081CB-D08D-5D4B-A60F-0F197DD4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Master</a:t>
            </a:r>
          </a:p>
          <a:p>
            <a:r>
              <a:rPr lang="en-US" dirty="0"/>
              <a:t>Git clone from Remote Master (Origin)</a:t>
            </a:r>
          </a:p>
          <a:p>
            <a:r>
              <a:rPr lang="en-US" dirty="0"/>
              <a:t>Git create a branch </a:t>
            </a:r>
            <a:r>
              <a:rPr lang="en-US" dirty="0" err="1"/>
              <a:t>newFeature</a:t>
            </a:r>
            <a:r>
              <a:rPr lang="en-US" dirty="0"/>
              <a:t> and start making changes</a:t>
            </a:r>
          </a:p>
          <a:p>
            <a:r>
              <a:rPr lang="en-US" dirty="0"/>
              <a:t>Git reset –hard upstream/master on origin/master</a:t>
            </a:r>
          </a:p>
          <a:p>
            <a:r>
              <a:rPr lang="en-US" dirty="0"/>
              <a:t>Create a </a:t>
            </a:r>
            <a:r>
              <a:rPr lang="en-US" dirty="0" err="1"/>
              <a:t>newFeature</a:t>
            </a:r>
            <a:r>
              <a:rPr lang="en-US" dirty="0"/>
              <a:t> branch based off origin/master</a:t>
            </a:r>
          </a:p>
          <a:p>
            <a:r>
              <a:rPr lang="en-US" dirty="0"/>
              <a:t>Make changes to </a:t>
            </a:r>
            <a:r>
              <a:rPr lang="en-US" dirty="0" err="1"/>
              <a:t>newFeature</a:t>
            </a:r>
            <a:r>
              <a:rPr lang="en-US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367797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0B9176-EA8E-874D-8E23-6F6435B5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– Approach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B081CB-D08D-5D4B-A60F-0F197DD4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Master</a:t>
            </a:r>
          </a:p>
          <a:p>
            <a:r>
              <a:rPr lang="en-US" dirty="0"/>
              <a:t>Create a Fork based off master (Origin)</a:t>
            </a:r>
          </a:p>
          <a:p>
            <a:r>
              <a:rPr lang="en-US" dirty="0"/>
              <a:t>Git clone from fork</a:t>
            </a:r>
          </a:p>
          <a:p>
            <a:r>
              <a:rPr lang="en-US" dirty="0"/>
              <a:t>Set Remote Master as Upstream</a:t>
            </a:r>
          </a:p>
          <a:p>
            <a:r>
              <a:rPr lang="en-US" dirty="0"/>
              <a:t>Git pull upstream master on origin/master</a:t>
            </a:r>
          </a:p>
          <a:p>
            <a:r>
              <a:rPr lang="en-US" dirty="0"/>
              <a:t>Git reset –hard upstream/master on origin/master</a:t>
            </a:r>
          </a:p>
          <a:p>
            <a:r>
              <a:rPr lang="en-US" dirty="0"/>
              <a:t>Create a </a:t>
            </a:r>
            <a:r>
              <a:rPr lang="en-US" dirty="0" err="1"/>
              <a:t>newFeature</a:t>
            </a:r>
            <a:r>
              <a:rPr lang="en-US" dirty="0"/>
              <a:t> branch based off origin/master</a:t>
            </a:r>
          </a:p>
          <a:p>
            <a:r>
              <a:rPr lang="en-US" dirty="0"/>
              <a:t>Make changes to </a:t>
            </a:r>
            <a:r>
              <a:rPr lang="en-US" dirty="0" err="1"/>
              <a:t>newFeature</a:t>
            </a:r>
            <a:r>
              <a:rPr lang="en-US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212675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0B9176-EA8E-874D-8E23-6F6435B5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– Approach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B081CB-D08D-5D4B-A60F-0F197DD4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Commit changes to the </a:t>
            </a:r>
            <a:r>
              <a:rPr lang="en-US" dirty="0" err="1"/>
              <a:t>newFeature</a:t>
            </a:r>
            <a:r>
              <a:rPr lang="en-US" dirty="0"/>
              <a:t> branch</a:t>
            </a:r>
          </a:p>
          <a:p>
            <a:r>
              <a:rPr lang="en-US" dirty="0"/>
              <a:t>Git checkout master branch</a:t>
            </a:r>
          </a:p>
          <a:p>
            <a:r>
              <a:rPr lang="en-US" dirty="0"/>
              <a:t>Git pull upstream master on origin/master</a:t>
            </a:r>
          </a:p>
          <a:p>
            <a:r>
              <a:rPr lang="en-US" dirty="0"/>
              <a:t>Git checkout </a:t>
            </a:r>
            <a:r>
              <a:rPr lang="en-US" dirty="0" err="1"/>
              <a:t>newFeature</a:t>
            </a:r>
            <a:endParaRPr lang="en-US" dirty="0"/>
          </a:p>
          <a:p>
            <a:r>
              <a:rPr lang="en-US" dirty="0"/>
              <a:t>Git rebase </a:t>
            </a:r>
          </a:p>
          <a:p>
            <a:pPr lvl="1"/>
            <a:r>
              <a:rPr lang="en-US" dirty="0"/>
              <a:t>If there is any git conflict</a:t>
            </a:r>
          </a:p>
          <a:p>
            <a:pPr lvl="2"/>
            <a:r>
              <a:rPr lang="en-US" dirty="0"/>
              <a:t>Handle conflicts</a:t>
            </a:r>
          </a:p>
          <a:p>
            <a:pPr lvl="2"/>
            <a:r>
              <a:rPr lang="en-US" dirty="0"/>
              <a:t>Git add .</a:t>
            </a:r>
          </a:p>
          <a:p>
            <a:pPr lvl="2"/>
            <a:r>
              <a:rPr lang="en-US" dirty="0"/>
              <a:t>Git rebase –continue</a:t>
            </a:r>
          </a:p>
          <a:p>
            <a:r>
              <a:rPr lang="en-US" dirty="0"/>
              <a:t>Git push –u origin </a:t>
            </a:r>
            <a:r>
              <a:rPr lang="en-US" dirty="0" err="1"/>
              <a:t>newFeature</a:t>
            </a:r>
            <a:endParaRPr lang="en-US" dirty="0"/>
          </a:p>
          <a:p>
            <a:r>
              <a:rPr lang="en-US" dirty="0"/>
              <a:t>Open Pull Request (PR) from fork </a:t>
            </a:r>
            <a:r>
              <a:rPr lang="en-US" dirty="0" err="1"/>
              <a:t>newFeature</a:t>
            </a:r>
            <a:r>
              <a:rPr lang="en-US" dirty="0"/>
              <a:t> to Remote Master</a:t>
            </a:r>
          </a:p>
          <a:p>
            <a:r>
              <a:rPr lang="en-US" dirty="0"/>
              <a:t>PR gets approved &amp; then Merge PR</a:t>
            </a:r>
          </a:p>
          <a:p>
            <a:r>
              <a:rPr lang="en-US" dirty="0"/>
              <a:t>Delete </a:t>
            </a:r>
            <a:r>
              <a:rPr lang="en-US" dirty="0" err="1"/>
              <a:t>newFeature</a:t>
            </a:r>
            <a:r>
              <a:rPr lang="en-US" dirty="0"/>
              <a:t> branch at local &amp; Remote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9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0C5995A-038F-184A-B4BB-92AD6C91184C}"/>
              </a:ext>
            </a:extLst>
          </p:cNvPr>
          <p:cNvSpPr/>
          <p:nvPr/>
        </p:nvSpPr>
        <p:spPr>
          <a:xfrm>
            <a:off x="66260" y="821804"/>
            <a:ext cx="11460722" cy="1094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C76B7E-5CA4-754A-A9E5-92AB594D53BD}"/>
              </a:ext>
            </a:extLst>
          </p:cNvPr>
          <p:cNvSpPr/>
          <p:nvPr/>
        </p:nvSpPr>
        <p:spPr>
          <a:xfrm>
            <a:off x="66260" y="2837167"/>
            <a:ext cx="11460722" cy="3927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ECCFF-82E6-9447-B6A7-DFED5146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656"/>
            <a:ext cx="10515600" cy="456678"/>
          </a:xfrm>
        </p:spPr>
        <p:txBody>
          <a:bodyPr>
            <a:normAutofit fontScale="90000"/>
          </a:bodyPr>
          <a:lstStyle/>
          <a:p>
            <a:r>
              <a:rPr lang="en-US" dirty="0"/>
              <a:t>Git Basic </a:t>
            </a:r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B1C59F-475B-C14C-8203-924C50B16FB2}"/>
              </a:ext>
            </a:extLst>
          </p:cNvPr>
          <p:cNvSpPr/>
          <p:nvPr/>
        </p:nvSpPr>
        <p:spPr>
          <a:xfrm>
            <a:off x="331304" y="1086678"/>
            <a:ext cx="8035856" cy="6891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D2CD0A-58AF-0F4D-8946-DF664D17B03A}"/>
              </a:ext>
            </a:extLst>
          </p:cNvPr>
          <p:cNvSpPr/>
          <p:nvPr/>
        </p:nvSpPr>
        <p:spPr>
          <a:xfrm>
            <a:off x="331303" y="3028985"/>
            <a:ext cx="8035857" cy="6891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07C354-8EE0-9347-B651-0AD458C994EE}"/>
              </a:ext>
            </a:extLst>
          </p:cNvPr>
          <p:cNvSpPr/>
          <p:nvPr/>
        </p:nvSpPr>
        <p:spPr>
          <a:xfrm>
            <a:off x="331304" y="4427089"/>
            <a:ext cx="8035858" cy="6891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Staging/index Area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E3D10A-BC4A-5745-B604-9AF0D7A3709B}"/>
              </a:ext>
            </a:extLst>
          </p:cNvPr>
          <p:cNvSpPr/>
          <p:nvPr/>
        </p:nvSpPr>
        <p:spPr>
          <a:xfrm>
            <a:off x="331303" y="5825193"/>
            <a:ext cx="8035859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Working directory</a:t>
            </a:r>
          </a:p>
        </p:txBody>
      </p:sp>
      <p:sp>
        <p:nvSpPr>
          <p:cNvPr id="16" name="Curved Up Arrow 15">
            <a:extLst>
              <a:ext uri="{FF2B5EF4-FFF2-40B4-BE49-F238E27FC236}">
                <a16:creationId xmlns:a16="http://schemas.microsoft.com/office/drawing/2014/main" id="{85AC1E37-C947-FA42-93F1-8CB14E47F964}"/>
              </a:ext>
            </a:extLst>
          </p:cNvPr>
          <p:cNvSpPr/>
          <p:nvPr/>
        </p:nvSpPr>
        <p:spPr>
          <a:xfrm rot="16200000">
            <a:off x="8280224" y="5294400"/>
            <a:ext cx="1367682" cy="663715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>
            <a:extLst>
              <a:ext uri="{FF2B5EF4-FFF2-40B4-BE49-F238E27FC236}">
                <a16:creationId xmlns:a16="http://schemas.microsoft.com/office/drawing/2014/main" id="{47295774-746C-5048-AD77-8215CF54B07D}"/>
              </a:ext>
            </a:extLst>
          </p:cNvPr>
          <p:cNvSpPr/>
          <p:nvPr/>
        </p:nvSpPr>
        <p:spPr>
          <a:xfrm rot="16200000">
            <a:off x="8327804" y="3794197"/>
            <a:ext cx="1367682" cy="663715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Up Arrow 17">
            <a:extLst>
              <a:ext uri="{FF2B5EF4-FFF2-40B4-BE49-F238E27FC236}">
                <a16:creationId xmlns:a16="http://schemas.microsoft.com/office/drawing/2014/main" id="{3BCB310E-B0AD-5946-ACEC-99B9DED4D438}"/>
              </a:ext>
            </a:extLst>
          </p:cNvPr>
          <p:cNvSpPr/>
          <p:nvPr/>
        </p:nvSpPr>
        <p:spPr>
          <a:xfrm rot="16200000">
            <a:off x="8079089" y="2022605"/>
            <a:ext cx="1769956" cy="663715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068480-EDA5-944F-9E56-B6FB079A8BFB}"/>
              </a:ext>
            </a:extLst>
          </p:cNvPr>
          <p:cNvSpPr/>
          <p:nvPr/>
        </p:nvSpPr>
        <p:spPr>
          <a:xfrm>
            <a:off x="9379946" y="2195343"/>
            <a:ext cx="1383432" cy="3710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ndale Mono" panose="020B0509000000000004" pitchFamily="49" charset="0"/>
              </a:rPr>
              <a:t>git push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C4E60A-AAE6-6344-A4C6-29AB5D7C166E}"/>
              </a:ext>
            </a:extLst>
          </p:cNvPr>
          <p:cNvSpPr/>
          <p:nvPr/>
        </p:nvSpPr>
        <p:spPr>
          <a:xfrm>
            <a:off x="9395405" y="3990797"/>
            <a:ext cx="1577395" cy="3710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ndale Mono" panose="020B0509000000000004" pitchFamily="49" charset="0"/>
              </a:rPr>
              <a:t>git commit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20B185-D0D2-8F4D-A4BC-25CC3EEFF0BF}"/>
              </a:ext>
            </a:extLst>
          </p:cNvPr>
          <p:cNvSpPr/>
          <p:nvPr/>
        </p:nvSpPr>
        <p:spPr>
          <a:xfrm>
            <a:off x="9395405" y="5440726"/>
            <a:ext cx="1577395" cy="3710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ndale Mono" panose="020B0509000000000004" pitchFamily="49" charset="0"/>
              </a:rPr>
              <a:t>git add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1FCBDE-6CB9-C343-B8BA-90FF0DE76AFB}"/>
              </a:ext>
            </a:extLst>
          </p:cNvPr>
          <p:cNvSpPr txBox="1"/>
          <p:nvPr/>
        </p:nvSpPr>
        <p:spPr>
          <a:xfrm>
            <a:off x="10427353" y="2870109"/>
            <a:ext cx="13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8BDD21-A141-AB47-AB38-A4326A7D7FAB}"/>
              </a:ext>
            </a:extLst>
          </p:cNvPr>
          <p:cNvSpPr txBox="1"/>
          <p:nvPr/>
        </p:nvSpPr>
        <p:spPr>
          <a:xfrm>
            <a:off x="10427352" y="829260"/>
            <a:ext cx="13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5B0920-1303-0B43-808F-ACD1BA35E063}"/>
              </a:ext>
            </a:extLst>
          </p:cNvPr>
          <p:cNvSpPr/>
          <p:nvPr/>
        </p:nvSpPr>
        <p:spPr>
          <a:xfrm>
            <a:off x="6188219" y="5996269"/>
            <a:ext cx="2070878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338BAE-3818-3544-B6DA-BF6632CE4449}"/>
              </a:ext>
            </a:extLst>
          </p:cNvPr>
          <p:cNvSpPr/>
          <p:nvPr/>
        </p:nvSpPr>
        <p:spPr>
          <a:xfrm>
            <a:off x="3237201" y="5985727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6648819-50E8-3347-AB78-637281EA9888}"/>
              </a:ext>
            </a:extLst>
          </p:cNvPr>
          <p:cNvSpPr/>
          <p:nvPr/>
        </p:nvSpPr>
        <p:spPr>
          <a:xfrm>
            <a:off x="4678070" y="5985727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134E1C7-EAFE-8E4C-A3C8-1D1035E36998}"/>
              </a:ext>
            </a:extLst>
          </p:cNvPr>
          <p:cNvSpPr/>
          <p:nvPr/>
        </p:nvSpPr>
        <p:spPr>
          <a:xfrm>
            <a:off x="6188219" y="4647710"/>
            <a:ext cx="2070878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B362B6A-9771-C548-863E-7CDDE89FEEAF}"/>
              </a:ext>
            </a:extLst>
          </p:cNvPr>
          <p:cNvSpPr/>
          <p:nvPr/>
        </p:nvSpPr>
        <p:spPr>
          <a:xfrm>
            <a:off x="3237201" y="4647710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272E8E5-6E9F-3C4A-B895-45807EAADE16}"/>
              </a:ext>
            </a:extLst>
          </p:cNvPr>
          <p:cNvSpPr/>
          <p:nvPr/>
        </p:nvSpPr>
        <p:spPr>
          <a:xfrm>
            <a:off x="4678070" y="4647710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0939F63-58B0-A440-A9E7-6769E3966EB8}"/>
              </a:ext>
            </a:extLst>
          </p:cNvPr>
          <p:cNvSpPr/>
          <p:nvPr/>
        </p:nvSpPr>
        <p:spPr>
          <a:xfrm>
            <a:off x="6188219" y="3189554"/>
            <a:ext cx="2070878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/Commit 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9D8592A-DB8F-3D4F-8CBF-96F21F9D3D08}"/>
              </a:ext>
            </a:extLst>
          </p:cNvPr>
          <p:cNvSpPr/>
          <p:nvPr/>
        </p:nvSpPr>
        <p:spPr>
          <a:xfrm>
            <a:off x="3237201" y="3189554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B0E0C28-67A9-0843-B9B5-015D3443A64E}"/>
              </a:ext>
            </a:extLst>
          </p:cNvPr>
          <p:cNvSpPr/>
          <p:nvPr/>
        </p:nvSpPr>
        <p:spPr>
          <a:xfrm>
            <a:off x="4678070" y="3189554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5985F3-4E58-2644-AB55-13FF871EB747}"/>
              </a:ext>
            </a:extLst>
          </p:cNvPr>
          <p:cNvSpPr/>
          <p:nvPr/>
        </p:nvSpPr>
        <p:spPr>
          <a:xfrm>
            <a:off x="6188219" y="1278482"/>
            <a:ext cx="2070878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3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237C08F-D48E-7D47-94FF-260BEF3CC971}"/>
              </a:ext>
            </a:extLst>
          </p:cNvPr>
          <p:cNvSpPr/>
          <p:nvPr/>
        </p:nvSpPr>
        <p:spPr>
          <a:xfrm>
            <a:off x="3237201" y="1278482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9DC86BC-C268-BC41-B492-F0D15848A884}"/>
              </a:ext>
            </a:extLst>
          </p:cNvPr>
          <p:cNvSpPr/>
          <p:nvPr/>
        </p:nvSpPr>
        <p:spPr>
          <a:xfrm>
            <a:off x="4678070" y="1278482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C65D046F-A354-6E42-B0BF-02D5CF08B2E8}"/>
              </a:ext>
            </a:extLst>
          </p:cNvPr>
          <p:cNvSpPr/>
          <p:nvPr/>
        </p:nvSpPr>
        <p:spPr>
          <a:xfrm>
            <a:off x="1163783" y="1926601"/>
            <a:ext cx="401782" cy="910565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B32B9-3D76-B641-9CCA-2EC852ABD580}"/>
              </a:ext>
            </a:extLst>
          </p:cNvPr>
          <p:cNvSpPr/>
          <p:nvPr/>
        </p:nvSpPr>
        <p:spPr>
          <a:xfrm>
            <a:off x="1591096" y="2184667"/>
            <a:ext cx="7041111" cy="3710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ndale Mono" panose="020B0509000000000004" pitchFamily="49" charset="0"/>
              </a:rPr>
              <a:t>git clone git@github.com:zzteam12/</a:t>
            </a:r>
            <a:r>
              <a:rPr lang="en-US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firstProject.git</a:t>
            </a:r>
            <a:endParaRPr lang="en-US" b="1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1" grpId="0" animBg="1"/>
      <p:bldP spid="24" grpId="0" animBg="1"/>
      <p:bldP spid="25" grpId="0" animBg="1"/>
      <p:bldP spid="30" grpId="0"/>
      <p:bldP spid="32" grpId="0"/>
      <p:bldP spid="3" grpId="0" animBg="1"/>
      <p:bldP spid="19" grpId="0" animBg="1"/>
      <p:bldP spid="20" grpId="0" animBg="1"/>
      <p:bldP spid="22" grpId="0" animBg="1"/>
      <p:bldP spid="23" grpId="0" animBg="1"/>
      <p:bldP spid="26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0C5995A-038F-184A-B4BB-92AD6C91184C}"/>
              </a:ext>
            </a:extLst>
          </p:cNvPr>
          <p:cNvSpPr/>
          <p:nvPr/>
        </p:nvSpPr>
        <p:spPr>
          <a:xfrm>
            <a:off x="66260" y="821804"/>
            <a:ext cx="11460722" cy="1094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C76B7E-5CA4-754A-A9E5-92AB594D53BD}"/>
              </a:ext>
            </a:extLst>
          </p:cNvPr>
          <p:cNvSpPr/>
          <p:nvPr/>
        </p:nvSpPr>
        <p:spPr>
          <a:xfrm>
            <a:off x="66260" y="2837167"/>
            <a:ext cx="11460722" cy="3927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ECCFF-82E6-9447-B6A7-DFED5146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656"/>
            <a:ext cx="10515600" cy="456678"/>
          </a:xfrm>
        </p:spPr>
        <p:txBody>
          <a:bodyPr>
            <a:normAutofit fontScale="90000"/>
          </a:bodyPr>
          <a:lstStyle/>
          <a:p>
            <a:r>
              <a:rPr lang="en-US" dirty="0"/>
              <a:t>Git Reset – Throw away commit from Local Repo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B1C59F-475B-C14C-8203-924C50B16FB2}"/>
              </a:ext>
            </a:extLst>
          </p:cNvPr>
          <p:cNvSpPr/>
          <p:nvPr/>
        </p:nvSpPr>
        <p:spPr>
          <a:xfrm>
            <a:off x="331304" y="1086678"/>
            <a:ext cx="8035856" cy="6891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D2CD0A-58AF-0F4D-8946-DF664D17B03A}"/>
              </a:ext>
            </a:extLst>
          </p:cNvPr>
          <p:cNvSpPr/>
          <p:nvPr/>
        </p:nvSpPr>
        <p:spPr>
          <a:xfrm>
            <a:off x="331303" y="3028985"/>
            <a:ext cx="8035857" cy="6891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07C354-8EE0-9347-B651-0AD458C994EE}"/>
              </a:ext>
            </a:extLst>
          </p:cNvPr>
          <p:cNvSpPr/>
          <p:nvPr/>
        </p:nvSpPr>
        <p:spPr>
          <a:xfrm>
            <a:off x="331304" y="4427089"/>
            <a:ext cx="8035858" cy="6891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Staging/index Area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E3D10A-BC4A-5745-B604-9AF0D7A3709B}"/>
              </a:ext>
            </a:extLst>
          </p:cNvPr>
          <p:cNvSpPr/>
          <p:nvPr/>
        </p:nvSpPr>
        <p:spPr>
          <a:xfrm>
            <a:off x="331303" y="5825193"/>
            <a:ext cx="8035859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Working directory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C4E60A-AAE6-6344-A4C6-29AB5D7C166E}"/>
              </a:ext>
            </a:extLst>
          </p:cNvPr>
          <p:cNvSpPr/>
          <p:nvPr/>
        </p:nvSpPr>
        <p:spPr>
          <a:xfrm>
            <a:off x="8037871" y="3967900"/>
            <a:ext cx="3480618" cy="3710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ndale Mono" panose="020B0509000000000004" pitchFamily="49" charset="0"/>
              </a:rPr>
              <a:t>git reset –-hard HEAD~1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1FCBDE-6CB9-C343-B8BA-90FF0DE76AFB}"/>
              </a:ext>
            </a:extLst>
          </p:cNvPr>
          <p:cNvSpPr txBox="1"/>
          <p:nvPr/>
        </p:nvSpPr>
        <p:spPr>
          <a:xfrm>
            <a:off x="10427353" y="2870109"/>
            <a:ext cx="13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8BDD21-A141-AB47-AB38-A4326A7D7FAB}"/>
              </a:ext>
            </a:extLst>
          </p:cNvPr>
          <p:cNvSpPr txBox="1"/>
          <p:nvPr/>
        </p:nvSpPr>
        <p:spPr>
          <a:xfrm>
            <a:off x="10427352" y="829260"/>
            <a:ext cx="13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5B0920-1303-0B43-808F-ACD1BA35E063}"/>
              </a:ext>
            </a:extLst>
          </p:cNvPr>
          <p:cNvSpPr/>
          <p:nvPr/>
        </p:nvSpPr>
        <p:spPr>
          <a:xfrm>
            <a:off x="5369414" y="6018519"/>
            <a:ext cx="2070878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338BAE-3818-3544-B6DA-BF6632CE4449}"/>
              </a:ext>
            </a:extLst>
          </p:cNvPr>
          <p:cNvSpPr/>
          <p:nvPr/>
        </p:nvSpPr>
        <p:spPr>
          <a:xfrm>
            <a:off x="3237201" y="5985727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134E1C7-EAFE-8E4C-A3C8-1D1035E36998}"/>
              </a:ext>
            </a:extLst>
          </p:cNvPr>
          <p:cNvSpPr/>
          <p:nvPr/>
        </p:nvSpPr>
        <p:spPr>
          <a:xfrm>
            <a:off x="5369414" y="4669960"/>
            <a:ext cx="2070878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B362B6A-9771-C548-863E-7CDDE89FEEAF}"/>
              </a:ext>
            </a:extLst>
          </p:cNvPr>
          <p:cNvSpPr/>
          <p:nvPr/>
        </p:nvSpPr>
        <p:spPr>
          <a:xfrm>
            <a:off x="3237201" y="4647710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0939F63-58B0-A440-A9E7-6769E3966EB8}"/>
              </a:ext>
            </a:extLst>
          </p:cNvPr>
          <p:cNvSpPr/>
          <p:nvPr/>
        </p:nvSpPr>
        <p:spPr>
          <a:xfrm>
            <a:off x="5369414" y="3211804"/>
            <a:ext cx="2070878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/Commit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9D8592A-DB8F-3D4F-8CBF-96F21F9D3D08}"/>
              </a:ext>
            </a:extLst>
          </p:cNvPr>
          <p:cNvSpPr/>
          <p:nvPr/>
        </p:nvSpPr>
        <p:spPr>
          <a:xfrm>
            <a:off x="3237201" y="3189554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237C08F-D48E-7D47-94FF-260BEF3CC971}"/>
              </a:ext>
            </a:extLst>
          </p:cNvPr>
          <p:cNvSpPr/>
          <p:nvPr/>
        </p:nvSpPr>
        <p:spPr>
          <a:xfrm>
            <a:off x="3237201" y="1278482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EA147F-D3ED-2345-B9BE-14AFC61A690F}"/>
              </a:ext>
            </a:extLst>
          </p:cNvPr>
          <p:cNvSpPr/>
          <p:nvPr/>
        </p:nvSpPr>
        <p:spPr>
          <a:xfrm>
            <a:off x="8009940" y="3617047"/>
            <a:ext cx="3480618" cy="3710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ndale Mono" panose="020B0509000000000004" pitchFamily="49" charset="0"/>
              </a:rPr>
              <a:t>git reset –-soft HEAD~1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520FC9-B47B-9640-8D86-B585CF33AB69}"/>
              </a:ext>
            </a:extLst>
          </p:cNvPr>
          <p:cNvSpPr/>
          <p:nvPr/>
        </p:nvSpPr>
        <p:spPr>
          <a:xfrm>
            <a:off x="8029378" y="4263870"/>
            <a:ext cx="3480618" cy="3710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ndale Mono" panose="020B0509000000000004" pitchFamily="49" charset="0"/>
              </a:rPr>
              <a:t>git reset –-mixed HEAD~1</a:t>
            </a:r>
          </a:p>
        </p:txBody>
      </p:sp>
    </p:spTree>
    <p:extLst>
      <p:ext uri="{BB962C8B-B14F-4D97-AF65-F5344CB8AC3E}">
        <p14:creationId xmlns:p14="http://schemas.microsoft.com/office/powerpoint/2010/main" val="34535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" grpId="0" animBg="1"/>
      <p:bldP spid="3" grpId="1" animBg="1"/>
      <p:bldP spid="3" grpId="2" animBg="1"/>
      <p:bldP spid="22" grpId="0" animBg="1"/>
      <p:bldP spid="22" grpId="1" animBg="1"/>
      <p:bldP spid="28" grpId="0" animBg="1"/>
      <p:bldP spid="28" grpId="2" animBg="1"/>
      <p:bldP spid="28" grpId="4" animBg="1"/>
      <p:bldP spid="28" grpId="7" animBg="1"/>
      <p:bldP spid="28" grpId="8" animBg="1"/>
      <p:bldP spid="28" grpId="9" animBg="1"/>
      <p:bldP spid="39" grpId="0" animBg="1"/>
      <p:bldP spid="39" grpId="1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0C5995A-038F-184A-B4BB-92AD6C91184C}"/>
              </a:ext>
            </a:extLst>
          </p:cNvPr>
          <p:cNvSpPr/>
          <p:nvPr/>
        </p:nvSpPr>
        <p:spPr>
          <a:xfrm>
            <a:off x="66260" y="821804"/>
            <a:ext cx="11460722" cy="1094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C76B7E-5CA4-754A-A9E5-92AB594D53BD}"/>
              </a:ext>
            </a:extLst>
          </p:cNvPr>
          <p:cNvSpPr/>
          <p:nvPr/>
        </p:nvSpPr>
        <p:spPr>
          <a:xfrm>
            <a:off x="66260" y="2837167"/>
            <a:ext cx="11460722" cy="3927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ECCFF-82E6-9447-B6A7-DFED5146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656"/>
            <a:ext cx="10875196" cy="456678"/>
          </a:xfrm>
        </p:spPr>
        <p:txBody>
          <a:bodyPr>
            <a:normAutofit fontScale="90000"/>
          </a:bodyPr>
          <a:lstStyle/>
          <a:p>
            <a:r>
              <a:rPr lang="en-US" dirty="0"/>
              <a:t>Git Revert – Throw away commit from Remote Repo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B1C59F-475B-C14C-8203-924C50B16FB2}"/>
              </a:ext>
            </a:extLst>
          </p:cNvPr>
          <p:cNvSpPr/>
          <p:nvPr/>
        </p:nvSpPr>
        <p:spPr>
          <a:xfrm>
            <a:off x="331303" y="1086678"/>
            <a:ext cx="9213387" cy="6891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D2CD0A-58AF-0F4D-8946-DF664D17B03A}"/>
              </a:ext>
            </a:extLst>
          </p:cNvPr>
          <p:cNvSpPr/>
          <p:nvPr/>
        </p:nvSpPr>
        <p:spPr>
          <a:xfrm>
            <a:off x="331303" y="3028985"/>
            <a:ext cx="9213389" cy="6891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07C354-8EE0-9347-B651-0AD458C994EE}"/>
              </a:ext>
            </a:extLst>
          </p:cNvPr>
          <p:cNvSpPr/>
          <p:nvPr/>
        </p:nvSpPr>
        <p:spPr>
          <a:xfrm>
            <a:off x="331304" y="4427089"/>
            <a:ext cx="9213388" cy="6891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Staging/index Area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E3D10A-BC4A-5745-B604-9AF0D7A3709B}"/>
              </a:ext>
            </a:extLst>
          </p:cNvPr>
          <p:cNvSpPr/>
          <p:nvPr/>
        </p:nvSpPr>
        <p:spPr>
          <a:xfrm>
            <a:off x="331303" y="5825193"/>
            <a:ext cx="9213388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Working directory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068480-EDA5-944F-9E56-B6FB079A8BFB}"/>
              </a:ext>
            </a:extLst>
          </p:cNvPr>
          <p:cNvSpPr/>
          <p:nvPr/>
        </p:nvSpPr>
        <p:spPr>
          <a:xfrm>
            <a:off x="6552863" y="2067686"/>
            <a:ext cx="3647326" cy="3710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ndale Mono" panose="020B0509000000000004" pitchFamily="49" charset="0"/>
              </a:rPr>
              <a:t>git revert &lt;commit 2 id&gt;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1FCBDE-6CB9-C343-B8BA-90FF0DE76AFB}"/>
              </a:ext>
            </a:extLst>
          </p:cNvPr>
          <p:cNvSpPr txBox="1"/>
          <p:nvPr/>
        </p:nvSpPr>
        <p:spPr>
          <a:xfrm>
            <a:off x="10427353" y="2870109"/>
            <a:ext cx="13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8BDD21-A141-AB47-AB38-A4326A7D7FAB}"/>
              </a:ext>
            </a:extLst>
          </p:cNvPr>
          <p:cNvSpPr txBox="1"/>
          <p:nvPr/>
        </p:nvSpPr>
        <p:spPr>
          <a:xfrm>
            <a:off x="10427352" y="829260"/>
            <a:ext cx="13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5B0920-1303-0B43-808F-ACD1BA35E063}"/>
              </a:ext>
            </a:extLst>
          </p:cNvPr>
          <p:cNvSpPr/>
          <p:nvPr/>
        </p:nvSpPr>
        <p:spPr>
          <a:xfrm>
            <a:off x="6188219" y="5996269"/>
            <a:ext cx="3079070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3 ( Revert - Commit 2)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338BAE-3818-3544-B6DA-BF6632CE4449}"/>
              </a:ext>
            </a:extLst>
          </p:cNvPr>
          <p:cNvSpPr/>
          <p:nvPr/>
        </p:nvSpPr>
        <p:spPr>
          <a:xfrm>
            <a:off x="3237201" y="5985727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6648819-50E8-3347-AB78-637281EA9888}"/>
              </a:ext>
            </a:extLst>
          </p:cNvPr>
          <p:cNvSpPr/>
          <p:nvPr/>
        </p:nvSpPr>
        <p:spPr>
          <a:xfrm>
            <a:off x="4678070" y="5985727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134E1C7-EAFE-8E4C-A3C8-1D1035E36998}"/>
              </a:ext>
            </a:extLst>
          </p:cNvPr>
          <p:cNvSpPr/>
          <p:nvPr/>
        </p:nvSpPr>
        <p:spPr>
          <a:xfrm>
            <a:off x="6188219" y="4647710"/>
            <a:ext cx="3079070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3 ( Revert - Commit 2)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B362B6A-9771-C548-863E-7CDDE89FEEAF}"/>
              </a:ext>
            </a:extLst>
          </p:cNvPr>
          <p:cNvSpPr/>
          <p:nvPr/>
        </p:nvSpPr>
        <p:spPr>
          <a:xfrm>
            <a:off x="3237201" y="4647710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272E8E5-6E9F-3C4A-B895-45807EAADE16}"/>
              </a:ext>
            </a:extLst>
          </p:cNvPr>
          <p:cNvSpPr/>
          <p:nvPr/>
        </p:nvSpPr>
        <p:spPr>
          <a:xfrm>
            <a:off x="4678070" y="4647710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0939F63-58B0-A440-A9E7-6769E3966EB8}"/>
              </a:ext>
            </a:extLst>
          </p:cNvPr>
          <p:cNvSpPr/>
          <p:nvPr/>
        </p:nvSpPr>
        <p:spPr>
          <a:xfrm>
            <a:off x="6188218" y="3189554"/>
            <a:ext cx="3079071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3 ( Revert - Commit 2)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9D8592A-DB8F-3D4F-8CBF-96F21F9D3D08}"/>
              </a:ext>
            </a:extLst>
          </p:cNvPr>
          <p:cNvSpPr/>
          <p:nvPr/>
        </p:nvSpPr>
        <p:spPr>
          <a:xfrm>
            <a:off x="3237201" y="3189554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B0E0C28-67A9-0843-B9B5-015D3443A64E}"/>
              </a:ext>
            </a:extLst>
          </p:cNvPr>
          <p:cNvSpPr/>
          <p:nvPr/>
        </p:nvSpPr>
        <p:spPr>
          <a:xfrm>
            <a:off x="4678070" y="3189554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5985F3-4E58-2644-AB55-13FF871EB747}"/>
              </a:ext>
            </a:extLst>
          </p:cNvPr>
          <p:cNvSpPr/>
          <p:nvPr/>
        </p:nvSpPr>
        <p:spPr>
          <a:xfrm>
            <a:off x="6188219" y="1278482"/>
            <a:ext cx="3079070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3 ( Revert - Commit 2)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237C08F-D48E-7D47-94FF-260BEF3CC971}"/>
              </a:ext>
            </a:extLst>
          </p:cNvPr>
          <p:cNvSpPr/>
          <p:nvPr/>
        </p:nvSpPr>
        <p:spPr>
          <a:xfrm>
            <a:off x="3237201" y="1278482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9DC86BC-C268-BC41-B492-F0D15848A884}"/>
              </a:ext>
            </a:extLst>
          </p:cNvPr>
          <p:cNvSpPr/>
          <p:nvPr/>
        </p:nvSpPr>
        <p:spPr>
          <a:xfrm>
            <a:off x="4678070" y="1278482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C65D046F-A354-6E42-B0BF-02D5CF08B2E8}"/>
              </a:ext>
            </a:extLst>
          </p:cNvPr>
          <p:cNvSpPr/>
          <p:nvPr/>
        </p:nvSpPr>
        <p:spPr>
          <a:xfrm>
            <a:off x="1163783" y="1926601"/>
            <a:ext cx="401782" cy="910565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rved Up Arrow 37">
            <a:extLst>
              <a:ext uri="{FF2B5EF4-FFF2-40B4-BE49-F238E27FC236}">
                <a16:creationId xmlns:a16="http://schemas.microsoft.com/office/drawing/2014/main" id="{F0A63D00-CCAF-FB46-B694-2D07455B0D1B}"/>
              </a:ext>
            </a:extLst>
          </p:cNvPr>
          <p:cNvSpPr/>
          <p:nvPr/>
        </p:nvSpPr>
        <p:spPr>
          <a:xfrm rot="16200000">
            <a:off x="9227093" y="2297090"/>
            <a:ext cx="1769956" cy="663715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AA7F3F-6952-6B4D-B6D6-50D6F26C2423}"/>
              </a:ext>
            </a:extLst>
          </p:cNvPr>
          <p:cNvSpPr/>
          <p:nvPr/>
        </p:nvSpPr>
        <p:spPr>
          <a:xfrm>
            <a:off x="10477065" y="2590257"/>
            <a:ext cx="1383432" cy="3710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ndale Mono" panose="020B0509000000000004" pitchFamily="49" charset="0"/>
              </a:rPr>
              <a:t>git push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C4FA9E9-5C37-BC4C-93DF-3BF827BDE765}"/>
              </a:ext>
            </a:extLst>
          </p:cNvPr>
          <p:cNvSpPr/>
          <p:nvPr/>
        </p:nvSpPr>
        <p:spPr>
          <a:xfrm rot="19584854">
            <a:off x="5750440" y="1612898"/>
            <a:ext cx="401782" cy="1569739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  <p:bldP spid="22" grpId="0" animBg="1"/>
      <p:bldP spid="28" grpId="0" animBg="1"/>
      <p:bldP spid="34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0C5995A-038F-184A-B4BB-92AD6C91184C}"/>
              </a:ext>
            </a:extLst>
          </p:cNvPr>
          <p:cNvSpPr/>
          <p:nvPr/>
        </p:nvSpPr>
        <p:spPr>
          <a:xfrm>
            <a:off x="164437" y="1278482"/>
            <a:ext cx="3133217" cy="53808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C76B7E-5CA4-754A-A9E5-92AB594D53BD}"/>
              </a:ext>
            </a:extLst>
          </p:cNvPr>
          <p:cNvSpPr/>
          <p:nvPr/>
        </p:nvSpPr>
        <p:spPr>
          <a:xfrm>
            <a:off x="8784403" y="1278482"/>
            <a:ext cx="3133217" cy="54613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ECCFF-82E6-9447-B6A7-DFED5146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656"/>
            <a:ext cx="10875196" cy="456678"/>
          </a:xfrm>
        </p:spPr>
        <p:txBody>
          <a:bodyPr>
            <a:normAutofit fontScale="90000"/>
          </a:bodyPr>
          <a:lstStyle/>
          <a:p>
            <a:r>
              <a:rPr lang="en-US" dirty="0"/>
              <a:t>Git Rebase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1FCBDE-6CB9-C343-B8BA-90FF0DE76AFB}"/>
              </a:ext>
            </a:extLst>
          </p:cNvPr>
          <p:cNvSpPr txBox="1"/>
          <p:nvPr/>
        </p:nvSpPr>
        <p:spPr>
          <a:xfrm>
            <a:off x="10827327" y="1440668"/>
            <a:ext cx="13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8BDD21-A141-AB47-AB38-A4326A7D7FAB}"/>
              </a:ext>
            </a:extLst>
          </p:cNvPr>
          <p:cNvSpPr txBox="1"/>
          <p:nvPr/>
        </p:nvSpPr>
        <p:spPr>
          <a:xfrm>
            <a:off x="336146" y="1393389"/>
            <a:ext cx="13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338BAE-3818-3544-B6DA-BF6632CE4449}"/>
              </a:ext>
            </a:extLst>
          </p:cNvPr>
          <p:cNvSpPr/>
          <p:nvPr/>
        </p:nvSpPr>
        <p:spPr>
          <a:xfrm>
            <a:off x="1128372" y="5953484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6648819-50E8-3347-AB78-637281EA9888}"/>
              </a:ext>
            </a:extLst>
          </p:cNvPr>
          <p:cNvSpPr/>
          <p:nvPr/>
        </p:nvSpPr>
        <p:spPr>
          <a:xfrm>
            <a:off x="1128372" y="5177547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9D8592A-DB8F-3D4F-8CBF-96F21F9D3D08}"/>
              </a:ext>
            </a:extLst>
          </p:cNvPr>
          <p:cNvSpPr/>
          <p:nvPr/>
        </p:nvSpPr>
        <p:spPr>
          <a:xfrm>
            <a:off x="9748338" y="6032677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B0E0C28-67A9-0843-B9B5-015D3443A64E}"/>
              </a:ext>
            </a:extLst>
          </p:cNvPr>
          <p:cNvSpPr/>
          <p:nvPr/>
        </p:nvSpPr>
        <p:spPr>
          <a:xfrm>
            <a:off x="9748337" y="5122578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237C08F-D48E-7D47-94FF-260BEF3CC971}"/>
              </a:ext>
            </a:extLst>
          </p:cNvPr>
          <p:cNvSpPr/>
          <p:nvPr/>
        </p:nvSpPr>
        <p:spPr>
          <a:xfrm>
            <a:off x="3237201" y="1278482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9DC86BC-C268-BC41-B492-F0D15848A884}"/>
              </a:ext>
            </a:extLst>
          </p:cNvPr>
          <p:cNvSpPr/>
          <p:nvPr/>
        </p:nvSpPr>
        <p:spPr>
          <a:xfrm>
            <a:off x="4678070" y="1278482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7CB9BC-3E3A-CB41-BD5D-B65CA19D2D94}"/>
              </a:ext>
            </a:extLst>
          </p:cNvPr>
          <p:cNvSpPr/>
          <p:nvPr/>
        </p:nvSpPr>
        <p:spPr>
          <a:xfrm>
            <a:off x="3811713" y="6326572"/>
            <a:ext cx="4869950" cy="3710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ndale Mono" panose="020B0509000000000004" pitchFamily="49" charset="0"/>
              </a:rPr>
              <a:t>git clone git@github.com:zzteam12/</a:t>
            </a:r>
            <a:r>
              <a:rPr lang="en-US" sz="12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firstProject.git</a:t>
            </a:r>
            <a:endParaRPr lang="en-US" sz="1200" b="1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3EAD4F-D383-694C-A3E4-8D534E22C0BB}"/>
              </a:ext>
            </a:extLst>
          </p:cNvPr>
          <p:cNvSpPr/>
          <p:nvPr/>
        </p:nvSpPr>
        <p:spPr>
          <a:xfrm>
            <a:off x="3297652" y="6032677"/>
            <a:ext cx="5486749" cy="261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2554F-3A80-864D-8CD3-6922C60E1F07}"/>
              </a:ext>
            </a:extLst>
          </p:cNvPr>
          <p:cNvSpPr txBox="1"/>
          <p:nvPr/>
        </p:nvSpPr>
        <p:spPr>
          <a:xfrm>
            <a:off x="3551584" y="5857461"/>
            <a:ext cx="260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46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0C5995A-038F-184A-B4BB-92AD6C91184C}"/>
              </a:ext>
            </a:extLst>
          </p:cNvPr>
          <p:cNvSpPr/>
          <p:nvPr/>
        </p:nvSpPr>
        <p:spPr>
          <a:xfrm>
            <a:off x="164437" y="1278482"/>
            <a:ext cx="3133217" cy="53808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C76B7E-5CA4-754A-A9E5-92AB594D53BD}"/>
              </a:ext>
            </a:extLst>
          </p:cNvPr>
          <p:cNvSpPr/>
          <p:nvPr/>
        </p:nvSpPr>
        <p:spPr>
          <a:xfrm>
            <a:off x="8784403" y="1278482"/>
            <a:ext cx="3133217" cy="54613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ECCFF-82E6-9447-B6A7-DFED5146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656"/>
            <a:ext cx="10875196" cy="456678"/>
          </a:xfrm>
        </p:spPr>
        <p:txBody>
          <a:bodyPr>
            <a:normAutofit fontScale="90000"/>
          </a:bodyPr>
          <a:lstStyle/>
          <a:p>
            <a:r>
              <a:rPr lang="en-US" dirty="0"/>
              <a:t>Git Merge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1FCBDE-6CB9-C343-B8BA-90FF0DE76AFB}"/>
              </a:ext>
            </a:extLst>
          </p:cNvPr>
          <p:cNvSpPr txBox="1"/>
          <p:nvPr/>
        </p:nvSpPr>
        <p:spPr>
          <a:xfrm>
            <a:off x="10827327" y="1440668"/>
            <a:ext cx="13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8BDD21-A141-AB47-AB38-A4326A7D7FAB}"/>
              </a:ext>
            </a:extLst>
          </p:cNvPr>
          <p:cNvSpPr txBox="1"/>
          <p:nvPr/>
        </p:nvSpPr>
        <p:spPr>
          <a:xfrm>
            <a:off x="336146" y="1393389"/>
            <a:ext cx="13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338BAE-3818-3544-B6DA-BF6632CE4449}"/>
              </a:ext>
            </a:extLst>
          </p:cNvPr>
          <p:cNvSpPr/>
          <p:nvPr/>
        </p:nvSpPr>
        <p:spPr>
          <a:xfrm>
            <a:off x="1128372" y="5953484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6648819-50E8-3347-AB78-637281EA9888}"/>
              </a:ext>
            </a:extLst>
          </p:cNvPr>
          <p:cNvSpPr/>
          <p:nvPr/>
        </p:nvSpPr>
        <p:spPr>
          <a:xfrm>
            <a:off x="1128372" y="5177547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9D8592A-DB8F-3D4F-8CBF-96F21F9D3D08}"/>
              </a:ext>
            </a:extLst>
          </p:cNvPr>
          <p:cNvSpPr/>
          <p:nvPr/>
        </p:nvSpPr>
        <p:spPr>
          <a:xfrm>
            <a:off x="9748338" y="6032677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B0E0C28-67A9-0843-B9B5-015D3443A64E}"/>
              </a:ext>
            </a:extLst>
          </p:cNvPr>
          <p:cNvSpPr/>
          <p:nvPr/>
        </p:nvSpPr>
        <p:spPr>
          <a:xfrm>
            <a:off x="9748337" y="5122578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237C08F-D48E-7D47-94FF-260BEF3CC971}"/>
              </a:ext>
            </a:extLst>
          </p:cNvPr>
          <p:cNvSpPr/>
          <p:nvPr/>
        </p:nvSpPr>
        <p:spPr>
          <a:xfrm>
            <a:off x="3237201" y="1278482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9DC86BC-C268-BC41-B492-F0D15848A884}"/>
              </a:ext>
            </a:extLst>
          </p:cNvPr>
          <p:cNvSpPr/>
          <p:nvPr/>
        </p:nvSpPr>
        <p:spPr>
          <a:xfrm>
            <a:off x="4678070" y="1278482"/>
            <a:ext cx="1205345" cy="324372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7CB9BC-3E3A-CB41-BD5D-B65CA19D2D94}"/>
              </a:ext>
            </a:extLst>
          </p:cNvPr>
          <p:cNvSpPr/>
          <p:nvPr/>
        </p:nvSpPr>
        <p:spPr>
          <a:xfrm>
            <a:off x="3811713" y="6326572"/>
            <a:ext cx="4869950" cy="3710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ndale Mono" panose="020B0509000000000004" pitchFamily="49" charset="0"/>
              </a:rPr>
              <a:t>git clone git@github.com:zzteam12/</a:t>
            </a:r>
            <a:r>
              <a:rPr lang="en-US" sz="12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firstProject.git</a:t>
            </a:r>
            <a:endParaRPr lang="en-US" sz="1200" b="1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3EAD4F-D383-694C-A3E4-8D534E22C0BB}"/>
              </a:ext>
            </a:extLst>
          </p:cNvPr>
          <p:cNvSpPr/>
          <p:nvPr/>
        </p:nvSpPr>
        <p:spPr>
          <a:xfrm>
            <a:off x="3297652" y="6032677"/>
            <a:ext cx="5486749" cy="261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2554F-3A80-864D-8CD3-6922C60E1F07}"/>
              </a:ext>
            </a:extLst>
          </p:cNvPr>
          <p:cNvSpPr txBox="1"/>
          <p:nvPr/>
        </p:nvSpPr>
        <p:spPr>
          <a:xfrm>
            <a:off x="3551584" y="5857461"/>
            <a:ext cx="260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322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0C5995A-038F-184A-B4BB-92AD6C91184C}"/>
              </a:ext>
            </a:extLst>
          </p:cNvPr>
          <p:cNvSpPr/>
          <p:nvPr/>
        </p:nvSpPr>
        <p:spPr>
          <a:xfrm>
            <a:off x="164437" y="805256"/>
            <a:ext cx="4234026" cy="58540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C76B7E-5CA4-754A-A9E5-92AB594D53BD}"/>
              </a:ext>
            </a:extLst>
          </p:cNvPr>
          <p:cNvSpPr/>
          <p:nvPr/>
        </p:nvSpPr>
        <p:spPr>
          <a:xfrm>
            <a:off x="7683595" y="805256"/>
            <a:ext cx="4234026" cy="5934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ECCFF-82E6-9447-B6A7-DFED5146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656"/>
            <a:ext cx="10875196" cy="4566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WorkFlow</a:t>
            </a:r>
            <a:r>
              <a:rPr lang="en-US" dirty="0"/>
              <a:t>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7CB9BC-3E3A-CB41-BD5D-B65CA19D2D94}"/>
              </a:ext>
            </a:extLst>
          </p:cNvPr>
          <p:cNvSpPr/>
          <p:nvPr/>
        </p:nvSpPr>
        <p:spPr>
          <a:xfrm>
            <a:off x="4525440" y="6361466"/>
            <a:ext cx="2956835" cy="29389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ndale Mono" panose="020B0509000000000004" pitchFamily="49" charset="0"/>
              </a:rPr>
              <a:t>git clone </a:t>
            </a:r>
            <a:r>
              <a:rPr lang="en-US" sz="12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firstProject.git</a:t>
            </a:r>
            <a:endParaRPr lang="en-US" sz="1200" b="1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38E53F4-E75B-E84A-B5C0-92CF5775A1DD}"/>
              </a:ext>
            </a:extLst>
          </p:cNvPr>
          <p:cNvSpPr/>
          <p:nvPr/>
        </p:nvSpPr>
        <p:spPr>
          <a:xfrm>
            <a:off x="723066" y="4433287"/>
            <a:ext cx="2956835" cy="2019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6648819-50E8-3347-AB78-637281EA9888}"/>
              </a:ext>
            </a:extLst>
          </p:cNvPr>
          <p:cNvSpPr/>
          <p:nvPr/>
        </p:nvSpPr>
        <p:spPr>
          <a:xfrm>
            <a:off x="1677450" y="6188927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085BE4F-04ED-3445-9CF4-6891A73B37FD}"/>
              </a:ext>
            </a:extLst>
          </p:cNvPr>
          <p:cNvSpPr/>
          <p:nvPr/>
        </p:nvSpPr>
        <p:spPr>
          <a:xfrm>
            <a:off x="1664769" y="5900918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2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9B141A3-654E-744A-8B44-7D604A26D1C3}"/>
              </a:ext>
            </a:extLst>
          </p:cNvPr>
          <p:cNvSpPr/>
          <p:nvPr/>
        </p:nvSpPr>
        <p:spPr>
          <a:xfrm rot="19327018">
            <a:off x="592744" y="4629840"/>
            <a:ext cx="822782" cy="1686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DF7C48-4015-B34F-97EC-3ED0F060C9FC}"/>
              </a:ext>
            </a:extLst>
          </p:cNvPr>
          <p:cNvSpPr/>
          <p:nvPr/>
        </p:nvSpPr>
        <p:spPr>
          <a:xfrm>
            <a:off x="8402157" y="4428388"/>
            <a:ext cx="2956835" cy="20198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B3E391D-0D00-834C-9160-B55536C5391F}"/>
              </a:ext>
            </a:extLst>
          </p:cNvPr>
          <p:cNvSpPr/>
          <p:nvPr/>
        </p:nvSpPr>
        <p:spPr>
          <a:xfrm>
            <a:off x="9386914" y="6195656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1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AFF428D-B0B4-0041-98A1-0EA4C8157C45}"/>
              </a:ext>
            </a:extLst>
          </p:cNvPr>
          <p:cNvSpPr/>
          <p:nvPr/>
        </p:nvSpPr>
        <p:spPr>
          <a:xfrm>
            <a:off x="9386914" y="5910577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2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2B76C27-A455-8641-A457-F1E09C22413F}"/>
              </a:ext>
            </a:extLst>
          </p:cNvPr>
          <p:cNvSpPr/>
          <p:nvPr/>
        </p:nvSpPr>
        <p:spPr>
          <a:xfrm rot="19327018">
            <a:off x="8271835" y="4624941"/>
            <a:ext cx="822782" cy="1686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1CEAA8BA-C5BE-4F48-840C-17AA6F6BF42F}"/>
              </a:ext>
            </a:extLst>
          </p:cNvPr>
          <p:cNvSpPr/>
          <p:nvPr/>
        </p:nvSpPr>
        <p:spPr>
          <a:xfrm>
            <a:off x="1673560" y="5564683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6DADE22-47B5-3140-9B9A-1517B6C36167}"/>
              </a:ext>
            </a:extLst>
          </p:cNvPr>
          <p:cNvSpPr/>
          <p:nvPr/>
        </p:nvSpPr>
        <p:spPr>
          <a:xfrm>
            <a:off x="1660879" y="5276674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4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EEA11E02-B401-B74F-8C0C-7E2822A7DB1B}"/>
              </a:ext>
            </a:extLst>
          </p:cNvPr>
          <p:cNvSpPr/>
          <p:nvPr/>
        </p:nvSpPr>
        <p:spPr>
          <a:xfrm>
            <a:off x="3679901" y="6037080"/>
            <a:ext cx="4722256" cy="29389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48F2603D-DAB7-9E49-9C37-DAF74DFDC193}"/>
              </a:ext>
            </a:extLst>
          </p:cNvPr>
          <p:cNvSpPr/>
          <p:nvPr/>
        </p:nvSpPr>
        <p:spPr>
          <a:xfrm rot="16200000">
            <a:off x="8457353" y="3619499"/>
            <a:ext cx="1323882" cy="29389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3F89E9-29AC-D941-B201-BAD23BEDB15C}"/>
              </a:ext>
            </a:extLst>
          </p:cNvPr>
          <p:cNvSpPr/>
          <p:nvPr/>
        </p:nvSpPr>
        <p:spPr>
          <a:xfrm rot="16200000">
            <a:off x="8045737" y="3543461"/>
            <a:ext cx="1111134" cy="58911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ndale Mono" panose="020B0509000000000004" pitchFamily="49" charset="0"/>
              </a:rPr>
              <a:t>git branch </a:t>
            </a:r>
            <a:r>
              <a:rPr lang="en-US" sz="12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newFeature</a:t>
            </a:r>
            <a:endParaRPr lang="en-US" sz="1200" b="1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797309C-21A2-AE4E-A192-6128031D58EC}"/>
              </a:ext>
            </a:extLst>
          </p:cNvPr>
          <p:cNvSpPr/>
          <p:nvPr/>
        </p:nvSpPr>
        <p:spPr>
          <a:xfrm>
            <a:off x="8375561" y="1084643"/>
            <a:ext cx="2956835" cy="20198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C4EB93B-D7D3-E743-83F2-ABB12E523D39}"/>
              </a:ext>
            </a:extLst>
          </p:cNvPr>
          <p:cNvSpPr/>
          <p:nvPr/>
        </p:nvSpPr>
        <p:spPr>
          <a:xfrm>
            <a:off x="9400749" y="2777227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1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D5E8027-14A1-674D-808C-A21C21B63BF4}"/>
              </a:ext>
            </a:extLst>
          </p:cNvPr>
          <p:cNvSpPr/>
          <p:nvPr/>
        </p:nvSpPr>
        <p:spPr>
          <a:xfrm>
            <a:off x="9388068" y="2489218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2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7CA5B8-F538-2A4F-BBB7-4DB49B0E3140}"/>
              </a:ext>
            </a:extLst>
          </p:cNvPr>
          <p:cNvSpPr/>
          <p:nvPr/>
        </p:nvSpPr>
        <p:spPr>
          <a:xfrm rot="19327018">
            <a:off x="8245023" y="1275390"/>
            <a:ext cx="955984" cy="17227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newFeature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98E8EA1-8CE5-3C43-AA43-560787C47BA1}"/>
              </a:ext>
            </a:extLst>
          </p:cNvPr>
          <p:cNvSpPr/>
          <p:nvPr/>
        </p:nvSpPr>
        <p:spPr>
          <a:xfrm>
            <a:off x="9386651" y="2163065"/>
            <a:ext cx="822782" cy="1686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Commit 3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3020C8B-A303-7E48-802F-A62F1324758E}"/>
              </a:ext>
            </a:extLst>
          </p:cNvPr>
          <p:cNvSpPr/>
          <p:nvPr/>
        </p:nvSpPr>
        <p:spPr>
          <a:xfrm>
            <a:off x="3679901" y="5561764"/>
            <a:ext cx="4722256" cy="29389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A8D809-A3D0-7C41-BB23-945C556309C2}"/>
              </a:ext>
            </a:extLst>
          </p:cNvPr>
          <p:cNvSpPr/>
          <p:nvPr/>
        </p:nvSpPr>
        <p:spPr>
          <a:xfrm>
            <a:off x="4525440" y="5380343"/>
            <a:ext cx="985004" cy="2015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ndale Mono" panose="020B0509000000000004" pitchFamily="49" charset="0"/>
              </a:rPr>
              <a:t>git pull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6A837617-A1DB-A44F-879D-C9233A532B09}"/>
              </a:ext>
            </a:extLst>
          </p:cNvPr>
          <p:cNvSpPr/>
          <p:nvPr/>
        </p:nvSpPr>
        <p:spPr>
          <a:xfrm rot="5400000">
            <a:off x="9740863" y="3619499"/>
            <a:ext cx="1323883" cy="29389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66E7E5-CEFB-EE40-A392-7808C0AB6EFF}"/>
              </a:ext>
            </a:extLst>
          </p:cNvPr>
          <p:cNvSpPr/>
          <p:nvPr/>
        </p:nvSpPr>
        <p:spPr>
          <a:xfrm rot="16200000">
            <a:off x="10331490" y="3495871"/>
            <a:ext cx="1111134" cy="58911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ndale Mono" panose="020B0509000000000004" pitchFamily="49" charset="0"/>
              </a:rPr>
              <a:t>git rebase master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F6D2399-DC21-5F4F-860E-5FD000946ACB}"/>
              </a:ext>
            </a:extLst>
          </p:cNvPr>
          <p:cNvSpPr/>
          <p:nvPr/>
        </p:nvSpPr>
        <p:spPr>
          <a:xfrm>
            <a:off x="9386914" y="5575877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3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FDE23D1-3892-5446-A144-C8BF4C36E48A}"/>
              </a:ext>
            </a:extLst>
          </p:cNvPr>
          <p:cNvSpPr/>
          <p:nvPr/>
        </p:nvSpPr>
        <p:spPr>
          <a:xfrm>
            <a:off x="9386651" y="5239861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4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C0B958CA-5948-234C-B856-4B20F833A1C3}"/>
              </a:ext>
            </a:extLst>
          </p:cNvPr>
          <p:cNvSpPr/>
          <p:nvPr/>
        </p:nvSpPr>
        <p:spPr>
          <a:xfrm rot="10800000">
            <a:off x="3653305" y="2104924"/>
            <a:ext cx="4722256" cy="29389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9C1444-97F3-444D-94AC-9C19441D3471}"/>
              </a:ext>
            </a:extLst>
          </p:cNvPr>
          <p:cNvSpPr/>
          <p:nvPr/>
        </p:nvSpPr>
        <p:spPr>
          <a:xfrm>
            <a:off x="4599783" y="1795964"/>
            <a:ext cx="2956835" cy="29389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ndale Mono" panose="020B0509000000000004" pitchFamily="49" charset="0"/>
              </a:rPr>
              <a:t>git push –u origin </a:t>
            </a:r>
            <a:r>
              <a:rPr lang="en-US" sz="12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newFeature</a:t>
            </a:r>
            <a:endParaRPr lang="en-US" sz="1200" b="1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04F6B22-C4AA-6B49-967F-8A2C66F9A6C6}"/>
              </a:ext>
            </a:extLst>
          </p:cNvPr>
          <p:cNvSpPr/>
          <p:nvPr/>
        </p:nvSpPr>
        <p:spPr>
          <a:xfrm>
            <a:off x="679636" y="1079927"/>
            <a:ext cx="2956835" cy="20198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6786681-2E84-6A46-A58F-992546CCBEBE}"/>
              </a:ext>
            </a:extLst>
          </p:cNvPr>
          <p:cNvSpPr/>
          <p:nvPr/>
        </p:nvSpPr>
        <p:spPr>
          <a:xfrm>
            <a:off x="1663652" y="2748415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1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075DD402-6076-844D-99F5-9ACC862D6D1E}"/>
              </a:ext>
            </a:extLst>
          </p:cNvPr>
          <p:cNvSpPr/>
          <p:nvPr/>
        </p:nvSpPr>
        <p:spPr>
          <a:xfrm>
            <a:off x="1650971" y="2460406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2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012D0FC5-FAFC-0948-BDD7-EA80CC90CDD7}"/>
              </a:ext>
            </a:extLst>
          </p:cNvPr>
          <p:cNvSpPr/>
          <p:nvPr/>
        </p:nvSpPr>
        <p:spPr>
          <a:xfrm>
            <a:off x="1659762" y="2124171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3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1DAA5D1-7680-9345-A027-EA960D832589}"/>
              </a:ext>
            </a:extLst>
          </p:cNvPr>
          <p:cNvSpPr/>
          <p:nvPr/>
        </p:nvSpPr>
        <p:spPr>
          <a:xfrm>
            <a:off x="1647081" y="1836162"/>
            <a:ext cx="822782" cy="168666"/>
          </a:xfrm>
          <a:prstGeom prst="roundRect">
            <a:avLst/>
          </a:prstGeom>
          <a:solidFill>
            <a:srgbClr val="CC5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Commit 4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78C0C83-C3AE-9B47-92F6-195B6A52B8A3}"/>
              </a:ext>
            </a:extLst>
          </p:cNvPr>
          <p:cNvSpPr/>
          <p:nvPr/>
        </p:nvSpPr>
        <p:spPr>
          <a:xfrm>
            <a:off x="1664616" y="1461303"/>
            <a:ext cx="822782" cy="1686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Commit 3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63A395B-71A5-1740-BFC9-5CEC5809A783}"/>
              </a:ext>
            </a:extLst>
          </p:cNvPr>
          <p:cNvSpPr/>
          <p:nvPr/>
        </p:nvSpPr>
        <p:spPr>
          <a:xfrm rot="19327018">
            <a:off x="511529" y="1258187"/>
            <a:ext cx="955984" cy="17227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newFeature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2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0039 -0.12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09727 -0.13611 C 0.11927 -0.16435 0.13125 -0.20694 0.13125 -0.25185 C 0.13125 -0.30255 0.11927 -0.34329 0.09727 -0.37153 L -8.33333E-7 -0.5081 " pathEditMode="relative" rAng="16200000" ptsTypes="AAAAA">
                                      <p:cBhvr>
                                        <p:cTn id="9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2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10222 -0.13912 C 0.12487 -0.16782 0.13802 -0.21157 0.13802 -0.25718 C 0.13802 -0.30903 0.12539 -0.35093 0.10222 -0.37963 L -2.70833E-6 -0.51921 " pathEditMode="relative" rAng="16200000" ptsTypes="AAAAA">
                                      <p:cBhvr>
                                        <p:cTn id="9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9" grpId="0" animBg="1"/>
      <p:bldP spid="60" grpId="0" animBg="1"/>
      <p:bldP spid="61" grpId="0" animBg="1"/>
      <p:bldP spid="62" grpId="0" animBg="1"/>
      <p:bldP spid="74" grpId="0" animBg="1"/>
      <p:bldP spid="75" grpId="0" animBg="1"/>
      <p:bldP spid="76" grpId="0" animBg="1"/>
      <p:bldP spid="4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5" grpId="0" animBg="1"/>
      <p:bldP spid="57" grpId="0" animBg="1"/>
      <p:bldP spid="67" grpId="0" animBg="1"/>
      <p:bldP spid="68" grpId="1" animBg="1"/>
      <p:bldP spid="81" grpId="0" animBg="1"/>
      <p:bldP spid="81" grpId="1" animBg="1"/>
      <p:bldP spid="82" grpId="0" animBg="1"/>
      <p:bldP spid="82" grpId="1" animBg="1"/>
      <p:bldP spid="69" grpId="0" animBg="1"/>
      <p:bldP spid="70" grpId="0" animBg="1"/>
      <p:bldP spid="72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1" grpId="0" animBg="1"/>
      <p:bldP spid="10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6171</TotalTime>
  <Words>487</Words>
  <Application>Microsoft Macintosh PowerPoint</Application>
  <PresentationFormat>Widescreen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Andale Mono</vt:lpstr>
      <vt:lpstr>Arial</vt:lpstr>
      <vt:lpstr>Calibri</vt:lpstr>
      <vt:lpstr>Calibri Light</vt:lpstr>
      <vt:lpstr>Office Theme</vt:lpstr>
      <vt:lpstr>Git workflow – Approach 1</vt:lpstr>
      <vt:lpstr>Git workflow – Approach 2</vt:lpstr>
      <vt:lpstr>Git workflow – Approach 2</vt:lpstr>
      <vt:lpstr>Git Basic WorkFlow</vt:lpstr>
      <vt:lpstr>Git Reset – Throw away commit from Local Repo</vt:lpstr>
      <vt:lpstr>Git Revert – Throw away commit from Remote Repo</vt:lpstr>
      <vt:lpstr>Git Rebase</vt:lpstr>
      <vt:lpstr>Git Merge</vt:lpstr>
      <vt:lpstr>WorkFlow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workflow Steps</dc:title>
  <dc:creator>Gupta, Ankush</dc:creator>
  <cp:lastModifiedBy>Gupta, Ankush</cp:lastModifiedBy>
  <cp:revision>132</cp:revision>
  <dcterms:created xsi:type="dcterms:W3CDTF">2019-03-22T00:49:39Z</dcterms:created>
  <dcterms:modified xsi:type="dcterms:W3CDTF">2019-03-27T13:05:01Z</dcterms:modified>
</cp:coreProperties>
</file>