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8" r:id="rId3"/>
    <p:sldId id="263" r:id="rId4"/>
    <p:sldId id="264" r:id="rId5"/>
    <p:sldId id="259" r:id="rId6"/>
    <p:sldId id="260" r:id="rId7"/>
    <p:sldId id="261" r:id="rId8"/>
    <p:sldId id="262" r:id="rId9"/>
    <p:sldId id="268" r:id="rId10"/>
    <p:sldId id="269" r:id="rId11"/>
    <p:sldId id="271" r:id="rId12"/>
    <p:sldId id="270" r:id="rId13"/>
    <p:sldId id="272" r:id="rId14"/>
    <p:sldId id="273" r:id="rId15"/>
    <p:sldId id="274" r:id="rId16"/>
    <p:sldId id="276" r:id="rId17"/>
    <p:sldId id="284" r:id="rId18"/>
    <p:sldId id="275" r:id="rId19"/>
    <p:sldId id="285" r:id="rId20"/>
    <p:sldId id="277" r:id="rId21"/>
    <p:sldId id="280" r:id="rId22"/>
    <p:sldId id="282" r:id="rId23"/>
    <p:sldId id="283" r:id="rId24"/>
    <p:sldId id="265" r:id="rId25"/>
    <p:sldId id="281"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A03743-6E00-4A85-9DEF-3BB183243F59}" type="doc">
      <dgm:prSet loTypeId="urn:microsoft.com/office/officeart/2005/8/layout/process3" loCatId="process" qsTypeId="urn:microsoft.com/office/officeart/2005/8/quickstyle/3d3" qsCatId="3D" csTypeId="urn:microsoft.com/office/officeart/2005/8/colors/colorful5" csCatId="colorful" phldr="1"/>
      <dgm:spPr/>
      <dgm:t>
        <a:bodyPr/>
        <a:lstStyle/>
        <a:p>
          <a:endParaRPr lang="en-US"/>
        </a:p>
      </dgm:t>
    </dgm:pt>
    <dgm:pt modelId="{8ADE1F6E-B298-4DB9-B2AA-A278D37F0005}">
      <dgm:prSet phldrT="[Text]"/>
      <dgm:spPr/>
      <dgm:t>
        <a:bodyPr/>
        <a:lstStyle/>
        <a:p>
          <a:r>
            <a:rPr lang="en-US" dirty="0" smtClean="0"/>
            <a:t>Input</a:t>
          </a:r>
          <a:endParaRPr lang="en-US" dirty="0"/>
        </a:p>
      </dgm:t>
    </dgm:pt>
    <dgm:pt modelId="{D08A12DF-C0A0-4882-B7CD-422707B501BF}" type="parTrans" cxnId="{3D130DA9-29B5-42A0-8DA1-88D2049E67D6}">
      <dgm:prSet/>
      <dgm:spPr/>
      <dgm:t>
        <a:bodyPr/>
        <a:lstStyle/>
        <a:p>
          <a:endParaRPr lang="en-US"/>
        </a:p>
      </dgm:t>
    </dgm:pt>
    <dgm:pt modelId="{E79758B5-1638-4709-B77A-C169BBB165C3}" type="sibTrans" cxnId="{3D130DA9-29B5-42A0-8DA1-88D2049E67D6}">
      <dgm:prSet/>
      <dgm:spPr/>
      <dgm:t>
        <a:bodyPr/>
        <a:lstStyle/>
        <a:p>
          <a:endParaRPr lang="en-US"/>
        </a:p>
      </dgm:t>
    </dgm:pt>
    <dgm:pt modelId="{2EFB8E92-9122-4B1B-881A-A004EB2BA201}">
      <dgm:prSet phldrT="[Text]"/>
      <dgm:spPr/>
      <dgm:t>
        <a:bodyPr/>
        <a:lstStyle/>
        <a:p>
          <a:r>
            <a:rPr lang="en-US" dirty="0" smtClean="0"/>
            <a:t>Discharge Summaries</a:t>
          </a:r>
          <a:endParaRPr lang="en-US" dirty="0"/>
        </a:p>
      </dgm:t>
    </dgm:pt>
    <dgm:pt modelId="{E23BEC7B-B02D-4EED-85FF-279A2EA470A0}" type="parTrans" cxnId="{14898492-8C95-4408-9E2C-881C80AFB7FD}">
      <dgm:prSet/>
      <dgm:spPr/>
      <dgm:t>
        <a:bodyPr/>
        <a:lstStyle/>
        <a:p>
          <a:endParaRPr lang="en-US"/>
        </a:p>
      </dgm:t>
    </dgm:pt>
    <dgm:pt modelId="{559B330C-AD2B-4646-9FFA-C26233C80A8B}" type="sibTrans" cxnId="{14898492-8C95-4408-9E2C-881C80AFB7FD}">
      <dgm:prSet/>
      <dgm:spPr/>
      <dgm:t>
        <a:bodyPr/>
        <a:lstStyle/>
        <a:p>
          <a:endParaRPr lang="en-US"/>
        </a:p>
      </dgm:t>
    </dgm:pt>
    <dgm:pt modelId="{4E569228-83CB-4326-9345-BE938AF6CB8A}">
      <dgm:prSet phldrT="[Text]"/>
      <dgm:spPr/>
      <dgm:t>
        <a:bodyPr/>
        <a:lstStyle/>
        <a:p>
          <a:r>
            <a:rPr lang="en-US" dirty="0" smtClean="0"/>
            <a:t>Preprocessing</a:t>
          </a:r>
          <a:endParaRPr lang="en-US" dirty="0"/>
        </a:p>
      </dgm:t>
    </dgm:pt>
    <dgm:pt modelId="{68408EE9-4EF6-419D-8025-30CC6CCE5915}" type="parTrans" cxnId="{67312556-5B2F-403C-ADBB-04DA8E90ADBA}">
      <dgm:prSet/>
      <dgm:spPr/>
      <dgm:t>
        <a:bodyPr/>
        <a:lstStyle/>
        <a:p>
          <a:endParaRPr lang="en-US"/>
        </a:p>
      </dgm:t>
    </dgm:pt>
    <dgm:pt modelId="{C714327E-395B-43BF-BFB9-825E83543769}" type="sibTrans" cxnId="{67312556-5B2F-403C-ADBB-04DA8E90ADBA}">
      <dgm:prSet/>
      <dgm:spPr/>
      <dgm:t>
        <a:bodyPr/>
        <a:lstStyle/>
        <a:p>
          <a:endParaRPr lang="en-US"/>
        </a:p>
      </dgm:t>
    </dgm:pt>
    <dgm:pt modelId="{62305985-5288-4390-8299-9865F10930CB}">
      <dgm:prSet phldrT="[Text]"/>
      <dgm:spPr/>
      <dgm:t>
        <a:bodyPr/>
        <a:lstStyle/>
        <a:p>
          <a:r>
            <a:rPr lang="en-US" dirty="0" smtClean="0"/>
            <a:t>Sentence splitting</a:t>
          </a:r>
          <a:endParaRPr lang="en-US" dirty="0"/>
        </a:p>
      </dgm:t>
    </dgm:pt>
    <dgm:pt modelId="{42AEB189-7DCA-411E-ADAF-DE8C680AECCF}" type="parTrans" cxnId="{E788C7C6-8C4D-4CEC-A817-F215F2A83E62}">
      <dgm:prSet/>
      <dgm:spPr/>
      <dgm:t>
        <a:bodyPr/>
        <a:lstStyle/>
        <a:p>
          <a:endParaRPr lang="en-US"/>
        </a:p>
      </dgm:t>
    </dgm:pt>
    <dgm:pt modelId="{5E22EB31-8076-4A97-BCC9-880AD970963C}" type="sibTrans" cxnId="{E788C7C6-8C4D-4CEC-A817-F215F2A83E62}">
      <dgm:prSet/>
      <dgm:spPr/>
      <dgm:t>
        <a:bodyPr/>
        <a:lstStyle/>
        <a:p>
          <a:endParaRPr lang="en-US"/>
        </a:p>
      </dgm:t>
    </dgm:pt>
    <dgm:pt modelId="{F96176D1-9F2B-43DE-86B4-233102D00847}">
      <dgm:prSet phldrT="[Text]"/>
      <dgm:spPr/>
      <dgm:t>
        <a:bodyPr/>
        <a:lstStyle/>
        <a:p>
          <a:r>
            <a:rPr lang="en-US" dirty="0" smtClean="0"/>
            <a:t>Information Extraction</a:t>
          </a:r>
          <a:endParaRPr lang="en-US" dirty="0"/>
        </a:p>
      </dgm:t>
    </dgm:pt>
    <dgm:pt modelId="{F7B70F28-B3F3-42AC-9F3B-1D33EFE8303D}" type="parTrans" cxnId="{DE926CA0-C444-4C15-8C14-72EE842C0B47}">
      <dgm:prSet/>
      <dgm:spPr/>
      <dgm:t>
        <a:bodyPr/>
        <a:lstStyle/>
        <a:p>
          <a:endParaRPr lang="en-US"/>
        </a:p>
      </dgm:t>
    </dgm:pt>
    <dgm:pt modelId="{B9504124-5B0A-466E-9119-1E6DEABCA72B}" type="sibTrans" cxnId="{DE926CA0-C444-4C15-8C14-72EE842C0B47}">
      <dgm:prSet/>
      <dgm:spPr/>
      <dgm:t>
        <a:bodyPr/>
        <a:lstStyle/>
        <a:p>
          <a:endParaRPr lang="en-US"/>
        </a:p>
      </dgm:t>
    </dgm:pt>
    <dgm:pt modelId="{A2F7C728-E007-41F9-BC1B-DAE240478569}">
      <dgm:prSet phldrT="[Text]"/>
      <dgm:spPr/>
      <dgm:t>
        <a:bodyPr/>
        <a:lstStyle/>
        <a:p>
          <a:r>
            <a:rPr lang="en-US" dirty="0" smtClean="0"/>
            <a:t>Feature extraction</a:t>
          </a:r>
          <a:endParaRPr lang="en-US" dirty="0"/>
        </a:p>
      </dgm:t>
    </dgm:pt>
    <dgm:pt modelId="{2BDFF19E-6527-4F21-BB2F-7566B2875203}" type="parTrans" cxnId="{F17DE8B6-1A33-4D63-B9F1-E056F9EDAD8A}">
      <dgm:prSet/>
      <dgm:spPr/>
      <dgm:t>
        <a:bodyPr/>
        <a:lstStyle/>
        <a:p>
          <a:endParaRPr lang="en-US"/>
        </a:p>
      </dgm:t>
    </dgm:pt>
    <dgm:pt modelId="{55369343-9432-4556-87F4-8AC9F0D79DD4}" type="sibTrans" cxnId="{F17DE8B6-1A33-4D63-B9F1-E056F9EDAD8A}">
      <dgm:prSet/>
      <dgm:spPr/>
      <dgm:t>
        <a:bodyPr/>
        <a:lstStyle/>
        <a:p>
          <a:endParaRPr lang="en-US"/>
        </a:p>
      </dgm:t>
    </dgm:pt>
    <dgm:pt modelId="{A42588A3-B048-4F3D-847B-64FABADC27BD}">
      <dgm:prSet phldrT="[Text]"/>
      <dgm:spPr/>
      <dgm:t>
        <a:bodyPr/>
        <a:lstStyle/>
        <a:p>
          <a:r>
            <a:rPr lang="en-US" dirty="0" smtClean="0"/>
            <a:t>Tokenization</a:t>
          </a:r>
          <a:endParaRPr lang="en-US" dirty="0"/>
        </a:p>
      </dgm:t>
    </dgm:pt>
    <dgm:pt modelId="{E46CA9EB-B9DC-4F1E-A577-675629B7E805}" type="parTrans" cxnId="{3B7ADAB9-B434-4C02-A7BF-88787870A426}">
      <dgm:prSet/>
      <dgm:spPr/>
      <dgm:t>
        <a:bodyPr/>
        <a:lstStyle/>
        <a:p>
          <a:endParaRPr lang="en-US"/>
        </a:p>
      </dgm:t>
    </dgm:pt>
    <dgm:pt modelId="{A7B52DBA-2DEF-46D1-9A14-1D76566B8607}" type="sibTrans" cxnId="{3B7ADAB9-B434-4C02-A7BF-88787870A426}">
      <dgm:prSet/>
      <dgm:spPr/>
      <dgm:t>
        <a:bodyPr/>
        <a:lstStyle/>
        <a:p>
          <a:endParaRPr lang="en-US"/>
        </a:p>
      </dgm:t>
    </dgm:pt>
    <dgm:pt modelId="{3C393EA8-4EA0-4A3B-8766-E3403D1F96AB}">
      <dgm:prSet phldrT="[Text]"/>
      <dgm:spPr/>
      <dgm:t>
        <a:bodyPr/>
        <a:lstStyle/>
        <a:p>
          <a:r>
            <a:rPr lang="en-US" dirty="0" smtClean="0"/>
            <a:t>Normalization</a:t>
          </a:r>
          <a:endParaRPr lang="en-US" dirty="0"/>
        </a:p>
      </dgm:t>
    </dgm:pt>
    <dgm:pt modelId="{3F4AE906-CB04-4F28-B861-1A25B61B3D60}" type="parTrans" cxnId="{8130BF65-1019-4E0A-8CF2-8E946D879E60}">
      <dgm:prSet/>
      <dgm:spPr/>
      <dgm:t>
        <a:bodyPr/>
        <a:lstStyle/>
        <a:p>
          <a:endParaRPr lang="en-US"/>
        </a:p>
      </dgm:t>
    </dgm:pt>
    <dgm:pt modelId="{25AB9BE9-EC80-44B5-A8FD-D690EF036603}" type="sibTrans" cxnId="{8130BF65-1019-4E0A-8CF2-8E946D879E60}">
      <dgm:prSet/>
      <dgm:spPr/>
      <dgm:t>
        <a:bodyPr/>
        <a:lstStyle/>
        <a:p>
          <a:endParaRPr lang="en-US"/>
        </a:p>
      </dgm:t>
    </dgm:pt>
    <dgm:pt modelId="{3220343C-84CC-4CCE-A65E-499F1D3F132B}">
      <dgm:prSet phldrT="[Text]"/>
      <dgm:spPr/>
      <dgm:t>
        <a:bodyPr/>
        <a:lstStyle/>
        <a:p>
          <a:r>
            <a:rPr lang="en-US" dirty="0" smtClean="0"/>
            <a:t>POS tagging</a:t>
          </a:r>
          <a:endParaRPr lang="en-US" dirty="0"/>
        </a:p>
      </dgm:t>
    </dgm:pt>
    <dgm:pt modelId="{0E448CBA-E015-420E-9C45-D47FA611ADCC}" type="parTrans" cxnId="{DA4C52A1-2630-405F-9F8B-2151BBC67C26}">
      <dgm:prSet/>
      <dgm:spPr/>
      <dgm:t>
        <a:bodyPr/>
        <a:lstStyle/>
        <a:p>
          <a:endParaRPr lang="en-US"/>
        </a:p>
      </dgm:t>
    </dgm:pt>
    <dgm:pt modelId="{29258C61-9914-4E6B-B1AE-62A7CF9EA1FF}" type="sibTrans" cxnId="{DA4C52A1-2630-405F-9F8B-2151BBC67C26}">
      <dgm:prSet/>
      <dgm:spPr/>
      <dgm:t>
        <a:bodyPr/>
        <a:lstStyle/>
        <a:p>
          <a:endParaRPr lang="en-US"/>
        </a:p>
      </dgm:t>
    </dgm:pt>
    <dgm:pt modelId="{C7FD6B27-48C6-49DC-86A8-6217574F1CE2}">
      <dgm:prSet phldrT="[Text]"/>
      <dgm:spPr/>
      <dgm:t>
        <a:bodyPr/>
        <a:lstStyle/>
        <a:p>
          <a:r>
            <a:rPr lang="en-US" dirty="0" smtClean="0"/>
            <a:t>Named entity Recognition</a:t>
          </a:r>
          <a:endParaRPr lang="en-US" dirty="0"/>
        </a:p>
      </dgm:t>
    </dgm:pt>
    <dgm:pt modelId="{211BD83C-D536-40F3-BE81-4DD661E419E8}" type="parTrans" cxnId="{068E43E7-E314-4F41-BF16-861790C39EAF}">
      <dgm:prSet/>
      <dgm:spPr/>
      <dgm:t>
        <a:bodyPr/>
        <a:lstStyle/>
        <a:p>
          <a:endParaRPr lang="en-US"/>
        </a:p>
      </dgm:t>
    </dgm:pt>
    <dgm:pt modelId="{CD58446B-37EC-40B4-A0C5-00911201F96A}" type="sibTrans" cxnId="{068E43E7-E314-4F41-BF16-861790C39EAF}">
      <dgm:prSet/>
      <dgm:spPr/>
      <dgm:t>
        <a:bodyPr/>
        <a:lstStyle/>
        <a:p>
          <a:endParaRPr lang="en-US"/>
        </a:p>
      </dgm:t>
    </dgm:pt>
    <dgm:pt modelId="{FCF33EFE-95F9-4872-BC59-A104EECF1533}">
      <dgm:prSet phldrT="[Text]"/>
      <dgm:spPr/>
      <dgm:t>
        <a:bodyPr/>
        <a:lstStyle/>
        <a:p>
          <a:r>
            <a:rPr lang="en-US" dirty="0" smtClean="0"/>
            <a:t>Word Embedding</a:t>
          </a:r>
          <a:endParaRPr lang="en-US" dirty="0"/>
        </a:p>
      </dgm:t>
    </dgm:pt>
    <dgm:pt modelId="{F38EB95D-27D0-4A8B-B619-8D9BD8BFE306}" type="parTrans" cxnId="{68B7BC25-D323-4958-82C9-1B6C70AF3E32}">
      <dgm:prSet/>
      <dgm:spPr/>
      <dgm:t>
        <a:bodyPr/>
        <a:lstStyle/>
        <a:p>
          <a:endParaRPr lang="en-US"/>
        </a:p>
      </dgm:t>
    </dgm:pt>
    <dgm:pt modelId="{68B980CB-7D52-409C-BAF1-F4B810030631}" type="sibTrans" cxnId="{68B7BC25-D323-4958-82C9-1B6C70AF3E32}">
      <dgm:prSet/>
      <dgm:spPr/>
      <dgm:t>
        <a:bodyPr/>
        <a:lstStyle/>
        <a:p>
          <a:endParaRPr lang="en-US"/>
        </a:p>
      </dgm:t>
    </dgm:pt>
    <dgm:pt modelId="{524E59B2-2462-495E-8AE0-A1BB3AD9DE47}">
      <dgm:prSet phldrT="[Text]"/>
      <dgm:spPr/>
      <dgm:t>
        <a:bodyPr/>
        <a:lstStyle/>
        <a:p>
          <a:r>
            <a:rPr lang="en-US" dirty="0" smtClean="0"/>
            <a:t>Classification</a:t>
          </a:r>
          <a:endParaRPr lang="en-US" dirty="0"/>
        </a:p>
      </dgm:t>
    </dgm:pt>
    <dgm:pt modelId="{91E6C975-3473-47FC-9F0A-6BC4A859B4F5}" type="parTrans" cxnId="{D702CB6B-336F-48D2-9686-871B93B6D71F}">
      <dgm:prSet/>
      <dgm:spPr/>
      <dgm:t>
        <a:bodyPr/>
        <a:lstStyle/>
        <a:p>
          <a:endParaRPr lang="en-US"/>
        </a:p>
      </dgm:t>
    </dgm:pt>
    <dgm:pt modelId="{47CB419C-2985-4100-BC2A-FC07DD77E945}" type="sibTrans" cxnId="{D702CB6B-336F-48D2-9686-871B93B6D71F}">
      <dgm:prSet/>
      <dgm:spPr/>
      <dgm:t>
        <a:bodyPr/>
        <a:lstStyle/>
        <a:p>
          <a:endParaRPr lang="en-US"/>
        </a:p>
      </dgm:t>
    </dgm:pt>
    <dgm:pt modelId="{DF92BBB3-CFE9-40A4-815B-EAC82E48604E}">
      <dgm:prSet phldrT="[Text]"/>
      <dgm:spPr/>
      <dgm:t>
        <a:bodyPr/>
        <a:lstStyle/>
        <a:p>
          <a:r>
            <a:rPr lang="en-US" dirty="0" smtClean="0"/>
            <a:t>Post Processing</a:t>
          </a:r>
          <a:endParaRPr lang="en-US" dirty="0"/>
        </a:p>
      </dgm:t>
    </dgm:pt>
    <dgm:pt modelId="{0D0688A6-39E6-4779-B2A9-D5050FB62874}" type="parTrans" cxnId="{F0A13CF6-C11C-4FDA-90E8-72EED5BC1F9E}">
      <dgm:prSet/>
      <dgm:spPr/>
      <dgm:t>
        <a:bodyPr/>
        <a:lstStyle/>
        <a:p>
          <a:endParaRPr lang="en-US"/>
        </a:p>
      </dgm:t>
    </dgm:pt>
    <dgm:pt modelId="{FD8A8E97-58A6-4E10-8890-F1EB96D8FE0D}" type="sibTrans" cxnId="{F0A13CF6-C11C-4FDA-90E8-72EED5BC1F9E}">
      <dgm:prSet/>
      <dgm:spPr/>
      <dgm:t>
        <a:bodyPr/>
        <a:lstStyle/>
        <a:p>
          <a:endParaRPr lang="en-US"/>
        </a:p>
      </dgm:t>
    </dgm:pt>
    <dgm:pt modelId="{5F400234-04B9-4034-95EE-8E363CE0ABF6}">
      <dgm:prSet phldrT="[Text]"/>
      <dgm:spPr/>
      <dgm:t>
        <a:bodyPr/>
        <a:lstStyle/>
        <a:p>
          <a:r>
            <a:rPr lang="en-US" dirty="0" smtClean="0"/>
            <a:t>Evaluation</a:t>
          </a:r>
          <a:endParaRPr lang="en-US" dirty="0"/>
        </a:p>
      </dgm:t>
    </dgm:pt>
    <dgm:pt modelId="{B1B371FB-5D70-4769-83A7-4B7B17F0505F}" type="parTrans" cxnId="{57045554-DCA1-4775-989B-AE2438A6DEB9}">
      <dgm:prSet/>
      <dgm:spPr/>
      <dgm:t>
        <a:bodyPr/>
        <a:lstStyle/>
        <a:p>
          <a:endParaRPr lang="en-US"/>
        </a:p>
      </dgm:t>
    </dgm:pt>
    <dgm:pt modelId="{E5A55AF2-C888-41A7-A0CC-56B9C536E0B1}" type="sibTrans" cxnId="{57045554-DCA1-4775-989B-AE2438A6DEB9}">
      <dgm:prSet/>
      <dgm:spPr/>
      <dgm:t>
        <a:bodyPr/>
        <a:lstStyle/>
        <a:p>
          <a:endParaRPr lang="en-US"/>
        </a:p>
      </dgm:t>
    </dgm:pt>
    <dgm:pt modelId="{84E13827-940C-4CB1-8696-EA2A3BF07098}">
      <dgm:prSet phldrT="[Text]"/>
      <dgm:spPr/>
      <dgm:t>
        <a:bodyPr/>
        <a:lstStyle/>
        <a:p>
          <a:r>
            <a:rPr lang="en-US" dirty="0" smtClean="0"/>
            <a:t>Overfitting reduction</a:t>
          </a:r>
          <a:endParaRPr lang="en-US" dirty="0"/>
        </a:p>
      </dgm:t>
    </dgm:pt>
    <dgm:pt modelId="{C2381568-96D3-4F10-AB47-B8D42365FA24}" type="parTrans" cxnId="{D60E536D-EC0E-4068-9CCE-58B6676A834D}">
      <dgm:prSet/>
      <dgm:spPr/>
      <dgm:t>
        <a:bodyPr/>
        <a:lstStyle/>
        <a:p>
          <a:endParaRPr lang="en-US"/>
        </a:p>
      </dgm:t>
    </dgm:pt>
    <dgm:pt modelId="{4C881EFC-77D6-4185-AD34-D510B3B409BC}" type="sibTrans" cxnId="{D60E536D-EC0E-4068-9CCE-58B6676A834D}">
      <dgm:prSet/>
      <dgm:spPr/>
      <dgm:t>
        <a:bodyPr/>
        <a:lstStyle/>
        <a:p>
          <a:endParaRPr lang="en-US"/>
        </a:p>
      </dgm:t>
    </dgm:pt>
    <dgm:pt modelId="{3DB17F45-E4D7-4433-B82F-C5A11E971FA1}">
      <dgm:prSet phldrT="[Text]"/>
      <dgm:spPr/>
      <dgm:t>
        <a:bodyPr/>
        <a:lstStyle/>
        <a:p>
          <a:r>
            <a:rPr lang="en-US" dirty="0" smtClean="0"/>
            <a:t>Electronic Health Reports</a:t>
          </a:r>
          <a:endParaRPr lang="en-US" dirty="0"/>
        </a:p>
      </dgm:t>
    </dgm:pt>
    <dgm:pt modelId="{6B632051-AA1F-4C7C-BCE7-C8B115904324}" type="parTrans" cxnId="{3C2C11C1-0FAE-434E-AAF6-136BBB734449}">
      <dgm:prSet/>
      <dgm:spPr/>
      <dgm:t>
        <a:bodyPr/>
        <a:lstStyle/>
        <a:p>
          <a:endParaRPr lang="en-US"/>
        </a:p>
      </dgm:t>
    </dgm:pt>
    <dgm:pt modelId="{18918ED9-FCB8-4A7D-8B0E-D9FB26CC221F}" type="sibTrans" cxnId="{3C2C11C1-0FAE-434E-AAF6-136BBB734449}">
      <dgm:prSet/>
      <dgm:spPr/>
      <dgm:t>
        <a:bodyPr/>
        <a:lstStyle/>
        <a:p>
          <a:endParaRPr lang="en-US"/>
        </a:p>
      </dgm:t>
    </dgm:pt>
    <dgm:pt modelId="{9A010963-27F5-4148-97C8-4CA2ABDDF7B2}">
      <dgm:prSet phldrT="[Text]"/>
      <dgm:spPr/>
      <dgm:t>
        <a:bodyPr/>
        <a:lstStyle/>
        <a:p>
          <a:r>
            <a:rPr lang="en-US" dirty="0" smtClean="0"/>
            <a:t>Social Network Data</a:t>
          </a:r>
          <a:endParaRPr lang="en-US" dirty="0"/>
        </a:p>
      </dgm:t>
    </dgm:pt>
    <dgm:pt modelId="{1AD8CAD7-F62D-452A-A6FA-CC0D08CDFF79}" type="parTrans" cxnId="{9A7DC0BC-24F3-4B6A-9BFC-18FBE524D512}">
      <dgm:prSet/>
      <dgm:spPr/>
      <dgm:t>
        <a:bodyPr/>
        <a:lstStyle/>
        <a:p>
          <a:endParaRPr lang="en-US"/>
        </a:p>
      </dgm:t>
    </dgm:pt>
    <dgm:pt modelId="{00875699-2037-44A8-BC7C-35DB5823293A}" type="sibTrans" cxnId="{9A7DC0BC-24F3-4B6A-9BFC-18FBE524D512}">
      <dgm:prSet/>
      <dgm:spPr/>
      <dgm:t>
        <a:bodyPr/>
        <a:lstStyle/>
        <a:p>
          <a:endParaRPr lang="en-US"/>
        </a:p>
      </dgm:t>
    </dgm:pt>
    <dgm:pt modelId="{00902985-C90B-4A1E-9B04-24AEF35A95EA}">
      <dgm:prSet phldrT="[Text]"/>
      <dgm:spPr/>
      <dgm:t>
        <a:bodyPr/>
        <a:lstStyle/>
        <a:p>
          <a:r>
            <a:rPr lang="en-US" dirty="0" smtClean="0"/>
            <a:t>Output</a:t>
          </a:r>
          <a:endParaRPr lang="en-US" dirty="0"/>
        </a:p>
      </dgm:t>
    </dgm:pt>
    <dgm:pt modelId="{09D8B9E9-6ACE-4041-A69E-27A0C1EFF3B5}" type="parTrans" cxnId="{CAEED522-139C-47BA-859A-DDE385DB46FC}">
      <dgm:prSet/>
      <dgm:spPr/>
      <dgm:t>
        <a:bodyPr/>
        <a:lstStyle/>
        <a:p>
          <a:endParaRPr lang="en-US"/>
        </a:p>
      </dgm:t>
    </dgm:pt>
    <dgm:pt modelId="{75FAF848-78DC-4F6D-BFC1-1A13ABC5837C}" type="sibTrans" cxnId="{CAEED522-139C-47BA-859A-DDE385DB46FC}">
      <dgm:prSet/>
      <dgm:spPr/>
      <dgm:t>
        <a:bodyPr/>
        <a:lstStyle/>
        <a:p>
          <a:endParaRPr lang="en-US"/>
        </a:p>
      </dgm:t>
    </dgm:pt>
    <dgm:pt modelId="{23F92821-7DF5-44B2-9F67-DDCBFED54F30}">
      <dgm:prSet phldrT="[Text]"/>
      <dgm:spPr/>
      <dgm:t>
        <a:bodyPr/>
        <a:lstStyle/>
        <a:p>
          <a:r>
            <a:rPr lang="en-US" dirty="0" smtClean="0"/>
            <a:t>P(</a:t>
          </a:r>
          <a:r>
            <a:rPr lang="en-US" dirty="0" err="1" smtClean="0"/>
            <a:t>ADR|Sentence</a:t>
          </a:r>
          <a:r>
            <a:rPr lang="en-US" dirty="0" smtClean="0"/>
            <a:t>)</a:t>
          </a:r>
          <a:endParaRPr lang="en-US" dirty="0"/>
        </a:p>
      </dgm:t>
    </dgm:pt>
    <dgm:pt modelId="{2A5C285D-5A83-4E65-A314-A39ECC842555}" type="parTrans" cxnId="{612C8FA0-E0F4-4E03-8A4C-7DD92EFAF859}">
      <dgm:prSet/>
      <dgm:spPr/>
      <dgm:t>
        <a:bodyPr/>
        <a:lstStyle/>
        <a:p>
          <a:endParaRPr lang="en-US"/>
        </a:p>
      </dgm:t>
    </dgm:pt>
    <dgm:pt modelId="{EC40E998-ED3E-4B15-80B9-5C7AD8C529CB}" type="sibTrans" cxnId="{612C8FA0-E0F4-4E03-8A4C-7DD92EFAF859}">
      <dgm:prSet/>
      <dgm:spPr/>
      <dgm:t>
        <a:bodyPr/>
        <a:lstStyle/>
        <a:p>
          <a:endParaRPr lang="en-US"/>
        </a:p>
      </dgm:t>
    </dgm:pt>
    <dgm:pt modelId="{4CB51873-FA3A-4EB3-9CEE-8872C6414AD2}">
      <dgm:prSet phldrT="[Text]"/>
      <dgm:spPr/>
      <dgm:t>
        <a:bodyPr/>
        <a:lstStyle/>
        <a:p>
          <a:r>
            <a:rPr lang="en-US" dirty="0" smtClean="0"/>
            <a:t>P(</a:t>
          </a:r>
          <a:r>
            <a:rPr lang="en-US" dirty="0" err="1" smtClean="0"/>
            <a:t>ADR|Tweet</a:t>
          </a:r>
          <a:r>
            <a:rPr lang="en-US" dirty="0" smtClean="0"/>
            <a:t>)</a:t>
          </a:r>
          <a:endParaRPr lang="en-US" dirty="0"/>
        </a:p>
      </dgm:t>
    </dgm:pt>
    <dgm:pt modelId="{BC1FBCE4-1CAE-4DB1-9AFB-EA06C99613A8}" type="parTrans" cxnId="{E9EC63A8-2045-4BDE-9126-BEAA1B46D3BC}">
      <dgm:prSet/>
      <dgm:spPr/>
      <dgm:t>
        <a:bodyPr/>
        <a:lstStyle/>
        <a:p>
          <a:endParaRPr lang="en-US"/>
        </a:p>
      </dgm:t>
    </dgm:pt>
    <dgm:pt modelId="{298DDA43-CB96-4AC1-9F40-CDCE0F8C124B}" type="sibTrans" cxnId="{E9EC63A8-2045-4BDE-9126-BEAA1B46D3BC}">
      <dgm:prSet/>
      <dgm:spPr/>
      <dgm:t>
        <a:bodyPr/>
        <a:lstStyle/>
        <a:p>
          <a:endParaRPr lang="en-US"/>
        </a:p>
      </dgm:t>
    </dgm:pt>
    <dgm:pt modelId="{450BE3B2-B729-4044-9096-8B31DE4266C1}">
      <dgm:prSet phldrT="[Text]"/>
      <dgm:spPr/>
      <dgm:t>
        <a:bodyPr/>
        <a:lstStyle/>
        <a:p>
          <a:r>
            <a:rPr lang="en-US" dirty="0" smtClean="0"/>
            <a:t>P(</a:t>
          </a:r>
          <a:r>
            <a:rPr lang="en-US" dirty="0" err="1" smtClean="0"/>
            <a:t>ADR|Data</a:t>
          </a:r>
          <a:r>
            <a:rPr lang="en-US" dirty="0" smtClean="0"/>
            <a:t>)</a:t>
          </a:r>
          <a:endParaRPr lang="en-US" dirty="0"/>
        </a:p>
      </dgm:t>
    </dgm:pt>
    <dgm:pt modelId="{00E5D224-126E-4EB5-AFBC-53D5D4E0C751}" type="parTrans" cxnId="{7F9674D6-8342-4F9A-BC9C-ABB3EB82830C}">
      <dgm:prSet/>
      <dgm:spPr/>
      <dgm:t>
        <a:bodyPr/>
        <a:lstStyle/>
        <a:p>
          <a:endParaRPr lang="en-US"/>
        </a:p>
      </dgm:t>
    </dgm:pt>
    <dgm:pt modelId="{FEDD1806-A512-4435-87CD-4419A51EA346}" type="sibTrans" cxnId="{7F9674D6-8342-4F9A-BC9C-ABB3EB82830C}">
      <dgm:prSet/>
      <dgm:spPr/>
      <dgm:t>
        <a:bodyPr/>
        <a:lstStyle/>
        <a:p>
          <a:endParaRPr lang="en-US"/>
        </a:p>
      </dgm:t>
    </dgm:pt>
    <dgm:pt modelId="{46697A03-485B-411B-8CA3-B95FE0372363}" type="pres">
      <dgm:prSet presAssocID="{94A03743-6E00-4A85-9DEF-3BB183243F59}" presName="linearFlow" presStyleCnt="0">
        <dgm:presLayoutVars>
          <dgm:dir/>
          <dgm:animLvl val="lvl"/>
          <dgm:resizeHandles val="exact"/>
        </dgm:presLayoutVars>
      </dgm:prSet>
      <dgm:spPr/>
      <dgm:t>
        <a:bodyPr/>
        <a:lstStyle/>
        <a:p>
          <a:endParaRPr lang="en-US"/>
        </a:p>
      </dgm:t>
    </dgm:pt>
    <dgm:pt modelId="{488F9832-DFF2-446D-B385-4B35C3C45475}" type="pres">
      <dgm:prSet presAssocID="{8ADE1F6E-B298-4DB9-B2AA-A278D37F0005}" presName="composite" presStyleCnt="0"/>
      <dgm:spPr/>
    </dgm:pt>
    <dgm:pt modelId="{22361EF2-A791-4C79-B6CD-9EA03AD8CFDC}" type="pres">
      <dgm:prSet presAssocID="{8ADE1F6E-B298-4DB9-B2AA-A278D37F0005}" presName="parTx" presStyleLbl="node1" presStyleIdx="0" presStyleCnt="4">
        <dgm:presLayoutVars>
          <dgm:chMax val="0"/>
          <dgm:chPref val="0"/>
          <dgm:bulletEnabled val="1"/>
        </dgm:presLayoutVars>
      </dgm:prSet>
      <dgm:spPr/>
      <dgm:t>
        <a:bodyPr/>
        <a:lstStyle/>
        <a:p>
          <a:endParaRPr lang="en-US"/>
        </a:p>
      </dgm:t>
    </dgm:pt>
    <dgm:pt modelId="{1EBEDA90-D406-4FAE-85DC-76387EFDC8FB}" type="pres">
      <dgm:prSet presAssocID="{8ADE1F6E-B298-4DB9-B2AA-A278D37F0005}" presName="parSh" presStyleLbl="node1" presStyleIdx="0" presStyleCnt="4"/>
      <dgm:spPr/>
      <dgm:t>
        <a:bodyPr/>
        <a:lstStyle/>
        <a:p>
          <a:endParaRPr lang="en-US"/>
        </a:p>
      </dgm:t>
    </dgm:pt>
    <dgm:pt modelId="{A4CDF577-47D6-4346-BDA1-69618619932E}" type="pres">
      <dgm:prSet presAssocID="{8ADE1F6E-B298-4DB9-B2AA-A278D37F0005}" presName="desTx" presStyleLbl="fgAcc1" presStyleIdx="0" presStyleCnt="4">
        <dgm:presLayoutVars>
          <dgm:bulletEnabled val="1"/>
        </dgm:presLayoutVars>
      </dgm:prSet>
      <dgm:spPr/>
      <dgm:t>
        <a:bodyPr/>
        <a:lstStyle/>
        <a:p>
          <a:endParaRPr lang="en-US"/>
        </a:p>
      </dgm:t>
    </dgm:pt>
    <dgm:pt modelId="{56F332E7-2C9F-4193-8A31-BC03109120D3}" type="pres">
      <dgm:prSet presAssocID="{E79758B5-1638-4709-B77A-C169BBB165C3}" presName="sibTrans" presStyleLbl="sibTrans2D1" presStyleIdx="0" presStyleCnt="3"/>
      <dgm:spPr/>
      <dgm:t>
        <a:bodyPr/>
        <a:lstStyle/>
        <a:p>
          <a:endParaRPr lang="en-US"/>
        </a:p>
      </dgm:t>
    </dgm:pt>
    <dgm:pt modelId="{B67E6334-D5A4-4F3C-9C75-2ADD15C58E08}" type="pres">
      <dgm:prSet presAssocID="{E79758B5-1638-4709-B77A-C169BBB165C3}" presName="connTx" presStyleLbl="sibTrans2D1" presStyleIdx="0" presStyleCnt="3"/>
      <dgm:spPr/>
      <dgm:t>
        <a:bodyPr/>
        <a:lstStyle/>
        <a:p>
          <a:endParaRPr lang="en-US"/>
        </a:p>
      </dgm:t>
    </dgm:pt>
    <dgm:pt modelId="{AE7AD8FE-A142-450F-BB9E-EC45140254F1}" type="pres">
      <dgm:prSet presAssocID="{4E569228-83CB-4326-9345-BE938AF6CB8A}" presName="composite" presStyleCnt="0"/>
      <dgm:spPr/>
    </dgm:pt>
    <dgm:pt modelId="{963F4BB8-A811-4ADB-85DA-2E06B05127C1}" type="pres">
      <dgm:prSet presAssocID="{4E569228-83CB-4326-9345-BE938AF6CB8A}" presName="parTx" presStyleLbl="node1" presStyleIdx="0" presStyleCnt="4">
        <dgm:presLayoutVars>
          <dgm:chMax val="0"/>
          <dgm:chPref val="0"/>
          <dgm:bulletEnabled val="1"/>
        </dgm:presLayoutVars>
      </dgm:prSet>
      <dgm:spPr/>
      <dgm:t>
        <a:bodyPr/>
        <a:lstStyle/>
        <a:p>
          <a:endParaRPr lang="en-US"/>
        </a:p>
      </dgm:t>
    </dgm:pt>
    <dgm:pt modelId="{FC696EBB-477C-42C6-A710-3AEE0355BC33}" type="pres">
      <dgm:prSet presAssocID="{4E569228-83CB-4326-9345-BE938AF6CB8A}" presName="parSh" presStyleLbl="node1" presStyleIdx="1" presStyleCnt="4"/>
      <dgm:spPr/>
      <dgm:t>
        <a:bodyPr/>
        <a:lstStyle/>
        <a:p>
          <a:endParaRPr lang="en-US"/>
        </a:p>
      </dgm:t>
    </dgm:pt>
    <dgm:pt modelId="{1FE95042-489E-4DBB-83F0-BD28765260D7}" type="pres">
      <dgm:prSet presAssocID="{4E569228-83CB-4326-9345-BE938AF6CB8A}" presName="desTx" presStyleLbl="fgAcc1" presStyleIdx="1" presStyleCnt="4">
        <dgm:presLayoutVars>
          <dgm:bulletEnabled val="1"/>
        </dgm:presLayoutVars>
      </dgm:prSet>
      <dgm:spPr/>
      <dgm:t>
        <a:bodyPr/>
        <a:lstStyle/>
        <a:p>
          <a:endParaRPr lang="en-US"/>
        </a:p>
      </dgm:t>
    </dgm:pt>
    <dgm:pt modelId="{EFB1C402-222B-4412-8221-A326C6436E89}" type="pres">
      <dgm:prSet presAssocID="{C714327E-395B-43BF-BFB9-825E83543769}" presName="sibTrans" presStyleLbl="sibTrans2D1" presStyleIdx="1" presStyleCnt="3"/>
      <dgm:spPr/>
      <dgm:t>
        <a:bodyPr/>
        <a:lstStyle/>
        <a:p>
          <a:endParaRPr lang="en-US"/>
        </a:p>
      </dgm:t>
    </dgm:pt>
    <dgm:pt modelId="{0C53A597-2EAE-4E48-B5A2-C62B51E325D2}" type="pres">
      <dgm:prSet presAssocID="{C714327E-395B-43BF-BFB9-825E83543769}" presName="connTx" presStyleLbl="sibTrans2D1" presStyleIdx="1" presStyleCnt="3"/>
      <dgm:spPr/>
      <dgm:t>
        <a:bodyPr/>
        <a:lstStyle/>
        <a:p>
          <a:endParaRPr lang="en-US"/>
        </a:p>
      </dgm:t>
    </dgm:pt>
    <dgm:pt modelId="{D69AE57F-3BDF-4458-90C8-DFC7324AC194}" type="pres">
      <dgm:prSet presAssocID="{F96176D1-9F2B-43DE-86B4-233102D00847}" presName="composite" presStyleCnt="0"/>
      <dgm:spPr/>
    </dgm:pt>
    <dgm:pt modelId="{B1F0433C-0BC7-4C45-81AC-1E0B1042B370}" type="pres">
      <dgm:prSet presAssocID="{F96176D1-9F2B-43DE-86B4-233102D00847}" presName="parTx" presStyleLbl="node1" presStyleIdx="1" presStyleCnt="4">
        <dgm:presLayoutVars>
          <dgm:chMax val="0"/>
          <dgm:chPref val="0"/>
          <dgm:bulletEnabled val="1"/>
        </dgm:presLayoutVars>
      </dgm:prSet>
      <dgm:spPr/>
      <dgm:t>
        <a:bodyPr/>
        <a:lstStyle/>
        <a:p>
          <a:endParaRPr lang="en-US"/>
        </a:p>
      </dgm:t>
    </dgm:pt>
    <dgm:pt modelId="{E5138560-F073-41EB-9AA4-3348D40BF551}" type="pres">
      <dgm:prSet presAssocID="{F96176D1-9F2B-43DE-86B4-233102D00847}" presName="parSh" presStyleLbl="node1" presStyleIdx="2" presStyleCnt="4"/>
      <dgm:spPr/>
      <dgm:t>
        <a:bodyPr/>
        <a:lstStyle/>
        <a:p>
          <a:endParaRPr lang="en-US"/>
        </a:p>
      </dgm:t>
    </dgm:pt>
    <dgm:pt modelId="{E2168B29-7877-42EA-B787-B47E50BE10BD}" type="pres">
      <dgm:prSet presAssocID="{F96176D1-9F2B-43DE-86B4-233102D00847}" presName="desTx" presStyleLbl="fgAcc1" presStyleIdx="2" presStyleCnt="4">
        <dgm:presLayoutVars>
          <dgm:bulletEnabled val="1"/>
        </dgm:presLayoutVars>
      </dgm:prSet>
      <dgm:spPr/>
      <dgm:t>
        <a:bodyPr/>
        <a:lstStyle/>
        <a:p>
          <a:endParaRPr lang="en-US"/>
        </a:p>
      </dgm:t>
    </dgm:pt>
    <dgm:pt modelId="{D58CC4C2-CF20-4EE5-981F-2020BE66C1C1}" type="pres">
      <dgm:prSet presAssocID="{B9504124-5B0A-466E-9119-1E6DEABCA72B}" presName="sibTrans" presStyleLbl="sibTrans2D1" presStyleIdx="2" presStyleCnt="3"/>
      <dgm:spPr/>
      <dgm:t>
        <a:bodyPr/>
        <a:lstStyle/>
        <a:p>
          <a:endParaRPr lang="en-US"/>
        </a:p>
      </dgm:t>
    </dgm:pt>
    <dgm:pt modelId="{FBCF5D7A-AF36-4B6D-AB20-0ABE5ED7019B}" type="pres">
      <dgm:prSet presAssocID="{B9504124-5B0A-466E-9119-1E6DEABCA72B}" presName="connTx" presStyleLbl="sibTrans2D1" presStyleIdx="2" presStyleCnt="3"/>
      <dgm:spPr/>
      <dgm:t>
        <a:bodyPr/>
        <a:lstStyle/>
        <a:p>
          <a:endParaRPr lang="en-US"/>
        </a:p>
      </dgm:t>
    </dgm:pt>
    <dgm:pt modelId="{E40E2501-1DF6-4B59-B812-0FFBF28A6C98}" type="pres">
      <dgm:prSet presAssocID="{00902985-C90B-4A1E-9B04-24AEF35A95EA}" presName="composite" presStyleCnt="0"/>
      <dgm:spPr/>
    </dgm:pt>
    <dgm:pt modelId="{6796B5E0-5C46-4BFF-986B-ACF47D1CDA3B}" type="pres">
      <dgm:prSet presAssocID="{00902985-C90B-4A1E-9B04-24AEF35A95EA}" presName="parTx" presStyleLbl="node1" presStyleIdx="2" presStyleCnt="4">
        <dgm:presLayoutVars>
          <dgm:chMax val="0"/>
          <dgm:chPref val="0"/>
          <dgm:bulletEnabled val="1"/>
        </dgm:presLayoutVars>
      </dgm:prSet>
      <dgm:spPr/>
      <dgm:t>
        <a:bodyPr/>
        <a:lstStyle/>
        <a:p>
          <a:endParaRPr lang="en-US"/>
        </a:p>
      </dgm:t>
    </dgm:pt>
    <dgm:pt modelId="{A449B0C0-D8D7-44D0-9746-03440B2ADD7F}" type="pres">
      <dgm:prSet presAssocID="{00902985-C90B-4A1E-9B04-24AEF35A95EA}" presName="parSh" presStyleLbl="node1" presStyleIdx="3" presStyleCnt="4"/>
      <dgm:spPr/>
      <dgm:t>
        <a:bodyPr/>
        <a:lstStyle/>
        <a:p>
          <a:endParaRPr lang="en-US"/>
        </a:p>
      </dgm:t>
    </dgm:pt>
    <dgm:pt modelId="{CAE614EF-9B6B-4CF3-89AA-9A2F044DB29D}" type="pres">
      <dgm:prSet presAssocID="{00902985-C90B-4A1E-9B04-24AEF35A95EA}" presName="desTx" presStyleLbl="fgAcc1" presStyleIdx="3" presStyleCnt="4">
        <dgm:presLayoutVars>
          <dgm:bulletEnabled val="1"/>
        </dgm:presLayoutVars>
      </dgm:prSet>
      <dgm:spPr/>
      <dgm:t>
        <a:bodyPr/>
        <a:lstStyle/>
        <a:p>
          <a:endParaRPr lang="en-US"/>
        </a:p>
      </dgm:t>
    </dgm:pt>
  </dgm:ptLst>
  <dgm:cxnLst>
    <dgm:cxn modelId="{3D130DA9-29B5-42A0-8DA1-88D2049E67D6}" srcId="{94A03743-6E00-4A85-9DEF-3BB183243F59}" destId="{8ADE1F6E-B298-4DB9-B2AA-A278D37F0005}" srcOrd="0" destOrd="0" parTransId="{D08A12DF-C0A0-4882-B7CD-422707B501BF}" sibTransId="{E79758B5-1638-4709-B77A-C169BBB165C3}"/>
    <dgm:cxn modelId="{2A9F3D38-4C34-45C8-92A6-268EDF9270AE}" type="presOf" srcId="{F96176D1-9F2B-43DE-86B4-233102D00847}" destId="{E5138560-F073-41EB-9AA4-3348D40BF551}" srcOrd="1" destOrd="0" presId="urn:microsoft.com/office/officeart/2005/8/layout/process3"/>
    <dgm:cxn modelId="{E788C7C6-8C4D-4CEC-A817-F215F2A83E62}" srcId="{4E569228-83CB-4326-9345-BE938AF6CB8A}" destId="{62305985-5288-4390-8299-9865F10930CB}" srcOrd="0" destOrd="0" parTransId="{42AEB189-7DCA-411E-ADAF-DE8C680AECCF}" sibTransId="{5E22EB31-8076-4A97-BCC9-880AD970963C}"/>
    <dgm:cxn modelId="{D702CB6B-336F-48D2-9686-871B93B6D71F}" srcId="{F96176D1-9F2B-43DE-86B4-233102D00847}" destId="{524E59B2-2462-495E-8AE0-A1BB3AD9DE47}" srcOrd="1" destOrd="0" parTransId="{91E6C975-3473-47FC-9F0A-6BC4A859B4F5}" sibTransId="{47CB419C-2985-4100-BC2A-FC07DD77E945}"/>
    <dgm:cxn modelId="{E8BDA21A-6B01-40DE-A8DF-DFF8226D3C37}" type="presOf" srcId="{3220343C-84CC-4CCE-A65E-499F1D3F132B}" destId="{1FE95042-489E-4DBB-83F0-BD28765260D7}" srcOrd="0" destOrd="3" presId="urn:microsoft.com/office/officeart/2005/8/layout/process3"/>
    <dgm:cxn modelId="{B3D19A34-AE6D-4A66-8996-1A2039090D09}" type="presOf" srcId="{E79758B5-1638-4709-B77A-C169BBB165C3}" destId="{B67E6334-D5A4-4F3C-9C75-2ADD15C58E08}" srcOrd="1" destOrd="0" presId="urn:microsoft.com/office/officeart/2005/8/layout/process3"/>
    <dgm:cxn modelId="{478FA119-8B1D-4217-9895-3BB079E75B3F}" type="presOf" srcId="{84E13827-940C-4CB1-8696-EA2A3BF07098}" destId="{E2168B29-7877-42EA-B787-B47E50BE10BD}" srcOrd="0" destOrd="5" presId="urn:microsoft.com/office/officeart/2005/8/layout/process3"/>
    <dgm:cxn modelId="{DE926CA0-C444-4C15-8C14-72EE842C0B47}" srcId="{94A03743-6E00-4A85-9DEF-3BB183243F59}" destId="{F96176D1-9F2B-43DE-86B4-233102D00847}" srcOrd="2" destOrd="0" parTransId="{F7B70F28-B3F3-42AC-9F3B-1D33EFE8303D}" sibTransId="{B9504124-5B0A-466E-9119-1E6DEABCA72B}"/>
    <dgm:cxn modelId="{0AEA1937-6BA8-47F8-8330-9B1E08140542}" type="presOf" srcId="{94A03743-6E00-4A85-9DEF-3BB183243F59}" destId="{46697A03-485B-411B-8CA3-B95FE0372363}" srcOrd="0" destOrd="0" presId="urn:microsoft.com/office/officeart/2005/8/layout/process3"/>
    <dgm:cxn modelId="{5D109FBA-011A-4EC9-BEB7-10DFA76EE43D}" type="presOf" srcId="{C7FD6B27-48C6-49DC-86A8-6217574F1CE2}" destId="{1FE95042-489E-4DBB-83F0-BD28765260D7}" srcOrd="0" destOrd="4" presId="urn:microsoft.com/office/officeart/2005/8/layout/process3"/>
    <dgm:cxn modelId="{9A7DC0BC-24F3-4B6A-9BFC-18FBE524D512}" srcId="{8ADE1F6E-B298-4DB9-B2AA-A278D37F0005}" destId="{9A010963-27F5-4148-97C8-4CA2ABDDF7B2}" srcOrd="2" destOrd="0" parTransId="{1AD8CAD7-F62D-452A-A6FA-CC0D08CDFF79}" sibTransId="{00875699-2037-44A8-BC7C-35DB5823293A}"/>
    <dgm:cxn modelId="{F9B3B33C-7C75-47AF-83DB-00E7F5355BAA}" type="presOf" srcId="{4CB51873-FA3A-4EB3-9CEE-8872C6414AD2}" destId="{CAE614EF-9B6B-4CF3-89AA-9A2F044DB29D}" srcOrd="0" destOrd="1" presId="urn:microsoft.com/office/officeart/2005/8/layout/process3"/>
    <dgm:cxn modelId="{0B8A3D4D-5E58-4928-836C-11482399FEEF}" type="presOf" srcId="{A2F7C728-E007-41F9-BC1B-DAE240478569}" destId="{E2168B29-7877-42EA-B787-B47E50BE10BD}" srcOrd="0" destOrd="0" presId="urn:microsoft.com/office/officeart/2005/8/layout/process3"/>
    <dgm:cxn modelId="{DA4C52A1-2630-405F-9F8B-2151BBC67C26}" srcId="{4E569228-83CB-4326-9345-BE938AF6CB8A}" destId="{3220343C-84CC-4CCE-A65E-499F1D3F132B}" srcOrd="3" destOrd="0" parTransId="{0E448CBA-E015-420E-9C45-D47FA611ADCC}" sibTransId="{29258C61-9914-4E6B-B1AE-62A7CF9EA1FF}"/>
    <dgm:cxn modelId="{8130BF65-1019-4E0A-8CF2-8E946D879E60}" srcId="{4E569228-83CB-4326-9345-BE938AF6CB8A}" destId="{3C393EA8-4EA0-4A3B-8766-E3403D1F96AB}" srcOrd="2" destOrd="0" parTransId="{3F4AE906-CB04-4F28-B861-1A25B61B3D60}" sibTransId="{25AB9BE9-EC80-44B5-A8FD-D690EF036603}"/>
    <dgm:cxn modelId="{AA905F0D-306B-4191-B875-507E3F9992CE}" type="presOf" srcId="{8ADE1F6E-B298-4DB9-B2AA-A278D37F0005}" destId="{1EBEDA90-D406-4FAE-85DC-76387EFDC8FB}" srcOrd="1" destOrd="0" presId="urn:microsoft.com/office/officeart/2005/8/layout/process3"/>
    <dgm:cxn modelId="{C042FDD4-6EB9-45B3-9780-370639EBEEAE}" type="presOf" srcId="{F96176D1-9F2B-43DE-86B4-233102D00847}" destId="{B1F0433C-0BC7-4C45-81AC-1E0B1042B370}" srcOrd="0" destOrd="0" presId="urn:microsoft.com/office/officeart/2005/8/layout/process3"/>
    <dgm:cxn modelId="{5CA6973A-7F73-4662-9D6B-608C7AA3C635}" type="presOf" srcId="{524E59B2-2462-495E-8AE0-A1BB3AD9DE47}" destId="{E2168B29-7877-42EA-B787-B47E50BE10BD}" srcOrd="0" destOrd="2" presId="urn:microsoft.com/office/officeart/2005/8/layout/process3"/>
    <dgm:cxn modelId="{1EAD33CB-5447-4C33-B86C-4A7BD8E01A26}" type="presOf" srcId="{9A010963-27F5-4148-97C8-4CA2ABDDF7B2}" destId="{A4CDF577-47D6-4346-BDA1-69618619932E}" srcOrd="0" destOrd="2" presId="urn:microsoft.com/office/officeart/2005/8/layout/process3"/>
    <dgm:cxn modelId="{D3A7ACD1-72D2-473A-9E0C-E4B11DD72717}" type="presOf" srcId="{450BE3B2-B729-4044-9096-8B31DE4266C1}" destId="{CAE614EF-9B6B-4CF3-89AA-9A2F044DB29D}" srcOrd="0" destOrd="2" presId="urn:microsoft.com/office/officeart/2005/8/layout/process3"/>
    <dgm:cxn modelId="{D60E536D-EC0E-4068-9CCE-58B6676A834D}" srcId="{DF92BBB3-CFE9-40A4-815B-EAC82E48604E}" destId="{84E13827-940C-4CB1-8696-EA2A3BF07098}" srcOrd="1" destOrd="0" parTransId="{C2381568-96D3-4F10-AB47-B8D42365FA24}" sibTransId="{4C881EFC-77D6-4185-AD34-D510B3B409BC}"/>
    <dgm:cxn modelId="{7CCE4BCB-4681-4174-962B-0FDE1C642EE8}" type="presOf" srcId="{3C393EA8-4EA0-4A3B-8766-E3403D1F96AB}" destId="{1FE95042-489E-4DBB-83F0-BD28765260D7}" srcOrd="0" destOrd="2" presId="urn:microsoft.com/office/officeart/2005/8/layout/process3"/>
    <dgm:cxn modelId="{87E89E13-38AA-4B0A-B909-5D3288F08AA7}" type="presOf" srcId="{00902985-C90B-4A1E-9B04-24AEF35A95EA}" destId="{A449B0C0-D8D7-44D0-9746-03440B2ADD7F}" srcOrd="1" destOrd="0" presId="urn:microsoft.com/office/officeart/2005/8/layout/process3"/>
    <dgm:cxn modelId="{E5272844-97F1-426D-B48E-97037529D3B5}" type="presOf" srcId="{DF92BBB3-CFE9-40A4-815B-EAC82E48604E}" destId="{E2168B29-7877-42EA-B787-B47E50BE10BD}" srcOrd="0" destOrd="3" presId="urn:microsoft.com/office/officeart/2005/8/layout/process3"/>
    <dgm:cxn modelId="{AF5CCF3A-8EFA-426D-9F4E-6EF612F91383}" type="presOf" srcId="{C714327E-395B-43BF-BFB9-825E83543769}" destId="{0C53A597-2EAE-4E48-B5A2-C62B51E325D2}" srcOrd="1" destOrd="0" presId="urn:microsoft.com/office/officeart/2005/8/layout/process3"/>
    <dgm:cxn modelId="{67312556-5B2F-403C-ADBB-04DA8E90ADBA}" srcId="{94A03743-6E00-4A85-9DEF-3BB183243F59}" destId="{4E569228-83CB-4326-9345-BE938AF6CB8A}" srcOrd="1" destOrd="0" parTransId="{68408EE9-4EF6-419D-8025-30CC6CCE5915}" sibTransId="{C714327E-395B-43BF-BFB9-825E83543769}"/>
    <dgm:cxn modelId="{4917CDC5-369F-4D55-833E-8D5633201387}" type="presOf" srcId="{2EFB8E92-9122-4B1B-881A-A004EB2BA201}" destId="{A4CDF577-47D6-4346-BDA1-69618619932E}" srcOrd="0" destOrd="0" presId="urn:microsoft.com/office/officeart/2005/8/layout/process3"/>
    <dgm:cxn modelId="{0EC42429-1FC2-4CF3-9529-441FDC0CB149}" type="presOf" srcId="{8ADE1F6E-B298-4DB9-B2AA-A278D37F0005}" destId="{22361EF2-A791-4C79-B6CD-9EA03AD8CFDC}" srcOrd="0" destOrd="0" presId="urn:microsoft.com/office/officeart/2005/8/layout/process3"/>
    <dgm:cxn modelId="{3C2C11C1-0FAE-434E-AAF6-136BBB734449}" srcId="{8ADE1F6E-B298-4DB9-B2AA-A278D37F0005}" destId="{3DB17F45-E4D7-4433-B82F-C5A11E971FA1}" srcOrd="1" destOrd="0" parTransId="{6B632051-AA1F-4C7C-BCE7-C8B115904324}" sibTransId="{18918ED9-FCB8-4A7D-8B0E-D9FB26CC221F}"/>
    <dgm:cxn modelId="{E2FE24DA-B9AD-4503-94D9-C8AA42BC9644}" type="presOf" srcId="{B9504124-5B0A-466E-9119-1E6DEABCA72B}" destId="{FBCF5D7A-AF36-4B6D-AB20-0ABE5ED7019B}" srcOrd="1" destOrd="0" presId="urn:microsoft.com/office/officeart/2005/8/layout/process3"/>
    <dgm:cxn modelId="{BE70FAC7-C15D-4B9E-AFFE-50B695429A5B}" type="presOf" srcId="{4E569228-83CB-4326-9345-BE938AF6CB8A}" destId="{FC696EBB-477C-42C6-A710-3AEE0355BC33}" srcOrd="1" destOrd="0" presId="urn:microsoft.com/office/officeart/2005/8/layout/process3"/>
    <dgm:cxn modelId="{7CEC54CC-1320-42AA-9203-D1B743230094}" type="presOf" srcId="{3DB17F45-E4D7-4433-B82F-C5A11E971FA1}" destId="{A4CDF577-47D6-4346-BDA1-69618619932E}" srcOrd="0" destOrd="1" presId="urn:microsoft.com/office/officeart/2005/8/layout/process3"/>
    <dgm:cxn modelId="{862DDB45-D183-4F7C-B025-2EB4635568A2}" type="presOf" srcId="{A42588A3-B048-4F3D-847B-64FABADC27BD}" destId="{1FE95042-489E-4DBB-83F0-BD28765260D7}" srcOrd="0" destOrd="1" presId="urn:microsoft.com/office/officeart/2005/8/layout/process3"/>
    <dgm:cxn modelId="{CC398DB1-F4A0-4C86-A307-C0683C6908CB}" type="presOf" srcId="{B9504124-5B0A-466E-9119-1E6DEABCA72B}" destId="{D58CC4C2-CF20-4EE5-981F-2020BE66C1C1}" srcOrd="0" destOrd="0" presId="urn:microsoft.com/office/officeart/2005/8/layout/process3"/>
    <dgm:cxn modelId="{F17DE8B6-1A33-4D63-B9F1-E056F9EDAD8A}" srcId="{F96176D1-9F2B-43DE-86B4-233102D00847}" destId="{A2F7C728-E007-41F9-BC1B-DAE240478569}" srcOrd="0" destOrd="0" parTransId="{2BDFF19E-6527-4F21-BB2F-7566B2875203}" sibTransId="{55369343-9432-4556-87F4-8AC9F0D79DD4}"/>
    <dgm:cxn modelId="{7F9674D6-8342-4F9A-BC9C-ABB3EB82830C}" srcId="{00902985-C90B-4A1E-9B04-24AEF35A95EA}" destId="{450BE3B2-B729-4044-9096-8B31DE4266C1}" srcOrd="2" destOrd="0" parTransId="{00E5D224-126E-4EB5-AFBC-53D5D4E0C751}" sibTransId="{FEDD1806-A512-4435-87CD-4419A51EA346}"/>
    <dgm:cxn modelId="{CAEED522-139C-47BA-859A-DDE385DB46FC}" srcId="{94A03743-6E00-4A85-9DEF-3BB183243F59}" destId="{00902985-C90B-4A1E-9B04-24AEF35A95EA}" srcOrd="3" destOrd="0" parTransId="{09D8B9E9-6ACE-4041-A69E-27A0C1EFF3B5}" sibTransId="{75FAF848-78DC-4F6D-BFC1-1A13ABC5837C}"/>
    <dgm:cxn modelId="{BF01ECD9-4A3E-4A1F-8E21-2B9EC6673F06}" type="presOf" srcId="{E79758B5-1638-4709-B77A-C169BBB165C3}" destId="{56F332E7-2C9F-4193-8A31-BC03109120D3}" srcOrd="0" destOrd="0" presId="urn:microsoft.com/office/officeart/2005/8/layout/process3"/>
    <dgm:cxn modelId="{8A151466-7588-4941-9AEE-853F5C6D368F}" type="presOf" srcId="{4E569228-83CB-4326-9345-BE938AF6CB8A}" destId="{963F4BB8-A811-4ADB-85DA-2E06B05127C1}" srcOrd="0" destOrd="0" presId="urn:microsoft.com/office/officeart/2005/8/layout/process3"/>
    <dgm:cxn modelId="{0955566A-0422-4425-B2FC-00CD91D175E1}" type="presOf" srcId="{00902985-C90B-4A1E-9B04-24AEF35A95EA}" destId="{6796B5E0-5C46-4BFF-986B-ACF47D1CDA3B}" srcOrd="0" destOrd="0" presId="urn:microsoft.com/office/officeart/2005/8/layout/process3"/>
    <dgm:cxn modelId="{F0A13CF6-C11C-4FDA-90E8-72EED5BC1F9E}" srcId="{F96176D1-9F2B-43DE-86B4-233102D00847}" destId="{DF92BBB3-CFE9-40A4-815B-EAC82E48604E}" srcOrd="2" destOrd="0" parTransId="{0D0688A6-39E6-4779-B2A9-D5050FB62874}" sibTransId="{FD8A8E97-58A6-4E10-8890-F1EB96D8FE0D}"/>
    <dgm:cxn modelId="{B8D40A81-6285-42A1-95B2-43DB9EE42B6C}" type="presOf" srcId="{23F92821-7DF5-44B2-9F67-DDCBFED54F30}" destId="{CAE614EF-9B6B-4CF3-89AA-9A2F044DB29D}" srcOrd="0" destOrd="0" presId="urn:microsoft.com/office/officeart/2005/8/layout/process3"/>
    <dgm:cxn modelId="{68B7BC25-D323-4958-82C9-1B6C70AF3E32}" srcId="{A2F7C728-E007-41F9-BC1B-DAE240478569}" destId="{FCF33EFE-95F9-4872-BC59-A104EECF1533}" srcOrd="0" destOrd="0" parTransId="{F38EB95D-27D0-4A8B-B619-8D9BD8BFE306}" sibTransId="{68B980CB-7D52-409C-BAF1-F4B810030631}"/>
    <dgm:cxn modelId="{3B7ADAB9-B434-4C02-A7BF-88787870A426}" srcId="{4E569228-83CB-4326-9345-BE938AF6CB8A}" destId="{A42588A3-B048-4F3D-847B-64FABADC27BD}" srcOrd="1" destOrd="0" parTransId="{E46CA9EB-B9DC-4F1E-A577-675629B7E805}" sibTransId="{A7B52DBA-2DEF-46D1-9A14-1D76566B8607}"/>
    <dgm:cxn modelId="{81282345-6EA7-41BC-A981-9F398F87000D}" type="presOf" srcId="{C714327E-395B-43BF-BFB9-825E83543769}" destId="{EFB1C402-222B-4412-8221-A326C6436E89}" srcOrd="0" destOrd="0" presId="urn:microsoft.com/office/officeart/2005/8/layout/process3"/>
    <dgm:cxn modelId="{57045554-DCA1-4775-989B-AE2438A6DEB9}" srcId="{DF92BBB3-CFE9-40A4-815B-EAC82E48604E}" destId="{5F400234-04B9-4034-95EE-8E363CE0ABF6}" srcOrd="0" destOrd="0" parTransId="{B1B371FB-5D70-4769-83A7-4B7B17F0505F}" sibTransId="{E5A55AF2-C888-41A7-A0CC-56B9C536E0B1}"/>
    <dgm:cxn modelId="{7C156E37-5B5B-4B4C-A4AE-7E1DEB20E4FA}" type="presOf" srcId="{62305985-5288-4390-8299-9865F10930CB}" destId="{1FE95042-489E-4DBB-83F0-BD28765260D7}" srcOrd="0" destOrd="0" presId="urn:microsoft.com/office/officeart/2005/8/layout/process3"/>
    <dgm:cxn modelId="{612C8FA0-E0F4-4E03-8A4C-7DD92EFAF859}" srcId="{00902985-C90B-4A1E-9B04-24AEF35A95EA}" destId="{23F92821-7DF5-44B2-9F67-DDCBFED54F30}" srcOrd="0" destOrd="0" parTransId="{2A5C285D-5A83-4E65-A314-A39ECC842555}" sibTransId="{EC40E998-ED3E-4B15-80B9-5C7AD8C529CB}"/>
    <dgm:cxn modelId="{7F132135-3C24-43C4-B0E9-CDA48F63C498}" type="presOf" srcId="{5F400234-04B9-4034-95EE-8E363CE0ABF6}" destId="{E2168B29-7877-42EA-B787-B47E50BE10BD}" srcOrd="0" destOrd="4" presId="urn:microsoft.com/office/officeart/2005/8/layout/process3"/>
    <dgm:cxn modelId="{E9EC63A8-2045-4BDE-9126-BEAA1B46D3BC}" srcId="{00902985-C90B-4A1E-9B04-24AEF35A95EA}" destId="{4CB51873-FA3A-4EB3-9CEE-8872C6414AD2}" srcOrd="1" destOrd="0" parTransId="{BC1FBCE4-1CAE-4DB1-9AFB-EA06C99613A8}" sibTransId="{298DDA43-CB96-4AC1-9F40-CDCE0F8C124B}"/>
    <dgm:cxn modelId="{068E43E7-E314-4F41-BF16-861790C39EAF}" srcId="{4E569228-83CB-4326-9345-BE938AF6CB8A}" destId="{C7FD6B27-48C6-49DC-86A8-6217574F1CE2}" srcOrd="4" destOrd="0" parTransId="{211BD83C-D536-40F3-BE81-4DD661E419E8}" sibTransId="{CD58446B-37EC-40B4-A0C5-00911201F96A}"/>
    <dgm:cxn modelId="{14898492-8C95-4408-9E2C-881C80AFB7FD}" srcId="{8ADE1F6E-B298-4DB9-B2AA-A278D37F0005}" destId="{2EFB8E92-9122-4B1B-881A-A004EB2BA201}" srcOrd="0" destOrd="0" parTransId="{E23BEC7B-B02D-4EED-85FF-279A2EA470A0}" sibTransId="{559B330C-AD2B-4646-9FFA-C26233C80A8B}"/>
    <dgm:cxn modelId="{36C638A8-D3D9-4FC6-ABDD-20ADC1DA952E}" type="presOf" srcId="{FCF33EFE-95F9-4872-BC59-A104EECF1533}" destId="{E2168B29-7877-42EA-B787-B47E50BE10BD}" srcOrd="0" destOrd="1" presId="urn:microsoft.com/office/officeart/2005/8/layout/process3"/>
    <dgm:cxn modelId="{4F425612-E433-4F7C-A4E6-5F323642EB66}" type="presParOf" srcId="{46697A03-485B-411B-8CA3-B95FE0372363}" destId="{488F9832-DFF2-446D-B385-4B35C3C45475}" srcOrd="0" destOrd="0" presId="urn:microsoft.com/office/officeart/2005/8/layout/process3"/>
    <dgm:cxn modelId="{D7909FA2-C91E-4830-A4C1-CA4728A1B813}" type="presParOf" srcId="{488F9832-DFF2-446D-B385-4B35C3C45475}" destId="{22361EF2-A791-4C79-B6CD-9EA03AD8CFDC}" srcOrd="0" destOrd="0" presId="urn:microsoft.com/office/officeart/2005/8/layout/process3"/>
    <dgm:cxn modelId="{D6669F8D-1297-42D4-8712-ABE48B912999}" type="presParOf" srcId="{488F9832-DFF2-446D-B385-4B35C3C45475}" destId="{1EBEDA90-D406-4FAE-85DC-76387EFDC8FB}" srcOrd="1" destOrd="0" presId="urn:microsoft.com/office/officeart/2005/8/layout/process3"/>
    <dgm:cxn modelId="{B06B6746-93EF-49EA-B371-147521338738}" type="presParOf" srcId="{488F9832-DFF2-446D-B385-4B35C3C45475}" destId="{A4CDF577-47D6-4346-BDA1-69618619932E}" srcOrd="2" destOrd="0" presId="urn:microsoft.com/office/officeart/2005/8/layout/process3"/>
    <dgm:cxn modelId="{F59380C9-46A5-423C-BF3F-081EB699108C}" type="presParOf" srcId="{46697A03-485B-411B-8CA3-B95FE0372363}" destId="{56F332E7-2C9F-4193-8A31-BC03109120D3}" srcOrd="1" destOrd="0" presId="urn:microsoft.com/office/officeart/2005/8/layout/process3"/>
    <dgm:cxn modelId="{C93D8BAF-B12E-4726-A418-8890C30B19D5}" type="presParOf" srcId="{56F332E7-2C9F-4193-8A31-BC03109120D3}" destId="{B67E6334-D5A4-4F3C-9C75-2ADD15C58E08}" srcOrd="0" destOrd="0" presId="urn:microsoft.com/office/officeart/2005/8/layout/process3"/>
    <dgm:cxn modelId="{8B3743D5-233F-45C6-BF62-B28843EB0928}" type="presParOf" srcId="{46697A03-485B-411B-8CA3-B95FE0372363}" destId="{AE7AD8FE-A142-450F-BB9E-EC45140254F1}" srcOrd="2" destOrd="0" presId="urn:microsoft.com/office/officeart/2005/8/layout/process3"/>
    <dgm:cxn modelId="{E8DFD9B6-C600-4764-B24D-41E5B1F9B37F}" type="presParOf" srcId="{AE7AD8FE-A142-450F-BB9E-EC45140254F1}" destId="{963F4BB8-A811-4ADB-85DA-2E06B05127C1}" srcOrd="0" destOrd="0" presId="urn:microsoft.com/office/officeart/2005/8/layout/process3"/>
    <dgm:cxn modelId="{A3685C80-C531-402F-921D-F0DFDC30B356}" type="presParOf" srcId="{AE7AD8FE-A142-450F-BB9E-EC45140254F1}" destId="{FC696EBB-477C-42C6-A710-3AEE0355BC33}" srcOrd="1" destOrd="0" presId="urn:microsoft.com/office/officeart/2005/8/layout/process3"/>
    <dgm:cxn modelId="{B4E6694D-5BDA-4850-BF6A-1B2B1B6A6144}" type="presParOf" srcId="{AE7AD8FE-A142-450F-BB9E-EC45140254F1}" destId="{1FE95042-489E-4DBB-83F0-BD28765260D7}" srcOrd="2" destOrd="0" presId="urn:microsoft.com/office/officeart/2005/8/layout/process3"/>
    <dgm:cxn modelId="{17D5506C-A9EB-40A3-B1E3-F542DDADB6A9}" type="presParOf" srcId="{46697A03-485B-411B-8CA3-B95FE0372363}" destId="{EFB1C402-222B-4412-8221-A326C6436E89}" srcOrd="3" destOrd="0" presId="urn:microsoft.com/office/officeart/2005/8/layout/process3"/>
    <dgm:cxn modelId="{0C386582-C1BB-4FC8-813A-604025885808}" type="presParOf" srcId="{EFB1C402-222B-4412-8221-A326C6436E89}" destId="{0C53A597-2EAE-4E48-B5A2-C62B51E325D2}" srcOrd="0" destOrd="0" presId="urn:microsoft.com/office/officeart/2005/8/layout/process3"/>
    <dgm:cxn modelId="{4699471D-81C3-49D3-9CE9-EE078C1C80AE}" type="presParOf" srcId="{46697A03-485B-411B-8CA3-B95FE0372363}" destId="{D69AE57F-3BDF-4458-90C8-DFC7324AC194}" srcOrd="4" destOrd="0" presId="urn:microsoft.com/office/officeart/2005/8/layout/process3"/>
    <dgm:cxn modelId="{F36DDF1D-B724-4217-94A9-EFCF2FC63786}" type="presParOf" srcId="{D69AE57F-3BDF-4458-90C8-DFC7324AC194}" destId="{B1F0433C-0BC7-4C45-81AC-1E0B1042B370}" srcOrd="0" destOrd="0" presId="urn:microsoft.com/office/officeart/2005/8/layout/process3"/>
    <dgm:cxn modelId="{5BD5F34D-C16D-4076-98C0-83402E1EAC94}" type="presParOf" srcId="{D69AE57F-3BDF-4458-90C8-DFC7324AC194}" destId="{E5138560-F073-41EB-9AA4-3348D40BF551}" srcOrd="1" destOrd="0" presId="urn:microsoft.com/office/officeart/2005/8/layout/process3"/>
    <dgm:cxn modelId="{8BD4BA90-ED57-4D0A-AE02-5482B6B66981}" type="presParOf" srcId="{D69AE57F-3BDF-4458-90C8-DFC7324AC194}" destId="{E2168B29-7877-42EA-B787-B47E50BE10BD}" srcOrd="2" destOrd="0" presId="urn:microsoft.com/office/officeart/2005/8/layout/process3"/>
    <dgm:cxn modelId="{BBF9F8CD-0671-45D9-88E4-CA25BBEF3A4F}" type="presParOf" srcId="{46697A03-485B-411B-8CA3-B95FE0372363}" destId="{D58CC4C2-CF20-4EE5-981F-2020BE66C1C1}" srcOrd="5" destOrd="0" presId="urn:microsoft.com/office/officeart/2005/8/layout/process3"/>
    <dgm:cxn modelId="{C17C87B9-3638-4A30-B7AD-EB0B7368C5E0}" type="presParOf" srcId="{D58CC4C2-CF20-4EE5-981F-2020BE66C1C1}" destId="{FBCF5D7A-AF36-4B6D-AB20-0ABE5ED7019B}" srcOrd="0" destOrd="0" presId="urn:microsoft.com/office/officeart/2005/8/layout/process3"/>
    <dgm:cxn modelId="{562735A8-6E16-4580-8E2C-8B24A3A333F6}" type="presParOf" srcId="{46697A03-485B-411B-8CA3-B95FE0372363}" destId="{E40E2501-1DF6-4B59-B812-0FFBF28A6C98}" srcOrd="6" destOrd="0" presId="urn:microsoft.com/office/officeart/2005/8/layout/process3"/>
    <dgm:cxn modelId="{86696277-A296-4B3C-B6F1-03236D112DAA}" type="presParOf" srcId="{E40E2501-1DF6-4B59-B812-0FFBF28A6C98}" destId="{6796B5E0-5C46-4BFF-986B-ACF47D1CDA3B}" srcOrd="0" destOrd="0" presId="urn:microsoft.com/office/officeart/2005/8/layout/process3"/>
    <dgm:cxn modelId="{350CB810-6764-441F-8C50-67130FA92828}" type="presParOf" srcId="{E40E2501-1DF6-4B59-B812-0FFBF28A6C98}" destId="{A449B0C0-D8D7-44D0-9746-03440B2ADD7F}" srcOrd="1" destOrd="0" presId="urn:microsoft.com/office/officeart/2005/8/layout/process3"/>
    <dgm:cxn modelId="{05F0BE2B-CE75-43D3-A6B2-6197F5300BA2}" type="presParOf" srcId="{E40E2501-1DF6-4B59-B812-0FFBF28A6C98}" destId="{CAE614EF-9B6B-4CF3-89AA-9A2F044DB29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EDA90-D406-4FAE-85DC-76387EFDC8FB}">
      <dsp:nvSpPr>
        <dsp:cNvPr id="0" name=""/>
        <dsp:cNvSpPr/>
      </dsp:nvSpPr>
      <dsp:spPr>
        <a:xfrm>
          <a:off x="1503" y="562294"/>
          <a:ext cx="1889042" cy="803034"/>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Input</a:t>
          </a:r>
          <a:endParaRPr lang="en-US" sz="1400" kern="1200" dirty="0"/>
        </a:p>
      </dsp:txBody>
      <dsp:txXfrm>
        <a:off x="1503" y="562294"/>
        <a:ext cx="1889042" cy="535356"/>
      </dsp:txXfrm>
    </dsp:sp>
    <dsp:sp modelId="{A4CDF577-47D6-4346-BDA1-69618619932E}">
      <dsp:nvSpPr>
        <dsp:cNvPr id="0" name=""/>
        <dsp:cNvSpPr/>
      </dsp:nvSpPr>
      <dsp:spPr>
        <a:xfrm>
          <a:off x="388415" y="1097650"/>
          <a:ext cx="1889042" cy="19897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Discharge Summaries</a:t>
          </a:r>
          <a:endParaRPr lang="en-US" sz="1400" kern="1200" dirty="0"/>
        </a:p>
        <a:p>
          <a:pPr marL="114300" lvl="1" indent="-114300" algn="l" defTabSz="622300">
            <a:lnSpc>
              <a:spcPct val="90000"/>
            </a:lnSpc>
            <a:spcBef>
              <a:spcPct val="0"/>
            </a:spcBef>
            <a:spcAft>
              <a:spcPct val="15000"/>
            </a:spcAft>
            <a:buChar char="••"/>
          </a:pPr>
          <a:r>
            <a:rPr lang="en-US" sz="1400" kern="1200" dirty="0" smtClean="0"/>
            <a:t>Electronic Health Reports</a:t>
          </a:r>
          <a:endParaRPr lang="en-US" sz="1400" kern="1200" dirty="0"/>
        </a:p>
        <a:p>
          <a:pPr marL="114300" lvl="1" indent="-114300" algn="l" defTabSz="622300">
            <a:lnSpc>
              <a:spcPct val="90000"/>
            </a:lnSpc>
            <a:spcBef>
              <a:spcPct val="0"/>
            </a:spcBef>
            <a:spcAft>
              <a:spcPct val="15000"/>
            </a:spcAft>
            <a:buChar char="••"/>
          </a:pPr>
          <a:r>
            <a:rPr lang="en-US" sz="1400" kern="1200" dirty="0" smtClean="0"/>
            <a:t>Social Network Data</a:t>
          </a:r>
          <a:endParaRPr lang="en-US" sz="1400" kern="1200" dirty="0"/>
        </a:p>
      </dsp:txBody>
      <dsp:txXfrm>
        <a:off x="443743" y="1152978"/>
        <a:ext cx="1778386" cy="1879061"/>
      </dsp:txXfrm>
    </dsp:sp>
    <dsp:sp modelId="{56F332E7-2C9F-4193-8A31-BC03109120D3}">
      <dsp:nvSpPr>
        <dsp:cNvPr id="0" name=""/>
        <dsp:cNvSpPr/>
      </dsp:nvSpPr>
      <dsp:spPr>
        <a:xfrm>
          <a:off x="2176918" y="594813"/>
          <a:ext cx="607108" cy="470317"/>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176918" y="688876"/>
        <a:ext cx="466013" cy="282191"/>
      </dsp:txXfrm>
    </dsp:sp>
    <dsp:sp modelId="{FC696EBB-477C-42C6-A710-3AEE0355BC33}">
      <dsp:nvSpPr>
        <dsp:cNvPr id="0" name=""/>
        <dsp:cNvSpPr/>
      </dsp:nvSpPr>
      <dsp:spPr>
        <a:xfrm>
          <a:off x="3036034" y="562294"/>
          <a:ext cx="1889042" cy="803034"/>
        </a:xfrm>
        <a:prstGeom prst="roundRect">
          <a:avLst>
            <a:gd name="adj" fmla="val 10000"/>
          </a:avLst>
        </a:prstGeom>
        <a:solidFill>
          <a:schemeClr val="accent5">
            <a:hueOff val="4737107"/>
            <a:satOff val="-9514"/>
            <a:lumOff val="5556"/>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Preprocessing</a:t>
          </a:r>
          <a:endParaRPr lang="en-US" sz="1400" kern="1200" dirty="0"/>
        </a:p>
      </dsp:txBody>
      <dsp:txXfrm>
        <a:off x="3036034" y="562294"/>
        <a:ext cx="1889042" cy="535356"/>
      </dsp:txXfrm>
    </dsp:sp>
    <dsp:sp modelId="{1FE95042-489E-4DBB-83F0-BD28765260D7}">
      <dsp:nvSpPr>
        <dsp:cNvPr id="0" name=""/>
        <dsp:cNvSpPr/>
      </dsp:nvSpPr>
      <dsp:spPr>
        <a:xfrm>
          <a:off x="3422946" y="1097650"/>
          <a:ext cx="1889042" cy="19897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Sentence splitting</a:t>
          </a:r>
          <a:endParaRPr lang="en-US" sz="1400" kern="1200" dirty="0"/>
        </a:p>
        <a:p>
          <a:pPr marL="114300" lvl="1" indent="-114300" algn="l" defTabSz="622300">
            <a:lnSpc>
              <a:spcPct val="90000"/>
            </a:lnSpc>
            <a:spcBef>
              <a:spcPct val="0"/>
            </a:spcBef>
            <a:spcAft>
              <a:spcPct val="15000"/>
            </a:spcAft>
            <a:buChar char="••"/>
          </a:pPr>
          <a:r>
            <a:rPr lang="en-US" sz="1400" kern="1200" dirty="0" smtClean="0"/>
            <a:t>Tokenization</a:t>
          </a:r>
          <a:endParaRPr lang="en-US" sz="1400" kern="1200" dirty="0"/>
        </a:p>
        <a:p>
          <a:pPr marL="114300" lvl="1" indent="-114300" algn="l" defTabSz="622300">
            <a:lnSpc>
              <a:spcPct val="90000"/>
            </a:lnSpc>
            <a:spcBef>
              <a:spcPct val="0"/>
            </a:spcBef>
            <a:spcAft>
              <a:spcPct val="15000"/>
            </a:spcAft>
            <a:buChar char="••"/>
          </a:pPr>
          <a:r>
            <a:rPr lang="en-US" sz="1400" kern="1200" dirty="0" smtClean="0"/>
            <a:t>Normalization</a:t>
          </a:r>
          <a:endParaRPr lang="en-US" sz="1400" kern="1200" dirty="0"/>
        </a:p>
        <a:p>
          <a:pPr marL="114300" lvl="1" indent="-114300" algn="l" defTabSz="622300">
            <a:lnSpc>
              <a:spcPct val="90000"/>
            </a:lnSpc>
            <a:spcBef>
              <a:spcPct val="0"/>
            </a:spcBef>
            <a:spcAft>
              <a:spcPct val="15000"/>
            </a:spcAft>
            <a:buChar char="••"/>
          </a:pPr>
          <a:r>
            <a:rPr lang="en-US" sz="1400" kern="1200" dirty="0" smtClean="0"/>
            <a:t>POS tagging</a:t>
          </a:r>
          <a:endParaRPr lang="en-US" sz="1400" kern="1200" dirty="0"/>
        </a:p>
        <a:p>
          <a:pPr marL="114300" lvl="1" indent="-114300" algn="l" defTabSz="622300">
            <a:lnSpc>
              <a:spcPct val="90000"/>
            </a:lnSpc>
            <a:spcBef>
              <a:spcPct val="0"/>
            </a:spcBef>
            <a:spcAft>
              <a:spcPct val="15000"/>
            </a:spcAft>
            <a:buChar char="••"/>
          </a:pPr>
          <a:r>
            <a:rPr lang="en-US" sz="1400" kern="1200" dirty="0" smtClean="0"/>
            <a:t>Named entity Recognition</a:t>
          </a:r>
          <a:endParaRPr lang="en-US" sz="1400" kern="1200" dirty="0"/>
        </a:p>
      </dsp:txBody>
      <dsp:txXfrm>
        <a:off x="3478274" y="1152978"/>
        <a:ext cx="1778386" cy="1879061"/>
      </dsp:txXfrm>
    </dsp:sp>
    <dsp:sp modelId="{EFB1C402-222B-4412-8221-A326C6436E89}">
      <dsp:nvSpPr>
        <dsp:cNvPr id="0" name=""/>
        <dsp:cNvSpPr/>
      </dsp:nvSpPr>
      <dsp:spPr>
        <a:xfrm>
          <a:off x="5211449" y="594813"/>
          <a:ext cx="607108" cy="470317"/>
        </a:xfrm>
        <a:prstGeom prst="rightArrow">
          <a:avLst>
            <a:gd name="adj1" fmla="val 60000"/>
            <a:gd name="adj2" fmla="val 50000"/>
          </a:avLst>
        </a:prstGeom>
        <a:solidFill>
          <a:schemeClr val="accent5">
            <a:hueOff val="7105661"/>
            <a:satOff val="-14270"/>
            <a:lumOff val="833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211449" y="688876"/>
        <a:ext cx="466013" cy="282191"/>
      </dsp:txXfrm>
    </dsp:sp>
    <dsp:sp modelId="{E5138560-F073-41EB-9AA4-3348D40BF551}">
      <dsp:nvSpPr>
        <dsp:cNvPr id="0" name=""/>
        <dsp:cNvSpPr/>
      </dsp:nvSpPr>
      <dsp:spPr>
        <a:xfrm>
          <a:off x="6070565" y="562294"/>
          <a:ext cx="1889042" cy="803034"/>
        </a:xfrm>
        <a:prstGeom prst="roundRect">
          <a:avLst>
            <a:gd name="adj" fmla="val 10000"/>
          </a:avLst>
        </a:prstGeom>
        <a:solidFill>
          <a:schemeClr val="accent5">
            <a:hueOff val="9474215"/>
            <a:satOff val="-19027"/>
            <a:lumOff val="11111"/>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Information Extraction</a:t>
          </a:r>
          <a:endParaRPr lang="en-US" sz="1400" kern="1200" dirty="0"/>
        </a:p>
      </dsp:txBody>
      <dsp:txXfrm>
        <a:off x="6070565" y="562294"/>
        <a:ext cx="1889042" cy="535356"/>
      </dsp:txXfrm>
    </dsp:sp>
    <dsp:sp modelId="{E2168B29-7877-42EA-B787-B47E50BE10BD}">
      <dsp:nvSpPr>
        <dsp:cNvPr id="0" name=""/>
        <dsp:cNvSpPr/>
      </dsp:nvSpPr>
      <dsp:spPr>
        <a:xfrm>
          <a:off x="6457477" y="1097650"/>
          <a:ext cx="1889042" cy="19897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Feature extraction</a:t>
          </a:r>
          <a:endParaRPr lang="en-US" sz="1400" kern="1200" dirty="0"/>
        </a:p>
        <a:p>
          <a:pPr marL="228600" lvl="2" indent="-114300" algn="l" defTabSz="622300">
            <a:lnSpc>
              <a:spcPct val="90000"/>
            </a:lnSpc>
            <a:spcBef>
              <a:spcPct val="0"/>
            </a:spcBef>
            <a:spcAft>
              <a:spcPct val="15000"/>
            </a:spcAft>
            <a:buChar char="••"/>
          </a:pPr>
          <a:r>
            <a:rPr lang="en-US" sz="1400" kern="1200" dirty="0" smtClean="0"/>
            <a:t>Word Embedding</a:t>
          </a:r>
          <a:endParaRPr lang="en-US" sz="1400" kern="1200" dirty="0"/>
        </a:p>
        <a:p>
          <a:pPr marL="114300" lvl="1" indent="-114300" algn="l" defTabSz="622300">
            <a:lnSpc>
              <a:spcPct val="90000"/>
            </a:lnSpc>
            <a:spcBef>
              <a:spcPct val="0"/>
            </a:spcBef>
            <a:spcAft>
              <a:spcPct val="15000"/>
            </a:spcAft>
            <a:buChar char="••"/>
          </a:pPr>
          <a:r>
            <a:rPr lang="en-US" sz="1400" kern="1200" dirty="0" smtClean="0"/>
            <a:t>Classification</a:t>
          </a:r>
          <a:endParaRPr lang="en-US" sz="1400" kern="1200" dirty="0"/>
        </a:p>
        <a:p>
          <a:pPr marL="114300" lvl="1" indent="-114300" algn="l" defTabSz="622300">
            <a:lnSpc>
              <a:spcPct val="90000"/>
            </a:lnSpc>
            <a:spcBef>
              <a:spcPct val="0"/>
            </a:spcBef>
            <a:spcAft>
              <a:spcPct val="15000"/>
            </a:spcAft>
            <a:buChar char="••"/>
          </a:pPr>
          <a:r>
            <a:rPr lang="en-US" sz="1400" kern="1200" dirty="0" smtClean="0"/>
            <a:t>Post Processing</a:t>
          </a:r>
          <a:endParaRPr lang="en-US" sz="1400" kern="1200" dirty="0"/>
        </a:p>
        <a:p>
          <a:pPr marL="228600" lvl="2" indent="-114300" algn="l" defTabSz="622300">
            <a:lnSpc>
              <a:spcPct val="90000"/>
            </a:lnSpc>
            <a:spcBef>
              <a:spcPct val="0"/>
            </a:spcBef>
            <a:spcAft>
              <a:spcPct val="15000"/>
            </a:spcAft>
            <a:buChar char="••"/>
          </a:pPr>
          <a:r>
            <a:rPr lang="en-US" sz="1400" kern="1200" dirty="0" smtClean="0"/>
            <a:t>Evaluation</a:t>
          </a:r>
          <a:endParaRPr lang="en-US" sz="1400" kern="1200" dirty="0"/>
        </a:p>
        <a:p>
          <a:pPr marL="228600" lvl="2" indent="-114300" algn="l" defTabSz="622300">
            <a:lnSpc>
              <a:spcPct val="90000"/>
            </a:lnSpc>
            <a:spcBef>
              <a:spcPct val="0"/>
            </a:spcBef>
            <a:spcAft>
              <a:spcPct val="15000"/>
            </a:spcAft>
            <a:buChar char="••"/>
          </a:pPr>
          <a:r>
            <a:rPr lang="en-US" sz="1400" kern="1200" dirty="0" smtClean="0"/>
            <a:t>Overfitting reduction</a:t>
          </a:r>
          <a:endParaRPr lang="en-US" sz="1400" kern="1200" dirty="0"/>
        </a:p>
      </dsp:txBody>
      <dsp:txXfrm>
        <a:off x="6512805" y="1152978"/>
        <a:ext cx="1778386" cy="1879061"/>
      </dsp:txXfrm>
    </dsp:sp>
    <dsp:sp modelId="{D58CC4C2-CF20-4EE5-981F-2020BE66C1C1}">
      <dsp:nvSpPr>
        <dsp:cNvPr id="0" name=""/>
        <dsp:cNvSpPr/>
      </dsp:nvSpPr>
      <dsp:spPr>
        <a:xfrm>
          <a:off x="8245980" y="594813"/>
          <a:ext cx="607108" cy="470317"/>
        </a:xfrm>
        <a:prstGeom prst="rightArrow">
          <a:avLst>
            <a:gd name="adj1" fmla="val 60000"/>
            <a:gd name="adj2" fmla="val 50000"/>
          </a:avLst>
        </a:prstGeom>
        <a:solidFill>
          <a:schemeClr val="accent5">
            <a:hueOff val="14211322"/>
            <a:satOff val="-28541"/>
            <a:lumOff val="1666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8245980" y="688876"/>
        <a:ext cx="466013" cy="282191"/>
      </dsp:txXfrm>
    </dsp:sp>
    <dsp:sp modelId="{A449B0C0-D8D7-44D0-9746-03440B2ADD7F}">
      <dsp:nvSpPr>
        <dsp:cNvPr id="0" name=""/>
        <dsp:cNvSpPr/>
      </dsp:nvSpPr>
      <dsp:spPr>
        <a:xfrm>
          <a:off x="9105096" y="562294"/>
          <a:ext cx="1889042" cy="803034"/>
        </a:xfrm>
        <a:prstGeom prst="roundRect">
          <a:avLst>
            <a:gd name="adj" fmla="val 10000"/>
          </a:avLst>
        </a:prstGeom>
        <a:solidFill>
          <a:schemeClr val="accent5">
            <a:hueOff val="14211322"/>
            <a:satOff val="-28541"/>
            <a:lumOff val="16667"/>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smtClean="0"/>
            <a:t>Output</a:t>
          </a:r>
          <a:endParaRPr lang="en-US" sz="1400" kern="1200" dirty="0"/>
        </a:p>
      </dsp:txBody>
      <dsp:txXfrm>
        <a:off x="9105096" y="562294"/>
        <a:ext cx="1889042" cy="535356"/>
      </dsp:txXfrm>
    </dsp:sp>
    <dsp:sp modelId="{CAE614EF-9B6B-4CF3-89AA-9A2F044DB29D}">
      <dsp:nvSpPr>
        <dsp:cNvPr id="0" name=""/>
        <dsp:cNvSpPr/>
      </dsp:nvSpPr>
      <dsp:spPr>
        <a:xfrm>
          <a:off x="9492008" y="1097650"/>
          <a:ext cx="1889042" cy="19897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P(</a:t>
          </a:r>
          <a:r>
            <a:rPr lang="en-US" sz="1400" kern="1200" dirty="0" err="1" smtClean="0"/>
            <a:t>ADR|Sentence</a:t>
          </a:r>
          <a:r>
            <a:rPr lang="en-US" sz="1400" kern="1200" dirty="0" smtClean="0"/>
            <a:t>)</a:t>
          </a:r>
          <a:endParaRPr lang="en-US" sz="1400" kern="1200" dirty="0"/>
        </a:p>
        <a:p>
          <a:pPr marL="114300" lvl="1" indent="-114300" algn="l" defTabSz="622300">
            <a:lnSpc>
              <a:spcPct val="90000"/>
            </a:lnSpc>
            <a:spcBef>
              <a:spcPct val="0"/>
            </a:spcBef>
            <a:spcAft>
              <a:spcPct val="15000"/>
            </a:spcAft>
            <a:buChar char="••"/>
          </a:pPr>
          <a:r>
            <a:rPr lang="en-US" sz="1400" kern="1200" dirty="0" smtClean="0"/>
            <a:t>P(</a:t>
          </a:r>
          <a:r>
            <a:rPr lang="en-US" sz="1400" kern="1200" dirty="0" err="1" smtClean="0"/>
            <a:t>ADR|Tweet</a:t>
          </a:r>
          <a:r>
            <a:rPr lang="en-US" sz="1400" kern="1200" dirty="0" smtClean="0"/>
            <a:t>)</a:t>
          </a:r>
          <a:endParaRPr lang="en-US" sz="1400" kern="1200" dirty="0"/>
        </a:p>
        <a:p>
          <a:pPr marL="114300" lvl="1" indent="-114300" algn="l" defTabSz="622300">
            <a:lnSpc>
              <a:spcPct val="90000"/>
            </a:lnSpc>
            <a:spcBef>
              <a:spcPct val="0"/>
            </a:spcBef>
            <a:spcAft>
              <a:spcPct val="15000"/>
            </a:spcAft>
            <a:buChar char="••"/>
          </a:pPr>
          <a:r>
            <a:rPr lang="en-US" sz="1400" kern="1200" dirty="0" smtClean="0"/>
            <a:t>P(</a:t>
          </a:r>
          <a:r>
            <a:rPr lang="en-US" sz="1400" kern="1200" dirty="0" err="1" smtClean="0"/>
            <a:t>ADR|Data</a:t>
          </a:r>
          <a:r>
            <a:rPr lang="en-US" sz="1400" kern="1200" dirty="0" smtClean="0"/>
            <a:t>)</a:t>
          </a:r>
          <a:endParaRPr lang="en-US" sz="1400" kern="1200" dirty="0"/>
        </a:p>
      </dsp:txBody>
      <dsp:txXfrm>
        <a:off x="9547336" y="1152978"/>
        <a:ext cx="1778386" cy="18790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4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06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688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503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493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0886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133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60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89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199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26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801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980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074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35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14-May-20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784182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solidFill>
                  <a:srgbClr val="FFFF00"/>
                </a:solidFill>
                <a:effectLst>
                  <a:outerShdw blurRad="38100" dist="38100" dir="2700000" algn="tl">
                    <a:srgbClr val="000000">
                      <a:alpha val="43137"/>
                    </a:srgbClr>
                  </a:outerShdw>
                </a:effectLst>
                <a:latin typeface="Bahnschrift Condensed" panose="020B0502040204020203" pitchFamily="34" charset="0"/>
              </a:rPr>
              <a:t>Extraction of adverse drug reaction from unstructured data</a:t>
            </a:r>
            <a:endParaRPr lang="en-US" u="sng" dirty="0">
              <a:solidFill>
                <a:srgbClr val="FFFF00"/>
              </a:solidFill>
              <a:effectLst>
                <a:outerShdw blurRad="38100" dist="38100" dir="2700000" algn="tl">
                  <a:srgbClr val="000000">
                    <a:alpha val="43137"/>
                  </a:srgbClr>
                </a:outerShdw>
              </a:effectLst>
              <a:latin typeface="Bahnschrift Condensed" panose="020B0502040204020203" pitchFamily="34" charset="0"/>
            </a:endParaRPr>
          </a:p>
        </p:txBody>
      </p:sp>
      <p:sp>
        <p:nvSpPr>
          <p:cNvPr id="3" name="Subtitle 2"/>
          <p:cNvSpPr>
            <a:spLocks noGrp="1"/>
          </p:cNvSpPr>
          <p:nvPr>
            <p:ph type="subTitle" idx="1"/>
          </p:nvPr>
        </p:nvSpPr>
        <p:spPr>
          <a:xfrm>
            <a:off x="3962399" y="4385732"/>
            <a:ext cx="7691888" cy="2299740"/>
          </a:xfrm>
        </p:spPr>
        <p:txBody>
          <a:bodyPr>
            <a:noAutofit/>
          </a:bodyPr>
          <a:lstStyle/>
          <a:p>
            <a:pPr algn="l"/>
            <a:r>
              <a:rPr lang="en-US" sz="1100" dirty="0" smtClean="0"/>
              <a:t>Authors:-</a:t>
            </a:r>
          </a:p>
          <a:p>
            <a:r>
              <a:rPr lang="en-US" sz="1100" dirty="0" smtClean="0"/>
              <a:t>-Suman </a:t>
            </a:r>
            <a:r>
              <a:rPr lang="en-US" sz="1100" dirty="0" err="1" smtClean="0"/>
              <a:t>Chatterjee,Dual</a:t>
            </a:r>
            <a:r>
              <a:rPr lang="en-US" sz="1100" dirty="0" smtClean="0"/>
              <a:t> degree(</a:t>
            </a:r>
            <a:r>
              <a:rPr lang="en-US" sz="1100" dirty="0" err="1" smtClean="0"/>
              <a:t>cse</a:t>
            </a:r>
            <a:r>
              <a:rPr lang="en-US" sz="1100" dirty="0" smtClean="0"/>
              <a:t>) final year.</a:t>
            </a:r>
          </a:p>
          <a:p>
            <a:endParaRPr lang="en-US" sz="1100" dirty="0" smtClean="0"/>
          </a:p>
          <a:p>
            <a:endParaRPr lang="en-US" sz="1100" dirty="0"/>
          </a:p>
        </p:txBody>
      </p:sp>
    </p:spTree>
    <p:extLst>
      <p:ext uri="{BB962C8B-B14F-4D97-AF65-F5344CB8AC3E}">
        <p14:creationId xmlns:p14="http://schemas.microsoft.com/office/powerpoint/2010/main" val="74462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FFFF00"/>
                </a:solidFill>
                <a:effectLst>
                  <a:outerShdw blurRad="38100" dist="38100" dir="2700000" algn="tl">
                    <a:srgbClr val="000000">
                      <a:alpha val="43137"/>
                    </a:srgbClr>
                  </a:outerShdw>
                </a:effectLst>
              </a:rPr>
              <a:t>Example of sentence preprocessed:</a:t>
            </a:r>
            <a:endParaRPr lang="en-US" i="1" u="sng" dirty="0">
              <a:solidFill>
                <a:srgbClr val="FFFF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1360955" y="2160588"/>
            <a:ext cx="7230127" cy="3881437"/>
          </a:xfrm>
          <a:prstGeom prst="rect">
            <a:avLst/>
          </a:prstGeom>
        </p:spPr>
      </p:pic>
    </p:spTree>
    <p:extLst>
      <p:ext uri="{BB962C8B-B14F-4D97-AF65-F5344CB8AC3E}">
        <p14:creationId xmlns:p14="http://schemas.microsoft.com/office/powerpoint/2010/main" val="174575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FFFF00"/>
                </a:solidFill>
                <a:effectLst>
                  <a:outerShdw blurRad="38100" dist="38100" dir="2700000" algn="tl">
                    <a:srgbClr val="000000">
                      <a:alpha val="43137"/>
                    </a:srgbClr>
                  </a:outerShdw>
                </a:effectLst>
              </a:rPr>
              <a:t>Pipeline for pre-Processing:</a:t>
            </a:r>
            <a:endParaRPr lang="en-US" i="1" u="sng" dirty="0">
              <a:solidFill>
                <a:srgbClr val="FFFF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677863" y="3185230"/>
            <a:ext cx="8596312" cy="1832152"/>
          </a:xfrm>
          <a:prstGeom prst="rect">
            <a:avLst/>
          </a:prstGeom>
        </p:spPr>
      </p:pic>
    </p:spTree>
    <p:extLst>
      <p:ext uri="{BB962C8B-B14F-4D97-AF65-F5344CB8AC3E}">
        <p14:creationId xmlns:p14="http://schemas.microsoft.com/office/powerpoint/2010/main" val="3509017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effectLst>
                  <a:outerShdw blurRad="38100" dist="38100" dir="2700000" algn="tl">
                    <a:srgbClr val="000000">
                      <a:alpha val="43137"/>
                    </a:srgbClr>
                  </a:outerShdw>
                </a:effectLst>
              </a:rPr>
              <a:t>Information </a:t>
            </a:r>
            <a:r>
              <a:rPr lang="en-US" u="sng" dirty="0" err="1" smtClean="0">
                <a:solidFill>
                  <a:srgbClr val="FFFF00"/>
                </a:solidFill>
                <a:effectLst>
                  <a:outerShdw blurRad="38100" dist="38100" dir="2700000" algn="tl">
                    <a:srgbClr val="000000">
                      <a:alpha val="43137"/>
                    </a:srgbClr>
                  </a:outerShdw>
                </a:effectLst>
              </a:rPr>
              <a:t>extraction:Combined</a:t>
            </a:r>
            <a:r>
              <a:rPr lang="en-US" u="sng" dirty="0" smtClean="0">
                <a:solidFill>
                  <a:srgbClr val="FFFF00"/>
                </a:solidFill>
                <a:effectLst>
                  <a:outerShdw blurRad="38100" dist="38100" dir="2700000" algn="tl">
                    <a:srgbClr val="000000">
                      <a:alpha val="43137"/>
                    </a:srgbClr>
                  </a:outerShdw>
                </a:effectLst>
              </a:rPr>
              <a:t> Word </a:t>
            </a:r>
            <a:r>
              <a:rPr lang="en-US" u="sng" dirty="0" err="1" smtClean="0">
                <a:solidFill>
                  <a:srgbClr val="FFFF00"/>
                </a:solidFill>
                <a:effectLst>
                  <a:outerShdw blurRad="38100" dist="38100" dir="2700000" algn="tl">
                    <a:srgbClr val="000000">
                      <a:alpha val="43137"/>
                    </a:srgbClr>
                  </a:outerShdw>
                </a:effectLst>
              </a:rPr>
              <a:t>EMbedding</a:t>
            </a:r>
            <a:endParaRPr lang="en-US"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US" dirty="0"/>
              <a:t>For NLP applications, recurrent neural network models are </a:t>
            </a:r>
            <a:r>
              <a:rPr lang="en-US" dirty="0" smtClean="0"/>
              <a:t>most used </a:t>
            </a:r>
            <a:r>
              <a:rPr lang="en-US" dirty="0"/>
              <a:t>together with word </a:t>
            </a:r>
            <a:r>
              <a:rPr lang="en-US" dirty="0" err="1"/>
              <a:t>embeddings</a:t>
            </a:r>
            <a:r>
              <a:rPr lang="en-US" dirty="0"/>
              <a:t>. </a:t>
            </a:r>
            <a:endParaRPr lang="en-US" dirty="0" smtClean="0"/>
          </a:p>
          <a:p>
            <a:r>
              <a:rPr lang="en-US" dirty="0" smtClean="0"/>
              <a:t>The </a:t>
            </a:r>
            <a:r>
              <a:rPr lang="en-US" dirty="0"/>
              <a:t>word embedding </a:t>
            </a:r>
            <a:r>
              <a:rPr lang="en-US" dirty="0" smtClean="0"/>
              <a:t>is designed </a:t>
            </a:r>
            <a:r>
              <a:rPr lang="en-US" dirty="0"/>
              <a:t>to capture semantic similarity of words. The </a:t>
            </a:r>
            <a:r>
              <a:rPr lang="en-US" dirty="0" err="1" smtClean="0"/>
              <a:t>embeddings</a:t>
            </a:r>
            <a:r>
              <a:rPr lang="en-US" dirty="0"/>
              <a:t> </a:t>
            </a:r>
            <a:r>
              <a:rPr lang="en-US" dirty="0" smtClean="0"/>
              <a:t>are </a:t>
            </a:r>
            <a:r>
              <a:rPr lang="en-US" dirty="0"/>
              <a:t>meaningful real-valued vectors of configurable dimension, </a:t>
            </a:r>
            <a:r>
              <a:rPr lang="en-US" dirty="0" smtClean="0"/>
              <a:t>and semantically </a:t>
            </a:r>
            <a:r>
              <a:rPr lang="en-US" dirty="0"/>
              <a:t>similar words usually have close embedding </a:t>
            </a:r>
            <a:r>
              <a:rPr lang="en-US" dirty="0" smtClean="0"/>
              <a:t>vectors. </a:t>
            </a:r>
          </a:p>
          <a:p>
            <a:r>
              <a:rPr lang="en-US" dirty="0" smtClean="0"/>
              <a:t>Neural </a:t>
            </a:r>
            <a:r>
              <a:rPr lang="en-US" dirty="0"/>
              <a:t>language modeling tools such as </a:t>
            </a:r>
            <a:r>
              <a:rPr lang="en-US" dirty="0" smtClean="0"/>
              <a:t>word2vec </a:t>
            </a:r>
            <a:r>
              <a:rPr lang="en-US" dirty="0"/>
              <a:t>can </a:t>
            </a:r>
            <a:r>
              <a:rPr lang="en-US" dirty="0" smtClean="0"/>
              <a:t>learn embedding </a:t>
            </a:r>
            <a:r>
              <a:rPr lang="en-US" dirty="0"/>
              <a:t>vectors from an unlabeled large text corpus, based </a:t>
            </a:r>
            <a:r>
              <a:rPr lang="en-US" dirty="0" smtClean="0"/>
              <a:t>on the </a:t>
            </a:r>
            <a:r>
              <a:rPr lang="en-US" dirty="0"/>
              <a:t>word’s context in different sentences. </a:t>
            </a:r>
            <a:endParaRPr lang="en-US" dirty="0" smtClean="0"/>
          </a:p>
          <a:p>
            <a:r>
              <a:rPr lang="en-US" dirty="0" smtClean="0"/>
              <a:t>For </a:t>
            </a:r>
            <a:r>
              <a:rPr lang="en-US" dirty="0"/>
              <a:t>word </a:t>
            </a:r>
            <a:r>
              <a:rPr lang="en-US" dirty="0" smtClean="0"/>
              <a:t>embedding, we </a:t>
            </a:r>
            <a:r>
              <a:rPr lang="en-US" dirty="0"/>
              <a:t>experimented with pre-trained word vector on general </a:t>
            </a:r>
            <a:r>
              <a:rPr lang="en-US" dirty="0" smtClean="0"/>
              <a:t>domain corpus </a:t>
            </a:r>
            <a:r>
              <a:rPr lang="en-US" dirty="0"/>
              <a:t>and in-house-trained word vector on clinical notes </a:t>
            </a:r>
            <a:r>
              <a:rPr lang="en-US" dirty="0" smtClean="0"/>
              <a:t>from MIMIC-III database </a:t>
            </a:r>
            <a:r>
              <a:rPr lang="en-US" dirty="0"/>
              <a:t>using word2vec tool</a:t>
            </a:r>
            <a:r>
              <a:rPr lang="en-US" dirty="0" smtClean="0"/>
              <a:t>.</a:t>
            </a:r>
          </a:p>
          <a:p>
            <a:r>
              <a:rPr lang="en-US" dirty="0"/>
              <a:t>The character </a:t>
            </a:r>
            <a:r>
              <a:rPr lang="en-US" dirty="0" smtClean="0"/>
              <a:t>embedding </a:t>
            </a:r>
            <a:r>
              <a:rPr lang="en-US" dirty="0"/>
              <a:t>were generated by a convolutional neural network (CNN) that runs over the characters of a given token. </a:t>
            </a:r>
            <a:endParaRPr lang="en-US" dirty="0" smtClean="0"/>
          </a:p>
          <a:p>
            <a:r>
              <a:rPr lang="en-US" dirty="0" smtClean="0"/>
              <a:t>The character level embedding and LSTM aim to address data sparsity due to out-of-vocabulary tokens, misspellings and different noun forms or verb endings.</a:t>
            </a:r>
            <a:endParaRPr lang="en-US" dirty="0"/>
          </a:p>
        </p:txBody>
      </p:sp>
    </p:spTree>
    <p:extLst>
      <p:ext uri="{BB962C8B-B14F-4D97-AF65-F5344CB8AC3E}">
        <p14:creationId xmlns:p14="http://schemas.microsoft.com/office/powerpoint/2010/main" val="109309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Character representation generation with </a:t>
            </a:r>
            <a:r>
              <a:rPr lang="en-US" u="sng" dirty="0" err="1" smtClean="0">
                <a:solidFill>
                  <a:srgbClr val="FFFF00"/>
                </a:solidFill>
              </a:rPr>
              <a:t>cnn</a:t>
            </a:r>
            <a:r>
              <a:rPr lang="en-US" u="sng" dirty="0" smtClean="0">
                <a:solidFill>
                  <a:srgbClr val="FFFF00"/>
                </a:solidFill>
              </a:rPr>
              <a:t> and word embedding.</a:t>
            </a:r>
            <a:endParaRPr lang="en-US" u="sng" dirty="0">
              <a:solidFill>
                <a:srgbClr val="FFFF00"/>
              </a:solidFill>
            </a:endParaRPr>
          </a:p>
        </p:txBody>
      </p:sp>
      <p:pic>
        <p:nvPicPr>
          <p:cNvPr id="4" name="Content Placeholder 3"/>
          <p:cNvPicPr>
            <a:picLocks noGrp="1" noChangeAspect="1"/>
          </p:cNvPicPr>
          <p:nvPr>
            <p:ph idx="1"/>
          </p:nvPr>
        </p:nvPicPr>
        <p:blipFill>
          <a:blip r:embed="rId2"/>
          <a:stretch>
            <a:fillRect/>
          </a:stretch>
        </p:blipFill>
        <p:spPr>
          <a:xfrm>
            <a:off x="1303345" y="2160588"/>
            <a:ext cx="7345348" cy="3881437"/>
          </a:xfrm>
          <a:prstGeom prst="rect">
            <a:avLst/>
          </a:prstGeom>
        </p:spPr>
      </p:pic>
    </p:spTree>
    <p:extLst>
      <p:ext uri="{BB962C8B-B14F-4D97-AF65-F5344CB8AC3E}">
        <p14:creationId xmlns:p14="http://schemas.microsoft.com/office/powerpoint/2010/main" val="841400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smtClean="0">
                <a:solidFill>
                  <a:srgbClr val="FFFF00"/>
                </a:solidFill>
              </a:rPr>
              <a:t>Classification:Bidirectional-lstm</a:t>
            </a:r>
            <a:r>
              <a:rPr lang="en-US" u="sng" dirty="0" smtClean="0">
                <a:solidFill>
                  <a:srgbClr val="FFFF00"/>
                </a:solidFill>
              </a:rPr>
              <a:t> model</a:t>
            </a:r>
            <a:endParaRPr lang="en-US" u="sng" dirty="0">
              <a:solidFill>
                <a:srgbClr val="FFFF00"/>
              </a:solidFill>
            </a:endParaRPr>
          </a:p>
        </p:txBody>
      </p:sp>
      <p:sp>
        <p:nvSpPr>
          <p:cNvPr id="3" name="Content Placeholder 2"/>
          <p:cNvSpPr>
            <a:spLocks noGrp="1"/>
          </p:cNvSpPr>
          <p:nvPr>
            <p:ph idx="1"/>
          </p:nvPr>
        </p:nvSpPr>
        <p:spPr/>
        <p:txBody>
          <a:bodyPr>
            <a:normAutofit/>
          </a:bodyPr>
          <a:lstStyle/>
          <a:p>
            <a:r>
              <a:rPr lang="en-US" dirty="0"/>
              <a:t>RNN is a neural network architecture designed </a:t>
            </a:r>
            <a:r>
              <a:rPr lang="en-US" dirty="0" smtClean="0"/>
              <a:t>to handle </a:t>
            </a:r>
            <a:r>
              <a:rPr lang="en-US" dirty="0"/>
              <a:t>input sequences of variable sizes, but it </a:t>
            </a:r>
            <a:r>
              <a:rPr lang="en-US" dirty="0" smtClean="0"/>
              <a:t>fails to </a:t>
            </a:r>
            <a:r>
              <a:rPr lang="en-US" dirty="0"/>
              <a:t>model long term dependencies. </a:t>
            </a:r>
            <a:endParaRPr lang="en-US" dirty="0" smtClean="0"/>
          </a:p>
          <a:p>
            <a:r>
              <a:rPr lang="en-US" dirty="0" smtClean="0"/>
              <a:t>LSTM </a:t>
            </a:r>
            <a:r>
              <a:rPr lang="en-US" dirty="0"/>
              <a:t>is a type </a:t>
            </a:r>
            <a:r>
              <a:rPr lang="en-US" dirty="0" smtClean="0"/>
              <a:t>of RNN </a:t>
            </a:r>
            <a:r>
              <a:rPr lang="en-US" dirty="0"/>
              <a:t>that mitigates this issue by keeping a </a:t>
            </a:r>
            <a:r>
              <a:rPr lang="en-US" dirty="0" smtClean="0"/>
              <a:t>memory cell </a:t>
            </a:r>
            <a:r>
              <a:rPr lang="en-US" dirty="0"/>
              <a:t>that serves as a summary of the preceding </a:t>
            </a:r>
            <a:r>
              <a:rPr lang="en-US" dirty="0" smtClean="0"/>
              <a:t>elements of </a:t>
            </a:r>
            <a:r>
              <a:rPr lang="en-US" dirty="0"/>
              <a:t>an input </a:t>
            </a:r>
            <a:r>
              <a:rPr lang="en-US" dirty="0" smtClean="0"/>
              <a:t>sequence. It also handles the gradient vanishing problem better than the vanilla RNN.</a:t>
            </a:r>
          </a:p>
          <a:p>
            <a:r>
              <a:rPr lang="en-US" dirty="0"/>
              <a:t>A bidirectional LSTM consists of a </a:t>
            </a:r>
            <a:r>
              <a:rPr lang="en-US" dirty="0" smtClean="0"/>
              <a:t>forward LSTM </a:t>
            </a:r>
            <a:r>
              <a:rPr lang="en-US" dirty="0"/>
              <a:t>and a backward LSTM, where the </a:t>
            </a:r>
            <a:r>
              <a:rPr lang="en-US" dirty="0" smtClean="0"/>
              <a:t>forward LSTM </a:t>
            </a:r>
            <a:r>
              <a:rPr lang="en-US" dirty="0"/>
              <a:t>calculates the forward hidden </a:t>
            </a:r>
            <a:r>
              <a:rPr lang="en-US" dirty="0" smtClean="0"/>
              <a:t>states </a:t>
            </a:r>
            <a:r>
              <a:rPr lang="en-US" dirty="0"/>
              <a:t>and the backward LSTM </a:t>
            </a:r>
            <a:r>
              <a:rPr lang="en-US" dirty="0" smtClean="0"/>
              <a:t>calculates the </a:t>
            </a:r>
            <a:r>
              <a:rPr lang="en-US" dirty="0"/>
              <a:t>backward hidden states </a:t>
            </a:r>
            <a:r>
              <a:rPr lang="en-US" dirty="0" smtClean="0"/>
              <a:t>by </a:t>
            </a:r>
            <a:r>
              <a:rPr lang="en-US" dirty="0"/>
              <a:t>feeding the input sequence in the backward </a:t>
            </a:r>
            <a:r>
              <a:rPr lang="en-US" dirty="0" smtClean="0"/>
              <a:t>order.</a:t>
            </a:r>
          </a:p>
          <a:p>
            <a:r>
              <a:rPr lang="en-US" dirty="0"/>
              <a:t>Depending on the application of the LSTM, </a:t>
            </a:r>
            <a:r>
              <a:rPr lang="en-US" dirty="0" smtClean="0"/>
              <a:t>one might </a:t>
            </a:r>
            <a:r>
              <a:rPr lang="en-US" dirty="0"/>
              <a:t>need an output sequence corresponding </a:t>
            </a:r>
            <a:r>
              <a:rPr lang="en-US" dirty="0" smtClean="0"/>
              <a:t>to each </a:t>
            </a:r>
            <a:r>
              <a:rPr lang="en-US" dirty="0"/>
              <a:t>element in the sequence, or a single output </a:t>
            </a:r>
            <a:r>
              <a:rPr lang="en-US" dirty="0" smtClean="0"/>
              <a:t>that summarizes </a:t>
            </a:r>
            <a:r>
              <a:rPr lang="en-US" dirty="0"/>
              <a:t>the whole </a:t>
            </a:r>
            <a:r>
              <a:rPr lang="en-US" dirty="0" smtClean="0"/>
              <a:t>sequence.</a:t>
            </a:r>
            <a:endParaRPr lang="en-US" dirty="0"/>
          </a:p>
        </p:txBody>
      </p:sp>
    </p:spTree>
    <p:extLst>
      <p:ext uri="{BB962C8B-B14F-4D97-AF65-F5344CB8AC3E}">
        <p14:creationId xmlns:p14="http://schemas.microsoft.com/office/powerpoint/2010/main" val="217248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Bidirectional-</a:t>
            </a:r>
            <a:r>
              <a:rPr lang="en-US" u="sng" dirty="0" err="1" smtClean="0">
                <a:solidFill>
                  <a:srgbClr val="FFFF00"/>
                </a:solidFill>
              </a:rPr>
              <a:t>lstm</a:t>
            </a:r>
            <a:r>
              <a:rPr lang="en-US" u="sng" dirty="0" smtClean="0">
                <a:solidFill>
                  <a:srgbClr val="FFFF00"/>
                </a:solidFill>
              </a:rPr>
              <a:t> </a:t>
            </a:r>
            <a:r>
              <a:rPr lang="en-US" u="sng" dirty="0" err="1" smtClean="0">
                <a:solidFill>
                  <a:srgbClr val="FFFF00"/>
                </a:solidFill>
              </a:rPr>
              <a:t>model:LSTM</a:t>
            </a:r>
            <a:r>
              <a:rPr lang="en-US" u="sng" dirty="0" smtClean="0">
                <a:solidFill>
                  <a:srgbClr val="FFFF00"/>
                </a:solidFill>
              </a:rPr>
              <a:t> network for tagging</a:t>
            </a:r>
            <a:endParaRPr lang="en-US" u="sng" dirty="0">
              <a:solidFill>
                <a:srgbClr val="FFFF00"/>
              </a:solidFill>
            </a:endParaRPr>
          </a:p>
        </p:txBody>
      </p:sp>
      <p:pic>
        <p:nvPicPr>
          <p:cNvPr id="6" name="Content Placeholder 5"/>
          <p:cNvPicPr>
            <a:picLocks noGrp="1" noChangeAspect="1"/>
          </p:cNvPicPr>
          <p:nvPr>
            <p:ph idx="1"/>
          </p:nvPr>
        </p:nvPicPr>
        <p:blipFill>
          <a:blip r:embed="rId2"/>
          <a:stretch>
            <a:fillRect/>
          </a:stretch>
        </p:blipFill>
        <p:spPr>
          <a:xfrm>
            <a:off x="1237457" y="2160588"/>
            <a:ext cx="7477124" cy="3881437"/>
          </a:xfrm>
          <a:prstGeom prst="rect">
            <a:avLst/>
          </a:prstGeom>
        </p:spPr>
      </p:pic>
    </p:spTree>
    <p:extLst>
      <p:ext uri="{BB962C8B-B14F-4D97-AF65-F5344CB8AC3E}">
        <p14:creationId xmlns:p14="http://schemas.microsoft.com/office/powerpoint/2010/main" val="3806888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solidFill>
                  <a:srgbClr val="FFFF00"/>
                </a:solidFill>
                <a:effectLst>
                  <a:outerShdw blurRad="38100" dist="38100" dir="2700000" algn="tl">
                    <a:srgbClr val="000000">
                      <a:alpha val="43137"/>
                    </a:srgbClr>
                  </a:outerShdw>
                </a:effectLst>
              </a:rPr>
              <a:t>Bidirectional-</a:t>
            </a:r>
            <a:r>
              <a:rPr lang="en-US" i="1" u="sng" dirty="0" err="1">
                <a:solidFill>
                  <a:srgbClr val="FFFF00"/>
                </a:solidFill>
                <a:effectLst>
                  <a:outerShdw blurRad="38100" dist="38100" dir="2700000" algn="tl">
                    <a:srgbClr val="000000">
                      <a:alpha val="43137"/>
                    </a:srgbClr>
                  </a:outerShdw>
                </a:effectLst>
              </a:rPr>
              <a:t>lstm</a:t>
            </a:r>
            <a:r>
              <a:rPr lang="en-US" i="1" u="sng" dirty="0">
                <a:solidFill>
                  <a:srgbClr val="FFFF00"/>
                </a:solidFill>
                <a:effectLst>
                  <a:outerShdw blurRad="38100" dist="38100" dir="2700000" algn="tl">
                    <a:srgbClr val="000000">
                      <a:alpha val="43137"/>
                    </a:srgbClr>
                  </a:outerShdw>
                </a:effectLst>
              </a:rPr>
              <a:t> </a:t>
            </a:r>
            <a:r>
              <a:rPr lang="en-US" i="1" u="sng" dirty="0" err="1" smtClean="0">
                <a:solidFill>
                  <a:srgbClr val="FFFF00"/>
                </a:solidFill>
                <a:effectLst>
                  <a:outerShdw blurRad="38100" dist="38100" dir="2700000" algn="tl">
                    <a:srgbClr val="000000">
                      <a:alpha val="43137"/>
                    </a:srgbClr>
                  </a:outerShdw>
                </a:effectLst>
              </a:rPr>
              <a:t>model:comprehensive</a:t>
            </a:r>
            <a:r>
              <a:rPr lang="en-US" i="1" u="sng" dirty="0" smtClean="0">
                <a:solidFill>
                  <a:srgbClr val="FFFF00"/>
                </a:solidFill>
                <a:effectLst>
                  <a:outerShdw blurRad="38100" dist="38100" dir="2700000" algn="tl">
                    <a:srgbClr val="000000">
                      <a:alpha val="43137"/>
                    </a:srgbClr>
                  </a:outerShdw>
                </a:effectLst>
              </a:rPr>
              <a:t> word representation</a:t>
            </a:r>
            <a:endParaRPr lang="en-US" i="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677863" y="2364914"/>
            <a:ext cx="8596312" cy="3472785"/>
          </a:xfrm>
          <a:prstGeom prst="rect">
            <a:avLst/>
          </a:prstGeom>
        </p:spPr>
      </p:pic>
    </p:spTree>
    <p:extLst>
      <p:ext uri="{BB962C8B-B14F-4D97-AF65-F5344CB8AC3E}">
        <p14:creationId xmlns:p14="http://schemas.microsoft.com/office/powerpoint/2010/main" val="115112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FFFF00"/>
                </a:solidFill>
                <a:effectLst>
                  <a:outerShdw blurRad="38100" dist="38100" dir="2700000" algn="tl">
                    <a:srgbClr val="000000">
                      <a:alpha val="43137"/>
                    </a:srgbClr>
                  </a:outerShdw>
                </a:effectLst>
              </a:rPr>
              <a:t>Bidirectional-LSTM with word embedding</a:t>
            </a:r>
            <a:endParaRPr lang="en-US" i="1" u="sng" dirty="0">
              <a:solidFill>
                <a:srgbClr val="FFFF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806693" y="1770603"/>
            <a:ext cx="7655821" cy="4816844"/>
          </a:xfrm>
          <a:prstGeom prst="rect">
            <a:avLst/>
          </a:prstGeom>
        </p:spPr>
      </p:pic>
    </p:spTree>
    <p:extLst>
      <p:ext uri="{BB962C8B-B14F-4D97-AF65-F5344CB8AC3E}">
        <p14:creationId xmlns:p14="http://schemas.microsoft.com/office/powerpoint/2010/main" val="192837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err="1" smtClean="0">
                <a:solidFill>
                  <a:srgbClr val="FFFF00"/>
                </a:solidFill>
                <a:effectLst>
                  <a:outerShdw blurRad="38100" dist="38100" dir="2700000" algn="tl">
                    <a:srgbClr val="000000">
                      <a:alpha val="43137"/>
                    </a:srgbClr>
                  </a:outerShdw>
                </a:effectLst>
              </a:rPr>
              <a:t>Classification:Convolutional</a:t>
            </a:r>
            <a:r>
              <a:rPr lang="en-US" i="1" u="sng" dirty="0" smtClean="0">
                <a:solidFill>
                  <a:srgbClr val="FFFF00"/>
                </a:solidFill>
                <a:effectLst>
                  <a:outerShdw blurRad="38100" dist="38100" dir="2700000" algn="tl">
                    <a:srgbClr val="000000">
                      <a:alpha val="43137"/>
                    </a:srgbClr>
                  </a:outerShdw>
                </a:effectLst>
              </a:rPr>
              <a:t> neural network</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The network starts with </a:t>
            </a:r>
            <a:r>
              <a:rPr lang="en-US" dirty="0" smtClean="0"/>
              <a:t>a convolutional </a:t>
            </a:r>
            <a:r>
              <a:rPr lang="en-US" dirty="0"/>
              <a:t>layer with Rectified Linear Units (RLUs</a:t>
            </a:r>
            <a:r>
              <a:rPr lang="en-US" dirty="0" smtClean="0"/>
              <a:t>). </a:t>
            </a:r>
            <a:r>
              <a:rPr lang="en-US" dirty="0"/>
              <a:t>A RLU takes an input </a:t>
            </a:r>
            <a:r>
              <a:rPr lang="en-US" dirty="0" smtClean="0"/>
              <a:t>and returns </a:t>
            </a:r>
            <a:r>
              <a:rPr lang="en-US" dirty="0"/>
              <a:t>the original input if it is larger than 0, otherwise, it returns 0. </a:t>
            </a:r>
            <a:endParaRPr lang="en-US" dirty="0" smtClean="0"/>
          </a:p>
          <a:p>
            <a:r>
              <a:rPr lang="en-US" dirty="0" smtClean="0"/>
              <a:t>The </a:t>
            </a:r>
            <a:r>
              <a:rPr lang="en-US" dirty="0"/>
              <a:t>convolutional filters </a:t>
            </a:r>
            <a:r>
              <a:rPr lang="en-US" dirty="0" smtClean="0"/>
              <a:t>normally have </a:t>
            </a:r>
            <a:r>
              <a:rPr lang="en-US" dirty="0"/>
              <a:t>the same width as the word vectors, thus, produce feature maps with only 1 column. </a:t>
            </a:r>
            <a:endParaRPr lang="en-US" dirty="0" smtClean="0"/>
          </a:p>
          <a:p>
            <a:r>
              <a:rPr lang="en-US" dirty="0" smtClean="0"/>
              <a:t>The </a:t>
            </a:r>
            <a:r>
              <a:rPr lang="en-US" dirty="0"/>
              <a:t>network </a:t>
            </a:r>
            <a:r>
              <a:rPr lang="en-US" dirty="0" smtClean="0"/>
              <a:t>is then </a:t>
            </a:r>
            <a:r>
              <a:rPr lang="en-US" dirty="0"/>
              <a:t>stacked by a max pooling layer that picks the maximum element from each column. </a:t>
            </a:r>
            <a:endParaRPr lang="en-US" dirty="0" smtClean="0"/>
          </a:p>
          <a:p>
            <a:r>
              <a:rPr lang="en-US" dirty="0" smtClean="0"/>
              <a:t>The </a:t>
            </a:r>
            <a:r>
              <a:rPr lang="en-US" dirty="0"/>
              <a:t>last </a:t>
            </a:r>
            <a:r>
              <a:rPr lang="en-US" dirty="0" smtClean="0"/>
              <a:t>layer is </a:t>
            </a:r>
            <a:r>
              <a:rPr lang="en-US" dirty="0"/>
              <a:t>a feedforward layer to an output layer with either </a:t>
            </a:r>
            <a:r>
              <a:rPr lang="en-US" dirty="0" smtClean="0"/>
              <a:t>sigmoid </a:t>
            </a:r>
            <a:r>
              <a:rPr lang="en-US" dirty="0"/>
              <a:t>or </a:t>
            </a:r>
            <a:r>
              <a:rPr lang="en-US" dirty="0" err="1"/>
              <a:t>softmax</a:t>
            </a:r>
            <a:r>
              <a:rPr lang="en-US" dirty="0"/>
              <a:t> </a:t>
            </a:r>
            <a:r>
              <a:rPr lang="en-US" dirty="0" smtClean="0"/>
              <a:t>activations depending </a:t>
            </a:r>
            <a:r>
              <a:rPr lang="en-US" dirty="0"/>
              <a:t>on whether the classification is binary or multinomial.</a:t>
            </a:r>
          </a:p>
        </p:txBody>
      </p:sp>
    </p:spTree>
    <p:extLst>
      <p:ext uri="{BB962C8B-B14F-4D97-AF65-F5344CB8AC3E}">
        <p14:creationId xmlns:p14="http://schemas.microsoft.com/office/powerpoint/2010/main" val="1526439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FFFF00"/>
                </a:solidFill>
                <a:effectLst>
                  <a:outerShdw blurRad="38100" dist="38100" dir="2700000" algn="tl">
                    <a:srgbClr val="000000">
                      <a:alpha val="43137"/>
                    </a:srgbClr>
                  </a:outerShdw>
                </a:effectLst>
              </a:rPr>
              <a:t>Diagram OF CNN to be used:</a:t>
            </a:r>
            <a:endParaRPr lang="en-US" i="1" u="sng" dirty="0">
              <a:solidFill>
                <a:srgbClr val="FFFF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678250" y="1759788"/>
            <a:ext cx="11513750" cy="4209691"/>
          </a:xfrm>
          <a:prstGeom prst="rect">
            <a:avLst/>
          </a:prstGeom>
        </p:spPr>
      </p:pic>
    </p:spTree>
    <p:extLst>
      <p:ext uri="{BB962C8B-B14F-4D97-AF65-F5344CB8AC3E}">
        <p14:creationId xmlns:p14="http://schemas.microsoft.com/office/powerpoint/2010/main" val="143449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u="sng" dirty="0">
                <a:solidFill>
                  <a:srgbClr val="FFFF00"/>
                </a:solidFill>
                <a:effectLst>
                  <a:outerShdw blurRad="38100" dist="38100" dir="2700000" algn="tl">
                    <a:srgbClr val="000000">
                      <a:alpha val="43137"/>
                    </a:srgbClr>
                  </a:outerShdw>
                </a:effectLst>
              </a:rPr>
              <a:t>I</a:t>
            </a:r>
            <a:r>
              <a:rPr lang="en-US" i="1" u="sng" dirty="0" smtClean="0">
                <a:solidFill>
                  <a:srgbClr val="FFFF00"/>
                </a:solidFill>
                <a:effectLst>
                  <a:outerShdw blurRad="38100" dist="38100" dir="2700000" algn="tl">
                    <a:srgbClr val="000000">
                      <a:alpha val="43137"/>
                    </a:srgbClr>
                  </a:outerShdw>
                </a:effectLst>
              </a:rPr>
              <a:t>ntroduction</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01461" y="1716656"/>
            <a:ext cx="10131425" cy="1966823"/>
          </a:xfrm>
        </p:spPr>
        <p:txBody>
          <a:bodyPr>
            <a:normAutofit fontScale="92500" lnSpcReduction="20000"/>
          </a:bodyPr>
          <a:lstStyle/>
          <a:p>
            <a:endParaRPr lang="en-US" dirty="0"/>
          </a:p>
          <a:p>
            <a:r>
              <a:rPr lang="en-US" dirty="0"/>
              <a:t> Pharmacovigilance is defined as “the science and activities relating to the detection, assessment, understanding and prevention of adverse effects or any other drug problem” (World Health Organization and others, 2002). </a:t>
            </a:r>
            <a:endParaRPr lang="en-US" dirty="0" smtClean="0"/>
          </a:p>
          <a:p>
            <a:r>
              <a:rPr lang="en-US" dirty="0" smtClean="0"/>
              <a:t>Patients </a:t>
            </a:r>
            <a:r>
              <a:rPr lang="en-US" dirty="0"/>
              <a:t>are often subject to multiple treatments, which may be the cause of </a:t>
            </a:r>
            <a:r>
              <a:rPr lang="en-US" dirty="0" smtClean="0"/>
              <a:t>adverse effects</a:t>
            </a:r>
            <a:r>
              <a:rPr lang="en-US" dirty="0"/>
              <a:t>. Therefore, it is necessary to establish if an Adverse Event (AE) has </a:t>
            </a:r>
            <a:r>
              <a:rPr lang="en-US" dirty="0" smtClean="0"/>
              <a:t>occurred after </a:t>
            </a:r>
            <a:r>
              <a:rPr lang="en-US" dirty="0"/>
              <a:t>taking medicines. </a:t>
            </a:r>
            <a:endParaRPr lang="en-US" dirty="0" smtClean="0"/>
          </a:p>
          <a:p>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2643187" y="3407434"/>
            <a:ext cx="5327621" cy="3364302"/>
          </a:xfrm>
          <a:prstGeom prst="rect">
            <a:avLst/>
          </a:prstGeom>
        </p:spPr>
      </p:pic>
    </p:spTree>
    <p:extLst>
      <p:ext uri="{BB962C8B-B14F-4D97-AF65-F5344CB8AC3E}">
        <p14:creationId xmlns:p14="http://schemas.microsoft.com/office/powerpoint/2010/main" val="2104650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FFFF00"/>
                </a:solidFill>
                <a:effectLst>
                  <a:outerShdw blurRad="38100" dist="38100" dir="2700000" algn="tl">
                    <a:srgbClr val="000000">
                      <a:alpha val="43137"/>
                    </a:srgbClr>
                  </a:outerShdw>
                </a:effectLst>
              </a:rPr>
              <a:t>CNN applied along with bi-</a:t>
            </a:r>
            <a:r>
              <a:rPr lang="en-US" i="1" u="sng" dirty="0" err="1" smtClean="0">
                <a:solidFill>
                  <a:srgbClr val="FFFF00"/>
                </a:solidFill>
                <a:effectLst>
                  <a:outerShdw blurRad="38100" dist="38100" dir="2700000" algn="tl">
                    <a:srgbClr val="000000">
                      <a:alpha val="43137"/>
                    </a:srgbClr>
                  </a:outerShdw>
                </a:effectLst>
              </a:rPr>
              <a:t>lstm</a:t>
            </a:r>
            <a:r>
              <a:rPr lang="en-US" i="1" u="sng" dirty="0" smtClean="0">
                <a:solidFill>
                  <a:srgbClr val="FFFF00"/>
                </a:solidFill>
                <a:effectLst>
                  <a:outerShdw blurRad="38100" dist="38100" dir="2700000" algn="tl">
                    <a:srgbClr val="000000">
                      <a:alpha val="43137"/>
                    </a:srgbClr>
                  </a:outerShdw>
                </a:effectLst>
              </a:rPr>
              <a:t>:</a:t>
            </a:r>
            <a:endParaRPr lang="en-US" i="1" u="sng" dirty="0">
              <a:solidFill>
                <a:srgbClr val="FFFF0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685801" y="1756855"/>
            <a:ext cx="10131425" cy="3617401"/>
          </a:xfrm>
          <a:prstGeom prst="rect">
            <a:avLst/>
          </a:prstGeom>
        </p:spPr>
      </p:pic>
    </p:spTree>
    <p:extLst>
      <p:ext uri="{BB962C8B-B14F-4D97-AF65-F5344CB8AC3E}">
        <p14:creationId xmlns:p14="http://schemas.microsoft.com/office/powerpoint/2010/main" val="332410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solidFill>
                  <a:srgbClr val="FFFF00"/>
                </a:solidFill>
                <a:effectLst>
                  <a:outerShdw blurRad="38100" dist="38100" dir="2700000" algn="tl">
                    <a:srgbClr val="000000">
                      <a:alpha val="43137"/>
                    </a:srgbClr>
                  </a:outerShdw>
                </a:effectLst>
              </a:rPr>
              <a:t>C</a:t>
            </a:r>
            <a:r>
              <a:rPr lang="en-US" i="1" u="sng" dirty="0" smtClean="0">
                <a:solidFill>
                  <a:srgbClr val="FFFF00"/>
                </a:solidFill>
                <a:effectLst>
                  <a:outerShdw blurRad="38100" dist="38100" dir="2700000" algn="tl">
                    <a:srgbClr val="000000">
                      <a:alpha val="43137"/>
                    </a:srgbClr>
                  </a:outerShdw>
                </a:effectLst>
              </a:rPr>
              <a:t>hallenges in </a:t>
            </a:r>
            <a:r>
              <a:rPr lang="en-US" i="1" u="sng" dirty="0" err="1" smtClean="0">
                <a:solidFill>
                  <a:srgbClr val="FFFF00"/>
                </a:solidFill>
                <a:effectLst>
                  <a:outerShdw blurRad="38100" dist="38100" dir="2700000" algn="tl">
                    <a:srgbClr val="000000">
                      <a:alpha val="43137"/>
                    </a:srgbClr>
                  </a:outerShdw>
                </a:effectLst>
              </a:rPr>
              <a:t>lstm</a:t>
            </a:r>
            <a:r>
              <a:rPr lang="en-US" i="1" u="sng" dirty="0" smtClean="0">
                <a:solidFill>
                  <a:srgbClr val="FFFF00"/>
                </a:solidFill>
                <a:effectLst>
                  <a:outerShdw blurRad="38100" dist="38100" dir="2700000" algn="tl">
                    <a:srgbClr val="000000">
                      <a:alpha val="43137"/>
                    </a:srgbClr>
                  </a:outerShdw>
                </a:effectLst>
              </a:rPr>
              <a:t> model:</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For RNNs such as LSTMs, overfitting may be a serious </a:t>
            </a:r>
            <a:r>
              <a:rPr lang="en-US" dirty="0" smtClean="0"/>
              <a:t>problem. </a:t>
            </a:r>
          </a:p>
          <a:p>
            <a:r>
              <a:rPr lang="en-US" dirty="0" smtClean="0"/>
              <a:t>To </a:t>
            </a:r>
            <a:r>
              <a:rPr lang="en-US" dirty="0"/>
              <a:t>address such a problem on sentence LSTM and other LSTM </a:t>
            </a:r>
            <a:r>
              <a:rPr lang="en-US" dirty="0" smtClean="0"/>
              <a:t>models developed </a:t>
            </a:r>
            <a:r>
              <a:rPr lang="en-US" dirty="0"/>
              <a:t>in this study, we used the dropout </a:t>
            </a:r>
            <a:r>
              <a:rPr lang="en-US" dirty="0" smtClean="0"/>
              <a:t>technique to randomly </a:t>
            </a:r>
            <a:r>
              <a:rPr lang="en-US" dirty="0"/>
              <a:t>drop the values of a portion (50% in our experiment) </a:t>
            </a:r>
            <a:r>
              <a:rPr lang="en-US" dirty="0" smtClean="0"/>
              <a:t>of hidden </a:t>
            </a:r>
            <a:r>
              <a:rPr lang="en-US" dirty="0"/>
              <a:t>units in the output of the pooling layer during </a:t>
            </a:r>
            <a:r>
              <a:rPr lang="en-US" dirty="0" smtClean="0"/>
              <a:t>training. </a:t>
            </a:r>
          </a:p>
          <a:p>
            <a:r>
              <a:rPr lang="en-US" dirty="0" smtClean="0"/>
              <a:t>Dropout </a:t>
            </a:r>
            <a:r>
              <a:rPr lang="en-US" dirty="0"/>
              <a:t>prevents co-adaptation of these hidden units by </a:t>
            </a:r>
            <a:r>
              <a:rPr lang="en-US" dirty="0" smtClean="0"/>
              <a:t>sampling from </a:t>
            </a:r>
            <a:r>
              <a:rPr lang="en-US" dirty="0"/>
              <a:t>an exponential number of different ‘‘thinned” networks, </a:t>
            </a:r>
            <a:r>
              <a:rPr lang="en-US" dirty="0" smtClean="0"/>
              <a:t>thus reduces </a:t>
            </a:r>
            <a:r>
              <a:rPr lang="en-US" dirty="0"/>
              <a:t>overfitting and leads to significant improvements </a:t>
            </a:r>
            <a:r>
              <a:rPr lang="en-US" dirty="0" smtClean="0"/>
              <a:t>over other </a:t>
            </a:r>
            <a:r>
              <a:rPr lang="en-US" dirty="0"/>
              <a:t>regularization </a:t>
            </a:r>
            <a:r>
              <a:rPr lang="en-US" dirty="0" smtClean="0"/>
              <a:t>methods.</a:t>
            </a:r>
            <a:endParaRPr lang="en-US" dirty="0"/>
          </a:p>
        </p:txBody>
      </p:sp>
    </p:spTree>
    <p:extLst>
      <p:ext uri="{BB962C8B-B14F-4D97-AF65-F5344CB8AC3E}">
        <p14:creationId xmlns:p14="http://schemas.microsoft.com/office/powerpoint/2010/main" val="231741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FFFF00"/>
                </a:solidFill>
                <a:effectLst>
                  <a:outerShdw blurRad="38100" dist="38100" dir="2700000" algn="tl">
                    <a:srgbClr val="000000">
                      <a:alpha val="43137"/>
                    </a:srgbClr>
                  </a:outerShdw>
                </a:effectLst>
              </a:rPr>
              <a:t>Evaluation metrics:</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a:t>To assess the performance of the two models, </a:t>
            </a:r>
            <a:r>
              <a:rPr lang="en-US" dirty="0" smtClean="0"/>
              <a:t>we computed </a:t>
            </a:r>
            <a:r>
              <a:rPr lang="en-US" dirty="0"/>
              <a:t>the precision, recall, and F1-score. </a:t>
            </a:r>
            <a:r>
              <a:rPr lang="en-US" dirty="0" smtClean="0"/>
              <a:t>Let TP </a:t>
            </a:r>
            <a:r>
              <a:rPr lang="en-US" dirty="0"/>
              <a:t>be the number of true positives, FP the </a:t>
            </a:r>
            <a:r>
              <a:rPr lang="en-US" dirty="0" smtClean="0"/>
              <a:t>number of </a:t>
            </a:r>
            <a:r>
              <a:rPr lang="en-US" dirty="0"/>
              <a:t>false positives, and FN the number of false </a:t>
            </a:r>
            <a:r>
              <a:rPr lang="en-US" dirty="0" smtClean="0"/>
              <a:t>negatives. Precision</a:t>
            </a:r>
            <a:r>
              <a:rPr lang="en-US" dirty="0"/>
              <a:t>, recall, and F1-score are </a:t>
            </a:r>
            <a:r>
              <a:rPr lang="en-US" dirty="0" smtClean="0"/>
              <a:t>defined as </a:t>
            </a:r>
            <a:r>
              <a:rPr lang="en-US" dirty="0"/>
              <a:t>follows: precision = </a:t>
            </a:r>
            <a:r>
              <a:rPr lang="en-US" dirty="0" smtClean="0"/>
              <a:t>TP/TP+FP</a:t>
            </a:r>
          </a:p>
          <a:p>
            <a:r>
              <a:rPr lang="en-US" dirty="0" smtClean="0"/>
              <a:t> Recall </a:t>
            </a:r>
            <a:r>
              <a:rPr lang="en-US" dirty="0"/>
              <a:t>= </a:t>
            </a:r>
            <a:r>
              <a:rPr lang="en-US" dirty="0" smtClean="0"/>
              <a:t>TP/TP+FN </a:t>
            </a:r>
            <a:r>
              <a:rPr lang="en-US" dirty="0"/>
              <a:t>,</a:t>
            </a:r>
          </a:p>
          <a:p>
            <a:r>
              <a:rPr lang="en-US" dirty="0" smtClean="0"/>
              <a:t> </a:t>
            </a:r>
            <a:r>
              <a:rPr lang="en-US" dirty="0"/>
              <a:t>F1-score = </a:t>
            </a:r>
            <a:r>
              <a:rPr lang="en-US" dirty="0" smtClean="0"/>
              <a:t>2*precision*recall /</a:t>
            </a:r>
            <a:r>
              <a:rPr lang="en-US" dirty="0" err="1" smtClean="0"/>
              <a:t>precision+recall</a:t>
            </a:r>
            <a:r>
              <a:rPr lang="en-US" dirty="0" smtClean="0"/>
              <a:t> .</a:t>
            </a:r>
          </a:p>
          <a:p>
            <a:r>
              <a:rPr lang="en-US" dirty="0" smtClean="0"/>
              <a:t> </a:t>
            </a:r>
            <a:r>
              <a:rPr lang="en-US" dirty="0"/>
              <a:t>Intuitively, </a:t>
            </a:r>
            <a:r>
              <a:rPr lang="en-US" dirty="0" smtClean="0"/>
              <a:t>precision is </a:t>
            </a:r>
            <a:r>
              <a:rPr lang="en-US" dirty="0"/>
              <a:t>the proportion of the predicted </a:t>
            </a:r>
            <a:r>
              <a:rPr lang="en-US" dirty="0" smtClean="0"/>
              <a:t>drug </a:t>
            </a:r>
            <a:r>
              <a:rPr lang="en-US" dirty="0"/>
              <a:t>labels </a:t>
            </a:r>
            <a:r>
              <a:rPr lang="en-US" dirty="0" smtClean="0"/>
              <a:t>that are ADR </a:t>
            </a:r>
            <a:r>
              <a:rPr lang="en-US" dirty="0"/>
              <a:t>labels, recall is the proportion of the </a:t>
            </a:r>
            <a:r>
              <a:rPr lang="en-US" dirty="0" smtClean="0"/>
              <a:t>ADR labels </a:t>
            </a:r>
            <a:r>
              <a:rPr lang="en-US" dirty="0"/>
              <a:t>that are correctly predicted, and </a:t>
            </a:r>
            <a:r>
              <a:rPr lang="en-US" dirty="0" smtClean="0"/>
              <a:t>F1-score is </a:t>
            </a:r>
            <a:r>
              <a:rPr lang="en-US" dirty="0"/>
              <a:t>the harmonic mean of precision and </a:t>
            </a:r>
            <a:r>
              <a:rPr lang="en-US" dirty="0" smtClean="0"/>
              <a:t>recall.</a:t>
            </a:r>
            <a:endParaRPr lang="en-US" dirty="0"/>
          </a:p>
        </p:txBody>
      </p:sp>
    </p:spTree>
    <p:extLst>
      <p:ext uri="{BB962C8B-B14F-4D97-AF65-F5344CB8AC3E}">
        <p14:creationId xmlns:p14="http://schemas.microsoft.com/office/powerpoint/2010/main" val="869336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rgbClr val="FFFF00"/>
                </a:solidFill>
                <a:effectLst>
                  <a:outerShdw blurRad="38100" dist="38100" dir="2700000" algn="tl">
                    <a:srgbClr val="000000">
                      <a:alpha val="43137"/>
                    </a:srgbClr>
                  </a:outerShdw>
                </a:effectLst>
              </a:rPr>
              <a:t>Hyper-parameters:</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C</a:t>
            </a:r>
            <a:r>
              <a:rPr lang="en-US" dirty="0" smtClean="0"/>
              <a:t>haracter </a:t>
            </a:r>
            <a:r>
              <a:rPr lang="en-US" dirty="0"/>
              <a:t>embedding dimension: 25</a:t>
            </a:r>
          </a:p>
          <a:p>
            <a:r>
              <a:rPr lang="en-US" dirty="0"/>
              <a:t> </a:t>
            </a:r>
            <a:r>
              <a:rPr lang="en-US" dirty="0" smtClean="0"/>
              <a:t>Character-based </a:t>
            </a:r>
            <a:r>
              <a:rPr lang="en-US" dirty="0"/>
              <a:t>token embedding LSTM </a:t>
            </a:r>
            <a:r>
              <a:rPr lang="en-US" dirty="0" smtClean="0"/>
              <a:t>dimension:25</a:t>
            </a:r>
            <a:endParaRPr lang="en-US" dirty="0"/>
          </a:p>
          <a:p>
            <a:r>
              <a:rPr lang="en-US" dirty="0"/>
              <a:t> W</a:t>
            </a:r>
            <a:r>
              <a:rPr lang="en-US" dirty="0" smtClean="0"/>
              <a:t>ord </a:t>
            </a:r>
            <a:r>
              <a:rPr lang="en-US" dirty="0"/>
              <a:t>embedding dimension: 100</a:t>
            </a:r>
          </a:p>
          <a:p>
            <a:r>
              <a:rPr lang="en-US" dirty="0"/>
              <a:t> </a:t>
            </a:r>
            <a:r>
              <a:rPr lang="en-US" dirty="0" smtClean="0"/>
              <a:t>Label </a:t>
            </a:r>
            <a:r>
              <a:rPr lang="en-US" dirty="0"/>
              <a:t>prediction LSTM dimension: 100</a:t>
            </a:r>
          </a:p>
          <a:p>
            <a:r>
              <a:rPr lang="en-US" dirty="0"/>
              <a:t> </a:t>
            </a:r>
            <a:r>
              <a:rPr lang="en-US" dirty="0" smtClean="0"/>
              <a:t>Dropout </a:t>
            </a:r>
            <a:r>
              <a:rPr lang="en-US" dirty="0"/>
              <a:t>probability: 0.5</a:t>
            </a:r>
          </a:p>
        </p:txBody>
      </p:sp>
    </p:spTree>
    <p:extLst>
      <p:ext uri="{BB962C8B-B14F-4D97-AF65-F5344CB8AC3E}">
        <p14:creationId xmlns:p14="http://schemas.microsoft.com/office/powerpoint/2010/main" val="273468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FFFF00"/>
                </a:solidFill>
                <a:effectLst>
                  <a:outerShdw blurRad="38100" dist="38100" dir="2700000" algn="tl">
                    <a:srgbClr val="000000">
                      <a:alpha val="43137"/>
                    </a:srgbClr>
                  </a:outerShdw>
                </a:effectLst>
              </a:rPr>
              <a:t>Workflow description</a:t>
            </a:r>
            <a:endParaRPr lang="en-US" u="sng" dirty="0">
              <a:solidFill>
                <a:srgbClr val="FFFF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7258867"/>
              </p:ext>
            </p:extLst>
          </p:nvPr>
        </p:nvGraphicFramePr>
        <p:xfrm>
          <a:off x="685800" y="2141538"/>
          <a:ext cx="1138255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40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FF00"/>
                </a:solidFill>
                <a:effectLst>
                  <a:outerShdw blurRad="38100" dist="38100" dir="2700000" algn="tl">
                    <a:srgbClr val="000000">
                      <a:alpha val="43137"/>
                    </a:srgbClr>
                  </a:outerShdw>
                </a:effectLst>
              </a:rPr>
              <a:t>Technology stack:</a:t>
            </a:r>
            <a:endParaRPr lang="en-US" b="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b="1" dirty="0" smtClean="0"/>
              <a:t>Scripting Language-</a:t>
            </a:r>
            <a:r>
              <a:rPr lang="en-US" dirty="0" smtClean="0"/>
              <a:t>Python</a:t>
            </a:r>
          </a:p>
          <a:p>
            <a:r>
              <a:rPr lang="en-US" b="1" dirty="0" smtClean="0"/>
              <a:t>Framework- </a:t>
            </a:r>
            <a:r>
              <a:rPr lang="en-US" dirty="0" err="1" smtClean="0"/>
              <a:t>Tensorflow</a:t>
            </a:r>
            <a:r>
              <a:rPr lang="en-US" dirty="0" smtClean="0"/>
              <a:t>.</a:t>
            </a:r>
            <a:endParaRPr lang="en-US" b="1" dirty="0" smtClean="0"/>
          </a:p>
          <a:p>
            <a:r>
              <a:rPr lang="en-US" b="1" dirty="0" smtClean="0"/>
              <a:t>Libraries- </a:t>
            </a:r>
            <a:r>
              <a:rPr lang="en-US" dirty="0" err="1" smtClean="0"/>
              <a:t>SpaCy,numpy,keras,sklearn</a:t>
            </a:r>
            <a:endParaRPr lang="en-US" dirty="0" smtClean="0"/>
          </a:p>
          <a:p>
            <a:r>
              <a:rPr lang="en-US" b="1" dirty="0" smtClean="0"/>
              <a:t>Editor- </a:t>
            </a:r>
            <a:r>
              <a:rPr lang="en-US" b="1" dirty="0" err="1" smtClean="0"/>
              <a:t>Jupyter,Spyder</a:t>
            </a:r>
            <a:r>
              <a:rPr lang="en-US" b="1" dirty="0" smtClean="0"/>
              <a:t>.</a:t>
            </a:r>
          </a:p>
          <a:p>
            <a:r>
              <a:rPr lang="en-US" b="1" dirty="0" smtClean="0"/>
              <a:t>Platform-</a:t>
            </a:r>
            <a:r>
              <a:rPr lang="en-US" dirty="0" smtClean="0"/>
              <a:t>Anaconda</a:t>
            </a:r>
          </a:p>
          <a:p>
            <a:r>
              <a:rPr lang="en-US" b="1" dirty="0" smtClean="0"/>
              <a:t>Datasets-Twitter ADR Dataset.</a:t>
            </a:r>
            <a:endParaRPr lang="en-US" b="1" dirty="0"/>
          </a:p>
        </p:txBody>
      </p:sp>
    </p:spTree>
    <p:extLst>
      <p:ext uri="{BB962C8B-B14F-4D97-AF65-F5344CB8AC3E}">
        <p14:creationId xmlns:p14="http://schemas.microsoft.com/office/powerpoint/2010/main" val="322818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solidFill>
                  <a:srgbClr val="FFFF00"/>
                </a:solidFill>
                <a:effectLst>
                  <a:outerShdw blurRad="38100" dist="38100" dir="2700000" algn="tl">
                    <a:srgbClr val="000000">
                      <a:alpha val="43137"/>
                    </a:srgbClr>
                  </a:outerShdw>
                </a:effectLst>
              </a:rPr>
              <a:t>Conclusion</a:t>
            </a:r>
            <a:endParaRPr lang="en-US" b="1"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In </a:t>
            </a:r>
            <a:r>
              <a:rPr lang="en-US" dirty="0" smtClean="0"/>
              <a:t>this work, we use Bi-directional LSTM model for classification and 1-D CNN for faster performance. The models use simple word and distance embedding as features and higher-level feature </a:t>
            </a:r>
            <a:r>
              <a:rPr lang="en-US" dirty="0" err="1" smtClean="0"/>
              <a:t>representations.We</a:t>
            </a:r>
            <a:r>
              <a:rPr lang="en-US" dirty="0" smtClean="0"/>
              <a:t> can add neural attention mechanism to achieve higher-level feature </a:t>
            </a:r>
            <a:r>
              <a:rPr lang="en-US" dirty="0" err="1" smtClean="0"/>
              <a:t>representation.Even</a:t>
            </a:r>
            <a:r>
              <a:rPr lang="en-US" dirty="0" smtClean="0"/>
              <a:t> with the simple architecture and without any use of any complex tool based linguistic </a:t>
            </a:r>
            <a:r>
              <a:rPr lang="en-US" dirty="0" err="1" smtClean="0"/>
              <a:t>features,models</a:t>
            </a:r>
            <a:r>
              <a:rPr lang="en-US" dirty="0" smtClean="0"/>
              <a:t> produce a reasonable performance compared to some of the recently introduce neural network based </a:t>
            </a:r>
            <a:r>
              <a:rPr lang="en-US" dirty="0" err="1" smtClean="0"/>
              <a:t>approaches.This</a:t>
            </a:r>
            <a:r>
              <a:rPr lang="en-US" dirty="0" smtClean="0"/>
              <a:t> study will also discuss </a:t>
            </a:r>
            <a:r>
              <a:rPr lang="en-US" dirty="0" err="1" smtClean="0"/>
              <a:t>comparision</a:t>
            </a:r>
            <a:r>
              <a:rPr lang="en-US" dirty="0" smtClean="0"/>
              <a:t> of methods on multiple characteristics.</a:t>
            </a:r>
          </a:p>
          <a:p>
            <a:r>
              <a:rPr lang="en-US" dirty="0"/>
              <a:t>Analysis of the results indicates the following important points: imbalance and noise affect all models adversely, the Advice interaction class is the easiest to predict, repetitive mentions of other drug names affect all models negatively, and models are more likely to conduct incorrect classifications in longer sentences.</a:t>
            </a:r>
          </a:p>
        </p:txBody>
      </p:sp>
      <p:pic>
        <p:nvPicPr>
          <p:cNvPr id="4" name="Picture 3"/>
          <p:cNvPicPr>
            <a:picLocks noChangeAspect="1"/>
          </p:cNvPicPr>
          <p:nvPr/>
        </p:nvPicPr>
        <p:blipFill>
          <a:blip r:embed="rId2"/>
          <a:stretch>
            <a:fillRect/>
          </a:stretch>
        </p:blipFill>
        <p:spPr>
          <a:xfrm>
            <a:off x="1311844" y="1270000"/>
            <a:ext cx="5686425" cy="1076325"/>
          </a:xfrm>
          <a:prstGeom prst="rect">
            <a:avLst/>
          </a:prstGeom>
        </p:spPr>
      </p:pic>
    </p:spTree>
    <p:extLst>
      <p:ext uri="{BB962C8B-B14F-4D97-AF65-F5344CB8AC3E}">
        <p14:creationId xmlns:p14="http://schemas.microsoft.com/office/powerpoint/2010/main" val="104994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u="sng" dirty="0" smtClean="0">
                <a:solidFill>
                  <a:srgbClr val="FFFF00"/>
                </a:solidFill>
                <a:effectLst>
                  <a:outerShdw blurRad="38100" dist="38100" dir="2700000" algn="tl">
                    <a:srgbClr val="000000">
                      <a:alpha val="43137"/>
                    </a:srgbClr>
                  </a:outerShdw>
                </a:effectLst>
              </a:rPr>
              <a:t>What is adverse drug reaction?</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AE refers to any unwanted or harmful effects experienced occurring at the time a drug or a combination of drug is used, whether it is identified as a cause of the event or not. In case one can establish a relation between the AE and the drug, then the relation is considered as an Adverse Drug Event (ADE) or Adverse Drug Reaction (ADR).</a:t>
            </a:r>
          </a:p>
          <a:p>
            <a:r>
              <a:rPr lang="en-US" dirty="0" smtClean="0"/>
              <a:t>Eg:1.</a:t>
            </a:r>
            <a:r>
              <a:rPr lang="en-US" dirty="0"/>
              <a:t> A</a:t>
            </a:r>
            <a:r>
              <a:rPr lang="en-US" dirty="0" smtClean="0"/>
              <a:t> </a:t>
            </a:r>
            <a:r>
              <a:rPr lang="en-US" dirty="0"/>
              <a:t>person taking a drug to reduce high blood pressure may feel dizzy or light-headed if the drug reduces blood pressure too much</a:t>
            </a:r>
            <a:r>
              <a:rPr lang="en-US" dirty="0" smtClean="0"/>
              <a:t>.</a:t>
            </a:r>
          </a:p>
          <a:p>
            <a:r>
              <a:rPr lang="en-US" dirty="0" smtClean="0"/>
              <a:t>2.</a:t>
            </a:r>
            <a:r>
              <a:rPr lang="en-US" dirty="0"/>
              <a:t> A person with diabetes may develop weakness, sweating, nausea, and palpitations if insulin or an oral antidiabetic drug reduces the blood sugar level too much. </a:t>
            </a:r>
          </a:p>
        </p:txBody>
      </p:sp>
    </p:spTree>
    <p:extLst>
      <p:ext uri="{BB962C8B-B14F-4D97-AF65-F5344CB8AC3E}">
        <p14:creationId xmlns:p14="http://schemas.microsoft.com/office/powerpoint/2010/main" val="35968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u="sng" dirty="0" smtClean="0">
                <a:solidFill>
                  <a:srgbClr val="FFFF00"/>
                </a:solidFill>
                <a:effectLst>
                  <a:outerShdw blurRad="38100" dist="38100" dir="2700000" algn="tl">
                    <a:srgbClr val="000000">
                      <a:alpha val="43137"/>
                    </a:srgbClr>
                  </a:outerShdw>
                </a:effectLst>
              </a:rPr>
              <a:t>How to identify ADR ?</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r>
              <a:rPr lang="en-US" dirty="0" smtClean="0"/>
              <a:t>For </a:t>
            </a:r>
            <a:r>
              <a:rPr lang="en-US" dirty="0"/>
              <a:t>the purpose of identifying ADE mentions, we use medical notes provided in EHR (Electronic Health Records). These notes contain mentions of medical entities like medications, ADE (Adverse Drug Event) and symptoms. These terms have to be identified and classified in the right </a:t>
            </a:r>
            <a:r>
              <a:rPr lang="en-US" dirty="0" smtClean="0"/>
              <a:t>category.</a:t>
            </a:r>
          </a:p>
          <a:p>
            <a:r>
              <a:rPr lang="en-US" dirty="0" smtClean="0"/>
              <a:t>But This </a:t>
            </a:r>
            <a:r>
              <a:rPr lang="en-US" dirty="0"/>
              <a:t>process can be both error-prone and labor-intensive. Automating it is essential to developing an effective EMR infrastructure. Natural language processing (NLP) techniques have demonstrated successes within the clinical domain. </a:t>
            </a:r>
            <a:endParaRPr lang="en-US" dirty="0" smtClean="0"/>
          </a:p>
          <a:p>
            <a:r>
              <a:rPr lang="en-US" dirty="0" smtClean="0"/>
              <a:t>The </a:t>
            </a:r>
            <a:r>
              <a:rPr lang="en-US" dirty="0"/>
              <a:t>goal is </a:t>
            </a:r>
            <a:r>
              <a:rPr lang="en-US" dirty="0" smtClean="0"/>
              <a:t>the </a:t>
            </a:r>
            <a:r>
              <a:rPr lang="en-US" dirty="0"/>
              <a:t>development of a large-scale, comprehensive, modular, extensible, robust, open-source NLP system designed to process and extract semantically viable information to support the heterogeneous clinical research domain and to be sufficiently scalable and robust to meet the rigors of a clinical research production </a:t>
            </a:r>
            <a:r>
              <a:rPr lang="en-US" dirty="0" smtClean="0"/>
              <a:t>environment.</a:t>
            </a:r>
            <a:endParaRPr lang="en-US" dirty="0"/>
          </a:p>
          <a:p>
            <a:pPr marL="0" indent="0">
              <a:buNone/>
            </a:pPr>
            <a:endParaRPr lang="en-US" dirty="0">
              <a:latin typeface="Bahnschrift Light Condensed" panose="020B0502040204020203" pitchFamily="34" charset="0"/>
            </a:endParaRPr>
          </a:p>
          <a:p>
            <a:endParaRPr lang="en-US" dirty="0" smtClean="0"/>
          </a:p>
          <a:p>
            <a:endParaRPr lang="en-US" dirty="0"/>
          </a:p>
        </p:txBody>
      </p:sp>
    </p:spTree>
    <p:extLst>
      <p:ext uri="{BB962C8B-B14F-4D97-AF65-F5344CB8AC3E}">
        <p14:creationId xmlns:p14="http://schemas.microsoft.com/office/powerpoint/2010/main" val="176803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u="sng" dirty="0" smtClean="0">
                <a:solidFill>
                  <a:srgbClr val="FFFF00"/>
                </a:solidFill>
                <a:effectLst>
                  <a:outerShdw blurRad="38100" dist="38100" dir="2700000" algn="tl">
                    <a:srgbClr val="000000">
                      <a:alpha val="43137"/>
                    </a:srgbClr>
                  </a:outerShdw>
                </a:effectLst>
              </a:rPr>
              <a:t>History and previous works</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 FDA uses the Adverse Event Reporting System (FAERS) to detect adverse events. FEARS includes mandatory reports from pharmaceutical companies and reports that have been submitted to </a:t>
            </a:r>
            <a:r>
              <a:rPr lang="en-US" dirty="0" err="1"/>
              <a:t>MedWatch</a:t>
            </a:r>
            <a:r>
              <a:rPr lang="en-US" dirty="0"/>
              <a:t> directly.  </a:t>
            </a:r>
            <a:r>
              <a:rPr lang="en-US" dirty="0" smtClean="0"/>
              <a:t>The </a:t>
            </a:r>
            <a:r>
              <a:rPr lang="en-US" dirty="0"/>
              <a:t>current approach for FEARS case report review requires manual reading of the text of the drug labels in order to determine whether a candidate ADR has been reported before or not. </a:t>
            </a:r>
            <a:endParaRPr lang="en-US" dirty="0" smtClean="0"/>
          </a:p>
          <a:p>
            <a:r>
              <a:rPr lang="en-US" dirty="0" smtClean="0"/>
              <a:t>Lipton trained </a:t>
            </a:r>
            <a:r>
              <a:rPr lang="en-US" dirty="0"/>
              <a:t>Long Short-Term Memory </a:t>
            </a:r>
            <a:r>
              <a:rPr lang="en-US" dirty="0" smtClean="0"/>
              <a:t>networks (LSTMs</a:t>
            </a:r>
            <a:r>
              <a:rPr lang="en-US" dirty="0"/>
              <a:t>) to classify 128 diagnoses from 13 frequently but </a:t>
            </a:r>
            <a:r>
              <a:rPr lang="en-US" dirty="0" smtClean="0"/>
              <a:t>irregularly sampled </a:t>
            </a:r>
            <a:r>
              <a:rPr lang="en-US" dirty="0"/>
              <a:t>clinical measurements from patients in </a:t>
            </a:r>
            <a:r>
              <a:rPr lang="en-US" dirty="0" smtClean="0"/>
              <a:t>pediatric ICU. </a:t>
            </a:r>
            <a:r>
              <a:rPr lang="en-US" dirty="0" err="1" smtClean="0"/>
              <a:t>Razavian</a:t>
            </a:r>
            <a:r>
              <a:rPr lang="en-US" dirty="0" smtClean="0"/>
              <a:t>(2016) used LSTMs </a:t>
            </a:r>
            <a:r>
              <a:rPr lang="en-US" dirty="0"/>
              <a:t>to predict onset of 133 diseases and conditions </a:t>
            </a:r>
            <a:r>
              <a:rPr lang="en-US" dirty="0" smtClean="0"/>
              <a:t>simultaneously based </a:t>
            </a:r>
            <a:r>
              <a:rPr lang="en-US" dirty="0"/>
              <a:t>on 18 common lab tests measured over time. </a:t>
            </a:r>
            <a:r>
              <a:rPr lang="en-US" dirty="0" smtClean="0"/>
              <a:t>They showed </a:t>
            </a:r>
            <a:r>
              <a:rPr lang="en-US" dirty="0"/>
              <a:t>that the LSTM learned representations outperformed </a:t>
            </a:r>
            <a:r>
              <a:rPr lang="en-US" dirty="0" smtClean="0"/>
              <a:t>a logistic </a:t>
            </a:r>
            <a:r>
              <a:rPr lang="en-US" dirty="0"/>
              <a:t>regression baseline with hand engineered features. </a:t>
            </a:r>
            <a:r>
              <a:rPr lang="en-US" dirty="0" smtClean="0"/>
              <a:t>Pham (2017)used </a:t>
            </a:r>
            <a:r>
              <a:rPr lang="en-US" dirty="0"/>
              <a:t>LSTMs to model the longitudinal records of </a:t>
            </a:r>
            <a:r>
              <a:rPr lang="en-US" dirty="0" smtClean="0"/>
              <a:t>diagnoses, medications </a:t>
            </a:r>
            <a:r>
              <a:rPr lang="en-US" dirty="0"/>
              <a:t>and procedures and made dynamic </a:t>
            </a:r>
            <a:r>
              <a:rPr lang="en-US" dirty="0" smtClean="0"/>
              <a:t>predictions of </a:t>
            </a:r>
            <a:r>
              <a:rPr lang="en-US" dirty="0"/>
              <a:t>future diagnoses, medications and procedures. They </a:t>
            </a:r>
            <a:r>
              <a:rPr lang="en-US" dirty="0" smtClean="0"/>
              <a:t>showed improved </a:t>
            </a:r>
            <a:r>
              <a:rPr lang="en-US" dirty="0"/>
              <a:t>performance over competitive models including </a:t>
            </a:r>
            <a:r>
              <a:rPr lang="en-US" dirty="0" smtClean="0"/>
              <a:t>SVM.</a:t>
            </a:r>
          </a:p>
          <a:p>
            <a:r>
              <a:rPr lang="en-US" dirty="0"/>
              <a:t>For unstructured clinical data, </a:t>
            </a:r>
            <a:r>
              <a:rPr lang="en-US" dirty="0" err="1" smtClean="0"/>
              <a:t>Dernoncourt</a:t>
            </a:r>
            <a:r>
              <a:rPr lang="en-US" dirty="0" smtClean="0"/>
              <a:t> (in 2016)applied </a:t>
            </a:r>
            <a:r>
              <a:rPr lang="en-US" dirty="0"/>
              <a:t>bi-directional LSTMs to de-identifying patient notes. </a:t>
            </a:r>
            <a:r>
              <a:rPr lang="en-US" dirty="0" smtClean="0"/>
              <a:t>They adopted </a:t>
            </a:r>
            <a:r>
              <a:rPr lang="en-US" dirty="0"/>
              <a:t>two bi-directional LSTM layers, one at character </a:t>
            </a:r>
            <a:r>
              <a:rPr lang="en-US" dirty="0" smtClean="0"/>
              <a:t>level and </a:t>
            </a:r>
            <a:r>
              <a:rPr lang="en-US" dirty="0"/>
              <a:t>the other at word level. Their character level embedding </a:t>
            </a:r>
            <a:r>
              <a:rPr lang="en-US" dirty="0" smtClean="0"/>
              <a:t>and LSTM </a:t>
            </a:r>
            <a:r>
              <a:rPr lang="en-US" dirty="0"/>
              <a:t>aim to address data sparsity due to out-of-vocabulary </a:t>
            </a:r>
            <a:r>
              <a:rPr lang="en-US" dirty="0" smtClean="0"/>
              <a:t>tokens, misspellings</a:t>
            </a:r>
            <a:r>
              <a:rPr lang="en-US" dirty="0"/>
              <a:t>, and different noun forms or verb endings. The </a:t>
            </a:r>
            <a:r>
              <a:rPr lang="en-US" dirty="0" smtClean="0"/>
              <a:t>two layer bi-directional </a:t>
            </a:r>
            <a:r>
              <a:rPr lang="en-US" dirty="0"/>
              <a:t>LSTMs showed improved de-identification </a:t>
            </a:r>
            <a:r>
              <a:rPr lang="en-US" dirty="0" smtClean="0"/>
              <a:t>performance from </a:t>
            </a:r>
            <a:r>
              <a:rPr lang="en-US" dirty="0"/>
              <a:t>state-of-the-art Conditional Random Field (</a:t>
            </a:r>
            <a:r>
              <a:rPr lang="en-US" dirty="0" smtClean="0"/>
              <a:t>CRF) models</a:t>
            </a:r>
            <a:r>
              <a:rPr lang="en-US" dirty="0"/>
              <a:t>.</a:t>
            </a:r>
          </a:p>
        </p:txBody>
      </p:sp>
    </p:spTree>
    <p:extLst>
      <p:ext uri="{BB962C8B-B14F-4D97-AF65-F5344CB8AC3E}">
        <p14:creationId xmlns:p14="http://schemas.microsoft.com/office/powerpoint/2010/main" val="64364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u="sng" dirty="0" err="1" smtClean="0">
                <a:solidFill>
                  <a:srgbClr val="FFFF00"/>
                </a:solidFill>
                <a:effectLst>
                  <a:outerShdw blurRad="38100" dist="38100" dir="2700000" algn="tl">
                    <a:srgbClr val="000000">
                      <a:alpha val="43137"/>
                    </a:srgbClr>
                  </a:outerShdw>
                </a:effectLst>
              </a:rPr>
              <a:t>Impact:Why</a:t>
            </a:r>
            <a:r>
              <a:rPr lang="en-US" i="1" u="sng" dirty="0" smtClean="0">
                <a:solidFill>
                  <a:srgbClr val="FFFF00"/>
                </a:solidFill>
                <a:effectLst>
                  <a:outerShdw blurRad="38100" dist="38100" dir="2700000" algn="tl">
                    <a:srgbClr val="000000">
                      <a:alpha val="43137"/>
                    </a:srgbClr>
                  </a:outerShdw>
                </a:effectLst>
              </a:rPr>
              <a:t> should it be implemented?</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1" y="1736625"/>
            <a:ext cx="10131425" cy="2516197"/>
          </a:xfrm>
        </p:spPr>
        <p:txBody>
          <a:bodyPr>
            <a:normAutofit fontScale="62500" lnSpcReduction="20000"/>
          </a:bodyPr>
          <a:lstStyle/>
          <a:p>
            <a:r>
              <a:rPr lang="en-US" dirty="0"/>
              <a:t>The Federal Drug </a:t>
            </a:r>
            <a:r>
              <a:rPr lang="en-US" dirty="0" smtClean="0"/>
              <a:t>and Administration </a:t>
            </a:r>
            <a:r>
              <a:rPr lang="en-US" dirty="0"/>
              <a:t>(FDA) shows the patients with ADRs have double length of stay and mortality than those of </a:t>
            </a:r>
            <a:r>
              <a:rPr lang="en-US" dirty="0" smtClean="0"/>
              <a:t>non-ADR patients. Moreover</a:t>
            </a:r>
            <a:r>
              <a:rPr lang="en-US" dirty="0"/>
              <a:t>, up to 39% of ADRs in pediatric inpatients can be life-threatening or fatal</a:t>
            </a:r>
            <a:r>
              <a:rPr lang="en-US" dirty="0" smtClean="0"/>
              <a:t>. </a:t>
            </a:r>
            <a:r>
              <a:rPr lang="en-US" dirty="0"/>
              <a:t>A </a:t>
            </a:r>
            <a:r>
              <a:rPr lang="en-US" dirty="0" smtClean="0"/>
              <a:t>study estimated that between </a:t>
            </a:r>
            <a:r>
              <a:rPr lang="en-US" dirty="0"/>
              <a:t>32% and 69% of drug-related admissions could be potentially </a:t>
            </a:r>
            <a:r>
              <a:rPr lang="en-US" dirty="0" err="1" smtClean="0"/>
              <a:t>preventable.In</a:t>
            </a:r>
            <a:r>
              <a:rPr lang="en-US" dirty="0" smtClean="0"/>
              <a:t> </a:t>
            </a:r>
            <a:r>
              <a:rPr lang="en-US" dirty="0"/>
              <a:t>the U.S., </a:t>
            </a:r>
            <a:r>
              <a:rPr lang="en-US" dirty="0" smtClean="0"/>
              <a:t>the cost </a:t>
            </a:r>
            <a:r>
              <a:rPr lang="en-US" dirty="0"/>
              <a:t>of </a:t>
            </a:r>
            <a:r>
              <a:rPr lang="en-US" dirty="0" smtClean="0"/>
              <a:t>ADRs may </a:t>
            </a:r>
            <a:r>
              <a:rPr lang="en-US" dirty="0"/>
              <a:t>be up to $136 billion </a:t>
            </a:r>
            <a:r>
              <a:rPr lang="en-US" dirty="0" smtClean="0"/>
              <a:t>annually.</a:t>
            </a:r>
          </a:p>
          <a:p>
            <a:r>
              <a:rPr lang="en-US" dirty="0"/>
              <a:t>Many ADRs are hard to discover </a:t>
            </a:r>
            <a:r>
              <a:rPr lang="en-US" dirty="0" smtClean="0"/>
              <a:t>as they </a:t>
            </a:r>
            <a:r>
              <a:rPr lang="en-US" dirty="0"/>
              <a:t>happen to certain groups of people in certain conditions and they may take a long time to expose.</a:t>
            </a:r>
          </a:p>
          <a:p>
            <a:r>
              <a:rPr lang="en-US" dirty="0"/>
              <a:t>Healthcare providers conduct clinical trials to discover ADRs before selling the products but </a:t>
            </a:r>
            <a:r>
              <a:rPr lang="en-US" dirty="0" smtClean="0"/>
              <a:t>normally are </a:t>
            </a:r>
            <a:r>
              <a:rPr lang="en-US" dirty="0"/>
              <a:t>limited in numbers. Thus, post-market drug safety monitoring is required to help discover </a:t>
            </a:r>
            <a:r>
              <a:rPr lang="en-US" dirty="0" smtClean="0"/>
              <a:t>ADRs after </a:t>
            </a:r>
            <a:r>
              <a:rPr lang="en-US" dirty="0"/>
              <a:t>the drugs are sold on the market</a:t>
            </a:r>
            <a:r>
              <a:rPr lang="en-US" dirty="0" smtClean="0"/>
              <a:t>.</a:t>
            </a:r>
          </a:p>
          <a:p>
            <a:r>
              <a:rPr lang="en-US" dirty="0" smtClean="0"/>
              <a:t>Recently </a:t>
            </a:r>
            <a:r>
              <a:rPr lang="en-US" dirty="0"/>
              <a:t>unstructured data such </a:t>
            </a:r>
            <a:r>
              <a:rPr lang="en-US" dirty="0" smtClean="0"/>
              <a:t>as medical reports or </a:t>
            </a:r>
            <a:r>
              <a:rPr lang="en-US" dirty="0"/>
              <a:t>social network data </a:t>
            </a:r>
            <a:r>
              <a:rPr lang="en-US" dirty="0" smtClean="0"/>
              <a:t>have </a:t>
            </a:r>
            <a:r>
              <a:rPr lang="en-US" dirty="0"/>
              <a:t>been used to detect content that contains ADRs. Case </a:t>
            </a:r>
            <a:r>
              <a:rPr lang="en-US" dirty="0" smtClean="0"/>
              <a:t>reports published </a:t>
            </a:r>
            <a:r>
              <a:rPr lang="en-US" dirty="0"/>
              <a:t>in the scientific biomedical literature are abundant and generated rapidly. Social networks </a:t>
            </a:r>
            <a:r>
              <a:rPr lang="en-US" dirty="0" smtClean="0"/>
              <a:t>are another </a:t>
            </a:r>
            <a:r>
              <a:rPr lang="en-US" dirty="0"/>
              <a:t>source of redundant data with unstructured format. While </a:t>
            </a:r>
            <a:r>
              <a:rPr lang="en-US" dirty="0" smtClean="0"/>
              <a:t>it may contain ADRs that </a:t>
            </a:r>
            <a:r>
              <a:rPr lang="en-US" dirty="0"/>
              <a:t>not be clinically useful, a large volume of these data can expose serious </a:t>
            </a:r>
            <a:r>
              <a:rPr lang="en-US" dirty="0" smtClean="0"/>
              <a:t>or unknown </a:t>
            </a:r>
            <a:r>
              <a:rPr lang="en-US" dirty="0"/>
              <a:t>consequences</a:t>
            </a:r>
            <a:r>
              <a:rPr lang="en-US" dirty="0" smtClean="0"/>
              <a:t>.</a:t>
            </a:r>
          </a:p>
          <a:p>
            <a:r>
              <a:rPr lang="en-US" dirty="0" smtClean="0"/>
              <a:t>Our system will help in </a:t>
            </a:r>
            <a:r>
              <a:rPr lang="en-US" dirty="0"/>
              <a:t>automation of the extraction of the ADRs from drug labels </a:t>
            </a:r>
            <a:r>
              <a:rPr lang="en-US" dirty="0" smtClean="0"/>
              <a:t>which would </a:t>
            </a:r>
            <a:r>
              <a:rPr lang="en-US" dirty="0"/>
              <a:t>increase the efficiency </a:t>
            </a:r>
            <a:r>
              <a:rPr lang="en-US" dirty="0" smtClean="0"/>
              <a:t>of discovery, which will in turn can save millions of lives. </a:t>
            </a:r>
            <a:endParaRPr lang="en-US" dirty="0"/>
          </a:p>
        </p:txBody>
      </p:sp>
      <p:pic>
        <p:nvPicPr>
          <p:cNvPr id="4" name="Picture 3"/>
          <p:cNvPicPr>
            <a:picLocks noChangeAspect="1"/>
          </p:cNvPicPr>
          <p:nvPr/>
        </p:nvPicPr>
        <p:blipFill>
          <a:blip r:embed="rId2"/>
          <a:stretch>
            <a:fillRect/>
          </a:stretch>
        </p:blipFill>
        <p:spPr>
          <a:xfrm>
            <a:off x="3782413" y="4383656"/>
            <a:ext cx="4333875" cy="2362200"/>
          </a:xfrm>
          <a:prstGeom prst="rect">
            <a:avLst/>
          </a:prstGeom>
        </p:spPr>
      </p:pic>
    </p:spTree>
    <p:extLst>
      <p:ext uri="{BB962C8B-B14F-4D97-AF65-F5344CB8AC3E}">
        <p14:creationId xmlns:p14="http://schemas.microsoft.com/office/powerpoint/2010/main" val="384321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u="sng" dirty="0">
                <a:solidFill>
                  <a:srgbClr val="FFFF00"/>
                </a:solidFill>
                <a:effectLst>
                  <a:outerShdw blurRad="38100" dist="38100" dir="2700000" algn="tl">
                    <a:srgbClr val="000000">
                      <a:alpha val="43137"/>
                    </a:srgbClr>
                  </a:outerShdw>
                </a:effectLst>
              </a:rPr>
              <a:t>D</a:t>
            </a:r>
            <a:r>
              <a:rPr lang="en-US" i="1" u="sng" dirty="0" smtClean="0">
                <a:solidFill>
                  <a:srgbClr val="FFFF00"/>
                </a:solidFill>
                <a:effectLst>
                  <a:outerShdw blurRad="38100" dist="38100" dir="2700000" algn="tl">
                    <a:srgbClr val="000000">
                      <a:alpha val="43137"/>
                    </a:srgbClr>
                  </a:outerShdw>
                </a:effectLst>
              </a:rPr>
              <a:t>ata</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3" y="1457865"/>
            <a:ext cx="8820349" cy="4583498"/>
          </a:xfrm>
        </p:spPr>
        <p:txBody>
          <a:bodyPr>
            <a:normAutofit fontScale="92500" lnSpcReduction="20000"/>
          </a:bodyPr>
          <a:lstStyle/>
          <a:p>
            <a:r>
              <a:rPr lang="en-US" dirty="0" smtClean="0"/>
              <a:t>The Twitter ADR Dataset is divided into train and test </a:t>
            </a:r>
            <a:r>
              <a:rPr lang="en-US" dirty="0" err="1" smtClean="0"/>
              <a:t>sets.For</a:t>
            </a:r>
            <a:r>
              <a:rPr lang="en-US" dirty="0" smtClean="0"/>
              <a:t> each set of information about the tweets and annotation are saved in different files:</a:t>
            </a:r>
          </a:p>
          <a:p>
            <a:r>
              <a:rPr lang="en-US" dirty="0" smtClean="0"/>
              <a:t>Tweet ID and Annotation files.</a:t>
            </a:r>
          </a:p>
          <a:p>
            <a:r>
              <a:rPr lang="en-US" dirty="0" smtClean="0"/>
              <a:t>Tweet ID </a:t>
            </a:r>
            <a:r>
              <a:rPr lang="en-US" dirty="0" err="1" smtClean="0"/>
              <a:t>Files:train_tweet_ids.tsv,test_tweet_ids.tsv.The</a:t>
            </a:r>
            <a:r>
              <a:rPr lang="en-US" dirty="0" smtClean="0"/>
              <a:t> files have tab separated information about tweet </a:t>
            </a:r>
            <a:r>
              <a:rPr lang="en-US" dirty="0" err="1" smtClean="0"/>
              <a:t>IDs,user</a:t>
            </a:r>
            <a:r>
              <a:rPr lang="en-US" dirty="0" smtClean="0"/>
              <a:t> IDs and test IDs as shown in the information below.</a:t>
            </a:r>
          </a:p>
          <a:p>
            <a:r>
              <a:rPr lang="en-US" dirty="0" smtClean="0"/>
              <a:t>346546465465465    68769687		10238</a:t>
            </a:r>
          </a:p>
          <a:p>
            <a:r>
              <a:rPr lang="en-US" dirty="0" smtClean="0"/>
              <a:t>The Tweet ID and user ID can be used for downloading the tweets. The test ID links to the  corresponding annotations in the annotation file.</a:t>
            </a:r>
            <a:endParaRPr lang="en-US" dirty="0"/>
          </a:p>
          <a:p>
            <a:r>
              <a:rPr lang="en-US" dirty="0"/>
              <a:t>Annotation Files: </a:t>
            </a:r>
            <a:r>
              <a:rPr lang="en-US" dirty="0" err="1"/>
              <a:t>train_tweet_annotations.tsv</a:t>
            </a:r>
            <a:r>
              <a:rPr lang="en-US" dirty="0"/>
              <a:t>, </a:t>
            </a:r>
            <a:r>
              <a:rPr lang="en-US" dirty="0" err="1" smtClean="0"/>
              <a:t>test_tweet_annotations.tsv</a:t>
            </a:r>
            <a:endParaRPr lang="en-US" dirty="0"/>
          </a:p>
          <a:p>
            <a:r>
              <a:rPr lang="en-US" dirty="0"/>
              <a:t>These files contain tab separated information about the details of the annotations including: text ID, start offset, end offset, semantic type, annotated text, related drug and target drug. The following line is an example annotation line. Please note that the related drug is the (properly spelled) drug that was used as a keyword in Twitter search query and the target drug is the drug that the current annotation (ADR or Indication) is targeting. Target drug can be different from the related drug in cases where there are more than one drug mentions in a tweet. </a:t>
            </a:r>
            <a:endParaRPr lang="en-US" dirty="0" smtClean="0"/>
          </a:p>
          <a:p>
            <a:r>
              <a:rPr lang="en-US" dirty="0"/>
              <a:t>10238	13	34	ADR	Restless Leg Syndrome	fluoxetine	fluoxetine</a:t>
            </a:r>
            <a:endParaRPr lang="en-US" dirty="0" smtClean="0"/>
          </a:p>
          <a:p>
            <a:endParaRPr lang="en-US" dirty="0" smtClean="0"/>
          </a:p>
        </p:txBody>
      </p:sp>
    </p:spTree>
    <p:extLst>
      <p:ext uri="{BB962C8B-B14F-4D97-AF65-F5344CB8AC3E}">
        <p14:creationId xmlns:p14="http://schemas.microsoft.com/office/powerpoint/2010/main" val="40448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u="sng" dirty="0" err="1" smtClean="0">
                <a:solidFill>
                  <a:srgbClr val="FFFF00"/>
                </a:solidFill>
                <a:effectLst>
                  <a:outerShdw blurRad="38100" dist="38100" dir="2700000" algn="tl">
                    <a:srgbClr val="000000">
                      <a:alpha val="43137"/>
                    </a:srgbClr>
                  </a:outerShdw>
                </a:effectLst>
              </a:rPr>
              <a:t>Methods:How</a:t>
            </a:r>
            <a:r>
              <a:rPr lang="en-US" i="1" u="sng" dirty="0" smtClean="0">
                <a:solidFill>
                  <a:srgbClr val="FFFF00"/>
                </a:solidFill>
                <a:effectLst>
                  <a:outerShdw blurRad="38100" dist="38100" dir="2700000" algn="tl">
                    <a:srgbClr val="000000">
                      <a:alpha val="43137"/>
                    </a:srgbClr>
                  </a:outerShdw>
                </a:effectLst>
              </a:rPr>
              <a:t> can it be implemented?</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1" y="1777042"/>
            <a:ext cx="10131425" cy="4546120"/>
          </a:xfrm>
        </p:spPr>
        <p:txBody>
          <a:bodyPr>
            <a:normAutofit fontScale="77500" lnSpcReduction="20000"/>
          </a:bodyPr>
          <a:lstStyle/>
          <a:p>
            <a:pPr marL="0" indent="0">
              <a:buNone/>
            </a:pPr>
            <a:endParaRPr lang="en-US" b="1" dirty="0" smtClean="0"/>
          </a:p>
          <a:p>
            <a:r>
              <a:rPr lang="en-US" b="1" dirty="0" smtClean="0"/>
              <a:t>Preprocessing</a:t>
            </a:r>
            <a:r>
              <a:rPr lang="en-US" dirty="0" smtClean="0"/>
              <a:t> </a:t>
            </a:r>
          </a:p>
          <a:p>
            <a:pPr lvl="1"/>
            <a:r>
              <a:rPr lang="en-US" dirty="0" smtClean="0"/>
              <a:t>Sentence boundary detector</a:t>
            </a:r>
          </a:p>
          <a:p>
            <a:pPr lvl="1"/>
            <a:r>
              <a:rPr lang="en-US" dirty="0" smtClean="0"/>
              <a:t>Tokenization</a:t>
            </a:r>
          </a:p>
          <a:p>
            <a:pPr lvl="1"/>
            <a:r>
              <a:rPr lang="en-US" dirty="0" smtClean="0"/>
              <a:t>Normalization</a:t>
            </a:r>
          </a:p>
          <a:p>
            <a:pPr lvl="1"/>
            <a:r>
              <a:rPr lang="en-US" dirty="0" smtClean="0"/>
              <a:t>Part of Speech Tagging</a:t>
            </a:r>
          </a:p>
          <a:p>
            <a:pPr lvl="1"/>
            <a:r>
              <a:rPr lang="en-US" dirty="0" smtClean="0"/>
              <a:t>Shallow Parser</a:t>
            </a:r>
          </a:p>
          <a:p>
            <a:pPr lvl="1"/>
            <a:r>
              <a:rPr lang="en-US" dirty="0" smtClean="0"/>
              <a:t>Named Entity Recognition</a:t>
            </a:r>
          </a:p>
          <a:p>
            <a:r>
              <a:rPr lang="en-US" dirty="0" smtClean="0"/>
              <a:t>Information Extraction</a:t>
            </a:r>
          </a:p>
          <a:p>
            <a:pPr lvl="1"/>
            <a:r>
              <a:rPr lang="en-US" dirty="0" smtClean="0"/>
              <a:t>Feature Extraction Models</a:t>
            </a:r>
          </a:p>
          <a:p>
            <a:pPr lvl="2"/>
            <a:r>
              <a:rPr lang="en-US" dirty="0" smtClean="0"/>
              <a:t>Combined Word Embedding-Character level and Word Level</a:t>
            </a:r>
          </a:p>
          <a:p>
            <a:pPr lvl="1"/>
            <a:r>
              <a:rPr lang="en-US" dirty="0" smtClean="0"/>
              <a:t> Classification</a:t>
            </a:r>
          </a:p>
          <a:p>
            <a:pPr lvl="2"/>
            <a:r>
              <a:rPr lang="en-US" dirty="0" smtClean="0"/>
              <a:t>Bidirectional-LSTM model</a:t>
            </a:r>
          </a:p>
          <a:p>
            <a:pPr lvl="2"/>
            <a:r>
              <a:rPr lang="en-US" dirty="0" smtClean="0"/>
              <a:t>1-CNN layer with dropout technique for reducing overfitting.</a:t>
            </a:r>
          </a:p>
          <a:p>
            <a:r>
              <a:rPr lang="en-US" dirty="0" smtClean="0"/>
              <a:t>Evaluation Metrics and Significance test</a:t>
            </a:r>
          </a:p>
          <a:p>
            <a:r>
              <a:rPr lang="en-US" dirty="0" smtClean="0"/>
              <a:t>Training &amp; </a:t>
            </a:r>
            <a:r>
              <a:rPr lang="en-US" dirty="0" err="1" smtClean="0"/>
              <a:t>Hyperparameters</a:t>
            </a:r>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5887236" y="1777042"/>
            <a:ext cx="4158378" cy="2981325"/>
          </a:xfrm>
          <a:prstGeom prst="rect">
            <a:avLst/>
          </a:prstGeom>
        </p:spPr>
      </p:pic>
    </p:spTree>
    <p:extLst>
      <p:ext uri="{BB962C8B-B14F-4D97-AF65-F5344CB8AC3E}">
        <p14:creationId xmlns:p14="http://schemas.microsoft.com/office/powerpoint/2010/main" val="271029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u="sng" dirty="0" smtClean="0">
                <a:solidFill>
                  <a:srgbClr val="FFFF00"/>
                </a:solidFill>
                <a:effectLst>
                  <a:outerShdw blurRad="38100" dist="38100" dir="2700000" algn="tl">
                    <a:srgbClr val="000000">
                      <a:alpha val="43137"/>
                    </a:srgbClr>
                  </a:outerShdw>
                </a:effectLst>
              </a:rPr>
              <a:t>Preprocessing</a:t>
            </a:r>
            <a:endParaRPr lang="en-US" i="1" u="sng" dirty="0">
              <a:solidFill>
                <a:srgbClr val="FFFF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66782" y="1548112"/>
            <a:ext cx="10864809" cy="4429993"/>
          </a:xfrm>
        </p:spPr>
        <p:txBody>
          <a:bodyPr>
            <a:normAutofit fontScale="92500" lnSpcReduction="10000"/>
          </a:bodyPr>
          <a:lstStyle/>
          <a:p>
            <a:r>
              <a:rPr lang="en-US" dirty="0" smtClean="0"/>
              <a:t>We use the </a:t>
            </a:r>
            <a:r>
              <a:rPr lang="en-US" dirty="0" err="1" smtClean="0"/>
              <a:t>SpaCy</a:t>
            </a:r>
            <a:r>
              <a:rPr lang="en-US" dirty="0" smtClean="0"/>
              <a:t> Library for preprocessing which excels </a:t>
            </a:r>
            <a:r>
              <a:rPr lang="en-US" dirty="0"/>
              <a:t>at large-scale information extraction tasks</a:t>
            </a:r>
            <a:r>
              <a:rPr lang="en-US" dirty="0" smtClean="0"/>
              <a:t>.</a:t>
            </a:r>
          </a:p>
          <a:p>
            <a:r>
              <a:rPr lang="en-US" dirty="0" smtClean="0"/>
              <a:t>We first preprocessed the training dataset in 7 steps: (1) sentence partition, (2) stop words removal, (3) tokenization, (4)Normalization and (5) part-of-speech (POS) tagging.</a:t>
            </a:r>
          </a:p>
          <a:p>
            <a:r>
              <a:rPr lang="en-US" b="1" dirty="0" smtClean="0"/>
              <a:t>Sentence Boundary Detector-</a:t>
            </a:r>
            <a:r>
              <a:rPr lang="en-US" dirty="0" smtClean="0"/>
              <a:t>It predicts whether a period, question mark, or exclamation mark is the end of a sentence.</a:t>
            </a:r>
          </a:p>
          <a:p>
            <a:r>
              <a:rPr lang="en-US" b="1" dirty="0" smtClean="0"/>
              <a:t>Tokenization-</a:t>
            </a:r>
            <a:r>
              <a:rPr lang="en-US" dirty="0" smtClean="0"/>
              <a:t>Segmenting </a:t>
            </a:r>
            <a:r>
              <a:rPr lang="en-US" dirty="0"/>
              <a:t>text into words, punctuations marks etc</a:t>
            </a:r>
            <a:r>
              <a:rPr lang="en-US" dirty="0" smtClean="0"/>
              <a:t>.</a:t>
            </a:r>
          </a:p>
          <a:p>
            <a:r>
              <a:rPr lang="en-US" b="1" dirty="0" smtClean="0"/>
              <a:t>Normalization-</a:t>
            </a:r>
            <a:r>
              <a:rPr lang="en-US" dirty="0" smtClean="0"/>
              <a:t>provides a </a:t>
            </a:r>
            <a:r>
              <a:rPr lang="en-US" dirty="0"/>
              <a:t>representation for each word in the input text that </a:t>
            </a:r>
            <a:r>
              <a:rPr lang="en-US" dirty="0" smtClean="0"/>
              <a:t>is normalized </a:t>
            </a:r>
            <a:r>
              <a:rPr lang="en-US" dirty="0"/>
              <a:t>with respect to a number of lexical </a:t>
            </a:r>
            <a:r>
              <a:rPr lang="en-US" dirty="0" smtClean="0"/>
              <a:t>properties. Normalization </a:t>
            </a:r>
            <a:r>
              <a:rPr lang="en-US" dirty="0"/>
              <a:t>makes it possible to map </a:t>
            </a:r>
            <a:r>
              <a:rPr lang="en-US" dirty="0" smtClean="0"/>
              <a:t>multiple mentions </a:t>
            </a:r>
            <a:r>
              <a:rPr lang="en-US" dirty="0"/>
              <a:t>of the same word that do not have the same </a:t>
            </a:r>
            <a:r>
              <a:rPr lang="en-US" dirty="0" smtClean="0"/>
              <a:t>string representations </a:t>
            </a:r>
            <a:r>
              <a:rPr lang="en-US" dirty="0"/>
              <a:t>in the input data</a:t>
            </a:r>
            <a:r>
              <a:rPr lang="en-US" dirty="0" smtClean="0"/>
              <a:t>.</a:t>
            </a:r>
          </a:p>
          <a:p>
            <a:r>
              <a:rPr lang="en-US" b="1" dirty="0" smtClean="0"/>
              <a:t>Part-Of-Speech Tagging-</a:t>
            </a:r>
            <a:r>
              <a:rPr lang="en-US" dirty="0"/>
              <a:t>Assigning word types to tokens, like verb or noun</a:t>
            </a:r>
            <a:r>
              <a:rPr lang="en-US" dirty="0" smtClean="0"/>
              <a:t>.</a:t>
            </a:r>
          </a:p>
          <a:p>
            <a:r>
              <a:rPr lang="en-US" b="1" dirty="0"/>
              <a:t>Shallow parsing</a:t>
            </a:r>
            <a:r>
              <a:rPr lang="en-US" dirty="0"/>
              <a:t> </a:t>
            </a:r>
            <a:r>
              <a:rPr lang="en-US" dirty="0" smtClean="0"/>
              <a:t>is </a:t>
            </a:r>
            <a:r>
              <a:rPr lang="en-US" dirty="0"/>
              <a:t>an analysis of a sentence which first identifies constituent parts of sentences (nouns, verbs, adjectives, etc.) and then links them to higher order units that have discrete grammatical meanings (noun groups or phrases, verb groups, etc.).</a:t>
            </a:r>
            <a:endParaRPr lang="en-US" dirty="0" smtClean="0"/>
          </a:p>
          <a:p>
            <a:r>
              <a:rPr lang="en-US" b="1" dirty="0" smtClean="0"/>
              <a:t>Named-Entity Recognition-</a:t>
            </a:r>
            <a:r>
              <a:rPr lang="en-US" dirty="0"/>
              <a:t>Labelling named "real-world" objects, </a:t>
            </a:r>
            <a:r>
              <a:rPr lang="en-US" dirty="0" smtClean="0"/>
              <a:t>like </a:t>
            </a:r>
            <a:r>
              <a:rPr lang="en-US" dirty="0" err="1" smtClean="0"/>
              <a:t>drugs,diseases,etc</a:t>
            </a:r>
            <a:r>
              <a:rPr lang="en-US" dirty="0" smtClean="0"/>
              <a:t>..</a:t>
            </a:r>
            <a:endParaRPr lang="en-US" b="1" dirty="0" smtClean="0"/>
          </a:p>
          <a:p>
            <a:endParaRPr lang="en-US" b="1" dirty="0"/>
          </a:p>
        </p:txBody>
      </p:sp>
    </p:spTree>
    <p:extLst>
      <p:ext uri="{BB962C8B-B14F-4D97-AF65-F5344CB8AC3E}">
        <p14:creationId xmlns:p14="http://schemas.microsoft.com/office/powerpoint/2010/main" val="34857550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1281</TotalTime>
  <Words>2011</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Bahnschrift Condensed</vt:lpstr>
      <vt:lpstr>Bahnschrift Light Condensed</vt:lpstr>
      <vt:lpstr>Trebuchet MS</vt:lpstr>
      <vt:lpstr>Wingdings 3</vt:lpstr>
      <vt:lpstr>Facet</vt:lpstr>
      <vt:lpstr>Extraction of adverse drug reaction from unstructured data</vt:lpstr>
      <vt:lpstr>Introduction</vt:lpstr>
      <vt:lpstr>What is adverse drug reaction?</vt:lpstr>
      <vt:lpstr>How to identify ADR ?</vt:lpstr>
      <vt:lpstr>History and previous works</vt:lpstr>
      <vt:lpstr>Impact:Why should it be implemented?</vt:lpstr>
      <vt:lpstr>Data</vt:lpstr>
      <vt:lpstr>Methods:How can it be implemented?</vt:lpstr>
      <vt:lpstr>Preprocessing</vt:lpstr>
      <vt:lpstr>Example of sentence preprocessed:</vt:lpstr>
      <vt:lpstr>Pipeline for pre-Processing:</vt:lpstr>
      <vt:lpstr>Information extraction:Combined Word EMbedding</vt:lpstr>
      <vt:lpstr>Character representation generation with cnn and word embedding.</vt:lpstr>
      <vt:lpstr>Classification:Bidirectional-lstm model</vt:lpstr>
      <vt:lpstr>Bidirectional-lstm model:LSTM network for tagging</vt:lpstr>
      <vt:lpstr>Bidirectional-lstm model:comprehensive word representation</vt:lpstr>
      <vt:lpstr>Bidirectional-LSTM with word embedding</vt:lpstr>
      <vt:lpstr>Classification:Convolutional neural network</vt:lpstr>
      <vt:lpstr>Diagram OF CNN to be used:</vt:lpstr>
      <vt:lpstr>CNN applied along with bi-lstm:</vt:lpstr>
      <vt:lpstr>Challenges in lstm model:</vt:lpstr>
      <vt:lpstr>Evaluation metrics:</vt:lpstr>
      <vt:lpstr>Hyper-parameters:</vt:lpstr>
      <vt:lpstr>Workflow description</vt:lpstr>
      <vt:lpstr>Technology stack:</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Extraction of adverse drug reaction from unstructured data</dc:title>
  <dc:creator>Suman Chatterjee</dc:creator>
  <cp:lastModifiedBy>Suman Chatterjee</cp:lastModifiedBy>
  <cp:revision>60</cp:revision>
  <dcterms:created xsi:type="dcterms:W3CDTF">2019-02-28T06:27:35Z</dcterms:created>
  <dcterms:modified xsi:type="dcterms:W3CDTF">2020-05-14T04:51:22Z</dcterms:modified>
</cp:coreProperties>
</file>