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3"/>
  </p:notesMasterIdLst>
  <p:sldIdLst>
    <p:sldId id="256"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93" r:id="rId19"/>
    <p:sldId id="278" r:id="rId20"/>
    <p:sldId id="279" r:id="rId21"/>
    <p:sldId id="280" r:id="rId22"/>
    <p:sldId id="295" r:id="rId23"/>
    <p:sldId id="281" r:id="rId24"/>
    <p:sldId id="283" r:id="rId25"/>
    <p:sldId id="284" r:id="rId26"/>
    <p:sldId id="285" r:id="rId27"/>
    <p:sldId id="286" r:id="rId28"/>
    <p:sldId id="287" r:id="rId29"/>
    <p:sldId id="289" r:id="rId30"/>
    <p:sldId id="290" r:id="rId31"/>
    <p:sldId id="291"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111" d="100"/>
          <a:sy n="111" d="100"/>
        </p:scale>
        <p:origin x="-634"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IN" sz="1400" b="0" strike="noStrike" spc="-1">
                <a:solidFill>
                  <a:srgbClr val="000000"/>
                </a:solidFill>
                <a:latin typeface="Arial"/>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85"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lstStyle/>
          <a:p>
            <a:pPr algn="r"/>
            <a:fld id="{C7D3C3D8-AF04-4D1F-ACFC-20F05D4A3067}"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75685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273050" y="638175"/>
            <a:ext cx="5673725" cy="3190875"/>
          </a:xfrm>
          <a:prstGeom prst="rect">
            <a:avLst/>
          </a:prstGeom>
        </p:spPr>
      </p:sp>
      <p:sp>
        <p:nvSpPr>
          <p:cNvPr id="113" name="PlaceHolder 2"/>
          <p:cNvSpPr>
            <a:spLocks noGrp="1"/>
          </p:cNvSpPr>
          <p:nvPr>
            <p:ph type="body"/>
          </p:nvPr>
        </p:nvSpPr>
        <p:spPr>
          <a:xfrm>
            <a:off x="895680" y="4040640"/>
            <a:ext cx="4452480" cy="3827160"/>
          </a:xfrm>
          <a:prstGeom prst="rect">
            <a:avLst/>
          </a:prstGeom>
        </p:spPr>
        <p:txBody>
          <a:bodyPr lIns="81360" tIns="40680" rIns="81360" bIns="40680"/>
          <a:lstStyle/>
          <a:p>
            <a:endParaRPr lang="en-IN" sz="2000" b="0" strike="noStrike" spc="-1">
              <a:latin typeface="Arial"/>
            </a:endParaRPr>
          </a:p>
        </p:txBody>
      </p:sp>
      <p:sp>
        <p:nvSpPr>
          <p:cNvPr id="114" name="CustomShape 3"/>
          <p:cNvSpPr/>
          <p:nvPr/>
        </p:nvSpPr>
        <p:spPr>
          <a:xfrm>
            <a:off x="5464080" y="8082360"/>
            <a:ext cx="757080" cy="424440"/>
          </a:xfrm>
          <a:prstGeom prst="rect">
            <a:avLst/>
          </a:prstGeom>
          <a:noFill/>
          <a:ln>
            <a:noFill/>
          </a:ln>
        </p:spPr>
        <p:style>
          <a:lnRef idx="0">
            <a:scrgbClr r="0" g="0" b="0"/>
          </a:lnRef>
          <a:fillRef idx="0">
            <a:scrgbClr r="0" g="0" b="0"/>
          </a:fillRef>
          <a:effectRef idx="0">
            <a:scrgbClr r="0" g="0" b="0"/>
          </a:effectRef>
          <a:fontRef idx="minor"/>
        </p:style>
        <p:txBody>
          <a:bodyPr lIns="81360" tIns="40680" rIns="81360" bIns="40680" anchor="b"/>
          <a:lstStyle/>
          <a:p>
            <a:pPr algn="r">
              <a:lnSpc>
                <a:spcPct val="100000"/>
              </a:lnSpc>
            </a:pPr>
            <a:fld id="{4AFF7919-5168-4E73-9731-5E47D8166F7F}" type="slidenum">
              <a:rPr lang="en-IN" sz="1100" b="0" strike="noStrike" spc="-1">
                <a:solidFill>
                  <a:srgbClr val="000000"/>
                </a:solidFill>
                <a:latin typeface="Arial"/>
                <a:ea typeface="Arial"/>
              </a:rPr>
              <a:t>1</a:t>
            </a:fld>
            <a:endParaRPr lang="en-IN" sz="11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3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37"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97ABBC"/>
                </a:solidFill>
              </a:rPr>
              <a:pPr/>
              <a:t>‹#›</a:t>
            </a:fld>
            <a:endParaRPr>
              <a:solidFill>
                <a:srgbClr val="97ABBC"/>
              </a:solidFill>
            </a:endParaRPr>
          </a:p>
        </p:txBody>
      </p:sp>
    </p:spTree>
    <p:extLst>
      <p:ext uri="{BB962C8B-B14F-4D97-AF65-F5344CB8AC3E}">
        <p14:creationId xmlns:p14="http://schemas.microsoft.com/office/powerpoint/2010/main" val="3529573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6451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8"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10"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12"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Google Shape;51;p13"/>
          <p:cNvPicPr/>
          <p:nvPr/>
        </p:nvPicPr>
        <p:blipFill>
          <a:blip r:embed="rId14"/>
          <a:srcRect l="970" t="3972" r="3956" b="552"/>
          <a:stretch/>
        </p:blipFill>
        <p:spPr>
          <a:xfrm>
            <a:off x="0" y="0"/>
            <a:ext cx="9143640" cy="5143320"/>
          </a:xfrm>
          <a:prstGeom prst="rect">
            <a:avLst/>
          </a:prstGeom>
          <a:ln>
            <a:noFill/>
          </a:ln>
        </p:spPr>
      </p:pic>
      <p:pic>
        <p:nvPicPr>
          <p:cNvPr id="8" name="Google Shape;53;p13"/>
          <p:cNvPicPr/>
          <p:nvPr/>
        </p:nvPicPr>
        <p:blipFill>
          <a:blip r:embed="rId15"/>
          <a:stretch/>
        </p:blipFill>
        <p:spPr>
          <a:xfrm>
            <a:off x="828720" y="394200"/>
            <a:ext cx="3019320" cy="604440"/>
          </a:xfrm>
          <a:prstGeom prst="rect">
            <a:avLst/>
          </a:prstGeom>
          <a:ln>
            <a:noFill/>
          </a:ln>
        </p:spPr>
      </p:pic>
      <p:sp>
        <p:nvSpPr>
          <p:cNvPr id="2" name="PlaceHolder 1"/>
          <p:cNvSpPr>
            <a:spLocks noGrp="1"/>
          </p:cNvSpPr>
          <p:nvPr>
            <p:ph type="title"/>
          </p:nvPr>
        </p:nvSpPr>
        <p:spPr>
          <a:xfrm>
            <a:off x="685800" y="1597680"/>
            <a:ext cx="7772040" cy="1102320"/>
          </a:xfrm>
          <a:prstGeom prst="rect">
            <a:avLst/>
          </a:prstGeom>
        </p:spPr>
        <p:txBody>
          <a:bodyPr tIns="91440" bIns="91440" anchor="ctr"/>
          <a:lstStyle/>
          <a:p>
            <a:r>
              <a:rPr lang="en-IN" sz="1800" b="0" strike="noStrike" spc="-1">
                <a:solidFill>
                  <a:srgbClr val="000000"/>
                </a:solidFill>
                <a:latin typeface="Arial"/>
              </a:rPr>
              <a:t>Click to edit the title text format</a:t>
            </a:r>
          </a:p>
        </p:txBody>
      </p:sp>
      <p:sp>
        <p:nvSpPr>
          <p:cNvPr id="3" name="PlaceHolder 2"/>
          <p:cNvSpPr>
            <a:spLocks noGrp="1"/>
          </p:cNvSpPr>
          <p:nvPr>
            <p:ph type="dt"/>
          </p:nvPr>
        </p:nvSpPr>
        <p:spPr>
          <a:xfrm>
            <a:off x="0" y="0"/>
            <a:ext cx="2999520" cy="2249640"/>
          </a:xfrm>
          <a:prstGeom prst="rect">
            <a:avLst/>
          </a:prstGeom>
        </p:spPr>
        <p:txBody>
          <a:bodyPr tIns="91440" bIns="91440"/>
          <a:lstStyle/>
          <a:p>
            <a:endParaRPr lang="en-IN" sz="2400" b="0" strike="noStrike" spc="-1">
              <a:latin typeface="Times New Roman"/>
            </a:endParaRPr>
          </a:p>
        </p:txBody>
      </p:sp>
      <p:sp>
        <p:nvSpPr>
          <p:cNvPr id="4" name="PlaceHolder 3"/>
          <p:cNvSpPr>
            <a:spLocks noGrp="1"/>
          </p:cNvSpPr>
          <p:nvPr>
            <p:ph type="ftr"/>
          </p:nvPr>
        </p:nvSpPr>
        <p:spPr>
          <a:xfrm>
            <a:off x="0" y="0"/>
            <a:ext cx="2999520" cy="2249640"/>
          </a:xfrm>
          <a:prstGeom prst="rect">
            <a:avLst/>
          </a:prstGeom>
        </p:spPr>
        <p:txBody>
          <a:bodyPr tIns="91440" bIns="91440"/>
          <a:lstStyle/>
          <a:p>
            <a:endParaRPr lang="en-IN" sz="2400" b="0" strike="noStrike" spc="-1">
              <a:latin typeface="Times New Roman"/>
            </a:endParaRPr>
          </a:p>
        </p:txBody>
      </p:sp>
      <p:sp>
        <p:nvSpPr>
          <p:cNvPr id="5" name="PlaceHolder 4"/>
          <p:cNvSpPr>
            <a:spLocks noGrp="1"/>
          </p:cNvSpPr>
          <p:nvPr>
            <p:ph type="sldNum"/>
          </p:nvPr>
        </p:nvSpPr>
        <p:spPr>
          <a:xfrm>
            <a:off x="0" y="0"/>
            <a:ext cx="2999520" cy="2249640"/>
          </a:xfrm>
          <a:prstGeom prst="rect">
            <a:avLst/>
          </a:prstGeom>
        </p:spPr>
        <p:txBody>
          <a:bodyPr/>
          <a:lstStyle/>
          <a:p>
            <a:pPr>
              <a:lnSpc>
                <a:spcPct val="93000"/>
              </a:lnSpc>
            </a:pPr>
            <a:fld id="{F5E63977-E14A-47A8-9CC3-9F8B665E42D8}" type="slidenum">
              <a:rPr lang="en-IN" sz="1800" b="0" strike="noStrike" spc="-1">
                <a:solidFill>
                  <a:srgbClr val="000000"/>
                </a:solidFill>
                <a:latin typeface="Arial"/>
                <a:ea typeface="Arial"/>
              </a:rPr>
              <a:t>‹#›</a:t>
            </a:fld>
            <a:endParaRPr lang="en-IN" sz="1800" b="0" strike="noStrike" spc="-1">
              <a:latin typeface="Times New Roman"/>
            </a:endParaRPr>
          </a:p>
        </p:txBody>
      </p:sp>
      <p:sp>
        <p:nvSpPr>
          <p:cNvPr id="6"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a:buClr>
                <a:srgbClr val="000000"/>
              </a:buClr>
              <a:buFont typeface="Arial"/>
              <a:buNone/>
            </a:pPr>
            <a:fld id="{00000000-1234-1234-1234-123412341234}" type="slidenum">
              <a:rPr lang="en" kern="0">
                <a:solidFill>
                  <a:srgbClr val="97ABBC"/>
                </a:solidFill>
              </a:rPr>
              <a:pPr>
                <a:buClr>
                  <a:srgbClr val="000000"/>
                </a:buClr>
                <a:buFont typeface="Arial"/>
                <a:buNone/>
              </a:pPr>
              <a:t>‹#›</a:t>
            </a:fld>
            <a:endParaRPr kern="0">
              <a:solidFill>
                <a:srgbClr val="97ABBC"/>
              </a:solidFill>
            </a:endParaRPr>
          </a:p>
        </p:txBody>
      </p:sp>
    </p:spTree>
    <p:extLst>
      <p:ext uri="{BB962C8B-B14F-4D97-AF65-F5344CB8AC3E}">
        <p14:creationId xmlns:p14="http://schemas.microsoft.com/office/powerpoint/2010/main" val="3393127174"/>
      </p:ext>
    </p:extLst>
  </p:cSld>
  <p:clrMap bg1="lt1" tx1="dk1" bg2="dk2" tx2="lt2" accent1="accent1" accent2="accent2" accent3="accent3" accent4="accent4" accent5="accent5" accent6="accent6" hlink="hlink" folHlink="folHlink"/>
  <p:sldLayoutIdLst>
    <p:sldLayoutId id="2147483665" r:id="rId1"/>
    <p:sldLayoutId id="214748366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svg"/><Relationship Id="rId5" Type="http://schemas.openxmlformats.org/officeDocument/2006/relationships/image" Target="../media/image4.png"/><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eg"/><Relationship Id="rId1" Type="http://schemas.openxmlformats.org/officeDocument/2006/relationships/slideLayout" Target="../slideLayouts/slideLayout13.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3.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CustomShape 3"/>
          <p:cNvSpPr/>
          <p:nvPr/>
        </p:nvSpPr>
        <p:spPr>
          <a:xfrm>
            <a:off x="2339752" y="1851670"/>
            <a:ext cx="750060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just">
              <a:lnSpc>
                <a:spcPct val="100000"/>
              </a:lnSpc>
            </a:pPr>
            <a:r>
              <a:rPr lang="en-IN" sz="2600" b="1" strike="noStrike" spc="-1" dirty="0">
                <a:solidFill>
                  <a:srgbClr val="FFFFFF"/>
                </a:solidFill>
                <a:latin typeface="Calibri"/>
                <a:ea typeface="Calibri"/>
              </a:rPr>
              <a:t>CS7GV1 - Computer </a:t>
            </a:r>
            <a:r>
              <a:rPr lang="en-IN" sz="2600" b="1" strike="noStrike" spc="-1" dirty="0" smtClean="0">
                <a:solidFill>
                  <a:srgbClr val="FFFFFF"/>
                </a:solidFill>
                <a:latin typeface="Calibri"/>
                <a:ea typeface="Calibri"/>
              </a:rPr>
              <a:t>Vision</a:t>
            </a:r>
          </a:p>
          <a:p>
            <a:pPr algn="just">
              <a:lnSpc>
                <a:spcPct val="100000"/>
              </a:lnSpc>
            </a:pPr>
            <a:r>
              <a:rPr lang="en-IN" sz="2600" b="1" spc="-1" dirty="0" smtClean="0">
                <a:solidFill>
                  <a:srgbClr val="FFFFFF"/>
                </a:solidFill>
                <a:latin typeface="Calibri"/>
              </a:rPr>
              <a:t>Assignment-C</a:t>
            </a:r>
            <a:endParaRPr lang="en-IN" sz="2600" b="0" strike="noStrike" spc="-1" dirty="0">
              <a:latin typeface="Arial"/>
            </a:endParaRPr>
          </a:p>
        </p:txBody>
      </p:sp>
      <p:sp>
        <p:nvSpPr>
          <p:cNvPr id="5" name="Google Shape;88;p12"/>
          <p:cNvSpPr txBox="1">
            <a:spLocks/>
          </p:cNvSpPr>
          <p:nvPr/>
        </p:nvSpPr>
        <p:spPr>
          <a:xfrm>
            <a:off x="5163481" y="2859782"/>
            <a:ext cx="3712164"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IN" sz="1400" dirty="0" smtClean="0">
                <a:solidFill>
                  <a:schemeClr val="bg1"/>
                </a:solidFill>
                <a:latin typeface="Calibri" pitchFamily="34" charset="0"/>
                <a:cs typeface="Calibri" pitchFamily="34" charset="0"/>
              </a:rPr>
              <a:t>             NAME          :     HIMANSHU GUPTA</a:t>
            </a:r>
          </a:p>
          <a:p>
            <a:endParaRPr lang="en-IN" sz="1400" dirty="0" smtClean="0">
              <a:solidFill>
                <a:schemeClr val="bg1"/>
              </a:solidFill>
              <a:latin typeface="Calibri" pitchFamily="34" charset="0"/>
              <a:cs typeface="Calibri" pitchFamily="34" charset="0"/>
            </a:endParaRPr>
          </a:p>
          <a:p>
            <a:r>
              <a:rPr lang="en-IN" sz="1400" dirty="0">
                <a:solidFill>
                  <a:schemeClr val="bg1"/>
                </a:solidFill>
                <a:latin typeface="Calibri" pitchFamily="34" charset="0"/>
                <a:cs typeface="Calibri" pitchFamily="34" charset="0"/>
              </a:rPr>
              <a:t> </a:t>
            </a:r>
            <a:r>
              <a:rPr lang="en-IN" sz="1400" dirty="0" smtClean="0">
                <a:solidFill>
                  <a:schemeClr val="bg1"/>
                </a:solidFill>
                <a:latin typeface="Calibri" pitchFamily="34" charset="0"/>
                <a:cs typeface="Calibri" pitchFamily="34" charset="0"/>
              </a:rPr>
              <a:t>            STUDENT ID:    19300733</a:t>
            </a:r>
          </a:p>
          <a:p>
            <a:endParaRPr lang="en-IN" sz="1400" dirty="0" smtClean="0">
              <a:solidFill>
                <a:schemeClr val="bg1"/>
              </a:solidFill>
              <a:latin typeface="Calibri" pitchFamily="34" charset="0"/>
              <a:cs typeface="Calibri" pitchFamily="34" charset="0"/>
            </a:endParaRPr>
          </a:p>
          <a:p>
            <a:r>
              <a:rPr lang="en-IN" sz="1400" dirty="0">
                <a:solidFill>
                  <a:schemeClr val="bg1"/>
                </a:solidFill>
                <a:latin typeface="Calibri" pitchFamily="34" charset="0"/>
                <a:cs typeface="Calibri" pitchFamily="34" charset="0"/>
              </a:rPr>
              <a:t> </a:t>
            </a:r>
            <a:r>
              <a:rPr lang="en-IN" sz="1400" dirty="0" smtClean="0">
                <a:solidFill>
                  <a:schemeClr val="bg1"/>
                </a:solidFill>
                <a:latin typeface="Calibri" pitchFamily="34" charset="0"/>
                <a:cs typeface="Calibri" pitchFamily="34" charset="0"/>
              </a:rPr>
              <a:t>            MODULE     :     CS7GV1</a:t>
            </a:r>
          </a:p>
          <a:p>
            <a:endParaRPr lang="en-IN" sz="1400" dirty="0">
              <a:solidFill>
                <a:schemeClr val="bg1"/>
              </a:solidFill>
              <a:latin typeface="Calibri" pitchFamily="34" charset="0"/>
              <a:cs typeface="Calibri" pitchFamily="34" charset="0"/>
            </a:endParaRPr>
          </a:p>
          <a:p>
            <a:r>
              <a:rPr lang="en-IN" sz="1400" dirty="0" smtClean="0">
                <a:solidFill>
                  <a:schemeClr val="bg1"/>
                </a:solidFill>
                <a:latin typeface="Calibri" pitchFamily="34" charset="0"/>
                <a:cs typeface="Calibri" pitchFamily="34" charset="0"/>
              </a:rPr>
              <a:t>             EMAIL ID     :     guptah@tcd.ie</a:t>
            </a: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electronics&#10;&#10;Description automatically generated">
            <a:extLst>
              <a:ext uri="{FF2B5EF4-FFF2-40B4-BE49-F238E27FC236}">
                <a16:creationId xmlns:a16="http://schemas.microsoft.com/office/drawing/2014/main" xmlns="" id="{20AD9141-EAB2-4F54-86CF-CD2A9ED4D394}"/>
              </a:ext>
            </a:extLst>
          </p:cNvPr>
          <p:cNvPicPr>
            <a:picLocks noChangeAspect="1"/>
          </p:cNvPicPr>
          <p:nvPr/>
        </p:nvPicPr>
        <p:blipFill>
          <a:blip r:embed="rId2"/>
          <a:stretch>
            <a:fillRect/>
          </a:stretch>
        </p:blipFill>
        <p:spPr>
          <a:xfrm>
            <a:off x="5004048" y="559316"/>
            <a:ext cx="3204737" cy="33871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Rectangle 11"/>
          <p:cNvSpPr/>
          <p:nvPr/>
        </p:nvSpPr>
        <p:spPr>
          <a:xfrm>
            <a:off x="683568" y="406214"/>
            <a:ext cx="3888432" cy="338554"/>
          </a:xfrm>
          <a:prstGeom prst="rect">
            <a:avLst/>
          </a:prstGeom>
        </p:spPr>
        <p:txBody>
          <a:bodyPr wrap="square">
            <a:spAutoFit/>
          </a:bodyPr>
          <a:lstStyle/>
          <a:p>
            <a:r>
              <a:rPr lang="en-IN" sz="1600" b="1" u="sng" dirty="0" smtClean="0">
                <a:solidFill>
                  <a:schemeClr val="tx1">
                    <a:lumMod val="50000"/>
                  </a:schemeClr>
                </a:solidFill>
                <a:latin typeface="Calibri" pitchFamily="34" charset="0"/>
                <a:ea typeface="Exo 2"/>
                <a:cs typeface="Calibri" pitchFamily="34" charset="0"/>
              </a:rPr>
              <a:t>PCA Construction using MNIST dataset:</a:t>
            </a:r>
            <a:r>
              <a:rPr lang="en-IN" sz="1600" b="1" dirty="0" smtClean="0">
                <a:solidFill>
                  <a:schemeClr val="tx1">
                    <a:lumMod val="50000"/>
                  </a:schemeClr>
                </a:solidFill>
                <a:latin typeface="Calibri" pitchFamily="34" charset="0"/>
                <a:ea typeface="Exo 2"/>
                <a:cs typeface="Calibri" pitchFamily="34" charset="0"/>
              </a:rPr>
              <a:t> </a:t>
            </a:r>
            <a:endParaRPr lang="en-IN" sz="1600" b="1" dirty="0">
              <a:solidFill>
                <a:schemeClr val="tx1">
                  <a:lumMod val="50000"/>
                </a:schemeClr>
              </a:solidFill>
              <a:latin typeface="Calibri" pitchFamily="34" charset="0"/>
              <a:ea typeface="Exo 2"/>
              <a:cs typeface="Calibri" pitchFamily="34" charset="0"/>
            </a:endParaRPr>
          </a:p>
        </p:txBody>
      </p:sp>
      <p:sp>
        <p:nvSpPr>
          <p:cNvPr id="13" name="Rectangle 12"/>
          <p:cNvSpPr/>
          <p:nvPr/>
        </p:nvSpPr>
        <p:spPr>
          <a:xfrm>
            <a:off x="675988" y="1837406"/>
            <a:ext cx="3704304" cy="830997"/>
          </a:xfrm>
          <a:prstGeom prst="rect">
            <a:avLst/>
          </a:prstGeom>
        </p:spPr>
        <p:txBody>
          <a:bodyPr wrap="square">
            <a:spAutoFit/>
          </a:bodyPr>
          <a:lstStyle/>
          <a:p>
            <a:r>
              <a:rPr lang="en-IN" sz="1200" dirty="0" smtClean="0">
                <a:solidFill>
                  <a:schemeClr val="tx1">
                    <a:lumMod val="50000"/>
                  </a:schemeClr>
                </a:solidFill>
                <a:latin typeface="Calibri" pitchFamily="34" charset="0"/>
                <a:ea typeface="Exo 2"/>
                <a:cs typeface="Calibri" pitchFamily="34" charset="0"/>
              </a:rPr>
              <a:t>The matrix shape which is being used for label 5 is (5421,784).</a:t>
            </a:r>
            <a:r>
              <a:rPr lang="en-US" sz="1200" dirty="0">
                <a:solidFill>
                  <a:schemeClr val="tx1">
                    <a:lumMod val="50000"/>
                  </a:schemeClr>
                </a:solidFill>
                <a:latin typeface="Calibri" pitchFamily="34" charset="0"/>
                <a:cs typeface="Calibri" pitchFamily="34" charset="0"/>
              </a:rPr>
              <a:t> </a:t>
            </a:r>
            <a:r>
              <a:rPr lang="en-US" sz="1200" dirty="0" smtClean="0">
                <a:solidFill>
                  <a:schemeClr val="tx1">
                    <a:lumMod val="50000"/>
                  </a:schemeClr>
                </a:solidFill>
                <a:latin typeface="Calibri" pitchFamily="34" charset="0"/>
                <a:cs typeface="Calibri" pitchFamily="34" charset="0"/>
              </a:rPr>
              <a:t>MNIST has l</a:t>
            </a:r>
            <a:r>
              <a:rPr lang="en-US" sz="1200" dirty="0" smtClean="0">
                <a:solidFill>
                  <a:schemeClr val="tx1">
                    <a:lumMod val="50000"/>
                  </a:schemeClr>
                </a:solidFill>
                <a:latin typeface="Calibri" pitchFamily="34" charset="0"/>
                <a:ea typeface="Exo 2"/>
                <a:cs typeface="Calibri" pitchFamily="34" charset="0"/>
              </a:rPr>
              <a:t>arge</a:t>
            </a:r>
            <a:r>
              <a:rPr lang="en-US" sz="1200" dirty="0">
                <a:solidFill>
                  <a:schemeClr val="tx1">
                    <a:lumMod val="50000"/>
                  </a:schemeClr>
                </a:solidFill>
                <a:latin typeface="Calibri" pitchFamily="34" charset="0"/>
                <a:ea typeface="Exo 2"/>
                <a:cs typeface="Calibri" pitchFamily="34" charset="0"/>
              </a:rPr>
              <a:t> database of handwritten digits that is commonly used for training various image processing </a:t>
            </a:r>
            <a:r>
              <a:rPr lang="en-US" sz="1200" dirty="0" smtClean="0">
                <a:solidFill>
                  <a:schemeClr val="tx1">
                    <a:lumMod val="50000"/>
                  </a:schemeClr>
                </a:solidFill>
                <a:latin typeface="Calibri" pitchFamily="34" charset="0"/>
                <a:ea typeface="Exo 2"/>
                <a:cs typeface="Calibri" pitchFamily="34" charset="0"/>
              </a:rPr>
              <a:t>systems.</a:t>
            </a:r>
            <a:endParaRPr lang="en-IN" sz="1200" dirty="0">
              <a:solidFill>
                <a:schemeClr val="tx1">
                  <a:lumMod val="50000"/>
                </a:schemeClr>
              </a:solidFill>
              <a:latin typeface="Calibri" pitchFamily="34" charset="0"/>
              <a:ea typeface="Exo 2"/>
              <a:cs typeface="Calibri" pitchFamily="34" charset="0"/>
            </a:endParaRPr>
          </a:p>
        </p:txBody>
      </p:sp>
      <p:sp>
        <p:nvSpPr>
          <p:cNvPr id="5" name="TextBox 4"/>
          <p:cNvSpPr txBox="1"/>
          <p:nvPr/>
        </p:nvSpPr>
        <p:spPr>
          <a:xfrm>
            <a:off x="2375756" y="4422751"/>
            <a:ext cx="3780420" cy="230832"/>
          </a:xfrm>
          <a:prstGeom prst="rect">
            <a:avLst/>
          </a:prstGeom>
          <a:solidFill>
            <a:schemeClr val="tx1">
              <a:lumMod val="50000"/>
            </a:schemeClr>
          </a:solidFill>
        </p:spPr>
        <p:txBody>
          <a:bodyPr wrap="square" rtlCol="0">
            <a:spAutoFit/>
          </a:bodyPr>
          <a:lstStyle/>
          <a:p>
            <a:r>
              <a:rPr lang="en-IN" sz="900" dirty="0">
                <a:solidFill>
                  <a:schemeClr val="bg1"/>
                </a:solidFill>
                <a:latin typeface="Calibri" pitchFamily="34" charset="0"/>
                <a:ea typeface="Exo 2"/>
                <a:cs typeface="Calibri" pitchFamily="34" charset="0"/>
              </a:rPr>
              <a:t>The given image contains some training label of image </a:t>
            </a:r>
            <a:r>
              <a:rPr lang="en-IN" sz="900" dirty="0" smtClean="0">
                <a:solidFill>
                  <a:schemeClr val="bg1"/>
                </a:solidFill>
                <a:latin typeface="Calibri" pitchFamily="34" charset="0"/>
                <a:ea typeface="Exo 2"/>
                <a:cs typeface="Calibri" pitchFamily="34" charset="0"/>
              </a:rPr>
              <a:t>5</a:t>
            </a:r>
            <a:r>
              <a:rPr lang="en-IN" sz="900" dirty="0">
                <a:solidFill>
                  <a:schemeClr val="bg1"/>
                </a:solidFill>
                <a:latin typeface="Calibri" pitchFamily="34" charset="0"/>
                <a:ea typeface="Exo 2"/>
                <a:cs typeface="Calibri" pitchFamily="34" charset="0"/>
              </a:rPr>
              <a:t> </a:t>
            </a:r>
            <a:r>
              <a:rPr lang="en-IN" sz="900" dirty="0" smtClean="0">
                <a:solidFill>
                  <a:schemeClr val="bg1"/>
                </a:solidFill>
                <a:latin typeface="Calibri" pitchFamily="34" charset="0"/>
                <a:ea typeface="Exo 2"/>
                <a:cs typeface="Calibri" pitchFamily="34" charset="0"/>
              </a:rPr>
              <a:t>from MNIST dataset  </a:t>
            </a:r>
            <a:endParaRPr lang="en-IN" sz="900" dirty="0">
              <a:solidFill>
                <a:schemeClr val="bg1"/>
              </a:solidFill>
              <a:latin typeface="Calibri" pitchFamily="34" charset="0"/>
              <a:ea typeface="Exo 2"/>
              <a:cs typeface="Calibri" pitchFamily="34" charset="0"/>
            </a:endParaRPr>
          </a:p>
        </p:txBody>
      </p:sp>
      <p:sp>
        <p:nvSpPr>
          <p:cNvPr id="6" name="TextBox 5"/>
          <p:cNvSpPr txBox="1"/>
          <p:nvPr/>
        </p:nvSpPr>
        <p:spPr>
          <a:xfrm>
            <a:off x="2132634" y="4653583"/>
            <a:ext cx="4266664" cy="230832"/>
          </a:xfrm>
          <a:prstGeom prst="rect">
            <a:avLst/>
          </a:prstGeom>
          <a:solidFill>
            <a:schemeClr val="tx1">
              <a:lumMod val="50000"/>
            </a:schemeClr>
          </a:solidFill>
        </p:spPr>
        <p:txBody>
          <a:bodyPr wrap="square" rtlCol="0">
            <a:spAutoFit/>
          </a:bodyPr>
          <a:lstStyle/>
          <a:p>
            <a:r>
              <a:rPr lang="en-IN" sz="900" dirty="0">
                <a:solidFill>
                  <a:schemeClr val="bg1"/>
                </a:solidFill>
                <a:latin typeface="Calibri" pitchFamily="34" charset="0"/>
                <a:ea typeface="Exo 2"/>
                <a:cs typeface="Calibri" pitchFamily="34" charset="0"/>
              </a:rPr>
              <a:t>MNIST dataset  </a:t>
            </a:r>
            <a:r>
              <a:rPr lang="en-US" sz="900" dirty="0" smtClean="0">
                <a:solidFill>
                  <a:schemeClr val="bg1"/>
                </a:solidFill>
                <a:latin typeface="Calibri" pitchFamily="34" charset="0"/>
                <a:ea typeface="Exo 2"/>
                <a:cs typeface="Calibri" pitchFamily="34" charset="0"/>
              </a:rPr>
              <a:t>has </a:t>
            </a:r>
            <a:r>
              <a:rPr lang="en-US" sz="900" dirty="0">
                <a:solidFill>
                  <a:schemeClr val="bg1"/>
                </a:solidFill>
                <a:latin typeface="Calibri" pitchFamily="34" charset="0"/>
                <a:ea typeface="Exo 2"/>
                <a:cs typeface="Calibri" pitchFamily="34" charset="0"/>
              </a:rPr>
              <a:t>a training set of 60,000 examples, and a test set of 10,000 </a:t>
            </a:r>
            <a:r>
              <a:rPr lang="en-US" sz="900" dirty="0" smtClean="0">
                <a:solidFill>
                  <a:schemeClr val="bg1"/>
                </a:solidFill>
                <a:latin typeface="Calibri" pitchFamily="34" charset="0"/>
                <a:ea typeface="Exo 2"/>
                <a:cs typeface="Calibri" pitchFamily="34" charset="0"/>
              </a:rPr>
              <a:t>examples.</a:t>
            </a:r>
            <a:endParaRPr lang="en-IN" sz="900" dirty="0">
              <a:solidFill>
                <a:schemeClr val="bg1"/>
              </a:solidFill>
              <a:latin typeface="Calibri" pitchFamily="34" charset="0"/>
              <a:ea typeface="Exo 2"/>
              <a:cs typeface="Calibri" pitchFamily="34" charset="0"/>
            </a:endParaRPr>
          </a:p>
        </p:txBody>
      </p:sp>
    </p:spTree>
    <p:extLst>
      <p:ext uri="{BB962C8B-B14F-4D97-AF65-F5344CB8AC3E}">
        <p14:creationId xmlns:p14="http://schemas.microsoft.com/office/powerpoint/2010/main" val="39808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7073" y="715662"/>
            <a:ext cx="2192643"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16603"/>
            <a:ext cx="2040683" cy="201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612" y="2067694"/>
            <a:ext cx="1993793" cy="217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41194" y="377108"/>
            <a:ext cx="5386990" cy="338554"/>
          </a:xfrm>
          <a:prstGeom prst="rect">
            <a:avLst/>
          </a:prstGeom>
        </p:spPr>
        <p:txBody>
          <a:bodyPr wrap="square">
            <a:spAutoFit/>
          </a:bodyPr>
          <a:lstStyle/>
          <a:p>
            <a:r>
              <a:rPr lang="en-IN" sz="1600" b="1" u="sng" dirty="0" smtClean="0">
                <a:solidFill>
                  <a:schemeClr val="tx1">
                    <a:lumMod val="50000"/>
                  </a:schemeClr>
                </a:solidFill>
                <a:latin typeface="Calibri" pitchFamily="34" charset="0"/>
                <a:ea typeface="Exo 2"/>
                <a:cs typeface="Calibri" pitchFamily="34" charset="0"/>
              </a:rPr>
              <a:t>Label ‘5’ Mean image and it’s constructed two </a:t>
            </a:r>
            <a:r>
              <a:rPr lang="en-IN" sz="1600" b="1" u="sng" dirty="0" err="1" smtClean="0">
                <a:solidFill>
                  <a:schemeClr val="tx1">
                    <a:lumMod val="50000"/>
                  </a:schemeClr>
                </a:solidFill>
                <a:latin typeface="Calibri" pitchFamily="34" charset="0"/>
                <a:ea typeface="Exo 2"/>
                <a:cs typeface="Calibri" pitchFamily="34" charset="0"/>
              </a:rPr>
              <a:t>eigen</a:t>
            </a:r>
            <a:r>
              <a:rPr lang="en-IN" sz="1600" b="1" u="sng" dirty="0" smtClean="0">
                <a:solidFill>
                  <a:schemeClr val="tx1">
                    <a:lumMod val="50000"/>
                  </a:schemeClr>
                </a:solidFill>
                <a:latin typeface="Calibri" pitchFamily="34" charset="0"/>
                <a:ea typeface="Exo 2"/>
                <a:cs typeface="Calibri" pitchFamily="34" charset="0"/>
              </a:rPr>
              <a:t> vectors</a:t>
            </a:r>
            <a:r>
              <a:rPr lang="en-IN" sz="1600" b="1" dirty="0" smtClean="0">
                <a:solidFill>
                  <a:schemeClr val="tx1">
                    <a:lumMod val="50000"/>
                  </a:schemeClr>
                </a:solidFill>
                <a:latin typeface="Calibri" pitchFamily="34" charset="0"/>
                <a:ea typeface="Exo 2"/>
                <a:cs typeface="Calibri" pitchFamily="34" charset="0"/>
              </a:rPr>
              <a:t> </a:t>
            </a:r>
            <a:endParaRPr lang="en-IN" sz="1600" b="1" dirty="0">
              <a:solidFill>
                <a:schemeClr val="tx1">
                  <a:lumMod val="50000"/>
                </a:schemeClr>
              </a:solidFill>
              <a:latin typeface="Calibri" pitchFamily="34" charset="0"/>
              <a:ea typeface="Exo 2"/>
              <a:cs typeface="Calibri" pitchFamily="34" charset="0"/>
            </a:endParaRPr>
          </a:p>
        </p:txBody>
      </p:sp>
      <p:sp>
        <p:nvSpPr>
          <p:cNvPr id="7" name="Rectangle 6"/>
          <p:cNvSpPr/>
          <p:nvPr/>
        </p:nvSpPr>
        <p:spPr>
          <a:xfrm>
            <a:off x="841194" y="1131590"/>
            <a:ext cx="4954942" cy="830997"/>
          </a:xfrm>
          <a:prstGeom prst="rect">
            <a:avLst/>
          </a:prstGeom>
        </p:spPr>
        <p:txBody>
          <a:bodyPr wrap="square">
            <a:spAutoFit/>
          </a:bodyPr>
          <a:lstStyle/>
          <a:p>
            <a:r>
              <a:rPr lang="en-IN" sz="1200" dirty="0">
                <a:solidFill>
                  <a:schemeClr val="tx1">
                    <a:lumMod val="50000"/>
                  </a:schemeClr>
                </a:solidFill>
                <a:latin typeface="Calibri" pitchFamily="34" charset="0"/>
                <a:cs typeface="Calibri" pitchFamily="34" charset="0"/>
              </a:rPr>
              <a:t>Two PCAs calculated where </a:t>
            </a:r>
            <a:r>
              <a:rPr lang="en-US" sz="1200" dirty="0">
                <a:solidFill>
                  <a:schemeClr val="tx1">
                    <a:lumMod val="50000"/>
                  </a:schemeClr>
                </a:solidFill>
                <a:latin typeface="Calibri" pitchFamily="34" charset="0"/>
                <a:cs typeface="Calibri" pitchFamily="34" charset="0"/>
              </a:rPr>
              <a:t>first principal component has the largest possible variance </a:t>
            </a:r>
            <a:r>
              <a:rPr lang="en-US" sz="1200" dirty="0" smtClean="0">
                <a:solidFill>
                  <a:schemeClr val="tx1">
                    <a:lumMod val="50000"/>
                  </a:schemeClr>
                </a:solidFill>
                <a:latin typeface="Calibri" pitchFamily="34" charset="0"/>
                <a:cs typeface="Calibri" pitchFamily="34" charset="0"/>
              </a:rPr>
              <a:t>and </a:t>
            </a:r>
            <a:r>
              <a:rPr lang="en-US" sz="1200" dirty="0">
                <a:solidFill>
                  <a:schemeClr val="tx1">
                    <a:lumMod val="50000"/>
                  </a:schemeClr>
                </a:solidFill>
                <a:latin typeface="Calibri" pitchFamily="34" charset="0"/>
                <a:cs typeface="Calibri" pitchFamily="34" charset="0"/>
              </a:rPr>
              <a:t>succeeding component in turn has the highest variance possible under the constraint that it is orthogonal to the preceding </a:t>
            </a:r>
            <a:r>
              <a:rPr lang="en-US" sz="1200" dirty="0" smtClean="0">
                <a:solidFill>
                  <a:schemeClr val="tx1">
                    <a:lumMod val="50000"/>
                  </a:schemeClr>
                </a:solidFill>
                <a:latin typeface="Calibri" pitchFamily="34" charset="0"/>
                <a:cs typeface="Calibri" pitchFamily="34" charset="0"/>
              </a:rPr>
              <a:t>component. </a:t>
            </a:r>
            <a:endParaRPr lang="en-IN" sz="1200" dirty="0">
              <a:solidFill>
                <a:schemeClr val="tx1">
                  <a:lumMod val="50000"/>
                </a:schemeClr>
              </a:solidFill>
              <a:latin typeface="Calibri" pitchFamily="34" charset="0"/>
              <a:ea typeface="Exo 2"/>
              <a:cs typeface="Calibri" pitchFamily="34" charset="0"/>
            </a:endParaRPr>
          </a:p>
        </p:txBody>
      </p:sp>
      <p:sp>
        <p:nvSpPr>
          <p:cNvPr id="9" name="TextBox 8"/>
          <p:cNvSpPr txBox="1"/>
          <p:nvPr/>
        </p:nvSpPr>
        <p:spPr>
          <a:xfrm>
            <a:off x="2123728" y="4637225"/>
            <a:ext cx="4205330"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Above shown are computed first </a:t>
            </a:r>
            <a:r>
              <a:rPr lang="en-US" sz="900" dirty="0">
                <a:solidFill>
                  <a:schemeClr val="bg1"/>
                </a:solidFill>
                <a:latin typeface="Calibri" pitchFamily="34" charset="0"/>
                <a:cs typeface="Calibri" pitchFamily="34" charset="0"/>
              </a:rPr>
              <a:t>two Eigen vectors and </a:t>
            </a:r>
            <a:r>
              <a:rPr lang="en-US" sz="900" dirty="0" smtClean="0">
                <a:solidFill>
                  <a:schemeClr val="bg1"/>
                </a:solidFill>
                <a:latin typeface="Calibri" pitchFamily="34" charset="0"/>
                <a:cs typeface="Calibri" pitchFamily="34" charset="0"/>
              </a:rPr>
              <a:t>mean of Label </a:t>
            </a:r>
            <a:r>
              <a:rPr lang="en-US" sz="900" dirty="0">
                <a:solidFill>
                  <a:schemeClr val="bg1"/>
                </a:solidFill>
                <a:latin typeface="Calibri" pitchFamily="34" charset="0"/>
                <a:cs typeface="Calibri" pitchFamily="34" charset="0"/>
              </a:rPr>
              <a:t>5 </a:t>
            </a:r>
            <a:r>
              <a:rPr lang="en-US" sz="900" dirty="0" smtClean="0">
                <a:solidFill>
                  <a:schemeClr val="bg1"/>
                </a:solidFill>
                <a:latin typeface="Calibri" pitchFamily="34" charset="0"/>
                <a:cs typeface="Calibri" pitchFamily="34" charset="0"/>
              </a:rPr>
              <a:t>MNIST Image.</a:t>
            </a:r>
            <a:endParaRPr lang="en-IN" sz="900" dirty="0">
              <a:solidFill>
                <a:schemeClr val="bg1"/>
              </a:solidFill>
              <a:latin typeface="Calibri" pitchFamily="34" charset="0"/>
              <a:ea typeface="Exo 2"/>
              <a:cs typeface="Calibri" pitchFamily="34" charset="0"/>
            </a:endParaRPr>
          </a:p>
        </p:txBody>
      </p:sp>
    </p:spTree>
    <p:extLst>
      <p:ext uri="{BB962C8B-B14F-4D97-AF65-F5344CB8AC3E}">
        <p14:creationId xmlns:p14="http://schemas.microsoft.com/office/powerpoint/2010/main" val="290073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itle 2"/>
          <p:cNvSpPr>
            <a:spLocks noGrp="1"/>
          </p:cNvSpPr>
          <p:nvPr>
            <p:ph type="title"/>
          </p:nvPr>
        </p:nvSpPr>
        <p:spPr>
          <a:xfrm>
            <a:off x="893700" y="358388"/>
            <a:ext cx="6630628" cy="341154"/>
          </a:xfrm>
        </p:spPr>
        <p:txBody>
          <a:bodyPr/>
          <a:lstStyle/>
          <a:p>
            <a:r>
              <a:rPr lang="en-IN" sz="1600" b="1" u="sng" dirty="0" smtClean="0">
                <a:solidFill>
                  <a:schemeClr val="tx1">
                    <a:lumMod val="50000"/>
                  </a:schemeClr>
                </a:solidFill>
                <a:latin typeface="Calibri" pitchFamily="34" charset="0"/>
                <a:cs typeface="Calibri" pitchFamily="34" charset="0"/>
              </a:rPr>
              <a:t>Reconstruction of Label 5 Test Image:</a:t>
            </a:r>
            <a:endParaRPr lang="en-IN" sz="1600" b="1" u="sng" dirty="0">
              <a:solidFill>
                <a:schemeClr val="tx1">
                  <a:lumMod val="50000"/>
                </a:schemeClr>
              </a:solidFill>
              <a:latin typeface="Calibri" pitchFamily="34" charset="0"/>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47118"/>
            <a:ext cx="17335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739" y="3075806"/>
            <a:ext cx="19335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4051" y="1066998"/>
            <a:ext cx="183832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918" y="948189"/>
            <a:ext cx="3960440" cy="2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611987" y="2491129"/>
            <a:ext cx="1888212" cy="400110"/>
          </a:xfrm>
          <a:prstGeom prst="rect">
            <a:avLst/>
          </a:prstGeom>
        </p:spPr>
        <p:txBody>
          <a:bodyPr wrap="square">
            <a:spAutoFit/>
          </a:bodyPr>
          <a:lstStyle/>
          <a:p>
            <a:r>
              <a:rPr lang="en-IN" sz="1000" b="1" dirty="0" smtClean="0">
                <a:solidFill>
                  <a:schemeClr val="tx1">
                    <a:lumMod val="50000"/>
                  </a:schemeClr>
                </a:solidFill>
                <a:latin typeface="Exo 2"/>
                <a:ea typeface="Exo 2"/>
                <a:cs typeface="Exo 2"/>
              </a:rPr>
              <a:t>Reconstructed Image</a:t>
            </a:r>
          </a:p>
          <a:p>
            <a:r>
              <a:rPr lang="en-IN" sz="1000" b="1" dirty="0" smtClean="0">
                <a:solidFill>
                  <a:schemeClr val="tx1">
                    <a:lumMod val="50000"/>
                  </a:schemeClr>
                </a:solidFill>
                <a:latin typeface="Exo 2"/>
                <a:ea typeface="Exo 2"/>
                <a:cs typeface="Exo 2"/>
              </a:rPr>
              <a:t>using PC = 10 and PC = 50 </a:t>
            </a:r>
            <a:endParaRPr lang="en-IN" sz="1000" b="1" dirty="0">
              <a:solidFill>
                <a:schemeClr val="tx1">
                  <a:lumMod val="50000"/>
                </a:schemeClr>
              </a:solidFill>
              <a:latin typeface="Exo 2"/>
              <a:ea typeface="Exo 2"/>
              <a:cs typeface="Exo 2"/>
            </a:endParaRPr>
          </a:p>
        </p:txBody>
      </p:sp>
      <p:sp>
        <p:nvSpPr>
          <p:cNvPr id="9" name="Right Arrow 8"/>
          <p:cNvSpPr/>
          <p:nvPr/>
        </p:nvSpPr>
        <p:spPr>
          <a:xfrm>
            <a:off x="3635896" y="2891239"/>
            <a:ext cx="1656184" cy="208607"/>
          </a:xfrm>
          <a:prstGeom prst="rightArrow">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485766" y="4499863"/>
            <a:ext cx="4041091" cy="230832"/>
          </a:xfrm>
          <a:prstGeom prst="rect">
            <a:avLst/>
          </a:prstGeom>
          <a:solidFill>
            <a:schemeClr val="tx1">
              <a:lumMod val="50000"/>
            </a:schemeClr>
          </a:solidFill>
        </p:spPr>
        <p:txBody>
          <a:bodyPr wrap="square" rtlCol="0">
            <a:spAutoFit/>
          </a:bodyPr>
          <a:lstStyle/>
          <a:p>
            <a:r>
              <a:rPr lang="en-IN" sz="900" dirty="0">
                <a:solidFill>
                  <a:schemeClr val="bg1"/>
                </a:solidFill>
                <a:latin typeface="Calibri" pitchFamily="34" charset="0"/>
                <a:cs typeface="Calibri" pitchFamily="34" charset="0"/>
              </a:rPr>
              <a:t>Test Image </a:t>
            </a:r>
            <a:r>
              <a:rPr lang="en-IN" sz="900" dirty="0" smtClean="0">
                <a:solidFill>
                  <a:schemeClr val="bg1"/>
                </a:solidFill>
                <a:latin typeface="Calibri" pitchFamily="34" charset="0"/>
                <a:cs typeface="Calibri" pitchFamily="34" charset="0"/>
              </a:rPr>
              <a:t>reconstructed </a:t>
            </a:r>
            <a:r>
              <a:rPr lang="en-IN" sz="900" dirty="0">
                <a:solidFill>
                  <a:schemeClr val="bg1"/>
                </a:solidFill>
                <a:latin typeface="Calibri" pitchFamily="34" charset="0"/>
                <a:cs typeface="Calibri" pitchFamily="34" charset="0"/>
              </a:rPr>
              <a:t>using mean image and ‘p’ PCs with highest Eigen values.</a:t>
            </a:r>
            <a:endParaRPr lang="en-IN" sz="900" dirty="0">
              <a:solidFill>
                <a:schemeClr val="bg1"/>
              </a:solidFill>
            </a:endParaRPr>
          </a:p>
        </p:txBody>
      </p:sp>
      <p:sp>
        <p:nvSpPr>
          <p:cNvPr id="12" name="TextBox 11"/>
          <p:cNvSpPr txBox="1"/>
          <p:nvPr/>
        </p:nvSpPr>
        <p:spPr>
          <a:xfrm>
            <a:off x="2014385" y="4712625"/>
            <a:ext cx="2983855" cy="230832"/>
          </a:xfrm>
          <a:prstGeom prst="rect">
            <a:avLst/>
          </a:prstGeom>
          <a:solidFill>
            <a:schemeClr val="tx1">
              <a:lumMod val="50000"/>
            </a:schemeClr>
          </a:solidFill>
        </p:spPr>
        <p:txBody>
          <a:bodyPr wrap="square" rtlCol="0">
            <a:spAutoFit/>
          </a:bodyPr>
          <a:lstStyle/>
          <a:p>
            <a:r>
              <a:rPr lang="en-IN" sz="900" dirty="0" smtClean="0">
                <a:solidFill>
                  <a:schemeClr val="bg1"/>
                </a:solidFill>
                <a:latin typeface="Calibri" pitchFamily="34" charset="0"/>
                <a:cs typeface="Calibri" pitchFamily="34" charset="0"/>
              </a:rPr>
              <a:t>Figure shows reconstructed image from PC = 10 and PC = 50</a:t>
            </a:r>
            <a:endParaRPr lang="en-IN" sz="900" dirty="0">
              <a:solidFill>
                <a:schemeClr val="bg1"/>
              </a:solidFill>
            </a:endParaRPr>
          </a:p>
        </p:txBody>
      </p:sp>
    </p:spTree>
    <p:extLst>
      <p:ext uri="{BB962C8B-B14F-4D97-AF65-F5344CB8AC3E}">
        <p14:creationId xmlns:p14="http://schemas.microsoft.com/office/powerpoint/2010/main" val="299126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83768" y="335079"/>
            <a:ext cx="3085514" cy="498249"/>
          </a:xfrm>
        </p:spPr>
        <p:txBody>
          <a:bodyPr/>
          <a:lstStyle/>
          <a:p>
            <a:r>
              <a:rPr lang="en-IN" sz="1600" b="1" u="sng" dirty="0" smtClean="0">
                <a:solidFill>
                  <a:schemeClr val="tx1">
                    <a:lumMod val="50000"/>
                  </a:schemeClr>
                </a:solidFill>
                <a:latin typeface="Calibri" pitchFamily="34" charset="0"/>
                <a:cs typeface="Calibri" pitchFamily="34" charset="0"/>
              </a:rPr>
              <a:t>DFFS and SSD Comparison</a:t>
            </a:r>
            <a:endParaRPr lang="en-IN" sz="1600" b="1" u="sng" dirty="0">
              <a:solidFill>
                <a:schemeClr val="tx1">
                  <a:lumMod val="50000"/>
                </a:schemeClr>
              </a:solidFill>
              <a:latin typeface="Calibri" pitchFamily="34" charset="0"/>
              <a:cs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210" y="1291982"/>
            <a:ext cx="2597801" cy="178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563888" y="1071307"/>
            <a:ext cx="2592288" cy="246221"/>
          </a:xfrm>
          <a:prstGeom prst="rect">
            <a:avLst/>
          </a:prstGeom>
        </p:spPr>
        <p:txBody>
          <a:bodyPr wrap="square">
            <a:spAutoFit/>
          </a:bodyPr>
          <a:lstStyle/>
          <a:p>
            <a:r>
              <a:rPr lang="en-IN" sz="1000" b="1" dirty="0" smtClean="0">
                <a:solidFill>
                  <a:schemeClr val="tx1">
                    <a:lumMod val="50000"/>
                  </a:schemeClr>
                </a:solidFill>
                <a:latin typeface="Exo 2"/>
                <a:ea typeface="Exo 2"/>
                <a:cs typeface="Exo 2"/>
              </a:rPr>
              <a:t>Heat Map of DFFS</a:t>
            </a:r>
            <a:endParaRPr lang="en-IN" sz="1000" b="1" dirty="0">
              <a:solidFill>
                <a:schemeClr val="tx1">
                  <a:lumMod val="50000"/>
                </a:schemeClr>
              </a:solidFill>
              <a:latin typeface="Exo 2"/>
              <a:ea typeface="Exo 2"/>
              <a:cs typeface="Exo 2"/>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791" y="1315362"/>
            <a:ext cx="2499470" cy="176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6521660" y="1053369"/>
            <a:ext cx="2592288" cy="246221"/>
          </a:xfrm>
          <a:prstGeom prst="rect">
            <a:avLst/>
          </a:prstGeom>
        </p:spPr>
        <p:txBody>
          <a:bodyPr wrap="square">
            <a:spAutoFit/>
          </a:bodyPr>
          <a:lstStyle/>
          <a:p>
            <a:r>
              <a:rPr lang="en-IN" sz="1000" b="1" dirty="0" smtClean="0">
                <a:solidFill>
                  <a:schemeClr val="tx1">
                    <a:lumMod val="50000"/>
                  </a:schemeClr>
                </a:solidFill>
                <a:latin typeface="Exo 2"/>
                <a:ea typeface="Exo 2"/>
                <a:cs typeface="Exo 2"/>
              </a:rPr>
              <a:t>Heat Map of SSD</a:t>
            </a:r>
            <a:endParaRPr lang="en-IN" sz="1000" b="1" dirty="0">
              <a:solidFill>
                <a:schemeClr val="tx1">
                  <a:lumMod val="50000"/>
                </a:schemeClr>
              </a:solidFill>
              <a:latin typeface="Exo 2"/>
              <a:ea typeface="Exo 2"/>
              <a:cs typeface="Exo 2"/>
            </a:endParaRPr>
          </a:p>
        </p:txBody>
      </p:sp>
      <p:pic>
        <p:nvPicPr>
          <p:cNvPr id="12" name="Picture 12">
            <a:extLst>
              <a:ext uri="{FF2B5EF4-FFF2-40B4-BE49-F238E27FC236}">
                <a16:creationId xmlns="" xmlns:a16="http://schemas.microsoft.com/office/drawing/2014/main" id="{E0FD2698-E6E5-4D0A-AFD3-85CA90BE3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246239"/>
            <a:ext cx="1944216" cy="174429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043608" y="1022682"/>
            <a:ext cx="864096" cy="246221"/>
          </a:xfrm>
          <a:prstGeom prst="rect">
            <a:avLst/>
          </a:prstGeom>
        </p:spPr>
        <p:txBody>
          <a:bodyPr wrap="square">
            <a:spAutoFit/>
          </a:bodyPr>
          <a:lstStyle/>
          <a:p>
            <a:r>
              <a:rPr lang="en-IN" sz="1000" b="1" dirty="0" smtClean="0">
                <a:solidFill>
                  <a:schemeClr val="tx1">
                    <a:lumMod val="50000"/>
                  </a:schemeClr>
                </a:solidFill>
                <a:latin typeface="Exo 2"/>
                <a:ea typeface="Exo 2"/>
                <a:cs typeface="Exo 2"/>
              </a:rPr>
              <a:t>Test Image </a:t>
            </a:r>
            <a:endParaRPr lang="en-IN" sz="1000" b="1" dirty="0">
              <a:solidFill>
                <a:schemeClr val="tx1">
                  <a:lumMod val="50000"/>
                </a:schemeClr>
              </a:solidFill>
              <a:latin typeface="Exo 2"/>
              <a:ea typeface="Exo 2"/>
              <a:cs typeface="Exo 2"/>
            </a:endParaRPr>
          </a:p>
        </p:txBody>
      </p:sp>
      <p:sp>
        <p:nvSpPr>
          <p:cNvPr id="13" name="TextBox 12"/>
          <p:cNvSpPr txBox="1"/>
          <p:nvPr/>
        </p:nvSpPr>
        <p:spPr>
          <a:xfrm>
            <a:off x="2689417" y="4622146"/>
            <a:ext cx="3157385"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SSD is better as compared to DFFS heat maps for label 5 image.</a:t>
            </a:r>
            <a:endParaRPr lang="en-IN" sz="900" dirty="0">
              <a:solidFill>
                <a:schemeClr val="bg1"/>
              </a:solidFill>
              <a:latin typeface="Calibri" pitchFamily="34" charset="0"/>
              <a:cs typeface="Calibri" pitchFamily="34" charset="0"/>
            </a:endParaRPr>
          </a:p>
        </p:txBody>
      </p:sp>
      <p:sp>
        <p:nvSpPr>
          <p:cNvPr id="5" name="Rectangle 4"/>
          <p:cNvSpPr/>
          <p:nvPr/>
        </p:nvSpPr>
        <p:spPr>
          <a:xfrm>
            <a:off x="567998" y="3235806"/>
            <a:ext cx="5658755" cy="461665"/>
          </a:xfrm>
          <a:prstGeom prst="rect">
            <a:avLst/>
          </a:prstGeom>
        </p:spPr>
        <p:txBody>
          <a:bodyPr wrap="square">
            <a:spAutoFit/>
          </a:bodyPr>
          <a:lstStyle/>
          <a:p>
            <a:r>
              <a:rPr lang="en-US" sz="1200" dirty="0">
                <a:solidFill>
                  <a:schemeClr val="tx1">
                    <a:lumMod val="50000"/>
                  </a:schemeClr>
                </a:solidFill>
                <a:latin typeface="Calibri" pitchFamily="34" charset="0"/>
                <a:cs typeface="Calibri" pitchFamily="34" charset="0"/>
              </a:rPr>
              <a:t>DFFS and SSD obtained  by sliding pixel by pixel and sliding on the last image the pixels are padded with zeros to complete the sliding on the last image.</a:t>
            </a:r>
            <a:endParaRPr lang="en-IN" sz="1200" dirty="0">
              <a:solidFill>
                <a:schemeClr val="tx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887593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94" name="Google Shape;94;p13"/>
          <p:cNvSpPr txBox="1"/>
          <p:nvPr/>
        </p:nvSpPr>
        <p:spPr>
          <a:xfrm>
            <a:off x="893700" y="1523401"/>
            <a:ext cx="3576300" cy="230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7" name="Google Shape;93;p13"/>
          <p:cNvSpPr txBox="1">
            <a:spLocks/>
          </p:cNvSpPr>
          <p:nvPr/>
        </p:nvSpPr>
        <p:spPr>
          <a:xfrm>
            <a:off x="893700" y="411510"/>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2400" dirty="0" smtClean="0">
                <a:latin typeface="Calibri" pitchFamily="34" charset="0"/>
                <a:cs typeface="Calibri" pitchFamily="34" charset="0"/>
              </a:rPr>
              <a:t>                              </a:t>
            </a:r>
            <a:r>
              <a:rPr lang="en-IN" sz="2400" b="1" u="sng" dirty="0" smtClean="0">
                <a:solidFill>
                  <a:schemeClr val="tx1">
                    <a:lumMod val="50000"/>
                  </a:schemeClr>
                </a:solidFill>
                <a:latin typeface="Calibri" pitchFamily="34" charset="0"/>
                <a:cs typeface="Calibri" pitchFamily="34" charset="0"/>
              </a:rPr>
              <a:t>ASSIGNMENT -B</a:t>
            </a:r>
            <a:r>
              <a:rPr lang="en-IN" sz="2400" dirty="0" smtClean="0">
                <a:latin typeface="Calibri" pitchFamily="34" charset="0"/>
                <a:cs typeface="Calibri" pitchFamily="34" charset="0"/>
              </a:rPr>
              <a:t> </a:t>
            </a:r>
            <a:endParaRPr lang="en-IN" sz="2400" dirty="0">
              <a:latin typeface="Calibri" pitchFamily="34" charset="0"/>
              <a:cs typeface="Calibri" pitchFamily="34" charset="0"/>
            </a:endParaRPr>
          </a:p>
        </p:txBody>
      </p:sp>
      <p:sp>
        <p:nvSpPr>
          <p:cNvPr id="8" name="Google Shape;97;p13"/>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14</a:t>
            </a:fld>
            <a:endParaRPr lang="en"/>
          </a:p>
        </p:txBody>
      </p:sp>
      <p:sp>
        <p:nvSpPr>
          <p:cNvPr id="9" name="Google Shape;94;p13"/>
          <p:cNvSpPr txBox="1"/>
          <p:nvPr/>
        </p:nvSpPr>
        <p:spPr>
          <a:xfrm>
            <a:off x="893700" y="1523401"/>
            <a:ext cx="6846652" cy="2305200"/>
          </a:xfrm>
          <a:prstGeom prst="rect">
            <a:avLst/>
          </a:prstGeom>
          <a:noFill/>
          <a:ln>
            <a:noFill/>
          </a:ln>
        </p:spPr>
        <p:txBody>
          <a:bodyPr spcFirstLastPara="1" wrap="square" lIns="91425" tIns="91425" rIns="91425" bIns="91425" anchor="t" anchorCtr="0">
            <a:noAutofit/>
          </a:bodyPr>
          <a:lstStyle/>
          <a:p>
            <a:pPr marL="285750" lvl="0" indent="-285750">
              <a:spcBef>
                <a:spcPts val="1600"/>
              </a:spcBef>
              <a:spcAft>
                <a:spcPts val="1600"/>
              </a:spcAft>
              <a:buFont typeface="Wingdings" pitchFamily="2" charset="2"/>
              <a:buChar char="Ø"/>
            </a:pPr>
            <a:r>
              <a:rPr lang="en-IN" sz="1400" dirty="0"/>
              <a:t> </a:t>
            </a:r>
            <a:r>
              <a:rPr lang="en-IN" sz="1400" dirty="0" smtClean="0"/>
              <a:t>    </a:t>
            </a:r>
            <a:r>
              <a:rPr lang="en-IN" sz="1400" b="1" dirty="0">
                <a:solidFill>
                  <a:schemeClr val="accent6">
                    <a:lumMod val="50000"/>
                  </a:schemeClr>
                </a:solidFill>
              </a:rPr>
              <a:t>MNIST </a:t>
            </a:r>
            <a:r>
              <a:rPr lang="en-IN" sz="1400" b="1" dirty="0" smtClean="0">
                <a:solidFill>
                  <a:schemeClr val="accent6">
                    <a:lumMod val="50000"/>
                  </a:schemeClr>
                </a:solidFill>
              </a:rPr>
              <a:t> CLASSIFICATION</a:t>
            </a:r>
            <a:endParaRPr lang="en-IN" sz="1400" b="1" dirty="0">
              <a:solidFill>
                <a:schemeClr val="accent6">
                  <a:lumMod val="50000"/>
                </a:schemeClr>
              </a:solidFill>
            </a:endParaRPr>
          </a:p>
          <a:p>
            <a:pPr marL="285750" lvl="0" indent="-285750">
              <a:spcBef>
                <a:spcPts val="1600"/>
              </a:spcBef>
              <a:spcAft>
                <a:spcPts val="1600"/>
              </a:spcAft>
              <a:buFont typeface="Wingdings" pitchFamily="2" charset="2"/>
              <a:buChar char="Ø"/>
            </a:pPr>
            <a:r>
              <a:rPr lang="en-IN" sz="1400" dirty="0">
                <a:solidFill>
                  <a:schemeClr val="accent6">
                    <a:lumMod val="50000"/>
                  </a:schemeClr>
                </a:solidFill>
              </a:rPr>
              <a:t> </a:t>
            </a:r>
            <a:r>
              <a:rPr lang="en-IN" sz="1400" dirty="0" smtClean="0">
                <a:solidFill>
                  <a:schemeClr val="accent6">
                    <a:lumMod val="50000"/>
                  </a:schemeClr>
                </a:solidFill>
              </a:rPr>
              <a:t>    </a:t>
            </a:r>
            <a:r>
              <a:rPr lang="en-IN" sz="1400" b="1" dirty="0" smtClean="0">
                <a:solidFill>
                  <a:schemeClr val="accent6">
                    <a:lumMod val="50000"/>
                  </a:schemeClr>
                </a:solidFill>
              </a:rPr>
              <a:t>IMAGE DENOSING</a:t>
            </a:r>
            <a:endParaRPr lang="en-IN" sz="1400" b="1" dirty="0">
              <a:solidFill>
                <a:schemeClr val="accent6">
                  <a:lumMod val="50000"/>
                </a:schemeClr>
              </a:solidFill>
            </a:endParaRPr>
          </a:p>
          <a:p>
            <a:pPr marL="285750" indent="-285750">
              <a:spcBef>
                <a:spcPts val="1600"/>
              </a:spcBef>
              <a:spcAft>
                <a:spcPts val="1600"/>
              </a:spcAft>
              <a:buFont typeface="Wingdings" pitchFamily="2" charset="2"/>
              <a:buChar char="Ø"/>
            </a:pPr>
            <a:r>
              <a:rPr lang="en-IN" sz="1400" dirty="0"/>
              <a:t> </a:t>
            </a:r>
            <a:r>
              <a:rPr lang="en-IN" sz="1400" dirty="0" smtClean="0"/>
              <a:t>    </a:t>
            </a:r>
            <a:r>
              <a:rPr lang="en-IN" sz="1400" b="1" dirty="0" smtClean="0">
                <a:solidFill>
                  <a:schemeClr val="accent6">
                    <a:lumMod val="50000"/>
                  </a:schemeClr>
                </a:solidFill>
              </a:rPr>
              <a:t>SEMANTIC SEGMENTATION</a:t>
            </a:r>
            <a:endParaRPr lang="en-IN" sz="1400" b="1" dirty="0" smtClean="0">
              <a:solidFill>
                <a:schemeClr val="accent6">
                  <a:lumMod val="50000"/>
                </a:schemeClr>
              </a:solidFill>
              <a:sym typeface="Lato"/>
            </a:endParaRPr>
          </a:p>
          <a:p>
            <a:pPr marL="285750" lvl="0" indent="-285750">
              <a:spcBef>
                <a:spcPts val="1600"/>
              </a:spcBef>
              <a:spcAft>
                <a:spcPts val="1600"/>
              </a:spcAft>
              <a:buFont typeface="Courier New" pitchFamily="49" charset="0"/>
              <a:buChar char="o"/>
            </a:pPr>
            <a:endParaRPr sz="1400" dirty="0">
              <a:solidFill>
                <a:schemeClr val="accent6">
                  <a:lumMod val="50000"/>
                </a:schemeClr>
              </a:solidFill>
              <a:sym typeface="Lato"/>
            </a:endParaRPr>
          </a:p>
        </p:txBody>
      </p:sp>
      <p:sp>
        <p:nvSpPr>
          <p:cNvPr id="10" name="TextBox 9"/>
          <p:cNvSpPr txBox="1"/>
          <p:nvPr/>
        </p:nvSpPr>
        <p:spPr>
          <a:xfrm>
            <a:off x="2701093" y="4397529"/>
            <a:ext cx="3455083"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Second assignment deals with MNIST classification, Image De-noising</a:t>
            </a:r>
            <a:endParaRPr lang="en-IN" sz="900" dirty="0">
              <a:solidFill>
                <a:schemeClr val="bg1"/>
              </a:solidFill>
              <a:latin typeface="Calibri" pitchFamily="34" charset="0"/>
              <a:cs typeface="Calibri" pitchFamily="34" charset="0"/>
            </a:endParaRPr>
          </a:p>
        </p:txBody>
      </p:sp>
      <p:sp>
        <p:nvSpPr>
          <p:cNvPr id="11" name="TextBox 10"/>
          <p:cNvSpPr txBox="1"/>
          <p:nvPr/>
        </p:nvSpPr>
        <p:spPr>
          <a:xfrm>
            <a:off x="3670579" y="4581517"/>
            <a:ext cx="1516110"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a</a:t>
            </a:r>
            <a:r>
              <a:rPr lang="en-US" sz="900" dirty="0" smtClean="0">
                <a:solidFill>
                  <a:schemeClr val="bg1"/>
                </a:solidFill>
                <a:latin typeface="Calibri" pitchFamily="34" charset="0"/>
                <a:cs typeface="Calibri" pitchFamily="34" charset="0"/>
              </a:rPr>
              <a:t>nd Semantic Segmentation</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25357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71550"/>
            <a:ext cx="6462600" cy="857400"/>
          </a:xfrm>
        </p:spPr>
        <p:txBody>
          <a:bodyPr/>
          <a:lstStyle/>
          <a:p>
            <a:r>
              <a:rPr lang="en-IN" sz="1800" b="1" dirty="0" smtClean="0">
                <a:solidFill>
                  <a:schemeClr val="tx1">
                    <a:lumMod val="50000"/>
                  </a:schemeClr>
                </a:solidFill>
              </a:rPr>
              <a:t>           </a:t>
            </a:r>
            <a:r>
              <a:rPr lang="en-IN" sz="1800" b="1" u="sng" dirty="0" smtClean="0">
                <a:solidFill>
                  <a:schemeClr val="tx1">
                    <a:lumMod val="50000"/>
                  </a:schemeClr>
                </a:solidFill>
              </a:rPr>
              <a:t>MNIST </a:t>
            </a:r>
            <a:r>
              <a:rPr lang="en-IN" sz="1800" b="1" u="sng" dirty="0">
                <a:solidFill>
                  <a:schemeClr val="tx1">
                    <a:lumMod val="50000"/>
                  </a:schemeClr>
                </a:solidFill>
              </a:rPr>
              <a:t>CLASSIFICATION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Rectangle 5"/>
          <p:cNvSpPr/>
          <p:nvPr/>
        </p:nvSpPr>
        <p:spPr>
          <a:xfrm>
            <a:off x="971600" y="1851670"/>
            <a:ext cx="6552728" cy="1600438"/>
          </a:xfrm>
          <a:prstGeom prst="rect">
            <a:avLst/>
          </a:prstGeom>
        </p:spPr>
        <p:txBody>
          <a:bodyPr wrap="square">
            <a:spAutoFit/>
          </a:bodyPr>
          <a:lstStyle/>
          <a:p>
            <a:r>
              <a:rPr lang="en-US" sz="1400" dirty="0" smtClean="0">
                <a:solidFill>
                  <a:schemeClr val="tx1">
                    <a:lumMod val="50000"/>
                  </a:schemeClr>
                </a:solidFill>
                <a:latin typeface="Calibri" pitchFamily="34" charset="0"/>
                <a:cs typeface="Calibri" pitchFamily="34" charset="0"/>
              </a:rPr>
              <a:t>MNIST dataset </a:t>
            </a:r>
            <a:r>
              <a:rPr lang="en-US" sz="1400" dirty="0">
                <a:solidFill>
                  <a:schemeClr val="tx1">
                    <a:lumMod val="50000"/>
                  </a:schemeClr>
                </a:solidFill>
                <a:latin typeface="Calibri" pitchFamily="34" charset="0"/>
                <a:cs typeface="Calibri" pitchFamily="34" charset="0"/>
              </a:rPr>
              <a:t>can be used as the basis for learning and practicing how to develop, evaluate, and use convolutional deep learning neural networks for image classification from </a:t>
            </a:r>
            <a:r>
              <a:rPr lang="en-US" sz="1400" dirty="0" smtClean="0">
                <a:solidFill>
                  <a:schemeClr val="tx1">
                    <a:lumMod val="50000"/>
                  </a:schemeClr>
                </a:solidFill>
                <a:latin typeface="Calibri" pitchFamily="34" charset="0"/>
                <a:cs typeface="Calibri" pitchFamily="34" charset="0"/>
              </a:rPr>
              <a:t>scratch.</a:t>
            </a:r>
            <a:r>
              <a:rPr lang="en-US" sz="1400" dirty="0">
                <a:solidFill>
                  <a:schemeClr val="tx1">
                    <a:lumMod val="50000"/>
                  </a:schemeClr>
                </a:solidFill>
                <a:latin typeface="Calibri" pitchFamily="34" charset="0"/>
                <a:cs typeface="Calibri" pitchFamily="34" charset="0"/>
              </a:rPr>
              <a:t> </a:t>
            </a:r>
            <a:endParaRPr lang="en-US" sz="1400" dirty="0" smtClean="0">
              <a:solidFill>
                <a:schemeClr val="tx1">
                  <a:lumMod val="50000"/>
                </a:schemeClr>
              </a:solidFill>
              <a:latin typeface="Calibri" pitchFamily="34" charset="0"/>
              <a:cs typeface="Calibri" pitchFamily="34" charset="0"/>
            </a:endParaRPr>
          </a:p>
          <a:p>
            <a:endParaRPr lang="en-US" sz="1400" dirty="0">
              <a:solidFill>
                <a:schemeClr val="tx1">
                  <a:lumMod val="50000"/>
                </a:schemeClr>
              </a:solidFill>
              <a:latin typeface="Calibri" pitchFamily="34" charset="0"/>
              <a:cs typeface="Calibri" pitchFamily="34" charset="0"/>
            </a:endParaRPr>
          </a:p>
          <a:p>
            <a:r>
              <a:rPr lang="en-US" sz="1400" dirty="0" smtClean="0">
                <a:solidFill>
                  <a:schemeClr val="tx1">
                    <a:lumMod val="50000"/>
                  </a:schemeClr>
                </a:solidFill>
                <a:latin typeface="Calibri" pitchFamily="34" charset="0"/>
                <a:cs typeface="Calibri" pitchFamily="34" charset="0"/>
              </a:rPr>
              <a:t>This </a:t>
            </a:r>
            <a:r>
              <a:rPr lang="en-US" sz="1400" dirty="0">
                <a:solidFill>
                  <a:schemeClr val="tx1">
                    <a:lumMod val="50000"/>
                  </a:schemeClr>
                </a:solidFill>
                <a:latin typeface="Calibri" pitchFamily="34" charset="0"/>
                <a:cs typeface="Calibri" pitchFamily="34" charset="0"/>
              </a:rPr>
              <a:t>includes how to develop a robust test harness for estimating the performance of the model, how to explore improvements to the model, and how to save the model and later load it to make predictions on new data</a:t>
            </a:r>
            <a:endParaRPr lang="en-IN" sz="1400" dirty="0">
              <a:solidFill>
                <a:schemeClr val="tx1">
                  <a:lumMod val="50000"/>
                </a:schemeClr>
              </a:solidFill>
              <a:latin typeface="Calibri" pitchFamily="34" charset="0"/>
              <a:cs typeface="Calibri" pitchFamily="34" charset="0"/>
            </a:endParaRPr>
          </a:p>
        </p:txBody>
      </p:sp>
      <p:sp>
        <p:nvSpPr>
          <p:cNvPr id="7" name="TextBox 6"/>
          <p:cNvSpPr txBox="1"/>
          <p:nvPr/>
        </p:nvSpPr>
        <p:spPr>
          <a:xfrm>
            <a:off x="2051720" y="4451349"/>
            <a:ext cx="4535203"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MNIST dataset  </a:t>
            </a:r>
            <a:r>
              <a:rPr lang="en-US" sz="900" dirty="0">
                <a:solidFill>
                  <a:schemeClr val="bg1"/>
                </a:solidFill>
                <a:latin typeface="Calibri" pitchFamily="34" charset="0"/>
                <a:cs typeface="Calibri" pitchFamily="34" charset="0"/>
              </a:rPr>
              <a:t>is </a:t>
            </a:r>
            <a:r>
              <a:rPr lang="en-US" sz="900" dirty="0" smtClean="0">
                <a:solidFill>
                  <a:schemeClr val="bg1"/>
                </a:solidFill>
                <a:latin typeface="Calibri" pitchFamily="34" charset="0"/>
                <a:cs typeface="Calibri" pitchFamily="34" charset="0"/>
              </a:rPr>
              <a:t>recommended for </a:t>
            </a:r>
            <a:r>
              <a:rPr lang="en-US" sz="900" dirty="0">
                <a:solidFill>
                  <a:schemeClr val="bg1"/>
                </a:solidFill>
                <a:latin typeface="Calibri" pitchFamily="34" charset="0"/>
                <a:cs typeface="Calibri" pitchFamily="34" charset="0"/>
              </a:rPr>
              <a:t>people who want to try </a:t>
            </a:r>
            <a:r>
              <a:rPr lang="en-US" sz="900" dirty="0" smtClean="0">
                <a:solidFill>
                  <a:schemeClr val="bg1"/>
                </a:solidFill>
                <a:latin typeface="Calibri" pitchFamily="34" charset="0"/>
                <a:cs typeface="Calibri" pitchFamily="34" charset="0"/>
              </a:rPr>
              <a:t>pattern recognition methods on</a:t>
            </a:r>
            <a:endParaRPr lang="en-IN" sz="900" dirty="0">
              <a:solidFill>
                <a:schemeClr val="bg1"/>
              </a:solidFill>
              <a:latin typeface="Calibri" pitchFamily="34" charset="0"/>
              <a:cs typeface="Calibri" pitchFamily="34" charset="0"/>
            </a:endParaRPr>
          </a:p>
        </p:txBody>
      </p:sp>
      <p:sp>
        <p:nvSpPr>
          <p:cNvPr id="9" name="TextBox 8"/>
          <p:cNvSpPr txBox="1"/>
          <p:nvPr/>
        </p:nvSpPr>
        <p:spPr>
          <a:xfrm>
            <a:off x="2483117" y="4682181"/>
            <a:ext cx="3672408"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real-world data spending minimal efforts on preprocessing and formatting</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11192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2602230" y="483518"/>
            <a:ext cx="5677992" cy="336962"/>
          </a:xfrm>
          <a:prstGeom prst="rect">
            <a:avLst/>
          </a:prstGeom>
        </p:spPr>
        <p:txBody>
          <a:bodyPr spcFirstLastPara="1" wrap="square" lIns="91425" tIns="91425" rIns="91425" bIns="91425" anchor="b" anchorCtr="0">
            <a:noAutofit/>
          </a:bodyPr>
          <a:lstStyle/>
          <a:p>
            <a:pPr marL="0" lvl="0" indent="0"/>
            <a:r>
              <a:rPr lang="en-IN" sz="1600" b="1" u="sng" dirty="0">
                <a:solidFill>
                  <a:schemeClr val="tx1">
                    <a:lumMod val="50000"/>
                  </a:schemeClr>
                </a:solidFill>
                <a:latin typeface="Calibri" pitchFamily="34" charset="0"/>
                <a:cs typeface="Calibri" pitchFamily="34" charset="0"/>
              </a:rPr>
              <a:t>Learning Rate and Weight Decay</a:t>
            </a:r>
            <a:endParaRPr sz="1600" b="1" u="sng" dirty="0">
              <a:solidFill>
                <a:schemeClr val="tx1">
                  <a:lumMod val="50000"/>
                </a:schemeClr>
              </a:solidFill>
              <a:latin typeface="Calibri" pitchFamily="34" charset="0"/>
              <a:cs typeface="Calibri" pitchFamily="34" charset="0"/>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561058"/>
            <a:ext cx="2718993" cy="181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796" y="2510433"/>
            <a:ext cx="2749523" cy="1773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3488214" y="3397114"/>
            <a:ext cx="2016224" cy="216024"/>
          </a:xfrm>
          <a:prstGeom prst="rightArrow">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89110" y="1059582"/>
            <a:ext cx="3650842" cy="830997"/>
          </a:xfrm>
          <a:prstGeom prst="rect">
            <a:avLst/>
          </a:prstGeom>
        </p:spPr>
        <p:txBody>
          <a:bodyPr wrap="square">
            <a:spAutoFit/>
          </a:bodyPr>
          <a:lstStyle/>
          <a:p>
            <a:r>
              <a:rPr lang="en-US" sz="1200" b="1" u="sng" dirty="0" smtClean="0">
                <a:solidFill>
                  <a:schemeClr val="tx1">
                    <a:lumMod val="50000"/>
                  </a:schemeClr>
                </a:solidFill>
              </a:rPr>
              <a:t>Learning Rate</a:t>
            </a:r>
            <a:r>
              <a:rPr lang="en-US" sz="1200" b="1" dirty="0">
                <a:solidFill>
                  <a:schemeClr val="tx1">
                    <a:lumMod val="50000"/>
                  </a:schemeClr>
                </a:solidFill>
              </a:rPr>
              <a:t>:</a:t>
            </a:r>
            <a:r>
              <a:rPr lang="en-US" sz="1200" dirty="0">
                <a:solidFill>
                  <a:schemeClr val="tx1">
                    <a:lumMod val="50000"/>
                  </a:schemeClr>
                </a:solidFill>
              </a:rPr>
              <a:t> It controls how quickly or slowly a neural network model learns a problem</a:t>
            </a:r>
            <a:r>
              <a:rPr lang="en-US" sz="1200" dirty="0" smtClean="0">
                <a:solidFill>
                  <a:schemeClr val="tx1">
                    <a:lumMod val="50000"/>
                  </a:schemeClr>
                </a:solidFill>
              </a:rPr>
              <a:t>. Too small </a:t>
            </a:r>
            <a:r>
              <a:rPr lang="en-US" sz="1200" dirty="0">
                <a:solidFill>
                  <a:schemeClr val="tx1">
                    <a:lumMod val="50000"/>
                  </a:schemeClr>
                </a:solidFill>
              </a:rPr>
              <a:t>may result in a long training </a:t>
            </a:r>
            <a:r>
              <a:rPr lang="en-US" sz="1200" dirty="0" smtClean="0">
                <a:solidFill>
                  <a:schemeClr val="tx1">
                    <a:lumMod val="50000"/>
                  </a:schemeClr>
                </a:solidFill>
              </a:rPr>
              <a:t>process and large </a:t>
            </a:r>
            <a:r>
              <a:rPr lang="en-IN" sz="1200" dirty="0">
                <a:solidFill>
                  <a:schemeClr val="tx1">
                    <a:lumMod val="50000"/>
                  </a:schemeClr>
                </a:solidFill>
              </a:rPr>
              <a:t>an unstable training </a:t>
            </a:r>
            <a:r>
              <a:rPr lang="en-IN" sz="1200" dirty="0" smtClean="0">
                <a:solidFill>
                  <a:schemeClr val="tx1">
                    <a:lumMod val="50000"/>
                  </a:schemeClr>
                </a:solidFill>
              </a:rPr>
              <a:t>process</a:t>
            </a:r>
            <a:r>
              <a:rPr lang="en-IN" sz="1200" dirty="0" smtClean="0"/>
              <a:t>.</a:t>
            </a:r>
            <a:endParaRPr lang="en-IN" sz="1200" b="1" dirty="0">
              <a:solidFill>
                <a:schemeClr val="tx1">
                  <a:lumMod val="50000"/>
                </a:schemeClr>
              </a:solidFill>
              <a:latin typeface="Exo 2"/>
              <a:ea typeface="Exo 2"/>
              <a:cs typeface="Exo 2"/>
            </a:endParaRPr>
          </a:p>
        </p:txBody>
      </p:sp>
      <p:sp>
        <p:nvSpPr>
          <p:cNvPr id="12" name="Rectangle 11"/>
          <p:cNvSpPr/>
          <p:nvPr/>
        </p:nvSpPr>
        <p:spPr>
          <a:xfrm>
            <a:off x="5152757" y="1059582"/>
            <a:ext cx="3600837" cy="646331"/>
          </a:xfrm>
          <a:prstGeom prst="rect">
            <a:avLst/>
          </a:prstGeom>
        </p:spPr>
        <p:txBody>
          <a:bodyPr wrap="square">
            <a:spAutoFit/>
          </a:bodyPr>
          <a:lstStyle/>
          <a:p>
            <a:r>
              <a:rPr lang="en-US" sz="1200" b="1" u="sng" dirty="0" smtClean="0">
                <a:solidFill>
                  <a:schemeClr val="tx1">
                    <a:lumMod val="50000"/>
                  </a:schemeClr>
                </a:solidFill>
              </a:rPr>
              <a:t>Weight Decay</a:t>
            </a:r>
            <a:r>
              <a:rPr lang="en-US" sz="1200" b="1" dirty="0">
                <a:solidFill>
                  <a:schemeClr val="tx1">
                    <a:lumMod val="50000"/>
                  </a:schemeClr>
                </a:solidFill>
              </a:rPr>
              <a:t>:</a:t>
            </a:r>
            <a:r>
              <a:rPr lang="en-US" sz="1200" dirty="0">
                <a:solidFill>
                  <a:schemeClr val="tx1">
                    <a:lumMod val="50000"/>
                  </a:schemeClr>
                </a:solidFill>
              </a:rPr>
              <a:t> Is a </a:t>
            </a:r>
            <a:r>
              <a:rPr lang="en-US" sz="1200" dirty="0" smtClean="0">
                <a:solidFill>
                  <a:schemeClr val="tx1">
                    <a:lumMod val="50000"/>
                  </a:schemeClr>
                </a:solidFill>
              </a:rPr>
              <a:t>regularization </a:t>
            </a:r>
            <a:r>
              <a:rPr lang="en-US" sz="1200" dirty="0">
                <a:solidFill>
                  <a:schemeClr val="tx1">
                    <a:lumMod val="50000"/>
                  </a:schemeClr>
                </a:solidFill>
              </a:rPr>
              <a:t>technique used to avoid over-fitting</a:t>
            </a:r>
            <a:r>
              <a:rPr lang="en-US" sz="1200" dirty="0" smtClean="0">
                <a:solidFill>
                  <a:schemeClr val="tx1">
                    <a:lumMod val="50000"/>
                  </a:schemeClr>
                </a:solidFill>
              </a:rPr>
              <a:t>.</a:t>
            </a:r>
            <a:r>
              <a:rPr lang="en-US" sz="1200" dirty="0">
                <a:solidFill>
                  <a:schemeClr val="tx1">
                    <a:lumMod val="50000"/>
                  </a:schemeClr>
                </a:solidFill>
              </a:rPr>
              <a:t> </a:t>
            </a:r>
            <a:r>
              <a:rPr lang="en-US" sz="1200" dirty="0" smtClean="0">
                <a:solidFill>
                  <a:schemeClr val="tx1">
                    <a:lumMod val="50000"/>
                  </a:schemeClr>
                </a:solidFill>
              </a:rPr>
              <a:t>Large weight results large </a:t>
            </a:r>
            <a:r>
              <a:rPr lang="en-US" sz="1200" dirty="0">
                <a:solidFill>
                  <a:schemeClr val="tx1">
                    <a:lumMod val="50000"/>
                  </a:schemeClr>
                </a:solidFill>
              </a:rPr>
              <a:t>changes in output for small changes in the </a:t>
            </a:r>
            <a:r>
              <a:rPr lang="en-US" sz="1200" dirty="0" smtClean="0">
                <a:solidFill>
                  <a:schemeClr val="tx1">
                    <a:lumMod val="50000"/>
                  </a:schemeClr>
                </a:solidFill>
              </a:rPr>
              <a:t>inputs.</a:t>
            </a:r>
            <a:endParaRPr lang="en-IN" sz="1200" b="1" dirty="0">
              <a:solidFill>
                <a:schemeClr val="tx1">
                  <a:lumMod val="50000"/>
                </a:schemeClr>
              </a:solidFill>
              <a:latin typeface="Exo 2"/>
              <a:ea typeface="Exo 2"/>
              <a:cs typeface="Exo 2"/>
            </a:endParaRPr>
          </a:p>
        </p:txBody>
      </p:sp>
      <p:sp>
        <p:nvSpPr>
          <p:cNvPr id="14" name="Rectangle 13"/>
          <p:cNvSpPr/>
          <p:nvPr/>
        </p:nvSpPr>
        <p:spPr>
          <a:xfrm>
            <a:off x="536477" y="2011655"/>
            <a:ext cx="3168352" cy="400110"/>
          </a:xfrm>
          <a:prstGeom prst="rect">
            <a:avLst/>
          </a:prstGeom>
        </p:spPr>
        <p:txBody>
          <a:bodyPr wrap="square">
            <a:spAutoFit/>
          </a:bodyPr>
          <a:lstStyle/>
          <a:p>
            <a:r>
              <a:rPr lang="en-IN" sz="1000" b="1" u="sng" dirty="0" smtClean="0">
                <a:solidFill>
                  <a:schemeClr val="tx1">
                    <a:lumMod val="50000"/>
                  </a:schemeClr>
                </a:solidFill>
                <a:latin typeface="Exo 2"/>
                <a:ea typeface="Exo 2"/>
                <a:cs typeface="Exo 2"/>
              </a:rPr>
              <a:t>Predicted Values without training (no change in weight decay and learning rate</a:t>
            </a:r>
            <a:r>
              <a:rPr lang="en-IN" sz="1000" b="1" dirty="0" smtClean="0">
                <a:solidFill>
                  <a:schemeClr val="tx1">
                    <a:lumMod val="50000"/>
                  </a:schemeClr>
                </a:solidFill>
                <a:latin typeface="Exo 2"/>
                <a:ea typeface="Exo 2"/>
                <a:cs typeface="Exo 2"/>
              </a:rPr>
              <a:t>.</a:t>
            </a:r>
            <a:endParaRPr lang="en-IN" sz="1000" b="1" dirty="0">
              <a:solidFill>
                <a:schemeClr val="tx1">
                  <a:lumMod val="50000"/>
                </a:schemeClr>
              </a:solidFill>
              <a:latin typeface="Exo 2"/>
              <a:ea typeface="Exo 2"/>
              <a:cs typeface="Exo 2"/>
            </a:endParaRPr>
          </a:p>
        </p:txBody>
      </p:sp>
      <p:sp>
        <p:nvSpPr>
          <p:cNvPr id="15" name="Rectangle 14"/>
          <p:cNvSpPr/>
          <p:nvPr/>
        </p:nvSpPr>
        <p:spPr>
          <a:xfrm>
            <a:off x="5441226" y="2011655"/>
            <a:ext cx="3384376" cy="400110"/>
          </a:xfrm>
          <a:prstGeom prst="rect">
            <a:avLst/>
          </a:prstGeom>
        </p:spPr>
        <p:txBody>
          <a:bodyPr wrap="square">
            <a:spAutoFit/>
          </a:bodyPr>
          <a:lstStyle/>
          <a:p>
            <a:r>
              <a:rPr lang="en-IN" sz="1000" b="1" u="sng" dirty="0" smtClean="0">
                <a:solidFill>
                  <a:schemeClr val="tx1">
                    <a:lumMod val="50000"/>
                  </a:schemeClr>
                </a:solidFill>
                <a:latin typeface="Exo 2"/>
                <a:ea typeface="Exo 2"/>
                <a:cs typeface="Exo 2"/>
              </a:rPr>
              <a:t>Predicted Values on training the dataset with optimum values of weight decay and learning rates</a:t>
            </a:r>
            <a:r>
              <a:rPr lang="en-IN" sz="1000" b="1" dirty="0" smtClean="0">
                <a:solidFill>
                  <a:schemeClr val="tx1">
                    <a:lumMod val="50000"/>
                  </a:schemeClr>
                </a:solidFill>
                <a:latin typeface="Exo 2"/>
                <a:ea typeface="Exo 2"/>
                <a:cs typeface="Exo 2"/>
              </a:rPr>
              <a:t>.</a:t>
            </a:r>
            <a:endParaRPr lang="en-IN" sz="1000" b="1" dirty="0">
              <a:solidFill>
                <a:schemeClr val="tx1">
                  <a:lumMod val="50000"/>
                </a:schemeClr>
              </a:solidFill>
              <a:latin typeface="Exo 2"/>
              <a:ea typeface="Exo 2"/>
              <a:cs typeface="Exo 2"/>
            </a:endParaRPr>
          </a:p>
        </p:txBody>
      </p:sp>
      <p:sp>
        <p:nvSpPr>
          <p:cNvPr id="16" name="Rectangle 15"/>
          <p:cNvSpPr/>
          <p:nvPr/>
        </p:nvSpPr>
        <p:spPr>
          <a:xfrm>
            <a:off x="3709522" y="3083872"/>
            <a:ext cx="1443235" cy="338554"/>
          </a:xfrm>
          <a:prstGeom prst="rect">
            <a:avLst/>
          </a:prstGeom>
        </p:spPr>
        <p:txBody>
          <a:bodyPr wrap="square">
            <a:spAutoFit/>
          </a:bodyPr>
          <a:lstStyle/>
          <a:p>
            <a:r>
              <a:rPr lang="en-IN" sz="800" b="1" dirty="0" smtClean="0">
                <a:solidFill>
                  <a:schemeClr val="tx1">
                    <a:lumMod val="50000"/>
                  </a:schemeClr>
                </a:solidFill>
                <a:latin typeface="Exo 2"/>
                <a:ea typeface="Exo 2"/>
                <a:cs typeface="Exo 2"/>
              </a:rPr>
              <a:t>Changing Weight and Learning Rate</a:t>
            </a:r>
            <a:endParaRPr lang="en-IN" sz="800" b="1" dirty="0">
              <a:solidFill>
                <a:schemeClr val="tx1">
                  <a:lumMod val="50000"/>
                </a:schemeClr>
              </a:solidFill>
              <a:latin typeface="Exo 2"/>
              <a:ea typeface="Exo 2"/>
              <a:cs typeface="Exo 2"/>
            </a:endParaRPr>
          </a:p>
        </p:txBody>
      </p:sp>
      <p:sp>
        <p:nvSpPr>
          <p:cNvPr id="13" name="TextBox 12"/>
          <p:cNvSpPr txBox="1"/>
          <p:nvPr/>
        </p:nvSpPr>
        <p:spPr>
          <a:xfrm>
            <a:off x="1956557" y="4515966"/>
            <a:ext cx="4127611"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Above figure shows predicted output without training and with training with  varying          </a:t>
            </a:r>
            <a:endParaRPr lang="en-IN" sz="900" dirty="0">
              <a:solidFill>
                <a:schemeClr val="bg1"/>
              </a:solidFill>
              <a:latin typeface="Calibri" pitchFamily="34" charset="0"/>
              <a:cs typeface="Calibri" pitchFamily="34" charset="0"/>
            </a:endParaRPr>
          </a:p>
        </p:txBody>
      </p:sp>
      <p:sp>
        <p:nvSpPr>
          <p:cNvPr id="17" name="TextBox 16"/>
          <p:cNvSpPr txBox="1"/>
          <p:nvPr/>
        </p:nvSpPr>
        <p:spPr>
          <a:xfrm>
            <a:off x="2652210" y="4733161"/>
            <a:ext cx="2736304"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hyper parameters </a:t>
            </a:r>
            <a:r>
              <a:rPr lang="en-IN" sz="900" dirty="0" smtClean="0">
                <a:solidFill>
                  <a:schemeClr val="bg1"/>
                </a:solidFill>
                <a:latin typeface="Calibri" pitchFamily="34" charset="0"/>
                <a:cs typeface="Calibri" pitchFamily="34" charset="0"/>
              </a:rPr>
              <a:t>like learning rate and weight decay.</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47133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1" y="195486"/>
            <a:ext cx="2310148" cy="3369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b="1" dirty="0" smtClean="0">
                <a:solidFill>
                  <a:schemeClr val="tx1">
                    <a:lumMod val="50000"/>
                  </a:schemeClr>
                </a:solidFill>
                <a:latin typeface="Calibri" pitchFamily="34" charset="0"/>
                <a:cs typeface="Calibri" pitchFamily="34" charset="0"/>
              </a:rPr>
              <a:t>Learning Rate Graphs</a:t>
            </a:r>
            <a:r>
              <a:rPr lang="en-IN" sz="1400" dirty="0" smtClean="0">
                <a:solidFill>
                  <a:schemeClr val="tx1">
                    <a:lumMod val="50000"/>
                  </a:schemeClr>
                </a:solidFill>
                <a:latin typeface="Calibri" pitchFamily="34" charset="0"/>
                <a:cs typeface="Calibri" pitchFamily="34" charset="0"/>
              </a:rPr>
              <a:t>:</a:t>
            </a:r>
            <a:endParaRPr sz="1400" dirty="0">
              <a:solidFill>
                <a:schemeClr val="tx1">
                  <a:lumMod val="50000"/>
                </a:schemeClr>
              </a:solidFill>
              <a:latin typeface="Calibri" pitchFamily="34" charset="0"/>
              <a:cs typeface="Calibri" pitchFamily="34" charset="0"/>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01" y="546057"/>
            <a:ext cx="2238140" cy="1864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Google Shape;93;p13"/>
          <p:cNvSpPr txBox="1">
            <a:spLocks/>
          </p:cNvSpPr>
          <p:nvPr/>
        </p:nvSpPr>
        <p:spPr>
          <a:xfrm>
            <a:off x="937366" y="2571750"/>
            <a:ext cx="2310148" cy="3369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1400" b="1" dirty="0" smtClean="0">
                <a:solidFill>
                  <a:schemeClr val="tx1">
                    <a:lumMod val="50000"/>
                  </a:schemeClr>
                </a:solidFill>
                <a:latin typeface="Calibri" pitchFamily="34" charset="0"/>
                <a:cs typeface="Calibri" pitchFamily="34" charset="0"/>
              </a:rPr>
              <a:t>Weight Decay Graphs</a:t>
            </a:r>
            <a:r>
              <a:rPr lang="en-IN" sz="1400" dirty="0" smtClean="0">
                <a:solidFill>
                  <a:schemeClr val="tx1">
                    <a:lumMod val="50000"/>
                  </a:schemeClr>
                </a:solidFill>
                <a:latin typeface="Calibri" pitchFamily="34" charset="0"/>
                <a:cs typeface="Calibri" pitchFamily="34" charset="0"/>
              </a:rPr>
              <a:t>:</a:t>
            </a:r>
            <a:endParaRPr lang="en-IN" sz="1400" dirty="0">
              <a:solidFill>
                <a:schemeClr val="tx1">
                  <a:lumMod val="50000"/>
                </a:schemeClr>
              </a:solidFill>
              <a:latin typeface="Calibri" pitchFamily="34" charset="0"/>
              <a:cs typeface="Calibri" pitchFamily="34" charset="0"/>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070409"/>
            <a:ext cx="2448273" cy="1665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Google Shape;93;p13"/>
          <p:cNvSpPr txBox="1">
            <a:spLocks/>
          </p:cNvSpPr>
          <p:nvPr/>
        </p:nvSpPr>
        <p:spPr>
          <a:xfrm>
            <a:off x="968009" y="3035329"/>
            <a:ext cx="2248862" cy="1440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1000" u="sng" dirty="0" smtClean="0">
                <a:solidFill>
                  <a:schemeClr val="tx1">
                    <a:lumMod val="50000"/>
                  </a:schemeClr>
                </a:solidFill>
                <a:latin typeface="Calibri" pitchFamily="34" charset="0"/>
                <a:cs typeface="Calibri" pitchFamily="34" charset="0"/>
              </a:rPr>
              <a:t>Training without weights decay</a:t>
            </a:r>
            <a:endParaRPr lang="en-IN" sz="1000" u="sng" dirty="0">
              <a:solidFill>
                <a:schemeClr val="tx1">
                  <a:lumMod val="50000"/>
                </a:schemeClr>
              </a:solidFill>
              <a:latin typeface="Calibri" pitchFamily="34" charset="0"/>
              <a:cs typeface="Calibri" pitchFamily="34" charset="0"/>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1502" y="3105336"/>
            <a:ext cx="2421013" cy="1596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Google Shape;93;p13"/>
          <p:cNvSpPr txBox="1">
            <a:spLocks/>
          </p:cNvSpPr>
          <p:nvPr/>
        </p:nvSpPr>
        <p:spPr>
          <a:xfrm>
            <a:off x="4355976" y="3033328"/>
            <a:ext cx="2248862" cy="1440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1000" u="sng" dirty="0" smtClean="0">
                <a:solidFill>
                  <a:schemeClr val="tx1">
                    <a:lumMod val="50000"/>
                  </a:schemeClr>
                </a:solidFill>
                <a:latin typeface="Calibri" pitchFamily="34" charset="0"/>
                <a:cs typeface="Calibri" pitchFamily="34" charset="0"/>
              </a:rPr>
              <a:t>Training with weights decay</a:t>
            </a:r>
            <a:endParaRPr lang="en-IN" sz="1000" u="sng" dirty="0">
              <a:solidFill>
                <a:schemeClr val="tx1">
                  <a:lumMod val="50000"/>
                </a:schemeClr>
              </a:solidFill>
              <a:latin typeface="Calibri" pitchFamily="34" charset="0"/>
              <a:cs typeface="Calibri" pitchFamily="34" charset="0"/>
            </a:endParaRPr>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8156" y="546057"/>
            <a:ext cx="2565261" cy="18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159731" y="4732686"/>
            <a:ext cx="4392489"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Above graphs show effect of changing learning rate and weight decay on training  process.   </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76421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760900" y="339502"/>
            <a:ext cx="5894016" cy="336962"/>
          </a:xfrm>
          <a:prstGeom prst="rect">
            <a:avLst/>
          </a:prstGeom>
        </p:spPr>
        <p:txBody>
          <a:bodyPr spcFirstLastPara="1" wrap="square" lIns="91425" tIns="91425" rIns="91425" bIns="91425" anchor="b" anchorCtr="0">
            <a:noAutofit/>
          </a:bodyPr>
          <a:lstStyle/>
          <a:p>
            <a:pPr lvl="0"/>
            <a:r>
              <a:rPr lang="en-IN" sz="1400" b="1" u="sng" dirty="0" smtClean="0">
                <a:solidFill>
                  <a:schemeClr val="tx1">
                    <a:lumMod val="50000"/>
                  </a:schemeClr>
                </a:solidFill>
                <a:latin typeface="Calibri" pitchFamily="34" charset="0"/>
                <a:cs typeface="Calibri" pitchFamily="34" charset="0"/>
              </a:rPr>
              <a:t>Convolution </a:t>
            </a:r>
            <a:r>
              <a:rPr lang="en-US" sz="1400" b="1" u="sng" dirty="0">
                <a:solidFill>
                  <a:schemeClr val="tx1">
                    <a:lumMod val="50000"/>
                  </a:schemeClr>
                </a:solidFill>
                <a:latin typeface="Calibri" pitchFamily="34" charset="0"/>
                <a:cs typeface="Calibri" pitchFamily="34" charset="0"/>
              </a:rPr>
              <a:t>CONV </a:t>
            </a:r>
            <a:r>
              <a:rPr lang="en-US" sz="1400" b="1" u="sng" dirty="0" err="1">
                <a:solidFill>
                  <a:schemeClr val="tx1">
                    <a:lumMod val="50000"/>
                  </a:schemeClr>
                </a:solidFill>
                <a:latin typeface="Calibri" pitchFamily="34" charset="0"/>
                <a:cs typeface="Calibri" pitchFamily="34" charset="0"/>
              </a:rPr>
              <a:t>KxK</a:t>
            </a:r>
            <a:r>
              <a:rPr lang="en-US" sz="1400" b="1" u="sng" dirty="0">
                <a:solidFill>
                  <a:schemeClr val="tx1">
                    <a:lumMod val="50000"/>
                  </a:schemeClr>
                </a:solidFill>
                <a:latin typeface="Calibri" pitchFamily="34" charset="0"/>
                <a:cs typeface="Calibri" pitchFamily="34" charset="0"/>
              </a:rPr>
              <a:t>, </a:t>
            </a:r>
            <a:r>
              <a:rPr lang="en-US" sz="1400" b="1" u="sng" dirty="0" smtClean="0">
                <a:solidFill>
                  <a:schemeClr val="tx1">
                    <a:lumMod val="50000"/>
                  </a:schemeClr>
                </a:solidFill>
                <a:latin typeface="Calibri" pitchFamily="34" charset="0"/>
                <a:cs typeface="Calibri" pitchFamily="34" charset="0"/>
              </a:rPr>
              <a:t>N </a:t>
            </a:r>
            <a:r>
              <a:rPr lang="en-US" sz="1400" b="1" u="sng" dirty="0">
                <a:solidFill>
                  <a:schemeClr val="tx1">
                    <a:lumMod val="50000"/>
                  </a:schemeClr>
                </a:solidFill>
                <a:latin typeface="Calibri" pitchFamily="34" charset="0"/>
                <a:cs typeface="Calibri" pitchFamily="34" charset="0"/>
              </a:rPr>
              <a:t> </a:t>
            </a:r>
            <a:r>
              <a:rPr lang="en-US" sz="1400" b="1" u="sng" dirty="0" smtClean="0">
                <a:solidFill>
                  <a:schemeClr val="tx1">
                    <a:lumMod val="50000"/>
                  </a:schemeClr>
                </a:solidFill>
                <a:latin typeface="Calibri" pitchFamily="34" charset="0"/>
                <a:cs typeface="Calibri" pitchFamily="34" charset="0"/>
              </a:rPr>
              <a:t>-&gt; N </a:t>
            </a:r>
            <a:r>
              <a:rPr lang="en-US" sz="1400" b="1" u="sng" dirty="0">
                <a:solidFill>
                  <a:schemeClr val="tx1">
                    <a:lumMod val="50000"/>
                  </a:schemeClr>
                </a:solidFill>
                <a:latin typeface="Calibri" pitchFamily="34" charset="0"/>
                <a:cs typeface="Calibri" pitchFamily="34" charset="0"/>
              </a:rPr>
              <a:t>features extracted by </a:t>
            </a:r>
            <a:r>
              <a:rPr lang="en-US" sz="1400" b="1" u="sng" dirty="0" err="1">
                <a:solidFill>
                  <a:schemeClr val="tx1">
                    <a:lumMod val="50000"/>
                  </a:schemeClr>
                </a:solidFill>
                <a:latin typeface="Calibri" pitchFamily="34" charset="0"/>
                <a:cs typeface="Calibri" pitchFamily="34" charset="0"/>
              </a:rPr>
              <a:t>KxK</a:t>
            </a:r>
            <a:r>
              <a:rPr lang="en-US" sz="1400" b="1" u="sng" dirty="0">
                <a:solidFill>
                  <a:schemeClr val="tx1">
                    <a:lumMod val="50000"/>
                  </a:schemeClr>
                </a:solidFill>
                <a:latin typeface="Calibri" pitchFamily="34" charset="0"/>
                <a:cs typeface="Calibri" pitchFamily="34" charset="0"/>
              </a:rPr>
              <a:t> filters</a:t>
            </a:r>
            <a:endParaRPr sz="1400" b="1" u="sng" dirty="0">
              <a:solidFill>
                <a:schemeClr val="tx1">
                  <a:lumMod val="50000"/>
                </a:schemeClr>
              </a:solidFill>
              <a:latin typeface="Calibri" pitchFamily="34" charset="0"/>
              <a:cs typeface="Calibri" pitchFamily="34" charset="0"/>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ounded Rectangle 1"/>
          <p:cNvSpPr/>
          <p:nvPr/>
        </p:nvSpPr>
        <p:spPr>
          <a:xfrm>
            <a:off x="1325748" y="1509887"/>
            <a:ext cx="720080" cy="288032"/>
          </a:xfrm>
          <a:prstGeom prst="round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smtClean="0"/>
              <a:t>Conv</a:t>
            </a:r>
            <a:r>
              <a:rPr lang="en-IN" sz="800" dirty="0" smtClean="0"/>
              <a:t> 5x5,32</a:t>
            </a:r>
            <a:endParaRPr lang="en-IN" sz="800" dirty="0"/>
          </a:p>
        </p:txBody>
      </p:sp>
      <p:sp>
        <p:nvSpPr>
          <p:cNvPr id="8" name="Rounded Rectangle 7"/>
          <p:cNvSpPr/>
          <p:nvPr/>
        </p:nvSpPr>
        <p:spPr>
          <a:xfrm>
            <a:off x="2336384" y="1514558"/>
            <a:ext cx="720080" cy="288032"/>
          </a:xfrm>
          <a:prstGeom prst="roundRect">
            <a:avLst/>
          </a:prstGeom>
          <a:solidFill>
            <a:srgbClr val="C00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smtClean="0"/>
              <a:t>Maxpool</a:t>
            </a:r>
            <a:r>
              <a:rPr lang="en-IN" sz="800" dirty="0" smtClean="0"/>
              <a:t> 2x2</a:t>
            </a:r>
            <a:endParaRPr lang="en-IN" sz="800" dirty="0"/>
          </a:p>
        </p:txBody>
      </p:sp>
      <p:sp>
        <p:nvSpPr>
          <p:cNvPr id="9" name="Rounded Rectangle 8"/>
          <p:cNvSpPr/>
          <p:nvPr/>
        </p:nvSpPr>
        <p:spPr>
          <a:xfrm>
            <a:off x="3707904" y="1514558"/>
            <a:ext cx="720080" cy="288032"/>
          </a:xfrm>
          <a:prstGeom prst="round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a:t>Conv</a:t>
            </a:r>
            <a:r>
              <a:rPr lang="en-IN" sz="800" dirty="0"/>
              <a:t> </a:t>
            </a:r>
            <a:r>
              <a:rPr lang="en-IN" sz="800" dirty="0" smtClean="0"/>
              <a:t>5x5,64</a:t>
            </a:r>
            <a:endParaRPr lang="en-IN" sz="800" dirty="0"/>
          </a:p>
        </p:txBody>
      </p:sp>
      <p:sp>
        <p:nvSpPr>
          <p:cNvPr id="10" name="Rounded Rectangle 9"/>
          <p:cNvSpPr/>
          <p:nvPr/>
        </p:nvSpPr>
        <p:spPr>
          <a:xfrm>
            <a:off x="5116582" y="1511750"/>
            <a:ext cx="720080" cy="288032"/>
          </a:xfrm>
          <a:prstGeom prst="roundRect">
            <a:avLst/>
          </a:prstGeom>
          <a:solidFill>
            <a:srgbClr val="C00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a:t>Maxpool</a:t>
            </a:r>
            <a:r>
              <a:rPr lang="en-IN" sz="800" dirty="0"/>
              <a:t> 2x2</a:t>
            </a:r>
          </a:p>
        </p:txBody>
      </p:sp>
      <p:sp>
        <p:nvSpPr>
          <p:cNvPr id="11" name="Rounded Rectangle 10"/>
          <p:cNvSpPr/>
          <p:nvPr/>
        </p:nvSpPr>
        <p:spPr>
          <a:xfrm>
            <a:off x="6588223" y="1521132"/>
            <a:ext cx="720080" cy="288032"/>
          </a:xfrm>
          <a:prstGeom prst="round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FC 256</a:t>
            </a:r>
            <a:endParaRPr lang="en-IN" sz="800" dirty="0"/>
          </a:p>
        </p:txBody>
      </p:sp>
      <p:sp>
        <p:nvSpPr>
          <p:cNvPr id="12" name="Rounded Rectangle 11"/>
          <p:cNvSpPr/>
          <p:nvPr/>
        </p:nvSpPr>
        <p:spPr>
          <a:xfrm>
            <a:off x="7960145" y="1511750"/>
            <a:ext cx="720080" cy="288032"/>
          </a:xfrm>
          <a:prstGeom prst="round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FC 10</a:t>
            </a:r>
            <a:endParaRPr lang="en-IN" sz="800" dirty="0"/>
          </a:p>
        </p:txBody>
      </p:sp>
      <p:cxnSp>
        <p:nvCxnSpPr>
          <p:cNvPr id="6" name="Straight Arrow Connector 5"/>
          <p:cNvCxnSpPr>
            <a:endCxn id="2" idx="2"/>
          </p:cNvCxnSpPr>
          <p:nvPr/>
        </p:nvCxnSpPr>
        <p:spPr>
          <a:xfrm flipV="1">
            <a:off x="1685788" y="1797919"/>
            <a:ext cx="0" cy="403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24675" y="1094389"/>
            <a:ext cx="1047125" cy="3693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28 x 28 x 32 </a:t>
            </a:r>
          </a:p>
          <a:p>
            <a:r>
              <a:rPr lang="en-IN" sz="900" b="1" dirty="0" smtClean="0">
                <a:solidFill>
                  <a:schemeClr val="tx1">
                    <a:lumMod val="50000"/>
                  </a:schemeClr>
                </a:solidFill>
                <a:latin typeface="Exo 2"/>
                <a:ea typeface="Exo 2"/>
                <a:cs typeface="Exo 2"/>
              </a:rPr>
              <a:t>Input Channels</a:t>
            </a:r>
            <a:endParaRPr lang="en-IN" sz="900" b="1" dirty="0">
              <a:solidFill>
                <a:schemeClr val="tx1">
                  <a:lumMod val="50000"/>
                </a:schemeClr>
              </a:solidFill>
              <a:latin typeface="Exo 2"/>
              <a:ea typeface="Exo 2"/>
              <a:cs typeface="Exo 2"/>
            </a:endParaRPr>
          </a:p>
        </p:txBody>
      </p:sp>
      <p:sp>
        <p:nvSpPr>
          <p:cNvPr id="18" name="Rectangle 17"/>
          <p:cNvSpPr/>
          <p:nvPr/>
        </p:nvSpPr>
        <p:spPr>
          <a:xfrm>
            <a:off x="2935322" y="1140555"/>
            <a:ext cx="1276638" cy="507831"/>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14 x 14 x 32</a:t>
            </a:r>
          </a:p>
          <a:p>
            <a:r>
              <a:rPr lang="en-IN" sz="900" b="1" dirty="0" smtClean="0">
                <a:solidFill>
                  <a:schemeClr val="tx1">
                    <a:lumMod val="50000"/>
                  </a:schemeClr>
                </a:solidFill>
                <a:latin typeface="Exo 2"/>
                <a:ea typeface="Exo 2"/>
                <a:cs typeface="Exo 2"/>
              </a:rPr>
              <a:t>Input Channels</a:t>
            </a:r>
          </a:p>
          <a:p>
            <a:endParaRPr lang="en-IN" sz="900" b="1" dirty="0">
              <a:solidFill>
                <a:schemeClr val="tx1">
                  <a:lumMod val="50000"/>
                </a:schemeClr>
              </a:solidFill>
              <a:latin typeface="Exo 2"/>
              <a:ea typeface="Exo 2"/>
              <a:cs typeface="Exo 2"/>
            </a:endParaRPr>
          </a:p>
        </p:txBody>
      </p:sp>
      <p:sp>
        <p:nvSpPr>
          <p:cNvPr id="22" name="Rectangle 21"/>
          <p:cNvSpPr/>
          <p:nvPr/>
        </p:nvSpPr>
        <p:spPr>
          <a:xfrm>
            <a:off x="4332878" y="1140555"/>
            <a:ext cx="1143744" cy="3693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14 x 14 x 64</a:t>
            </a:r>
          </a:p>
          <a:p>
            <a:r>
              <a:rPr lang="en-IN" sz="900" b="1" dirty="0" smtClean="0">
                <a:solidFill>
                  <a:schemeClr val="tx1">
                    <a:lumMod val="50000"/>
                  </a:schemeClr>
                </a:solidFill>
                <a:latin typeface="Exo 2"/>
                <a:ea typeface="Exo 2"/>
                <a:cs typeface="Exo 2"/>
              </a:rPr>
              <a:t>Input Channels</a:t>
            </a:r>
            <a:endParaRPr lang="en-IN" sz="900" b="1" dirty="0">
              <a:solidFill>
                <a:schemeClr val="tx1">
                  <a:lumMod val="50000"/>
                </a:schemeClr>
              </a:solidFill>
              <a:latin typeface="Exo 2"/>
              <a:ea typeface="Exo 2"/>
              <a:cs typeface="Exo 2"/>
            </a:endParaRPr>
          </a:p>
        </p:txBody>
      </p:sp>
      <p:sp>
        <p:nvSpPr>
          <p:cNvPr id="23" name="Rectangle 22"/>
          <p:cNvSpPr/>
          <p:nvPr/>
        </p:nvSpPr>
        <p:spPr>
          <a:xfrm>
            <a:off x="5724128" y="1142418"/>
            <a:ext cx="1109795" cy="3693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7 x 7 x 64</a:t>
            </a:r>
          </a:p>
          <a:p>
            <a:r>
              <a:rPr lang="en-IN" sz="900" b="1" dirty="0" smtClean="0">
                <a:solidFill>
                  <a:schemeClr val="tx1">
                    <a:lumMod val="50000"/>
                  </a:schemeClr>
                </a:solidFill>
                <a:latin typeface="Exo 2"/>
                <a:ea typeface="Exo 2"/>
                <a:cs typeface="Exo 2"/>
              </a:rPr>
              <a:t>Input Channels</a:t>
            </a:r>
            <a:endParaRPr lang="en-IN" sz="900" b="1" dirty="0">
              <a:solidFill>
                <a:schemeClr val="tx1">
                  <a:lumMod val="50000"/>
                </a:schemeClr>
              </a:solidFill>
              <a:latin typeface="Exo 2"/>
              <a:ea typeface="Exo 2"/>
              <a:cs typeface="Exo 2"/>
            </a:endParaRPr>
          </a:p>
        </p:txBody>
      </p:sp>
      <p:sp>
        <p:nvSpPr>
          <p:cNvPr id="24" name="Rectangle 23"/>
          <p:cNvSpPr/>
          <p:nvPr/>
        </p:nvSpPr>
        <p:spPr>
          <a:xfrm>
            <a:off x="1253740" y="2226964"/>
            <a:ext cx="864096" cy="646331"/>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28 x 28 x 1</a:t>
            </a:r>
          </a:p>
          <a:p>
            <a:r>
              <a:rPr lang="en-IN" sz="900" b="1" dirty="0" smtClean="0">
                <a:solidFill>
                  <a:schemeClr val="tx1">
                    <a:lumMod val="50000"/>
                  </a:schemeClr>
                </a:solidFill>
                <a:latin typeface="Exo 2"/>
                <a:ea typeface="Exo 2"/>
                <a:cs typeface="Exo 2"/>
              </a:rPr>
              <a:t>(Image) </a:t>
            </a:r>
          </a:p>
          <a:p>
            <a:r>
              <a:rPr lang="en-IN" sz="900" b="1" dirty="0" smtClean="0">
                <a:solidFill>
                  <a:schemeClr val="tx1">
                    <a:lumMod val="50000"/>
                  </a:schemeClr>
                </a:solidFill>
                <a:latin typeface="Exo 2"/>
                <a:ea typeface="Exo 2"/>
                <a:cs typeface="Exo 2"/>
              </a:rPr>
              <a:t>1 Input Channel</a:t>
            </a:r>
            <a:endParaRPr lang="en-IN" sz="900" b="1" dirty="0">
              <a:solidFill>
                <a:schemeClr val="tx1">
                  <a:lumMod val="50000"/>
                </a:schemeClr>
              </a:solidFill>
              <a:latin typeface="Exo 2"/>
              <a:ea typeface="Exo 2"/>
              <a:cs typeface="Exo 2"/>
            </a:endParaRPr>
          </a:p>
        </p:txBody>
      </p:sp>
      <p:cxnSp>
        <p:nvCxnSpPr>
          <p:cNvPr id="13" name="Straight Arrow Connector 12"/>
          <p:cNvCxnSpPr>
            <a:stCxn id="2" idx="3"/>
            <a:endCxn id="8" idx="1"/>
          </p:cNvCxnSpPr>
          <p:nvPr/>
        </p:nvCxnSpPr>
        <p:spPr>
          <a:xfrm>
            <a:off x="2045828" y="1653903"/>
            <a:ext cx="290556" cy="4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9" idx="1"/>
          </p:cNvCxnSpPr>
          <p:nvPr/>
        </p:nvCxnSpPr>
        <p:spPr>
          <a:xfrm>
            <a:off x="3056464" y="1658574"/>
            <a:ext cx="651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11" idx="1"/>
          </p:cNvCxnSpPr>
          <p:nvPr/>
        </p:nvCxnSpPr>
        <p:spPr>
          <a:xfrm>
            <a:off x="5836662" y="1655766"/>
            <a:ext cx="751561" cy="9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3"/>
            <a:endCxn id="12" idx="1"/>
          </p:cNvCxnSpPr>
          <p:nvPr/>
        </p:nvCxnSpPr>
        <p:spPr>
          <a:xfrm flipV="1">
            <a:off x="7308303" y="1655766"/>
            <a:ext cx="651842" cy="9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9" idx="3"/>
            <a:endCxn id="10" idx="1"/>
          </p:cNvCxnSpPr>
          <p:nvPr/>
        </p:nvCxnSpPr>
        <p:spPr>
          <a:xfrm flipV="1">
            <a:off x="4427984" y="1655766"/>
            <a:ext cx="688598" cy="2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2" idx="2"/>
          </p:cNvCxnSpPr>
          <p:nvPr/>
        </p:nvCxnSpPr>
        <p:spPr>
          <a:xfrm>
            <a:off x="8320185" y="1799782"/>
            <a:ext cx="0" cy="392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944893" y="2192451"/>
            <a:ext cx="864096" cy="507831"/>
          </a:xfrm>
          <a:prstGeom prst="rect">
            <a:avLst/>
          </a:prstGeom>
        </p:spPr>
        <p:txBody>
          <a:bodyPr wrap="square">
            <a:spAutoFit/>
          </a:bodyPr>
          <a:lstStyle/>
          <a:p>
            <a:r>
              <a:rPr lang="en-IN" sz="900" b="1" dirty="0" err="1" smtClean="0">
                <a:solidFill>
                  <a:schemeClr val="tx1">
                    <a:lumMod val="50000"/>
                  </a:schemeClr>
                </a:solidFill>
                <a:latin typeface="Exo 2"/>
                <a:ea typeface="Exo 2"/>
                <a:cs typeface="Exo 2"/>
              </a:rPr>
              <a:t>Softmax</a:t>
            </a:r>
            <a:r>
              <a:rPr lang="en-IN" sz="900" b="1" dirty="0" smtClean="0">
                <a:solidFill>
                  <a:schemeClr val="tx1">
                    <a:lumMod val="50000"/>
                  </a:schemeClr>
                </a:solidFill>
                <a:latin typeface="Exo 2"/>
                <a:ea typeface="Exo 2"/>
                <a:cs typeface="Exo 2"/>
              </a:rPr>
              <a:t> O/p</a:t>
            </a:r>
          </a:p>
          <a:p>
            <a:r>
              <a:rPr lang="en-IN" sz="900" b="1" dirty="0" smtClean="0">
                <a:solidFill>
                  <a:schemeClr val="tx1">
                    <a:lumMod val="50000"/>
                  </a:schemeClr>
                </a:solidFill>
                <a:latin typeface="Exo 2"/>
                <a:ea typeface="Exo 2"/>
                <a:cs typeface="Exo 2"/>
              </a:rPr>
              <a:t>10 output Channels</a:t>
            </a:r>
            <a:endParaRPr lang="en-IN" sz="900" b="1" dirty="0">
              <a:solidFill>
                <a:schemeClr val="tx1">
                  <a:lumMod val="50000"/>
                </a:schemeClr>
              </a:solidFill>
              <a:latin typeface="Exo 2"/>
              <a:ea typeface="Exo 2"/>
              <a:cs typeface="Exo 2"/>
            </a:endParaRPr>
          </a:p>
        </p:txBody>
      </p:sp>
      <p:sp>
        <p:nvSpPr>
          <p:cNvPr id="62" name="Rectangle 61"/>
          <p:cNvSpPr/>
          <p:nvPr/>
        </p:nvSpPr>
        <p:spPr>
          <a:xfrm>
            <a:off x="810275" y="1234400"/>
            <a:ext cx="914400" cy="2308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32 Filters</a:t>
            </a:r>
            <a:endParaRPr lang="en-IN" sz="900" b="1" dirty="0">
              <a:solidFill>
                <a:schemeClr val="tx1">
                  <a:lumMod val="50000"/>
                </a:schemeClr>
              </a:solidFill>
              <a:latin typeface="Exo 2"/>
              <a:ea typeface="Exo 2"/>
              <a:cs typeface="Exo 2"/>
            </a:endParaRPr>
          </a:p>
        </p:txBody>
      </p:sp>
      <p:sp>
        <p:nvSpPr>
          <p:cNvPr id="63" name="Rectangle 62"/>
          <p:cNvSpPr/>
          <p:nvPr/>
        </p:nvSpPr>
        <p:spPr>
          <a:xfrm>
            <a:off x="3691039" y="1880700"/>
            <a:ext cx="914400" cy="2308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64 Filters</a:t>
            </a:r>
            <a:endParaRPr lang="en-IN" sz="900" b="1" dirty="0">
              <a:solidFill>
                <a:schemeClr val="tx1">
                  <a:lumMod val="50000"/>
                </a:schemeClr>
              </a:solidFill>
              <a:latin typeface="Exo 2"/>
              <a:ea typeface="Exo 2"/>
              <a:cs typeface="Exo 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626" y="2973351"/>
            <a:ext cx="1872315" cy="1564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Rectangle 87"/>
          <p:cNvSpPr/>
          <p:nvPr/>
        </p:nvSpPr>
        <p:spPr>
          <a:xfrm>
            <a:off x="7104851" y="1279055"/>
            <a:ext cx="1286641" cy="2308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256</a:t>
            </a:r>
            <a:r>
              <a:rPr lang="en-IN" sz="900" b="1" dirty="0">
                <a:solidFill>
                  <a:schemeClr val="tx1">
                    <a:lumMod val="50000"/>
                  </a:schemeClr>
                </a:solidFill>
                <a:latin typeface="Exo 2"/>
                <a:ea typeface="Exo 2"/>
                <a:cs typeface="Exo 2"/>
              </a:rPr>
              <a:t> </a:t>
            </a:r>
            <a:r>
              <a:rPr lang="en-IN" sz="900" b="1" dirty="0" smtClean="0">
                <a:solidFill>
                  <a:schemeClr val="tx1">
                    <a:lumMod val="50000"/>
                  </a:schemeClr>
                </a:solidFill>
                <a:latin typeface="Exo 2"/>
                <a:ea typeface="Exo 2"/>
                <a:cs typeface="Exo 2"/>
              </a:rPr>
              <a:t> Input Channels</a:t>
            </a:r>
            <a:endParaRPr lang="en-IN" sz="900" b="1" dirty="0">
              <a:solidFill>
                <a:schemeClr val="tx1">
                  <a:lumMod val="50000"/>
                </a:schemeClr>
              </a:solidFill>
              <a:latin typeface="Exo 2"/>
              <a:ea typeface="Exo 2"/>
              <a:cs typeface="Exo 2"/>
            </a:endParaRP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5559" y="3057961"/>
            <a:ext cx="2374816" cy="143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Rectangle 88"/>
          <p:cNvSpPr/>
          <p:nvPr/>
        </p:nvSpPr>
        <p:spPr>
          <a:xfrm>
            <a:off x="3860634" y="2688629"/>
            <a:ext cx="2088232" cy="369332"/>
          </a:xfrm>
          <a:prstGeom prst="rect">
            <a:avLst/>
          </a:prstGeom>
        </p:spPr>
        <p:txBody>
          <a:bodyPr wrap="square">
            <a:spAutoFit/>
          </a:bodyPr>
          <a:lstStyle/>
          <a:p>
            <a:r>
              <a:rPr lang="en-IN" sz="900" u="sng" dirty="0"/>
              <a:t>Predicted output with </a:t>
            </a:r>
            <a:r>
              <a:rPr lang="en-US" sz="900" u="sng" dirty="0"/>
              <a:t>Average loss: 0.1470, Accuracy: 9670/10000 (97%)</a:t>
            </a:r>
            <a:endParaRPr lang="en-IN" sz="900" b="1" u="sng" dirty="0">
              <a:solidFill>
                <a:schemeClr val="tx1">
                  <a:lumMod val="50000"/>
                </a:schemeClr>
              </a:solidFill>
              <a:latin typeface="Exo 2"/>
              <a:ea typeface="Exo 2"/>
              <a:cs typeface="Exo 2"/>
            </a:endParaRPr>
          </a:p>
        </p:txBody>
      </p:sp>
      <p:sp>
        <p:nvSpPr>
          <p:cNvPr id="90" name="Rectangle 89"/>
          <p:cNvSpPr/>
          <p:nvPr/>
        </p:nvSpPr>
        <p:spPr>
          <a:xfrm>
            <a:off x="6588223" y="2700282"/>
            <a:ext cx="1297012" cy="2308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Activation Function</a:t>
            </a:r>
            <a:endParaRPr lang="en-IN" sz="900" b="1" dirty="0">
              <a:solidFill>
                <a:schemeClr val="tx1">
                  <a:lumMod val="50000"/>
                </a:schemeClr>
              </a:solidFill>
              <a:latin typeface="Exo 2"/>
              <a:ea typeface="Exo 2"/>
              <a:cs typeface="Exo 2"/>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5" y="3147814"/>
            <a:ext cx="2283831" cy="1535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3132857" y="4706696"/>
            <a:ext cx="2593772" cy="230832"/>
          </a:xfrm>
          <a:prstGeom prst="rect">
            <a:avLst/>
          </a:prstGeom>
          <a:solidFill>
            <a:schemeClr val="tx1">
              <a:lumMod val="50000"/>
            </a:schemeClr>
          </a:solidFill>
        </p:spPr>
        <p:txBody>
          <a:bodyPr wrap="square" rtlCol="0">
            <a:spAutoFit/>
          </a:bodyPr>
          <a:lstStyle/>
          <a:p>
            <a:r>
              <a:rPr lang="en-IN" sz="900" dirty="0" smtClean="0">
                <a:solidFill>
                  <a:schemeClr val="bg1"/>
                </a:solidFill>
                <a:latin typeface="Calibri" pitchFamily="34" charset="0"/>
                <a:cs typeface="Calibri" pitchFamily="34" charset="0"/>
              </a:rPr>
              <a:t>Training MNIST using Convolution and max pooling </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819692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874749" y="411510"/>
            <a:ext cx="5164011" cy="264954"/>
          </a:xfrm>
          <a:prstGeom prst="rect">
            <a:avLst/>
          </a:prstGeom>
        </p:spPr>
        <p:txBody>
          <a:bodyPr spcFirstLastPara="1" wrap="square" lIns="91425" tIns="91425" rIns="91425" bIns="91425" anchor="b" anchorCtr="0">
            <a:noAutofit/>
          </a:bodyPr>
          <a:lstStyle/>
          <a:p>
            <a:pPr lvl="0"/>
            <a:r>
              <a:rPr lang="en-US" sz="1400" b="1" u="sng" dirty="0">
                <a:solidFill>
                  <a:schemeClr val="tx1">
                    <a:lumMod val="50000"/>
                  </a:schemeClr>
                </a:solidFill>
              </a:rPr>
              <a:t>Mean and Standard Deviation </a:t>
            </a:r>
            <a:r>
              <a:rPr lang="en-US" sz="1400" b="1" u="sng" dirty="0" smtClean="0">
                <a:solidFill>
                  <a:schemeClr val="tx1">
                    <a:lumMod val="50000"/>
                  </a:schemeClr>
                </a:solidFill>
              </a:rPr>
              <a:t>on Fashion MNIST Dataset</a:t>
            </a:r>
            <a:endParaRPr sz="1400" b="1" u="sng" dirty="0">
              <a:solidFill>
                <a:schemeClr val="tx1">
                  <a:lumMod val="50000"/>
                </a:schemeClr>
              </a:solidFill>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7" name="Google Shape;93;p13"/>
          <p:cNvSpPr txBox="1">
            <a:spLocks/>
          </p:cNvSpPr>
          <p:nvPr/>
        </p:nvSpPr>
        <p:spPr>
          <a:xfrm>
            <a:off x="467544" y="3646140"/>
            <a:ext cx="8334866" cy="6480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sz="1200" dirty="0" smtClean="0">
                <a:solidFill>
                  <a:schemeClr val="tx1">
                    <a:lumMod val="50000"/>
                  </a:schemeClr>
                </a:solidFill>
                <a:latin typeface="Calibri" pitchFamily="34" charset="0"/>
                <a:cs typeface="Calibri" pitchFamily="34" charset="0"/>
              </a:rPr>
              <a:t>                                 Torch vision package </a:t>
            </a:r>
            <a:r>
              <a:rPr lang="en-US" sz="1200" dirty="0">
                <a:solidFill>
                  <a:schemeClr val="tx1">
                    <a:lumMod val="50000"/>
                  </a:schemeClr>
                </a:solidFill>
                <a:latin typeface="Calibri" pitchFamily="34" charset="0"/>
                <a:cs typeface="Calibri" pitchFamily="34" charset="0"/>
              </a:rPr>
              <a:t>consists of popular </a:t>
            </a:r>
            <a:r>
              <a:rPr lang="en-US" sz="1200" dirty="0" smtClean="0">
                <a:solidFill>
                  <a:schemeClr val="tx1">
                    <a:lumMod val="50000"/>
                  </a:schemeClr>
                </a:solidFill>
                <a:latin typeface="Calibri" pitchFamily="34" charset="0"/>
                <a:cs typeface="Calibri" pitchFamily="34" charset="0"/>
              </a:rPr>
              <a:t>datasets and </a:t>
            </a:r>
            <a:r>
              <a:rPr lang="en-IN" sz="1200" dirty="0">
                <a:solidFill>
                  <a:schemeClr val="tx1">
                    <a:lumMod val="50000"/>
                  </a:schemeClr>
                </a:solidFill>
                <a:latin typeface="Calibri" pitchFamily="34" charset="0"/>
                <a:cs typeface="Calibri" pitchFamily="34" charset="0"/>
              </a:rPr>
              <a:t>common image </a:t>
            </a:r>
            <a:r>
              <a:rPr lang="en-IN" sz="1200" dirty="0" smtClean="0">
                <a:solidFill>
                  <a:schemeClr val="tx1">
                    <a:lumMod val="50000"/>
                  </a:schemeClr>
                </a:solidFill>
                <a:latin typeface="Calibri" pitchFamily="34" charset="0"/>
                <a:cs typeface="Calibri" pitchFamily="34" charset="0"/>
              </a:rPr>
              <a:t>transformations. </a:t>
            </a:r>
          </a:p>
          <a:p>
            <a:r>
              <a:rPr lang="en-IN" sz="1200" dirty="0" smtClean="0">
                <a:solidFill>
                  <a:schemeClr val="tx1">
                    <a:lumMod val="50000"/>
                  </a:schemeClr>
                </a:solidFill>
                <a:latin typeface="Calibri" pitchFamily="34" charset="0"/>
                <a:cs typeface="Calibri" pitchFamily="34" charset="0"/>
              </a:rPr>
              <a:t>          Fashion MNIST </a:t>
            </a:r>
            <a:r>
              <a:rPr lang="en-IN" sz="1200" dirty="0">
                <a:solidFill>
                  <a:schemeClr val="tx1">
                    <a:lumMod val="50000"/>
                  </a:schemeClr>
                </a:solidFill>
                <a:latin typeface="Calibri" pitchFamily="34" charset="0"/>
                <a:cs typeface="Calibri" pitchFamily="34" charset="0"/>
              </a:rPr>
              <a:t>dataset are stored in PIL </a:t>
            </a:r>
            <a:r>
              <a:rPr lang="en-IN" sz="1200" dirty="0" smtClean="0">
                <a:solidFill>
                  <a:schemeClr val="tx1">
                    <a:lumMod val="50000"/>
                  </a:schemeClr>
                </a:solidFill>
                <a:latin typeface="Calibri" pitchFamily="34" charset="0"/>
                <a:cs typeface="Calibri" pitchFamily="34" charset="0"/>
              </a:rPr>
              <a:t>format. </a:t>
            </a:r>
            <a:r>
              <a:rPr lang="en-US" sz="1200" dirty="0" smtClean="0">
                <a:solidFill>
                  <a:schemeClr val="tx1">
                    <a:lumMod val="50000"/>
                  </a:schemeClr>
                </a:solidFill>
                <a:latin typeface="Calibri" pitchFamily="34" charset="0"/>
                <a:cs typeface="Calibri" pitchFamily="34" charset="0"/>
              </a:rPr>
              <a:t>Transform function  is used to transform the input images to </a:t>
            </a:r>
            <a:r>
              <a:rPr lang="en-US" sz="1200" dirty="0" err="1" smtClean="0">
                <a:solidFill>
                  <a:schemeClr val="tx1">
                    <a:lumMod val="50000"/>
                  </a:schemeClr>
                </a:solidFill>
                <a:latin typeface="Calibri" pitchFamily="34" charset="0"/>
                <a:cs typeface="Calibri" pitchFamily="34" charset="0"/>
              </a:rPr>
              <a:t>Pytorch</a:t>
            </a:r>
            <a:r>
              <a:rPr lang="en-US" sz="1200" dirty="0" smtClean="0">
                <a:solidFill>
                  <a:schemeClr val="tx1">
                    <a:lumMod val="50000"/>
                  </a:schemeClr>
                </a:solidFill>
                <a:latin typeface="Calibri" pitchFamily="34" charset="0"/>
                <a:cs typeface="Calibri" pitchFamily="34" charset="0"/>
              </a:rPr>
              <a:t> tensors.</a:t>
            </a:r>
            <a:endParaRPr lang="en-IN" sz="1200" dirty="0">
              <a:solidFill>
                <a:schemeClr val="tx1">
                  <a:lumMod val="50000"/>
                </a:schemeClr>
              </a:solidFill>
              <a:latin typeface="Calibri" pitchFamily="34" charset="0"/>
              <a:cs typeface="Calibri"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57" y="1491630"/>
            <a:ext cx="2889351" cy="185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619165" y="1059582"/>
            <a:ext cx="2839191" cy="369332"/>
          </a:xfrm>
          <a:prstGeom prst="rect">
            <a:avLst/>
          </a:prstGeom>
        </p:spPr>
        <p:txBody>
          <a:bodyPr wrap="square">
            <a:spAutoFit/>
          </a:bodyPr>
          <a:lstStyle/>
          <a:p>
            <a:r>
              <a:rPr lang="en-US" sz="900" b="1" dirty="0">
                <a:solidFill>
                  <a:schemeClr val="tx1">
                    <a:lumMod val="50000"/>
                  </a:schemeClr>
                </a:solidFill>
                <a:latin typeface="Exo 2"/>
                <a:ea typeface="Exo 2"/>
                <a:cs typeface="Exo 2"/>
              </a:rPr>
              <a:t>Test set: Average loss: 0.4929, Accuracy: 8326/10000 (83%)</a:t>
            </a:r>
            <a:r>
              <a:rPr lang="en-IN" sz="900" b="1" dirty="0" smtClean="0">
                <a:solidFill>
                  <a:schemeClr val="tx1">
                    <a:lumMod val="50000"/>
                  </a:schemeClr>
                </a:solidFill>
                <a:latin typeface="Exo 2"/>
                <a:ea typeface="Exo 2"/>
                <a:cs typeface="Exo 2"/>
              </a:rPr>
              <a:t> </a:t>
            </a:r>
            <a:endParaRPr lang="en-IN" sz="900" b="1" dirty="0">
              <a:solidFill>
                <a:schemeClr val="tx1">
                  <a:lumMod val="50000"/>
                </a:schemeClr>
              </a:solidFill>
              <a:latin typeface="Exo 2"/>
              <a:ea typeface="Exo 2"/>
              <a:cs typeface="Exo 2"/>
            </a:endParaRPr>
          </a:p>
        </p:txBody>
      </p:sp>
      <p:sp>
        <p:nvSpPr>
          <p:cNvPr id="11" name="Rectangle 10"/>
          <p:cNvSpPr/>
          <p:nvPr/>
        </p:nvSpPr>
        <p:spPr>
          <a:xfrm>
            <a:off x="611560" y="987574"/>
            <a:ext cx="3672409" cy="369332"/>
          </a:xfrm>
          <a:prstGeom prst="rect">
            <a:avLst/>
          </a:prstGeom>
        </p:spPr>
        <p:txBody>
          <a:bodyPr wrap="square">
            <a:spAutoFit/>
          </a:bodyPr>
          <a:lstStyle/>
          <a:p>
            <a:r>
              <a:rPr lang="en-US" sz="900" b="1" dirty="0">
                <a:solidFill>
                  <a:schemeClr val="tx1">
                    <a:lumMod val="50000"/>
                  </a:schemeClr>
                </a:solidFill>
                <a:latin typeface="Exo 2"/>
                <a:ea typeface="Exo 2"/>
                <a:cs typeface="Exo 2"/>
              </a:rPr>
              <a:t>Mean of </a:t>
            </a:r>
            <a:r>
              <a:rPr lang="en-US" sz="900" b="1" dirty="0" smtClean="0">
                <a:solidFill>
                  <a:schemeClr val="tx1">
                    <a:lumMod val="50000"/>
                  </a:schemeClr>
                </a:solidFill>
                <a:latin typeface="Exo 2"/>
                <a:ea typeface="Exo 2"/>
                <a:cs typeface="Exo 2"/>
              </a:rPr>
              <a:t>MNIST Fashion </a:t>
            </a:r>
            <a:r>
              <a:rPr lang="en-US" sz="900" b="1" dirty="0">
                <a:solidFill>
                  <a:schemeClr val="tx1">
                    <a:lumMod val="50000"/>
                  </a:schemeClr>
                </a:solidFill>
                <a:latin typeface="Exo 2"/>
                <a:ea typeface="Exo 2"/>
                <a:cs typeface="Exo 2"/>
              </a:rPr>
              <a:t>Dataset </a:t>
            </a:r>
            <a:r>
              <a:rPr lang="en-US" sz="900" b="1" dirty="0" smtClean="0">
                <a:solidFill>
                  <a:schemeClr val="tx1">
                    <a:lumMod val="50000"/>
                  </a:schemeClr>
                </a:solidFill>
                <a:latin typeface="Exo 2"/>
                <a:ea typeface="Exo 2"/>
                <a:cs typeface="Exo 2"/>
              </a:rPr>
              <a:t>tensor: (</a:t>
            </a:r>
            <a:r>
              <a:rPr lang="en-US" sz="900" b="1" dirty="0">
                <a:solidFill>
                  <a:schemeClr val="tx1">
                    <a:lumMod val="50000"/>
                  </a:schemeClr>
                </a:solidFill>
                <a:latin typeface="Exo 2"/>
                <a:ea typeface="Exo 2"/>
                <a:cs typeface="Exo 2"/>
              </a:rPr>
              <a:t>0.2860)</a:t>
            </a:r>
          </a:p>
          <a:p>
            <a:r>
              <a:rPr lang="en-US" sz="900" b="1" dirty="0">
                <a:solidFill>
                  <a:schemeClr val="tx1">
                    <a:lumMod val="50000"/>
                  </a:schemeClr>
                </a:solidFill>
                <a:latin typeface="Exo 2"/>
                <a:ea typeface="Exo 2"/>
                <a:cs typeface="Exo 2"/>
              </a:rPr>
              <a:t>Standard </a:t>
            </a:r>
            <a:r>
              <a:rPr lang="en-US" sz="900" b="1" dirty="0" smtClean="0">
                <a:solidFill>
                  <a:schemeClr val="tx1">
                    <a:lumMod val="50000"/>
                  </a:schemeClr>
                </a:solidFill>
                <a:latin typeface="Exo 2"/>
                <a:ea typeface="Exo 2"/>
                <a:cs typeface="Exo 2"/>
              </a:rPr>
              <a:t>Deviation </a:t>
            </a:r>
            <a:r>
              <a:rPr lang="en-US" sz="900" b="1" dirty="0">
                <a:solidFill>
                  <a:schemeClr val="tx1">
                    <a:lumMod val="50000"/>
                  </a:schemeClr>
                </a:solidFill>
                <a:latin typeface="Exo 2"/>
                <a:ea typeface="Exo 2"/>
                <a:cs typeface="Exo 2"/>
              </a:rPr>
              <a:t>of </a:t>
            </a:r>
            <a:r>
              <a:rPr lang="en-US" sz="900" b="1" dirty="0" smtClean="0">
                <a:solidFill>
                  <a:schemeClr val="tx1">
                    <a:lumMod val="50000"/>
                  </a:schemeClr>
                </a:solidFill>
                <a:latin typeface="Exo 2"/>
                <a:ea typeface="Exo 2"/>
                <a:cs typeface="Exo 2"/>
              </a:rPr>
              <a:t>MNIST Fashion </a:t>
            </a:r>
            <a:r>
              <a:rPr lang="en-US" sz="900" b="1" dirty="0">
                <a:solidFill>
                  <a:schemeClr val="tx1">
                    <a:lumMod val="50000"/>
                  </a:schemeClr>
                </a:solidFill>
                <a:latin typeface="Exo 2"/>
                <a:ea typeface="Exo 2"/>
                <a:cs typeface="Exo 2"/>
              </a:rPr>
              <a:t>Dataset </a:t>
            </a:r>
            <a:r>
              <a:rPr lang="en-US" sz="900" b="1" dirty="0" smtClean="0">
                <a:solidFill>
                  <a:schemeClr val="tx1">
                    <a:lumMod val="50000"/>
                  </a:schemeClr>
                </a:solidFill>
                <a:latin typeface="Exo 2"/>
                <a:ea typeface="Exo 2"/>
                <a:cs typeface="Exo 2"/>
              </a:rPr>
              <a:t>tensor: (</a:t>
            </a:r>
            <a:r>
              <a:rPr lang="en-US" sz="900" b="1" dirty="0">
                <a:solidFill>
                  <a:schemeClr val="tx1">
                    <a:lumMod val="50000"/>
                  </a:schemeClr>
                </a:solidFill>
                <a:latin typeface="Exo 2"/>
                <a:ea typeface="Exo 2"/>
                <a:cs typeface="Exo 2"/>
              </a:rPr>
              <a:t>0.3530)</a:t>
            </a:r>
            <a:endParaRPr lang="en-IN" sz="900" b="1" dirty="0">
              <a:solidFill>
                <a:schemeClr val="tx1">
                  <a:lumMod val="50000"/>
                </a:schemeClr>
              </a:solidFill>
              <a:latin typeface="Exo 2"/>
              <a:ea typeface="Exo 2"/>
              <a:cs typeface="Exo 2"/>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116" y="1491630"/>
            <a:ext cx="3148449" cy="205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339752" y="4587974"/>
            <a:ext cx="3961182" cy="230832"/>
          </a:xfrm>
          <a:prstGeom prst="rect">
            <a:avLst/>
          </a:prstGeom>
          <a:solidFill>
            <a:schemeClr val="tx1">
              <a:lumMod val="50000"/>
            </a:schemeClr>
          </a:solidFill>
        </p:spPr>
        <p:txBody>
          <a:bodyPr wrap="square" rtlCol="0">
            <a:spAutoFit/>
          </a:bodyPr>
          <a:lstStyle/>
          <a:p>
            <a:r>
              <a:rPr lang="en-IN" sz="900" dirty="0" smtClean="0">
                <a:solidFill>
                  <a:schemeClr val="bg1"/>
                </a:solidFill>
                <a:latin typeface="Calibri" pitchFamily="34" charset="0"/>
                <a:cs typeface="Calibri" pitchFamily="34" charset="0"/>
              </a:rPr>
              <a:t>Calculated mean and S.D on Fashion MNIST using Torch vision provided functions</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0148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smtClean="0">
                <a:latin typeface="Calibri" pitchFamily="34" charset="0"/>
                <a:cs typeface="Calibri" pitchFamily="34" charset="0"/>
              </a:rPr>
              <a:t>                                </a:t>
            </a:r>
            <a:r>
              <a:rPr lang="en-IN" sz="2400" b="1" u="sng" dirty="0" smtClean="0">
                <a:solidFill>
                  <a:schemeClr val="tx1">
                    <a:lumMod val="50000"/>
                  </a:schemeClr>
                </a:solidFill>
                <a:latin typeface="Calibri" pitchFamily="34" charset="0"/>
                <a:cs typeface="Calibri" pitchFamily="34" charset="0"/>
              </a:rPr>
              <a:t>ASSIGNMENT -A</a:t>
            </a:r>
            <a:r>
              <a:rPr lang="en-IN" sz="2400" dirty="0" smtClean="0">
                <a:latin typeface="Calibri" pitchFamily="34" charset="0"/>
                <a:cs typeface="Calibri" pitchFamily="34" charset="0"/>
              </a:rPr>
              <a:t> </a:t>
            </a:r>
            <a:endParaRPr sz="2400" dirty="0">
              <a:latin typeface="Calibri" pitchFamily="34" charset="0"/>
              <a:cs typeface="Calibri" pitchFamily="34" charset="0"/>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94" name="Google Shape;94;p13"/>
          <p:cNvSpPr txBox="1"/>
          <p:nvPr/>
        </p:nvSpPr>
        <p:spPr>
          <a:xfrm>
            <a:off x="893700" y="1523401"/>
            <a:ext cx="4542396" cy="2305200"/>
          </a:xfrm>
          <a:prstGeom prst="rect">
            <a:avLst/>
          </a:prstGeom>
          <a:noFill/>
          <a:ln>
            <a:noFill/>
          </a:ln>
        </p:spPr>
        <p:txBody>
          <a:bodyPr spcFirstLastPara="1" wrap="square" lIns="91425" tIns="91425" rIns="91425" bIns="91425" anchor="t" anchorCtr="0">
            <a:noAutofit/>
          </a:bodyPr>
          <a:lstStyle/>
          <a:p>
            <a:pPr marL="0" lvl="0" indent="0">
              <a:spcBef>
                <a:spcPts val="1600"/>
              </a:spcBef>
              <a:spcAft>
                <a:spcPts val="1600"/>
              </a:spcAft>
              <a:buNone/>
            </a:pPr>
            <a:r>
              <a:rPr lang="en-IN" dirty="0"/>
              <a:t> </a:t>
            </a:r>
            <a:r>
              <a:rPr lang="en-IN" dirty="0" smtClean="0"/>
              <a:t>     </a:t>
            </a:r>
            <a:r>
              <a:rPr lang="en-IN" b="1" dirty="0" smtClean="0">
                <a:solidFill>
                  <a:schemeClr val="accent6">
                    <a:lumMod val="50000"/>
                  </a:schemeClr>
                </a:solidFill>
              </a:rPr>
              <a:t>HISTOGRAM</a:t>
            </a:r>
            <a:endParaRPr lang="en-IN" b="1" dirty="0">
              <a:solidFill>
                <a:schemeClr val="accent6">
                  <a:lumMod val="50000"/>
                </a:schemeClr>
              </a:solidFill>
            </a:endParaRPr>
          </a:p>
          <a:p>
            <a:pPr lvl="0">
              <a:spcBef>
                <a:spcPts val="1600"/>
              </a:spcBef>
              <a:spcAft>
                <a:spcPts val="1600"/>
              </a:spcAft>
            </a:pPr>
            <a:r>
              <a:rPr lang="en-IN" dirty="0"/>
              <a:t> </a:t>
            </a:r>
            <a:r>
              <a:rPr lang="en-IN" dirty="0" smtClean="0"/>
              <a:t>     </a:t>
            </a:r>
            <a:r>
              <a:rPr lang="en-IN" b="1" dirty="0" smtClean="0">
                <a:solidFill>
                  <a:schemeClr val="accent6">
                    <a:lumMod val="50000"/>
                  </a:schemeClr>
                </a:solidFill>
              </a:rPr>
              <a:t>PRINCIPAL </a:t>
            </a:r>
            <a:r>
              <a:rPr lang="en-IN" b="1" dirty="0">
                <a:solidFill>
                  <a:schemeClr val="accent6">
                    <a:lumMod val="50000"/>
                  </a:schemeClr>
                </a:solidFill>
              </a:rPr>
              <a:t>COMPONENT ANALYSIS</a:t>
            </a:r>
            <a:endParaRPr b="1" dirty="0">
              <a:solidFill>
                <a:schemeClr val="accent6">
                  <a:lumMod val="50000"/>
                </a:schemeClr>
              </a:solidFill>
              <a:sym typeface="Lato"/>
            </a:endParaRPr>
          </a:p>
        </p:txBody>
      </p:sp>
      <p:sp>
        <p:nvSpPr>
          <p:cNvPr id="2" name="Oval 1"/>
          <p:cNvSpPr/>
          <p:nvPr/>
        </p:nvSpPr>
        <p:spPr>
          <a:xfrm>
            <a:off x="956180" y="182710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descr="Bar chart"/>
          <p:cNvSpPr/>
          <p:nvPr/>
        </p:nvSpPr>
        <p:spPr>
          <a:xfrm>
            <a:off x="946272" y="1845944"/>
            <a:ext cx="225931" cy="166972"/>
          </a:xfrm>
          <a:prstGeom prst="rect">
            <a:avLst/>
          </a:prstGeom>
          <a:blipFill>
            <a:blip r:embed="rId3"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3" name="Oval 12"/>
          <p:cNvSpPr/>
          <p:nvPr/>
        </p:nvSpPr>
        <p:spPr>
          <a:xfrm>
            <a:off x="966528" y="254833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descr="Statistics"/>
          <p:cNvSpPr/>
          <p:nvPr/>
        </p:nvSpPr>
        <p:spPr>
          <a:xfrm>
            <a:off x="976876" y="2543385"/>
            <a:ext cx="195328" cy="225931"/>
          </a:xfrm>
          <a:prstGeom prst="rect">
            <a:avLst/>
          </a:prstGeom>
          <a:blipFill>
            <a:blip r:embed="rId5"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6"/>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1979712" y="4605595"/>
            <a:ext cx="4392488" cy="246221"/>
          </a:xfrm>
          <a:prstGeom prst="rect">
            <a:avLst/>
          </a:prstGeom>
          <a:solidFill>
            <a:schemeClr val="tx1">
              <a:lumMod val="50000"/>
            </a:schemeClr>
          </a:solidFill>
        </p:spPr>
        <p:txBody>
          <a:bodyPr wrap="square" rtlCol="0">
            <a:spAutoFit/>
          </a:bodyPr>
          <a:lstStyle/>
          <a:p>
            <a:r>
              <a:rPr lang="en-US" sz="1000" dirty="0" smtClean="0">
                <a:solidFill>
                  <a:schemeClr val="bg1"/>
                </a:solidFill>
                <a:latin typeface="Calibri" pitchFamily="34" charset="0"/>
                <a:cs typeface="Calibri" pitchFamily="34" charset="0"/>
              </a:rPr>
              <a:t>In first assignment </a:t>
            </a:r>
            <a:r>
              <a:rPr lang="en-US" sz="1000" dirty="0">
                <a:solidFill>
                  <a:schemeClr val="bg1"/>
                </a:solidFill>
                <a:latin typeface="Calibri" pitchFamily="34" charset="0"/>
                <a:cs typeface="Calibri" pitchFamily="34" charset="0"/>
              </a:rPr>
              <a:t>w</a:t>
            </a:r>
            <a:r>
              <a:rPr lang="en-US" sz="1000" dirty="0" smtClean="0">
                <a:solidFill>
                  <a:schemeClr val="bg1"/>
                </a:solidFill>
                <a:latin typeface="Calibri" pitchFamily="34" charset="0"/>
                <a:cs typeface="Calibri" pitchFamily="34" charset="0"/>
              </a:rPr>
              <a:t>e </a:t>
            </a:r>
            <a:r>
              <a:rPr lang="en-US" sz="1000" dirty="0">
                <a:solidFill>
                  <a:schemeClr val="bg1"/>
                </a:solidFill>
                <a:latin typeface="Calibri" pitchFamily="34" charset="0"/>
                <a:cs typeface="Calibri" pitchFamily="34" charset="0"/>
              </a:rPr>
              <a:t>learnt about Histogram and Principal Component </a:t>
            </a:r>
            <a:r>
              <a:rPr lang="en-US" sz="1000" dirty="0" smtClean="0">
                <a:solidFill>
                  <a:schemeClr val="bg1"/>
                </a:solidFill>
                <a:latin typeface="Calibri" pitchFamily="34" charset="0"/>
                <a:cs typeface="Calibri" pitchFamily="34" charset="0"/>
              </a:rPr>
              <a:t>Analysis.</a:t>
            </a:r>
            <a:endParaRPr lang="en-US" sz="10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743978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9592" y="483518"/>
            <a:ext cx="7815814" cy="264954"/>
          </a:xfrm>
          <a:prstGeom prst="rect">
            <a:avLst/>
          </a:prstGeom>
        </p:spPr>
        <p:txBody>
          <a:bodyPr spcFirstLastPara="1" wrap="square" lIns="91425" tIns="91425" rIns="91425" bIns="91425" anchor="b" anchorCtr="0">
            <a:noAutofit/>
          </a:bodyPr>
          <a:lstStyle/>
          <a:p>
            <a:pPr lvl="0"/>
            <a:r>
              <a:rPr lang="en-IN" sz="1400" b="1" u="sng" dirty="0">
                <a:solidFill>
                  <a:schemeClr val="tx1">
                    <a:lumMod val="50000"/>
                  </a:schemeClr>
                </a:solidFill>
                <a:latin typeface="Calibri" pitchFamily="34" charset="0"/>
                <a:cs typeface="Calibri" pitchFamily="34" charset="0"/>
              </a:rPr>
              <a:t>Adding Dropout Regularization </a:t>
            </a:r>
            <a:r>
              <a:rPr lang="en-IN" sz="1400" b="1" u="sng" dirty="0" smtClean="0">
                <a:solidFill>
                  <a:schemeClr val="tx1">
                    <a:lumMod val="50000"/>
                  </a:schemeClr>
                </a:solidFill>
                <a:latin typeface="Calibri" pitchFamily="34" charset="0"/>
                <a:cs typeface="Calibri" pitchFamily="34" charset="0"/>
              </a:rPr>
              <a:t>to Fashion MNIST to reduce over fitting and improving the accuracy</a:t>
            </a:r>
            <a:endParaRPr sz="1400" b="1" u="sng" dirty="0">
              <a:solidFill>
                <a:schemeClr val="tx1">
                  <a:lumMod val="50000"/>
                </a:schemeClr>
              </a:solidFill>
              <a:latin typeface="Calibri" pitchFamily="34" charset="0"/>
              <a:cs typeface="Calibri" pitchFamily="34" charset="0"/>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Rectangle 6"/>
          <p:cNvSpPr/>
          <p:nvPr/>
        </p:nvSpPr>
        <p:spPr>
          <a:xfrm>
            <a:off x="1187624" y="915566"/>
            <a:ext cx="6859384" cy="1015663"/>
          </a:xfrm>
          <a:prstGeom prst="rect">
            <a:avLst/>
          </a:prstGeom>
        </p:spPr>
        <p:txBody>
          <a:bodyPr wrap="square">
            <a:spAutoFit/>
          </a:bodyPr>
          <a:lstStyle/>
          <a:p>
            <a:pPr marL="171450" indent="-171450">
              <a:buFont typeface="Arial" pitchFamily="34" charset="0"/>
              <a:buChar char="•"/>
            </a:pPr>
            <a:r>
              <a:rPr lang="en-US" sz="1200" dirty="0">
                <a:solidFill>
                  <a:schemeClr val="tx1">
                    <a:lumMod val="50000"/>
                  </a:schemeClr>
                </a:solidFill>
                <a:latin typeface="Calibri" pitchFamily="34" charset="0"/>
                <a:cs typeface="Calibri" pitchFamily="34" charset="0"/>
              </a:rPr>
              <a:t>Regularization actually penalizes the weight matrices of the nodes. </a:t>
            </a:r>
          </a:p>
          <a:p>
            <a:endParaRPr lang="en-US" sz="1200" dirty="0" smtClean="0">
              <a:solidFill>
                <a:schemeClr val="tx1">
                  <a:lumMod val="50000"/>
                </a:schemeClr>
              </a:solidFill>
              <a:latin typeface="Calibri" pitchFamily="34" charset="0"/>
              <a:cs typeface="Calibri" pitchFamily="34" charset="0"/>
            </a:endParaRPr>
          </a:p>
          <a:p>
            <a:pPr marL="171450" indent="-171450">
              <a:buFont typeface="Arial" pitchFamily="34" charset="0"/>
              <a:buChar char="•"/>
            </a:pPr>
            <a:r>
              <a:rPr lang="en-US" sz="1200" dirty="0" smtClean="0">
                <a:solidFill>
                  <a:schemeClr val="tx1">
                    <a:lumMod val="50000"/>
                  </a:schemeClr>
                </a:solidFill>
                <a:latin typeface="Calibri" pitchFamily="34" charset="0"/>
                <a:cs typeface="Calibri" pitchFamily="34" charset="0"/>
              </a:rPr>
              <a:t>Dropout </a:t>
            </a:r>
            <a:r>
              <a:rPr lang="en-US" sz="1200" dirty="0">
                <a:solidFill>
                  <a:schemeClr val="tx1">
                    <a:lumMod val="50000"/>
                  </a:schemeClr>
                </a:solidFill>
                <a:latin typeface="Calibri" pitchFamily="34" charset="0"/>
                <a:cs typeface="Calibri" pitchFamily="34" charset="0"/>
              </a:rPr>
              <a:t>is a regularization technique for reducing </a:t>
            </a:r>
            <a:r>
              <a:rPr lang="en-US" sz="1200" dirty="0" smtClean="0">
                <a:solidFill>
                  <a:schemeClr val="tx1">
                    <a:lumMod val="50000"/>
                  </a:schemeClr>
                </a:solidFill>
                <a:latin typeface="Calibri" pitchFamily="34" charset="0"/>
                <a:cs typeface="Calibri" pitchFamily="34" charset="0"/>
              </a:rPr>
              <a:t>over fitting by </a:t>
            </a:r>
            <a:r>
              <a:rPr lang="en-US" sz="1200" dirty="0">
                <a:solidFill>
                  <a:schemeClr val="tx1">
                    <a:lumMod val="50000"/>
                  </a:schemeClr>
                </a:solidFill>
                <a:latin typeface="Calibri" pitchFamily="34" charset="0"/>
                <a:cs typeface="Calibri" pitchFamily="34" charset="0"/>
              </a:rPr>
              <a:t>preventing complex co-adaptations on training </a:t>
            </a:r>
            <a:r>
              <a:rPr lang="en-US" sz="1200" dirty="0" smtClean="0">
                <a:solidFill>
                  <a:schemeClr val="tx1">
                    <a:lumMod val="50000"/>
                  </a:schemeClr>
                </a:solidFill>
                <a:latin typeface="Calibri" pitchFamily="34" charset="0"/>
                <a:cs typeface="Calibri" pitchFamily="34" charset="0"/>
              </a:rPr>
              <a:t>data.</a:t>
            </a:r>
            <a:r>
              <a:rPr lang="en-US" sz="1200" dirty="0">
                <a:solidFill>
                  <a:schemeClr val="tx1">
                    <a:lumMod val="50000"/>
                  </a:schemeClr>
                </a:solidFill>
                <a:latin typeface="Calibri" pitchFamily="34" charset="0"/>
                <a:cs typeface="Calibri" pitchFamily="34" charset="0"/>
              </a:rPr>
              <a:t> </a:t>
            </a:r>
            <a:r>
              <a:rPr lang="en-US" sz="1200" dirty="0" smtClean="0">
                <a:solidFill>
                  <a:schemeClr val="tx1">
                    <a:lumMod val="50000"/>
                  </a:schemeClr>
                </a:solidFill>
                <a:latin typeface="Calibri" pitchFamily="34" charset="0"/>
                <a:cs typeface="Calibri" pitchFamily="34" charset="0"/>
              </a:rPr>
              <a:t>It drops out units </a:t>
            </a:r>
            <a:r>
              <a:rPr lang="en-US" sz="1200" dirty="0">
                <a:solidFill>
                  <a:schemeClr val="tx1">
                    <a:lumMod val="50000"/>
                  </a:schemeClr>
                </a:solidFill>
                <a:latin typeface="Calibri" pitchFamily="34" charset="0"/>
                <a:cs typeface="Calibri" pitchFamily="34" charset="0"/>
              </a:rPr>
              <a:t>(both hidden and visible</a:t>
            </a:r>
            <a:r>
              <a:rPr lang="en-US" sz="1200" dirty="0" smtClean="0">
                <a:solidFill>
                  <a:schemeClr val="tx1">
                    <a:lumMod val="50000"/>
                  </a:schemeClr>
                </a:solidFill>
                <a:latin typeface="Calibri" pitchFamily="34" charset="0"/>
                <a:cs typeface="Calibri" pitchFamily="34" charset="0"/>
              </a:rPr>
              <a:t>) in a network. Below are the results after using dropout in Fashion MNIST dataset.</a:t>
            </a:r>
            <a:endParaRPr lang="en-IN" sz="1200" dirty="0">
              <a:solidFill>
                <a:schemeClr val="tx1">
                  <a:lumMod val="50000"/>
                </a:schemeClr>
              </a:solidFill>
              <a:latin typeface="Calibri" pitchFamily="34" charset="0"/>
              <a:ea typeface="Exo 2"/>
              <a:cs typeface="Calibri" pitchFamily="34" charset="0"/>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461" y="2355726"/>
            <a:ext cx="3067936" cy="194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436096" y="2217165"/>
            <a:ext cx="2952328" cy="215444"/>
          </a:xfrm>
          <a:prstGeom prst="rect">
            <a:avLst/>
          </a:prstGeom>
        </p:spPr>
        <p:txBody>
          <a:bodyPr wrap="square">
            <a:spAutoFit/>
          </a:bodyPr>
          <a:lstStyle/>
          <a:p>
            <a:r>
              <a:rPr lang="en-US" sz="800" b="1" dirty="0">
                <a:solidFill>
                  <a:schemeClr val="tx1">
                    <a:lumMod val="50000"/>
                  </a:schemeClr>
                </a:solidFill>
                <a:latin typeface="Exo 2"/>
                <a:ea typeface="Exo 2"/>
                <a:cs typeface="Exo 2"/>
              </a:rPr>
              <a:t>Average loss: </a:t>
            </a:r>
            <a:r>
              <a:rPr lang="en-US" sz="800" b="1" dirty="0" smtClean="0">
                <a:solidFill>
                  <a:schemeClr val="tx1">
                    <a:lumMod val="50000"/>
                  </a:schemeClr>
                </a:solidFill>
                <a:latin typeface="Exo 2"/>
                <a:ea typeface="Exo 2"/>
                <a:cs typeface="Exo 2"/>
              </a:rPr>
              <a:t>0.4262, </a:t>
            </a:r>
            <a:r>
              <a:rPr lang="en-US" sz="800" b="1" dirty="0">
                <a:solidFill>
                  <a:schemeClr val="tx1">
                    <a:lumMod val="50000"/>
                  </a:schemeClr>
                </a:solidFill>
                <a:latin typeface="Exo 2"/>
                <a:ea typeface="Exo 2"/>
                <a:cs typeface="Exo 2"/>
              </a:rPr>
              <a:t>Accuracy: </a:t>
            </a:r>
            <a:r>
              <a:rPr lang="en-US" sz="800" b="1" dirty="0" smtClean="0">
                <a:solidFill>
                  <a:schemeClr val="tx1">
                    <a:lumMod val="50000"/>
                  </a:schemeClr>
                </a:solidFill>
                <a:latin typeface="Exo 2"/>
                <a:ea typeface="Exo 2"/>
                <a:cs typeface="Exo 2"/>
              </a:rPr>
              <a:t>8804/10000 </a:t>
            </a:r>
            <a:r>
              <a:rPr lang="en-US" sz="800" b="1" dirty="0">
                <a:solidFill>
                  <a:schemeClr val="tx1">
                    <a:lumMod val="50000"/>
                  </a:schemeClr>
                </a:solidFill>
                <a:latin typeface="Exo 2"/>
                <a:ea typeface="Exo 2"/>
                <a:cs typeface="Exo 2"/>
              </a:rPr>
              <a:t>(</a:t>
            </a:r>
            <a:r>
              <a:rPr lang="en-US" sz="800" b="1" dirty="0" smtClean="0">
                <a:solidFill>
                  <a:schemeClr val="tx1">
                    <a:lumMod val="50000"/>
                  </a:schemeClr>
                </a:solidFill>
                <a:latin typeface="Exo 2"/>
                <a:ea typeface="Exo 2"/>
                <a:cs typeface="Exo 2"/>
              </a:rPr>
              <a:t>88%)</a:t>
            </a:r>
            <a:endParaRPr lang="en-IN" sz="800" b="1" dirty="0">
              <a:solidFill>
                <a:schemeClr val="tx1">
                  <a:lumMod val="50000"/>
                </a:schemeClr>
              </a:solidFill>
              <a:latin typeface="Exo 2"/>
              <a:ea typeface="Exo 2"/>
              <a:cs typeface="Exo 2"/>
            </a:endParaRPr>
          </a:p>
        </p:txBody>
      </p:sp>
      <p:sp>
        <p:nvSpPr>
          <p:cNvPr id="11" name="Rectangle 10"/>
          <p:cNvSpPr/>
          <p:nvPr/>
        </p:nvSpPr>
        <p:spPr>
          <a:xfrm>
            <a:off x="1264743" y="2031837"/>
            <a:ext cx="3667297" cy="338554"/>
          </a:xfrm>
          <a:prstGeom prst="rect">
            <a:avLst/>
          </a:prstGeom>
        </p:spPr>
        <p:txBody>
          <a:bodyPr wrap="square">
            <a:spAutoFit/>
          </a:bodyPr>
          <a:lstStyle/>
          <a:p>
            <a:r>
              <a:rPr lang="en-US" sz="800" b="1" dirty="0" smtClean="0">
                <a:solidFill>
                  <a:schemeClr val="tx1">
                    <a:lumMod val="50000"/>
                  </a:schemeClr>
                </a:solidFill>
                <a:latin typeface="Exo 2"/>
                <a:ea typeface="Exo 2"/>
                <a:cs typeface="Exo 2"/>
              </a:rPr>
              <a:t>Mean of MNIST Fashion Dataset tensor: (0.2860)</a:t>
            </a:r>
          </a:p>
          <a:p>
            <a:r>
              <a:rPr lang="en-US" sz="800" b="1" dirty="0" smtClean="0">
                <a:solidFill>
                  <a:schemeClr val="tx1">
                    <a:lumMod val="50000"/>
                  </a:schemeClr>
                </a:solidFill>
                <a:latin typeface="Exo 2"/>
                <a:ea typeface="Exo 2"/>
                <a:cs typeface="Exo 2"/>
              </a:rPr>
              <a:t>Standard Deviation of MNIST Fashion Dataset tensor: (0.3530)</a:t>
            </a:r>
            <a:endParaRPr lang="en-IN" sz="800" b="1" dirty="0">
              <a:solidFill>
                <a:schemeClr val="tx1">
                  <a:lumMod val="50000"/>
                </a:schemeClr>
              </a:solidFill>
              <a:latin typeface="Exo 2"/>
              <a:ea typeface="Exo 2"/>
              <a:cs typeface="Exo 2"/>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457273"/>
            <a:ext cx="2840119" cy="19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339751" y="4568836"/>
            <a:ext cx="4392489" cy="230832"/>
          </a:xfrm>
          <a:prstGeom prst="rect">
            <a:avLst/>
          </a:prstGeom>
          <a:solidFill>
            <a:schemeClr val="tx1">
              <a:lumMod val="50000"/>
            </a:schemeClr>
          </a:solidFill>
        </p:spPr>
        <p:txBody>
          <a:bodyPr wrap="square" rtlCol="0">
            <a:spAutoFit/>
          </a:bodyPr>
          <a:lstStyle/>
          <a:p>
            <a:r>
              <a:rPr lang="en-IN" sz="900" dirty="0" smtClean="0">
                <a:solidFill>
                  <a:schemeClr val="bg1"/>
                </a:solidFill>
                <a:latin typeface="Calibri" pitchFamily="34" charset="0"/>
                <a:cs typeface="Calibri" pitchFamily="34" charset="0"/>
              </a:rPr>
              <a:t>Used dropout as regularization to reduce over fitting. It drops some units </a:t>
            </a:r>
            <a:r>
              <a:rPr lang="en-IN" sz="900" dirty="0">
                <a:solidFill>
                  <a:schemeClr val="bg1"/>
                </a:solidFill>
                <a:latin typeface="Calibri" pitchFamily="34" charset="0"/>
                <a:cs typeface="Calibri" pitchFamily="34" charset="0"/>
              </a:rPr>
              <a:t> </a:t>
            </a:r>
            <a:r>
              <a:rPr lang="en-IN" sz="900" dirty="0" smtClean="0">
                <a:solidFill>
                  <a:schemeClr val="bg1"/>
                </a:solidFill>
                <a:latin typeface="Calibri" pitchFamily="34" charset="0"/>
                <a:cs typeface="Calibri" pitchFamily="34" charset="0"/>
              </a:rPr>
              <a:t>from a network</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22169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94" name="Google Shape;94;p13"/>
          <p:cNvSpPr txBox="1"/>
          <p:nvPr/>
        </p:nvSpPr>
        <p:spPr>
          <a:xfrm>
            <a:off x="893700" y="1523401"/>
            <a:ext cx="3576300" cy="230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6" name="Google Shape;96;p13"/>
          <p:cNvSpPr txBox="1"/>
          <p:nvPr/>
        </p:nvSpPr>
        <p:spPr>
          <a:xfrm>
            <a:off x="893700" y="3900205"/>
            <a:ext cx="77931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chemeClr val="dk1"/>
              </a:solidFill>
              <a:latin typeface="Lato"/>
              <a:ea typeface="Lato"/>
              <a:cs typeface="Lato"/>
              <a:sym typeface="Lato"/>
            </a:endParaRPr>
          </a:p>
        </p:txBody>
      </p:sp>
      <p:sp>
        <p:nvSpPr>
          <p:cNvPr id="7" name="Google Shape;93;p13"/>
          <p:cNvSpPr txBox="1">
            <a:spLocks/>
          </p:cNvSpPr>
          <p:nvPr/>
        </p:nvSpPr>
        <p:spPr>
          <a:xfrm>
            <a:off x="893700" y="339502"/>
            <a:ext cx="2670188" cy="5040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1600" b="1" u="sng" dirty="0" smtClean="0">
                <a:solidFill>
                  <a:schemeClr val="tx1">
                    <a:lumMod val="50000"/>
                  </a:schemeClr>
                </a:solidFill>
                <a:latin typeface="Calibri" pitchFamily="34" charset="0"/>
                <a:cs typeface="Calibri" pitchFamily="34" charset="0"/>
              </a:rPr>
              <a:t>Convolution Calculation</a:t>
            </a:r>
            <a:r>
              <a:rPr lang="en-IN" sz="1600" b="1" dirty="0" smtClean="0">
                <a:solidFill>
                  <a:schemeClr val="tx1">
                    <a:lumMod val="50000"/>
                  </a:schemeClr>
                </a:solidFill>
                <a:latin typeface="Calibri" pitchFamily="34" charset="0"/>
                <a:cs typeface="Calibri" pitchFamily="34" charset="0"/>
              </a:rPr>
              <a:t>:</a:t>
            </a:r>
            <a:endParaRPr lang="en-IN" sz="1600" b="1" dirty="0">
              <a:solidFill>
                <a:schemeClr val="tx1">
                  <a:lumMod val="50000"/>
                </a:schemeClr>
              </a:solidFill>
              <a:latin typeface="Calibri" pitchFamily="34" charset="0"/>
              <a:cs typeface="Calibri" pitchFamily="34" charset="0"/>
            </a:endParaRPr>
          </a:p>
        </p:txBody>
      </p:sp>
      <p:sp>
        <p:nvSpPr>
          <p:cNvPr id="8" name="Google Shape;97;p13"/>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21</a:t>
            </a:fld>
            <a:endParaRPr lang="en"/>
          </a:p>
        </p:txBody>
      </p:sp>
      <p:sp>
        <p:nvSpPr>
          <p:cNvPr id="10" name="Google Shape;96;p13"/>
          <p:cNvSpPr txBox="1"/>
          <p:nvPr/>
        </p:nvSpPr>
        <p:spPr>
          <a:xfrm>
            <a:off x="893700" y="3900205"/>
            <a:ext cx="77931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200" dirty="0">
              <a:solidFill>
                <a:schemeClr val="dk1"/>
              </a:solidFill>
              <a:latin typeface="Lato"/>
              <a:ea typeface="Lato"/>
              <a:cs typeface="Lato"/>
              <a:sym typeface="Lato"/>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203598"/>
            <a:ext cx="6243414" cy="3452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65404"/>
            <a:ext cx="3550543" cy="828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483768" y="4655929"/>
            <a:ext cx="3559638" cy="230832"/>
          </a:xfrm>
          <a:prstGeom prst="rect">
            <a:avLst/>
          </a:prstGeom>
          <a:solidFill>
            <a:schemeClr val="tx1">
              <a:lumMod val="50000"/>
            </a:schemeClr>
          </a:solidFill>
        </p:spPr>
        <p:txBody>
          <a:bodyPr wrap="square" rtlCol="0">
            <a:spAutoFit/>
          </a:bodyPr>
          <a:lstStyle/>
          <a:p>
            <a:r>
              <a:rPr lang="en-IN" sz="900" dirty="0" smtClean="0">
                <a:solidFill>
                  <a:schemeClr val="bg1"/>
                </a:solidFill>
                <a:latin typeface="Calibri" pitchFamily="34" charset="0"/>
                <a:cs typeface="Calibri" pitchFamily="34" charset="0"/>
              </a:rPr>
              <a:t>Calculating Convolution of 6x6 input image with filter 3x3</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00112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Google Shape;93;p13"/>
          <p:cNvSpPr txBox="1">
            <a:spLocks noGrp="1"/>
          </p:cNvSpPr>
          <p:nvPr>
            <p:ph type="title"/>
          </p:nvPr>
        </p:nvSpPr>
        <p:spPr>
          <a:xfrm>
            <a:off x="1192766" y="555526"/>
            <a:ext cx="5894016" cy="336962"/>
          </a:xfrm>
          <a:prstGeom prst="rect">
            <a:avLst/>
          </a:prstGeom>
        </p:spPr>
        <p:txBody>
          <a:bodyPr spcFirstLastPara="1" wrap="square" lIns="91425" tIns="91425" rIns="91425" bIns="91425" anchor="b" anchorCtr="0">
            <a:noAutofit/>
          </a:bodyPr>
          <a:lstStyle/>
          <a:p>
            <a:pPr lvl="0"/>
            <a:r>
              <a:rPr lang="en-IN" sz="1600" b="1" dirty="0" smtClean="0">
                <a:solidFill>
                  <a:schemeClr val="tx1">
                    <a:lumMod val="50000"/>
                  </a:schemeClr>
                </a:solidFill>
                <a:latin typeface="Calibri" pitchFamily="34" charset="0"/>
                <a:cs typeface="Calibri" pitchFamily="34" charset="0"/>
              </a:rPr>
              <a:t>                 </a:t>
            </a:r>
            <a:r>
              <a:rPr lang="en-IN" sz="1600" b="1" u="sng" dirty="0" smtClean="0">
                <a:solidFill>
                  <a:schemeClr val="tx1">
                    <a:lumMod val="50000"/>
                  </a:schemeClr>
                </a:solidFill>
                <a:latin typeface="Calibri" pitchFamily="34" charset="0"/>
                <a:cs typeface="Calibri" pitchFamily="34" charset="0"/>
              </a:rPr>
              <a:t>Parameters and FLOPS of CNN:</a:t>
            </a:r>
            <a:endParaRPr sz="1600" b="1" u="sng" dirty="0">
              <a:solidFill>
                <a:schemeClr val="tx1">
                  <a:lumMod val="50000"/>
                </a:schemeClr>
              </a:solidFill>
              <a:latin typeface="Calibri" pitchFamily="34" charset="0"/>
              <a:cs typeface="Calibri" pitchFamily="34" charset="0"/>
            </a:endParaRPr>
          </a:p>
        </p:txBody>
      </p:sp>
      <p:sp>
        <p:nvSpPr>
          <p:cNvPr id="7" name="Google Shape;97;p13"/>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22</a:t>
            </a:fld>
            <a:endParaRPr lang="en"/>
          </a:p>
        </p:txBody>
      </p:sp>
      <p:sp>
        <p:nvSpPr>
          <p:cNvPr id="8" name="Rounded Rectangle 7"/>
          <p:cNvSpPr/>
          <p:nvPr/>
        </p:nvSpPr>
        <p:spPr>
          <a:xfrm>
            <a:off x="797670" y="1574319"/>
            <a:ext cx="720080" cy="288032"/>
          </a:xfrm>
          <a:prstGeom prst="round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Conv1 5x5,32</a:t>
            </a:r>
            <a:endParaRPr lang="en-IN" sz="800" dirty="0"/>
          </a:p>
        </p:txBody>
      </p:sp>
      <p:sp>
        <p:nvSpPr>
          <p:cNvPr id="10" name="Rounded Rectangle 9"/>
          <p:cNvSpPr/>
          <p:nvPr/>
        </p:nvSpPr>
        <p:spPr>
          <a:xfrm>
            <a:off x="2134608" y="1555959"/>
            <a:ext cx="720080" cy="288032"/>
          </a:xfrm>
          <a:prstGeom prst="round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Conv2 5x5,64</a:t>
            </a:r>
            <a:endParaRPr lang="en-IN" sz="800" dirty="0"/>
          </a:p>
        </p:txBody>
      </p:sp>
      <p:sp>
        <p:nvSpPr>
          <p:cNvPr id="11" name="Rounded Rectangle 10"/>
          <p:cNvSpPr/>
          <p:nvPr/>
        </p:nvSpPr>
        <p:spPr>
          <a:xfrm>
            <a:off x="3348159" y="1551410"/>
            <a:ext cx="720080" cy="288032"/>
          </a:xfrm>
          <a:prstGeom prst="roundRect">
            <a:avLst/>
          </a:prstGeom>
          <a:solidFill>
            <a:srgbClr val="C00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a:t>Maxpool</a:t>
            </a:r>
            <a:r>
              <a:rPr lang="en-IN" sz="800" dirty="0"/>
              <a:t> 2x2</a:t>
            </a:r>
          </a:p>
        </p:txBody>
      </p:sp>
      <p:sp>
        <p:nvSpPr>
          <p:cNvPr id="12" name="Rounded Rectangle 11"/>
          <p:cNvSpPr/>
          <p:nvPr/>
        </p:nvSpPr>
        <p:spPr>
          <a:xfrm>
            <a:off x="6708615" y="1558390"/>
            <a:ext cx="720080" cy="288032"/>
          </a:xfrm>
          <a:prstGeom prst="round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FC 256</a:t>
            </a:r>
            <a:endParaRPr lang="en-IN" sz="800" dirty="0"/>
          </a:p>
        </p:txBody>
      </p:sp>
      <p:sp>
        <p:nvSpPr>
          <p:cNvPr id="13" name="Rounded Rectangle 12"/>
          <p:cNvSpPr/>
          <p:nvPr/>
        </p:nvSpPr>
        <p:spPr>
          <a:xfrm>
            <a:off x="7915607" y="1557174"/>
            <a:ext cx="720080" cy="288032"/>
          </a:xfrm>
          <a:prstGeom prst="round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FC 10</a:t>
            </a:r>
            <a:endParaRPr lang="en-IN" sz="800" dirty="0"/>
          </a:p>
        </p:txBody>
      </p:sp>
      <p:cxnSp>
        <p:nvCxnSpPr>
          <p:cNvPr id="14" name="Straight Arrow Connector 13"/>
          <p:cNvCxnSpPr>
            <a:endCxn id="8" idx="2"/>
          </p:cNvCxnSpPr>
          <p:nvPr/>
        </p:nvCxnSpPr>
        <p:spPr>
          <a:xfrm flipV="1">
            <a:off x="1157710" y="1862351"/>
            <a:ext cx="0" cy="403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69635" y="2557821"/>
            <a:ext cx="3602765" cy="646331"/>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   </a:t>
            </a:r>
            <a:r>
              <a:rPr lang="en-IN" sz="900" b="1" u="sng" dirty="0" smtClean="0">
                <a:solidFill>
                  <a:schemeClr val="tx1">
                    <a:lumMod val="50000"/>
                  </a:schemeClr>
                </a:solidFill>
                <a:latin typeface="Exo 2"/>
                <a:ea typeface="Exo 2"/>
                <a:cs typeface="Exo 2"/>
              </a:rPr>
              <a:t>FLOPS</a:t>
            </a:r>
            <a:r>
              <a:rPr lang="en-IN" sz="900" b="1" dirty="0" smtClean="0">
                <a:solidFill>
                  <a:schemeClr val="tx1">
                    <a:lumMod val="50000"/>
                  </a:schemeClr>
                </a:solidFill>
                <a:latin typeface="Exo 2"/>
                <a:ea typeface="Exo 2"/>
                <a:cs typeface="Exo 2"/>
              </a:rPr>
              <a:t>:</a:t>
            </a:r>
          </a:p>
          <a:p>
            <a:r>
              <a:rPr lang="en-US" sz="900" b="1" dirty="0" smtClean="0">
                <a:solidFill>
                  <a:schemeClr val="tx1">
                    <a:lumMod val="50000"/>
                  </a:schemeClr>
                </a:solidFill>
                <a:latin typeface="Exo 2"/>
                <a:ea typeface="Exo 2"/>
                <a:cs typeface="Exo 2"/>
              </a:rPr>
              <a:t>   </a:t>
            </a:r>
            <a:r>
              <a:rPr lang="en-US" sz="900" b="1" dirty="0" err="1" smtClean="0">
                <a:solidFill>
                  <a:schemeClr val="tx1">
                    <a:lumMod val="50000"/>
                  </a:schemeClr>
                </a:solidFill>
                <a:latin typeface="Exo 2"/>
                <a:ea typeface="Exo 2"/>
                <a:cs typeface="Exo 2"/>
              </a:rPr>
              <a:t>Conv</a:t>
            </a:r>
            <a:r>
              <a:rPr lang="en-US" sz="900" b="1" dirty="0" smtClean="0">
                <a:solidFill>
                  <a:schemeClr val="tx1">
                    <a:lumMod val="50000"/>
                  </a:schemeClr>
                </a:solidFill>
                <a:latin typeface="Exo 2"/>
                <a:ea typeface="Exo 2"/>
                <a:cs typeface="Exo 2"/>
              </a:rPr>
              <a:t>: I/P channels*O/P channels*</a:t>
            </a:r>
            <a:r>
              <a:rPr lang="en-US" sz="900" b="1" dirty="0" err="1" smtClean="0">
                <a:solidFill>
                  <a:schemeClr val="tx1">
                    <a:lumMod val="50000"/>
                  </a:schemeClr>
                </a:solidFill>
                <a:latin typeface="Exo 2"/>
                <a:ea typeface="Exo 2"/>
                <a:cs typeface="Exo 2"/>
              </a:rPr>
              <a:t>filltersize</a:t>
            </a:r>
            <a:r>
              <a:rPr lang="en-US" sz="900" b="1" dirty="0" smtClean="0">
                <a:solidFill>
                  <a:schemeClr val="tx1">
                    <a:lumMod val="50000"/>
                  </a:schemeClr>
                </a:solidFill>
                <a:latin typeface="Exo 2"/>
                <a:ea typeface="Exo 2"/>
                <a:cs typeface="Exo 2"/>
              </a:rPr>
              <a:t>*input </a:t>
            </a:r>
            <a:r>
              <a:rPr lang="en-US" sz="900" b="1" dirty="0">
                <a:solidFill>
                  <a:schemeClr val="tx1">
                    <a:lumMod val="50000"/>
                  </a:schemeClr>
                </a:solidFill>
                <a:latin typeface="Exo 2"/>
                <a:ea typeface="Exo 2"/>
                <a:cs typeface="Exo 2"/>
              </a:rPr>
              <a:t>image </a:t>
            </a:r>
            <a:r>
              <a:rPr lang="en-US" sz="900" b="1" dirty="0" smtClean="0">
                <a:solidFill>
                  <a:schemeClr val="tx1">
                    <a:lumMod val="50000"/>
                  </a:schemeClr>
                </a:solidFill>
                <a:latin typeface="Exo 2"/>
                <a:ea typeface="Exo 2"/>
                <a:cs typeface="Exo 2"/>
              </a:rPr>
              <a:t>size</a:t>
            </a:r>
          </a:p>
          <a:p>
            <a:r>
              <a:rPr lang="en-US" sz="900" b="1" dirty="0" smtClean="0">
                <a:solidFill>
                  <a:schemeClr val="tx1">
                    <a:lumMod val="50000"/>
                  </a:schemeClr>
                </a:solidFill>
                <a:latin typeface="Exo 2"/>
                <a:ea typeface="Exo 2"/>
                <a:cs typeface="Exo 2"/>
              </a:rPr>
              <a:t>   FC:     I/P </a:t>
            </a:r>
            <a:r>
              <a:rPr lang="en-US" sz="900" b="1" dirty="0">
                <a:solidFill>
                  <a:schemeClr val="tx1">
                    <a:lumMod val="50000"/>
                  </a:schemeClr>
                </a:solidFill>
                <a:latin typeface="Exo 2"/>
                <a:ea typeface="Exo 2"/>
                <a:cs typeface="Exo 2"/>
              </a:rPr>
              <a:t>channels*O/P channels</a:t>
            </a:r>
            <a:endParaRPr lang="en-US" sz="900" b="1" dirty="0" smtClean="0">
              <a:solidFill>
                <a:schemeClr val="tx1">
                  <a:lumMod val="50000"/>
                </a:schemeClr>
              </a:solidFill>
              <a:latin typeface="Exo 2"/>
              <a:ea typeface="Exo 2"/>
              <a:cs typeface="Exo 2"/>
            </a:endParaRPr>
          </a:p>
          <a:p>
            <a:endParaRPr lang="en-IN" sz="900" b="1" dirty="0">
              <a:solidFill>
                <a:schemeClr val="tx1">
                  <a:lumMod val="50000"/>
                </a:schemeClr>
              </a:solidFill>
              <a:latin typeface="Exo 2"/>
              <a:ea typeface="Exo 2"/>
              <a:cs typeface="Exo 2"/>
            </a:endParaRPr>
          </a:p>
        </p:txBody>
      </p:sp>
      <p:sp>
        <p:nvSpPr>
          <p:cNvPr id="16" name="Rectangle 15"/>
          <p:cNvSpPr/>
          <p:nvPr/>
        </p:nvSpPr>
        <p:spPr>
          <a:xfrm>
            <a:off x="2594935" y="1224739"/>
            <a:ext cx="1276638" cy="507831"/>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32x32x64</a:t>
            </a:r>
          </a:p>
          <a:p>
            <a:r>
              <a:rPr lang="en-IN" sz="900" b="1" dirty="0" smtClean="0">
                <a:solidFill>
                  <a:schemeClr val="tx1">
                    <a:lumMod val="50000"/>
                  </a:schemeClr>
                </a:solidFill>
                <a:latin typeface="Exo 2"/>
                <a:ea typeface="Exo 2"/>
                <a:cs typeface="Exo 2"/>
              </a:rPr>
              <a:t>Input Channels</a:t>
            </a:r>
          </a:p>
          <a:p>
            <a:endParaRPr lang="en-IN" sz="900" b="1" dirty="0">
              <a:solidFill>
                <a:schemeClr val="tx1">
                  <a:lumMod val="50000"/>
                </a:schemeClr>
              </a:solidFill>
              <a:latin typeface="Exo 2"/>
              <a:ea typeface="Exo 2"/>
              <a:cs typeface="Exo 2"/>
            </a:endParaRPr>
          </a:p>
        </p:txBody>
      </p:sp>
      <p:sp>
        <p:nvSpPr>
          <p:cNvPr id="18" name="Rectangle 17"/>
          <p:cNvSpPr/>
          <p:nvPr/>
        </p:nvSpPr>
        <p:spPr>
          <a:xfrm>
            <a:off x="3718555" y="1173826"/>
            <a:ext cx="1109795" cy="3693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16x 16 x 64</a:t>
            </a:r>
          </a:p>
          <a:p>
            <a:r>
              <a:rPr lang="en-IN" sz="900" b="1" dirty="0" smtClean="0">
                <a:solidFill>
                  <a:schemeClr val="tx1">
                    <a:lumMod val="50000"/>
                  </a:schemeClr>
                </a:solidFill>
                <a:latin typeface="Exo 2"/>
                <a:ea typeface="Exo 2"/>
                <a:cs typeface="Exo 2"/>
              </a:rPr>
              <a:t>Input Channels</a:t>
            </a:r>
            <a:endParaRPr lang="en-IN" sz="900" b="1" dirty="0">
              <a:solidFill>
                <a:schemeClr val="tx1">
                  <a:lumMod val="50000"/>
                </a:schemeClr>
              </a:solidFill>
              <a:latin typeface="Exo 2"/>
              <a:ea typeface="Exo 2"/>
              <a:cs typeface="Exo 2"/>
            </a:endParaRPr>
          </a:p>
        </p:txBody>
      </p:sp>
      <p:sp>
        <p:nvSpPr>
          <p:cNvPr id="19" name="Rectangle 18"/>
          <p:cNvSpPr/>
          <p:nvPr/>
        </p:nvSpPr>
        <p:spPr>
          <a:xfrm>
            <a:off x="797670" y="2310508"/>
            <a:ext cx="864096" cy="646331"/>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32 x 32 x 3</a:t>
            </a:r>
          </a:p>
          <a:p>
            <a:r>
              <a:rPr lang="en-IN" sz="900" b="1" dirty="0" smtClean="0">
                <a:solidFill>
                  <a:schemeClr val="tx1">
                    <a:lumMod val="50000"/>
                  </a:schemeClr>
                </a:solidFill>
                <a:latin typeface="Exo 2"/>
                <a:ea typeface="Exo 2"/>
                <a:cs typeface="Exo 2"/>
              </a:rPr>
              <a:t>(Image) </a:t>
            </a:r>
          </a:p>
          <a:p>
            <a:r>
              <a:rPr lang="en-IN" sz="900" b="1" dirty="0">
                <a:solidFill>
                  <a:schemeClr val="tx1">
                    <a:lumMod val="50000"/>
                  </a:schemeClr>
                </a:solidFill>
                <a:latin typeface="Exo 2"/>
                <a:ea typeface="Exo 2"/>
                <a:cs typeface="Exo 2"/>
              </a:rPr>
              <a:t>3</a:t>
            </a:r>
            <a:r>
              <a:rPr lang="en-IN" sz="900" b="1" dirty="0" smtClean="0">
                <a:solidFill>
                  <a:schemeClr val="tx1">
                    <a:lumMod val="50000"/>
                  </a:schemeClr>
                </a:solidFill>
                <a:latin typeface="Exo 2"/>
                <a:ea typeface="Exo 2"/>
                <a:cs typeface="Exo 2"/>
              </a:rPr>
              <a:t> Input Channel</a:t>
            </a:r>
            <a:endParaRPr lang="en-IN" sz="900" b="1" dirty="0">
              <a:solidFill>
                <a:schemeClr val="tx1">
                  <a:lumMod val="50000"/>
                </a:schemeClr>
              </a:solidFill>
              <a:latin typeface="Exo 2"/>
              <a:ea typeface="Exo 2"/>
              <a:cs typeface="Exo 2"/>
            </a:endParaRPr>
          </a:p>
        </p:txBody>
      </p:sp>
      <p:cxnSp>
        <p:nvCxnSpPr>
          <p:cNvPr id="20" name="Straight Arrow Connector 19"/>
          <p:cNvCxnSpPr>
            <a:stCxn id="8" idx="3"/>
          </p:cNvCxnSpPr>
          <p:nvPr/>
        </p:nvCxnSpPr>
        <p:spPr>
          <a:xfrm>
            <a:off x="1517750" y="1718335"/>
            <a:ext cx="6168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1" idx="1"/>
          </p:cNvCxnSpPr>
          <p:nvPr/>
        </p:nvCxnSpPr>
        <p:spPr>
          <a:xfrm flipV="1">
            <a:off x="2854688" y="1695426"/>
            <a:ext cx="493471" cy="4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2"/>
          </p:cNvCxnSpPr>
          <p:nvPr/>
        </p:nvCxnSpPr>
        <p:spPr>
          <a:xfrm>
            <a:off x="8275647" y="1845206"/>
            <a:ext cx="0" cy="392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911649" y="2237875"/>
            <a:ext cx="864096" cy="507831"/>
          </a:xfrm>
          <a:prstGeom prst="rect">
            <a:avLst/>
          </a:prstGeom>
        </p:spPr>
        <p:txBody>
          <a:bodyPr wrap="square">
            <a:spAutoFit/>
          </a:bodyPr>
          <a:lstStyle/>
          <a:p>
            <a:r>
              <a:rPr lang="en-IN" sz="900" b="1" dirty="0" err="1" smtClean="0">
                <a:solidFill>
                  <a:schemeClr val="tx1">
                    <a:lumMod val="50000"/>
                  </a:schemeClr>
                </a:solidFill>
                <a:latin typeface="Exo 2"/>
                <a:ea typeface="Exo 2"/>
                <a:cs typeface="Exo 2"/>
              </a:rPr>
              <a:t>Softmax</a:t>
            </a:r>
            <a:r>
              <a:rPr lang="en-IN" sz="900" b="1" dirty="0" smtClean="0">
                <a:solidFill>
                  <a:schemeClr val="tx1">
                    <a:lumMod val="50000"/>
                  </a:schemeClr>
                </a:solidFill>
                <a:latin typeface="Exo 2"/>
                <a:ea typeface="Exo 2"/>
                <a:cs typeface="Exo 2"/>
              </a:rPr>
              <a:t> O/p</a:t>
            </a:r>
          </a:p>
          <a:p>
            <a:r>
              <a:rPr lang="en-IN" sz="900" b="1" dirty="0" smtClean="0">
                <a:solidFill>
                  <a:schemeClr val="tx1">
                    <a:lumMod val="50000"/>
                  </a:schemeClr>
                </a:solidFill>
                <a:latin typeface="Exo 2"/>
                <a:ea typeface="Exo 2"/>
                <a:cs typeface="Exo 2"/>
              </a:rPr>
              <a:t>10 output Channels</a:t>
            </a:r>
            <a:endParaRPr lang="en-IN" sz="900" b="1" dirty="0">
              <a:solidFill>
                <a:schemeClr val="tx1">
                  <a:lumMod val="50000"/>
                </a:schemeClr>
              </a:solidFill>
              <a:latin typeface="Exo 2"/>
              <a:ea typeface="Exo 2"/>
              <a:cs typeface="Exo 2"/>
            </a:endParaRPr>
          </a:p>
        </p:txBody>
      </p:sp>
      <p:sp>
        <p:nvSpPr>
          <p:cNvPr id="30" name="Rectangle 29"/>
          <p:cNvSpPr/>
          <p:nvPr/>
        </p:nvSpPr>
        <p:spPr>
          <a:xfrm>
            <a:off x="7120831" y="1320578"/>
            <a:ext cx="1286641" cy="2308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256</a:t>
            </a:r>
            <a:r>
              <a:rPr lang="en-IN" sz="900" b="1" dirty="0">
                <a:solidFill>
                  <a:schemeClr val="tx1">
                    <a:lumMod val="50000"/>
                  </a:schemeClr>
                </a:solidFill>
                <a:latin typeface="Exo 2"/>
                <a:ea typeface="Exo 2"/>
                <a:cs typeface="Exo 2"/>
              </a:rPr>
              <a:t> </a:t>
            </a:r>
            <a:r>
              <a:rPr lang="en-IN" sz="900" b="1" dirty="0" smtClean="0">
                <a:solidFill>
                  <a:schemeClr val="tx1">
                    <a:lumMod val="50000"/>
                  </a:schemeClr>
                </a:solidFill>
                <a:latin typeface="Exo 2"/>
                <a:ea typeface="Exo 2"/>
                <a:cs typeface="Exo 2"/>
              </a:rPr>
              <a:t> Input Channels</a:t>
            </a:r>
            <a:endParaRPr lang="en-IN" sz="900" b="1" dirty="0">
              <a:solidFill>
                <a:schemeClr val="tx1">
                  <a:lumMod val="50000"/>
                </a:schemeClr>
              </a:solidFill>
              <a:latin typeface="Exo 2"/>
              <a:ea typeface="Exo 2"/>
              <a:cs typeface="Exo 2"/>
            </a:endParaRPr>
          </a:p>
        </p:txBody>
      </p:sp>
      <p:sp>
        <p:nvSpPr>
          <p:cNvPr id="40" name="Rounded Rectangle 39"/>
          <p:cNvSpPr/>
          <p:nvPr/>
        </p:nvSpPr>
        <p:spPr>
          <a:xfrm>
            <a:off x="4468310" y="1560821"/>
            <a:ext cx="720080" cy="288032"/>
          </a:xfrm>
          <a:prstGeom prst="roundRect">
            <a:avLst/>
          </a:prstGeom>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Conv3</a:t>
            </a:r>
          </a:p>
          <a:p>
            <a:pPr algn="ctr"/>
            <a:r>
              <a:rPr lang="en-IN" sz="800" dirty="0" smtClean="0"/>
              <a:t>3x3,80</a:t>
            </a:r>
            <a:endParaRPr lang="en-IN" sz="800" dirty="0"/>
          </a:p>
        </p:txBody>
      </p:sp>
      <p:sp>
        <p:nvSpPr>
          <p:cNvPr id="44" name="Rounded Rectangle 43"/>
          <p:cNvSpPr/>
          <p:nvPr/>
        </p:nvSpPr>
        <p:spPr>
          <a:xfrm>
            <a:off x="5572989" y="1555959"/>
            <a:ext cx="720080" cy="288032"/>
          </a:xfrm>
          <a:prstGeom prst="roundRect">
            <a:avLst/>
          </a:prstGeom>
          <a:solidFill>
            <a:srgbClr val="C00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a:t>Maxpool</a:t>
            </a:r>
            <a:r>
              <a:rPr lang="en-IN" sz="800" dirty="0"/>
              <a:t> 2x2</a:t>
            </a:r>
          </a:p>
        </p:txBody>
      </p:sp>
      <p:sp>
        <p:nvSpPr>
          <p:cNvPr id="45" name="Rectangle 44"/>
          <p:cNvSpPr/>
          <p:nvPr/>
        </p:nvSpPr>
        <p:spPr>
          <a:xfrm>
            <a:off x="4821475" y="1204987"/>
            <a:ext cx="1109795" cy="3693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16x 16 x 80</a:t>
            </a:r>
          </a:p>
          <a:p>
            <a:r>
              <a:rPr lang="en-IN" sz="900" b="1" dirty="0" smtClean="0">
                <a:solidFill>
                  <a:schemeClr val="tx1">
                    <a:lumMod val="50000"/>
                  </a:schemeClr>
                </a:solidFill>
                <a:latin typeface="Exo 2"/>
                <a:ea typeface="Exo 2"/>
                <a:cs typeface="Exo 2"/>
              </a:rPr>
              <a:t>Input Channels</a:t>
            </a:r>
            <a:endParaRPr lang="en-IN" sz="900" b="1" dirty="0">
              <a:solidFill>
                <a:schemeClr val="tx1">
                  <a:lumMod val="50000"/>
                </a:schemeClr>
              </a:solidFill>
              <a:latin typeface="Exo 2"/>
              <a:ea typeface="Exo 2"/>
              <a:cs typeface="Exo 2"/>
            </a:endParaRPr>
          </a:p>
        </p:txBody>
      </p:sp>
      <p:sp>
        <p:nvSpPr>
          <p:cNvPr id="46" name="Rectangle 45"/>
          <p:cNvSpPr/>
          <p:nvPr/>
        </p:nvSpPr>
        <p:spPr>
          <a:xfrm>
            <a:off x="6006360" y="1200797"/>
            <a:ext cx="1109795" cy="3693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4 x 4 x 80</a:t>
            </a:r>
          </a:p>
          <a:p>
            <a:r>
              <a:rPr lang="en-IN" sz="900" b="1" dirty="0" smtClean="0">
                <a:solidFill>
                  <a:schemeClr val="tx1">
                    <a:lumMod val="50000"/>
                  </a:schemeClr>
                </a:solidFill>
                <a:latin typeface="Exo 2"/>
                <a:ea typeface="Exo 2"/>
                <a:cs typeface="Exo 2"/>
              </a:rPr>
              <a:t>Input Channels</a:t>
            </a:r>
            <a:endParaRPr lang="en-IN" sz="900" b="1" dirty="0">
              <a:solidFill>
                <a:schemeClr val="tx1">
                  <a:lumMod val="50000"/>
                </a:schemeClr>
              </a:solidFill>
              <a:latin typeface="Exo 2"/>
              <a:ea typeface="Exo 2"/>
              <a:cs typeface="Exo 2"/>
            </a:endParaRPr>
          </a:p>
        </p:txBody>
      </p:sp>
      <p:cxnSp>
        <p:nvCxnSpPr>
          <p:cNvPr id="50" name="Straight Arrow Connector 49"/>
          <p:cNvCxnSpPr>
            <a:stCxn id="11" idx="3"/>
            <a:endCxn id="40" idx="1"/>
          </p:cNvCxnSpPr>
          <p:nvPr/>
        </p:nvCxnSpPr>
        <p:spPr>
          <a:xfrm>
            <a:off x="4068239" y="1695426"/>
            <a:ext cx="400071" cy="9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3"/>
            <a:endCxn id="44" idx="1"/>
          </p:cNvCxnSpPr>
          <p:nvPr/>
        </p:nvCxnSpPr>
        <p:spPr>
          <a:xfrm flipV="1">
            <a:off x="5188390" y="1699975"/>
            <a:ext cx="384599" cy="4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4" idx="3"/>
            <a:endCxn id="12" idx="1"/>
          </p:cNvCxnSpPr>
          <p:nvPr/>
        </p:nvCxnSpPr>
        <p:spPr>
          <a:xfrm>
            <a:off x="6293069" y="1699975"/>
            <a:ext cx="415546" cy="24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13" idx="1"/>
          </p:cNvCxnSpPr>
          <p:nvPr/>
        </p:nvCxnSpPr>
        <p:spPr>
          <a:xfrm flipV="1">
            <a:off x="7428695" y="1701190"/>
            <a:ext cx="486912" cy="1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250" y="3065652"/>
            <a:ext cx="6376161" cy="174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1485792" y="2557821"/>
            <a:ext cx="3168352" cy="507831"/>
          </a:xfrm>
          <a:prstGeom prst="rect">
            <a:avLst/>
          </a:prstGeom>
        </p:spPr>
        <p:txBody>
          <a:bodyPr wrap="square">
            <a:spAutoFit/>
          </a:bodyPr>
          <a:lstStyle/>
          <a:p>
            <a:r>
              <a:rPr lang="en-IN" sz="900" b="1" u="sng" dirty="0" err="1" smtClean="0">
                <a:solidFill>
                  <a:schemeClr val="tx1">
                    <a:lumMod val="50000"/>
                  </a:schemeClr>
                </a:solidFill>
                <a:latin typeface="Exo 2"/>
                <a:ea typeface="Exo 2"/>
                <a:cs typeface="Exo 2"/>
              </a:rPr>
              <a:t>Params</a:t>
            </a:r>
            <a:r>
              <a:rPr lang="en-IN" sz="900" b="1" dirty="0" smtClean="0">
                <a:solidFill>
                  <a:schemeClr val="tx1">
                    <a:lumMod val="50000"/>
                  </a:schemeClr>
                </a:solidFill>
                <a:latin typeface="Exo 2"/>
                <a:ea typeface="Exo 2"/>
                <a:cs typeface="Exo 2"/>
              </a:rPr>
              <a:t>:</a:t>
            </a:r>
          </a:p>
          <a:p>
            <a:r>
              <a:rPr lang="en-IN" sz="900" b="1" dirty="0" err="1" smtClean="0">
                <a:solidFill>
                  <a:schemeClr val="tx1">
                    <a:lumMod val="50000"/>
                  </a:schemeClr>
                </a:solidFill>
                <a:latin typeface="Exo 2"/>
                <a:ea typeface="Exo 2"/>
                <a:cs typeface="Exo 2"/>
              </a:rPr>
              <a:t>Conv</a:t>
            </a:r>
            <a:r>
              <a:rPr lang="en-IN" sz="900" b="1" dirty="0" smtClean="0">
                <a:solidFill>
                  <a:schemeClr val="tx1">
                    <a:lumMod val="50000"/>
                  </a:schemeClr>
                </a:solidFill>
                <a:latin typeface="Exo 2"/>
                <a:ea typeface="Exo 2"/>
                <a:cs typeface="Exo 2"/>
              </a:rPr>
              <a:t>: I/P channels*O/P channels*K*K+O/P channels</a:t>
            </a:r>
          </a:p>
          <a:p>
            <a:r>
              <a:rPr lang="en-IN" sz="900" b="1" dirty="0" smtClean="0">
                <a:solidFill>
                  <a:schemeClr val="tx1">
                    <a:lumMod val="50000"/>
                  </a:schemeClr>
                </a:solidFill>
                <a:latin typeface="Exo 2"/>
                <a:ea typeface="Exo 2"/>
                <a:cs typeface="Exo 2"/>
              </a:rPr>
              <a:t>FC</a:t>
            </a:r>
            <a:r>
              <a:rPr lang="en-IN" sz="900" b="1" dirty="0">
                <a:solidFill>
                  <a:schemeClr val="tx1">
                    <a:lumMod val="50000"/>
                  </a:schemeClr>
                </a:solidFill>
                <a:latin typeface="Exo 2"/>
                <a:ea typeface="Exo 2"/>
                <a:cs typeface="Exo 2"/>
              </a:rPr>
              <a:t>:      I/P channels*O/P </a:t>
            </a:r>
            <a:r>
              <a:rPr lang="en-IN" sz="900" b="1" dirty="0" smtClean="0">
                <a:solidFill>
                  <a:schemeClr val="tx1">
                    <a:lumMod val="50000"/>
                  </a:schemeClr>
                </a:solidFill>
                <a:latin typeface="Exo 2"/>
                <a:ea typeface="Exo 2"/>
                <a:cs typeface="Exo 2"/>
              </a:rPr>
              <a:t>channels + O/P </a:t>
            </a:r>
            <a:r>
              <a:rPr lang="en-IN" sz="900" b="1" dirty="0">
                <a:solidFill>
                  <a:schemeClr val="tx1">
                    <a:lumMod val="50000"/>
                  </a:schemeClr>
                </a:solidFill>
                <a:latin typeface="Exo 2"/>
                <a:ea typeface="Exo 2"/>
                <a:cs typeface="Exo 2"/>
              </a:rPr>
              <a:t>channels</a:t>
            </a:r>
          </a:p>
        </p:txBody>
      </p:sp>
      <p:sp>
        <p:nvSpPr>
          <p:cNvPr id="59" name="Rectangle 58"/>
          <p:cNvSpPr/>
          <p:nvPr/>
        </p:nvSpPr>
        <p:spPr>
          <a:xfrm>
            <a:off x="1393405" y="1219375"/>
            <a:ext cx="1047125" cy="369332"/>
          </a:xfrm>
          <a:prstGeom prst="rect">
            <a:avLst/>
          </a:prstGeom>
        </p:spPr>
        <p:txBody>
          <a:bodyPr wrap="square">
            <a:spAutoFit/>
          </a:bodyPr>
          <a:lstStyle/>
          <a:p>
            <a:r>
              <a:rPr lang="en-IN" sz="900" b="1" dirty="0" smtClean="0">
                <a:solidFill>
                  <a:schemeClr val="tx1">
                    <a:lumMod val="50000"/>
                  </a:schemeClr>
                </a:solidFill>
                <a:latin typeface="Exo 2"/>
                <a:ea typeface="Exo 2"/>
                <a:cs typeface="Exo 2"/>
              </a:rPr>
              <a:t>32x32x12 </a:t>
            </a:r>
          </a:p>
          <a:p>
            <a:r>
              <a:rPr lang="en-IN" sz="900" b="1" dirty="0" smtClean="0">
                <a:solidFill>
                  <a:schemeClr val="tx1">
                    <a:lumMod val="50000"/>
                  </a:schemeClr>
                </a:solidFill>
                <a:latin typeface="Exo 2"/>
                <a:ea typeface="Exo 2"/>
                <a:cs typeface="Exo 2"/>
              </a:rPr>
              <a:t>Input Channels</a:t>
            </a:r>
            <a:endParaRPr lang="en-IN" sz="900" b="1" dirty="0">
              <a:solidFill>
                <a:schemeClr val="tx1">
                  <a:lumMod val="50000"/>
                </a:schemeClr>
              </a:solidFill>
              <a:latin typeface="Exo 2"/>
              <a:ea typeface="Exo 2"/>
              <a:cs typeface="Exo 2"/>
            </a:endParaRPr>
          </a:p>
        </p:txBody>
      </p:sp>
      <p:sp>
        <p:nvSpPr>
          <p:cNvPr id="31" name="TextBox 30"/>
          <p:cNvSpPr txBox="1"/>
          <p:nvPr/>
        </p:nvSpPr>
        <p:spPr>
          <a:xfrm>
            <a:off x="2594935" y="4810944"/>
            <a:ext cx="3559638" cy="230832"/>
          </a:xfrm>
          <a:prstGeom prst="rect">
            <a:avLst/>
          </a:prstGeom>
          <a:solidFill>
            <a:schemeClr val="tx1">
              <a:lumMod val="50000"/>
            </a:schemeClr>
          </a:solidFill>
        </p:spPr>
        <p:txBody>
          <a:bodyPr wrap="square" rtlCol="0">
            <a:spAutoFit/>
          </a:bodyPr>
          <a:lstStyle/>
          <a:p>
            <a:r>
              <a:rPr lang="en-IN" sz="900" dirty="0" smtClean="0">
                <a:solidFill>
                  <a:schemeClr val="bg1"/>
                </a:solidFill>
                <a:latin typeface="Calibri" pitchFamily="34" charset="0"/>
                <a:cs typeface="Calibri" pitchFamily="34" charset="0"/>
              </a:rPr>
              <a:t>Computed number of parameters and FLOPS in CNN network as shown</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137210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059582"/>
            <a:ext cx="7560840" cy="485170"/>
          </a:xfrm>
        </p:spPr>
        <p:txBody>
          <a:bodyPr/>
          <a:lstStyle/>
          <a:p>
            <a:r>
              <a:rPr lang="en-US" sz="1400" b="1" u="sng" dirty="0" smtClean="0">
                <a:solidFill>
                  <a:schemeClr val="tx1">
                    <a:lumMod val="50000"/>
                  </a:schemeClr>
                </a:solidFill>
                <a:latin typeface="Calibri" pitchFamily="34" charset="0"/>
                <a:cs typeface="Calibri" pitchFamily="34" charset="0"/>
              </a:rPr>
              <a:t>Author’s work on </a:t>
            </a:r>
            <a:r>
              <a:rPr lang="en-US" sz="1400" b="1" u="sng" dirty="0">
                <a:solidFill>
                  <a:schemeClr val="tx1">
                    <a:lumMod val="50000"/>
                  </a:schemeClr>
                </a:solidFill>
                <a:latin typeface="Calibri" pitchFamily="34" charset="0"/>
                <a:cs typeface="Calibri" pitchFamily="34" charset="0"/>
              </a:rPr>
              <a:t>the </a:t>
            </a:r>
            <a:r>
              <a:rPr lang="en-US" sz="1400" b="1" u="sng" dirty="0" smtClean="0">
                <a:solidFill>
                  <a:schemeClr val="tx1">
                    <a:lumMod val="50000"/>
                  </a:schemeClr>
                </a:solidFill>
                <a:latin typeface="Calibri" pitchFamily="34" charset="0"/>
                <a:cs typeface="Calibri" pitchFamily="34" charset="0"/>
              </a:rPr>
              <a:t>network depth and what tasks DnCNN-3 </a:t>
            </a:r>
            <a:r>
              <a:rPr lang="en-US" sz="1400" b="1" u="sng" dirty="0">
                <a:solidFill>
                  <a:schemeClr val="tx1">
                    <a:lumMod val="50000"/>
                  </a:schemeClr>
                </a:solidFill>
                <a:latin typeface="Calibri" pitchFamily="34" charset="0"/>
                <a:cs typeface="Calibri" pitchFamily="34" charset="0"/>
              </a:rPr>
              <a:t>designed to solve</a:t>
            </a:r>
            <a:endParaRPr lang="en-IN" sz="1400" u="sng" dirty="0">
              <a:solidFill>
                <a:schemeClr val="tx1">
                  <a:lumMod val="50000"/>
                </a:schemeClr>
              </a:solidFill>
              <a:latin typeface="Calibri" pitchFamily="34" charset="0"/>
              <a:cs typeface="Calibri" pitchFamily="34" charset="0"/>
            </a:endParaRPr>
          </a:p>
        </p:txBody>
      </p:sp>
      <p:sp>
        <p:nvSpPr>
          <p:cNvPr id="4" name="Text Placeholder 3"/>
          <p:cNvSpPr>
            <a:spLocks noGrp="1"/>
          </p:cNvSpPr>
          <p:nvPr>
            <p:ph type="body" idx="2"/>
          </p:nvPr>
        </p:nvSpPr>
        <p:spPr>
          <a:xfrm>
            <a:off x="683226" y="1563638"/>
            <a:ext cx="3640856" cy="3725700"/>
          </a:xfrm>
        </p:spPr>
        <p:txBody>
          <a:bodyPr/>
          <a:lstStyle/>
          <a:p>
            <a:pPr>
              <a:buFont typeface="Arial" pitchFamily="34" charset="0"/>
              <a:buChar char="•"/>
            </a:pPr>
            <a:r>
              <a:rPr lang="en-US" sz="1400" dirty="0">
                <a:solidFill>
                  <a:schemeClr val="tx1">
                    <a:lumMod val="50000"/>
                  </a:schemeClr>
                </a:solidFill>
                <a:latin typeface="Calibri" pitchFamily="34" charset="0"/>
                <a:cs typeface="Calibri" pitchFamily="34" charset="0"/>
              </a:rPr>
              <a:t>The author has used the relative filed of </a:t>
            </a:r>
            <a:r>
              <a:rPr lang="en-US" sz="1400" dirty="0" err="1">
                <a:solidFill>
                  <a:schemeClr val="tx1">
                    <a:lumMod val="50000"/>
                  </a:schemeClr>
                </a:solidFill>
                <a:latin typeface="Calibri" pitchFamily="34" charset="0"/>
                <a:cs typeface="Calibri" pitchFamily="34" charset="0"/>
              </a:rPr>
              <a:t>DnCNN</a:t>
            </a:r>
            <a:r>
              <a:rPr lang="en-US" sz="1400" dirty="0">
                <a:solidFill>
                  <a:schemeClr val="tx1">
                    <a:lumMod val="50000"/>
                  </a:schemeClr>
                </a:solidFill>
                <a:latin typeface="Calibri" pitchFamily="34" charset="0"/>
                <a:cs typeface="Calibri" pitchFamily="34" charset="0"/>
              </a:rPr>
              <a:t> which is given by (2d+1)(2d+1) where d is the depth of the CNN model. Adjusting the right depth gives the model best efficiency and </a:t>
            </a:r>
            <a:r>
              <a:rPr lang="en-US" sz="1400" dirty="0" smtClean="0">
                <a:solidFill>
                  <a:schemeClr val="tx1">
                    <a:lumMod val="50000"/>
                  </a:schemeClr>
                </a:solidFill>
                <a:latin typeface="Calibri" pitchFamily="34" charset="0"/>
                <a:cs typeface="Calibri" pitchFamily="34" charset="0"/>
              </a:rPr>
              <a:t>performance. He </a:t>
            </a:r>
            <a:r>
              <a:rPr lang="en-US" sz="1400" dirty="0">
                <a:solidFill>
                  <a:schemeClr val="tx1">
                    <a:lumMod val="50000"/>
                  </a:schemeClr>
                </a:solidFill>
                <a:latin typeface="Calibri" pitchFamily="34" charset="0"/>
                <a:cs typeface="Calibri" pitchFamily="34" charset="0"/>
              </a:rPr>
              <a:t>has used the receptive size of 3535 with the depth of 17</a:t>
            </a:r>
            <a:endParaRPr lang="en-IN" sz="1400" dirty="0">
              <a:solidFill>
                <a:schemeClr val="tx1">
                  <a:lumMod val="50000"/>
                </a:schemeClr>
              </a:solidFill>
              <a:latin typeface="Calibri" pitchFamily="34" charset="0"/>
              <a:cs typeface="Calibri"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Text Placeholder 3"/>
          <p:cNvSpPr>
            <a:spLocks noGrp="1"/>
          </p:cNvSpPr>
          <p:nvPr>
            <p:ph type="body" idx="2"/>
          </p:nvPr>
        </p:nvSpPr>
        <p:spPr>
          <a:xfrm>
            <a:off x="4644008" y="987574"/>
            <a:ext cx="3332511" cy="3725700"/>
          </a:xfrm>
        </p:spPr>
        <p:txBody>
          <a:bodyPr/>
          <a:lstStyle/>
          <a:p>
            <a:pPr>
              <a:buFont typeface="Arial" pitchFamily="34" charset="0"/>
              <a:buChar char="•"/>
            </a:pPr>
            <a:endParaRPr lang="en-US" sz="1400" dirty="0">
              <a:solidFill>
                <a:schemeClr val="tx1">
                  <a:lumMod val="50000"/>
                </a:schemeClr>
              </a:solidFill>
              <a:latin typeface="Calibri" pitchFamily="34" charset="0"/>
              <a:cs typeface="Calibri" pitchFamily="34" charset="0"/>
            </a:endParaRPr>
          </a:p>
          <a:p>
            <a:pPr>
              <a:buFont typeface="Arial" pitchFamily="34" charset="0"/>
              <a:buChar char="•"/>
            </a:pPr>
            <a:endParaRPr lang="en-US" sz="1400" dirty="0" smtClean="0">
              <a:solidFill>
                <a:schemeClr val="tx1">
                  <a:lumMod val="50000"/>
                </a:schemeClr>
              </a:solidFill>
              <a:latin typeface="Calibri" pitchFamily="34" charset="0"/>
              <a:cs typeface="Calibri" pitchFamily="34" charset="0"/>
            </a:endParaRPr>
          </a:p>
          <a:p>
            <a:pPr>
              <a:buFont typeface="Arial" pitchFamily="34" charset="0"/>
              <a:buChar char="•"/>
            </a:pPr>
            <a:r>
              <a:rPr lang="en-US" sz="1400" dirty="0">
                <a:solidFill>
                  <a:schemeClr val="tx1">
                    <a:lumMod val="50000"/>
                  </a:schemeClr>
                </a:solidFill>
                <a:latin typeface="Calibri" pitchFamily="34" charset="0"/>
                <a:cs typeface="Calibri" pitchFamily="34" charset="0"/>
              </a:rPr>
              <a:t>D</a:t>
            </a:r>
            <a:r>
              <a:rPr lang="en-US" sz="1400" dirty="0" smtClean="0">
                <a:solidFill>
                  <a:schemeClr val="tx1">
                    <a:lumMod val="50000"/>
                  </a:schemeClr>
                </a:solidFill>
                <a:latin typeface="Calibri" pitchFamily="34" charset="0"/>
                <a:cs typeface="Calibri" pitchFamily="34" charset="0"/>
              </a:rPr>
              <a:t>nCNN3 </a:t>
            </a:r>
            <a:r>
              <a:rPr lang="en-US" sz="1400" dirty="0">
                <a:solidFill>
                  <a:schemeClr val="tx1">
                    <a:lumMod val="50000"/>
                  </a:schemeClr>
                </a:solidFill>
                <a:latin typeface="Calibri" pitchFamily="34" charset="0"/>
                <a:cs typeface="Calibri" pitchFamily="34" charset="0"/>
              </a:rPr>
              <a:t>is designed to solve below tasks</a:t>
            </a:r>
            <a:r>
              <a:rPr lang="en-US" sz="1400" dirty="0" smtClean="0">
                <a:solidFill>
                  <a:schemeClr val="tx1">
                    <a:lumMod val="50000"/>
                  </a:schemeClr>
                </a:solidFill>
                <a:latin typeface="Calibri" pitchFamily="34" charset="0"/>
                <a:cs typeface="Calibri" pitchFamily="34" charset="0"/>
              </a:rPr>
              <a:t>:</a:t>
            </a:r>
            <a:endParaRPr lang="en-US" sz="1400" dirty="0">
              <a:solidFill>
                <a:schemeClr val="tx1">
                  <a:lumMod val="50000"/>
                </a:schemeClr>
              </a:solidFill>
              <a:latin typeface="Calibri" pitchFamily="34" charset="0"/>
              <a:cs typeface="Calibri" pitchFamily="34" charset="0"/>
            </a:endParaRPr>
          </a:p>
          <a:p>
            <a:pPr marL="101600" indent="0">
              <a:buNone/>
            </a:pPr>
            <a:r>
              <a:rPr lang="en-US" sz="1400" dirty="0" smtClean="0">
                <a:solidFill>
                  <a:schemeClr val="tx1">
                    <a:lumMod val="50000"/>
                  </a:schemeClr>
                </a:solidFill>
                <a:latin typeface="Calibri" pitchFamily="34" charset="0"/>
                <a:cs typeface="Calibri" pitchFamily="34" charset="0"/>
              </a:rPr>
              <a:t>           -Blind </a:t>
            </a:r>
            <a:r>
              <a:rPr lang="en-US" sz="1400" dirty="0">
                <a:solidFill>
                  <a:schemeClr val="tx1">
                    <a:lumMod val="50000"/>
                  </a:schemeClr>
                </a:solidFill>
                <a:latin typeface="Calibri" pitchFamily="34" charset="0"/>
                <a:cs typeface="Calibri" pitchFamily="34" charset="0"/>
              </a:rPr>
              <a:t>Gaussian </a:t>
            </a:r>
            <a:r>
              <a:rPr lang="en-US" sz="1400" dirty="0" smtClean="0">
                <a:solidFill>
                  <a:schemeClr val="tx1">
                    <a:lumMod val="50000"/>
                  </a:schemeClr>
                </a:solidFill>
                <a:latin typeface="Calibri" pitchFamily="34" charset="0"/>
                <a:cs typeface="Calibri" pitchFamily="34" charset="0"/>
              </a:rPr>
              <a:t>de-noising</a:t>
            </a:r>
          </a:p>
          <a:p>
            <a:pPr marL="101600" indent="0">
              <a:buNone/>
            </a:pPr>
            <a:r>
              <a:rPr lang="en-US" sz="1400" dirty="0" smtClean="0">
                <a:solidFill>
                  <a:schemeClr val="tx1">
                    <a:lumMod val="50000"/>
                  </a:schemeClr>
                </a:solidFill>
                <a:latin typeface="Calibri" pitchFamily="34" charset="0"/>
                <a:cs typeface="Calibri" pitchFamily="34" charset="0"/>
              </a:rPr>
              <a:t>           -SISR (multiple up scaling factors)</a:t>
            </a:r>
          </a:p>
          <a:p>
            <a:pPr marL="101600" indent="0">
              <a:buNone/>
            </a:pPr>
            <a:r>
              <a:rPr lang="en-US" sz="1400" dirty="0" smtClean="0">
                <a:solidFill>
                  <a:schemeClr val="tx1">
                    <a:lumMod val="50000"/>
                  </a:schemeClr>
                </a:solidFill>
                <a:latin typeface="Calibri" pitchFamily="34" charset="0"/>
                <a:cs typeface="Calibri" pitchFamily="34" charset="0"/>
              </a:rPr>
              <a:t>           -Gaussian de-noising</a:t>
            </a:r>
          </a:p>
          <a:p>
            <a:pPr>
              <a:buFont typeface="Arial" pitchFamily="34" charset="0"/>
              <a:buChar char="•"/>
            </a:pPr>
            <a:r>
              <a:rPr lang="en-US" sz="1400" dirty="0" smtClean="0">
                <a:solidFill>
                  <a:schemeClr val="tx1">
                    <a:lumMod val="50000"/>
                  </a:schemeClr>
                </a:solidFill>
                <a:latin typeface="Calibri" pitchFamily="34" charset="0"/>
                <a:cs typeface="Calibri" pitchFamily="34" charset="0"/>
              </a:rPr>
              <a:t>Authors </a:t>
            </a:r>
            <a:r>
              <a:rPr lang="en-US" sz="1400" dirty="0">
                <a:solidFill>
                  <a:schemeClr val="tx1">
                    <a:lumMod val="50000"/>
                  </a:schemeClr>
                </a:solidFill>
                <a:latin typeface="Calibri" pitchFamily="34" charset="0"/>
                <a:cs typeface="Calibri" pitchFamily="34" charset="0"/>
              </a:rPr>
              <a:t>have treated image </a:t>
            </a:r>
            <a:r>
              <a:rPr lang="en-US" sz="1400" dirty="0" smtClean="0">
                <a:solidFill>
                  <a:schemeClr val="tx1">
                    <a:lumMod val="50000"/>
                  </a:schemeClr>
                </a:solidFill>
                <a:latin typeface="Calibri" pitchFamily="34" charset="0"/>
                <a:cs typeface="Calibri" pitchFamily="34" charset="0"/>
              </a:rPr>
              <a:t>de-noising </a:t>
            </a:r>
            <a:r>
              <a:rPr lang="en-US" sz="1400" dirty="0">
                <a:solidFill>
                  <a:schemeClr val="tx1">
                    <a:lumMod val="50000"/>
                  </a:schemeClr>
                </a:solidFill>
                <a:latin typeface="Calibri" pitchFamily="34" charset="0"/>
                <a:cs typeface="Calibri" pitchFamily="34" charset="0"/>
              </a:rPr>
              <a:t>as a plain discriminative learning problem, i.e., separating the noise from a noisy image by feed-forward CNN</a:t>
            </a:r>
          </a:p>
        </p:txBody>
      </p:sp>
      <p:sp>
        <p:nvSpPr>
          <p:cNvPr id="7" name="Title 1"/>
          <p:cNvSpPr txBox="1">
            <a:spLocks/>
          </p:cNvSpPr>
          <p:nvPr/>
        </p:nvSpPr>
        <p:spPr>
          <a:xfrm>
            <a:off x="1619672" y="205755"/>
            <a:ext cx="4896544" cy="4115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1800" b="1" dirty="0" smtClean="0">
                <a:solidFill>
                  <a:schemeClr val="tx1">
                    <a:lumMod val="50000"/>
                  </a:schemeClr>
                </a:solidFill>
              </a:rPr>
              <a:t>                      </a:t>
            </a:r>
            <a:r>
              <a:rPr lang="en-IN" sz="1800" b="1" u="sng" dirty="0" smtClean="0">
                <a:solidFill>
                  <a:schemeClr val="tx1">
                    <a:lumMod val="50000"/>
                  </a:schemeClr>
                </a:solidFill>
              </a:rPr>
              <a:t>IMAGE DENOSING</a:t>
            </a:r>
            <a:endParaRPr lang="en-IN" sz="1800" b="1" u="sng" dirty="0">
              <a:solidFill>
                <a:schemeClr val="tx1">
                  <a:lumMod val="50000"/>
                </a:schemeClr>
              </a:solidFill>
            </a:endParaRPr>
          </a:p>
        </p:txBody>
      </p:sp>
      <p:sp>
        <p:nvSpPr>
          <p:cNvPr id="8" name="Slide Number Placeholder 4"/>
          <p:cNvSpPr txBox="1">
            <a:spLocks/>
          </p:cNvSpPr>
          <p:nvPr/>
        </p:nvSpPr>
        <p:spPr>
          <a:xfrm>
            <a:off x="6824391" y="3536268"/>
            <a:ext cx="576404" cy="203123"/>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300" kern="1200">
                <a:solidFill>
                  <a:schemeClr val="accent6"/>
                </a:solidFill>
                <a:latin typeface="Lato"/>
                <a:ea typeface="Lato"/>
                <a:cs typeface="Lato"/>
                <a:sym typeface="Lato"/>
              </a:defRPr>
            </a:lvl1pPr>
            <a:lvl2pPr marL="457200" lvl="1" algn="r" defTabSz="914400" rtl="0" eaLnBrk="1" latinLnBrk="0" hangingPunct="1">
              <a:buNone/>
              <a:defRPr sz="1300" kern="1200">
                <a:solidFill>
                  <a:schemeClr val="accent6"/>
                </a:solidFill>
                <a:latin typeface="Lato"/>
                <a:ea typeface="Lato"/>
                <a:cs typeface="Lato"/>
                <a:sym typeface="Lato"/>
              </a:defRPr>
            </a:lvl2pPr>
            <a:lvl3pPr marL="914400" lvl="2" algn="r" defTabSz="914400" rtl="0" eaLnBrk="1" latinLnBrk="0" hangingPunct="1">
              <a:buNone/>
              <a:defRPr sz="1300" kern="1200">
                <a:solidFill>
                  <a:schemeClr val="accent6"/>
                </a:solidFill>
                <a:latin typeface="Lato"/>
                <a:ea typeface="Lato"/>
                <a:cs typeface="Lato"/>
                <a:sym typeface="Lato"/>
              </a:defRPr>
            </a:lvl3pPr>
            <a:lvl4pPr marL="1371600" lvl="3" algn="r" defTabSz="914400" rtl="0" eaLnBrk="1" latinLnBrk="0" hangingPunct="1">
              <a:buNone/>
              <a:defRPr sz="1300" kern="1200">
                <a:solidFill>
                  <a:schemeClr val="accent6"/>
                </a:solidFill>
                <a:latin typeface="Lato"/>
                <a:ea typeface="Lato"/>
                <a:cs typeface="Lato"/>
                <a:sym typeface="Lato"/>
              </a:defRPr>
            </a:lvl4pPr>
            <a:lvl5pPr marL="1828800" lvl="4" algn="r" defTabSz="914400" rtl="0" eaLnBrk="1" latinLnBrk="0" hangingPunct="1">
              <a:buNone/>
              <a:defRPr sz="1300" kern="1200">
                <a:solidFill>
                  <a:schemeClr val="accent6"/>
                </a:solidFill>
                <a:latin typeface="Lato"/>
                <a:ea typeface="Lato"/>
                <a:cs typeface="Lato"/>
                <a:sym typeface="Lato"/>
              </a:defRPr>
            </a:lvl5pPr>
            <a:lvl6pPr marL="2286000" lvl="5" algn="r" defTabSz="914400" rtl="0" eaLnBrk="1" latinLnBrk="0" hangingPunct="1">
              <a:buNone/>
              <a:defRPr sz="1300" kern="1200">
                <a:solidFill>
                  <a:schemeClr val="accent6"/>
                </a:solidFill>
                <a:latin typeface="Lato"/>
                <a:ea typeface="Lato"/>
                <a:cs typeface="Lato"/>
                <a:sym typeface="Lato"/>
              </a:defRPr>
            </a:lvl6pPr>
            <a:lvl7pPr marL="2743200" lvl="6" algn="r" defTabSz="914400" rtl="0" eaLnBrk="1" latinLnBrk="0" hangingPunct="1">
              <a:buNone/>
              <a:defRPr sz="1300" kern="1200">
                <a:solidFill>
                  <a:schemeClr val="accent6"/>
                </a:solidFill>
                <a:latin typeface="Lato"/>
                <a:ea typeface="Lato"/>
                <a:cs typeface="Lato"/>
                <a:sym typeface="Lato"/>
              </a:defRPr>
            </a:lvl7pPr>
            <a:lvl8pPr marL="3200400" lvl="7" algn="r" defTabSz="914400" rtl="0" eaLnBrk="1" latinLnBrk="0" hangingPunct="1">
              <a:buNone/>
              <a:defRPr sz="1300" kern="1200">
                <a:solidFill>
                  <a:schemeClr val="accent6"/>
                </a:solidFill>
                <a:latin typeface="Lato"/>
                <a:ea typeface="Lato"/>
                <a:cs typeface="Lato"/>
                <a:sym typeface="Lato"/>
              </a:defRPr>
            </a:lvl8pPr>
            <a:lvl9pPr marL="3657600" lvl="8" algn="r" defTabSz="914400" rtl="0" eaLnBrk="1" latinLnBrk="0" hangingPunct="1">
              <a:buNone/>
              <a:defRPr sz="1300" kern="1200">
                <a:solidFill>
                  <a:schemeClr val="accent6"/>
                </a:solidFill>
                <a:latin typeface="Lato"/>
                <a:ea typeface="Lato"/>
                <a:cs typeface="Lato"/>
                <a:sym typeface="Lato"/>
              </a:defRPr>
            </a:lvl9pPr>
          </a:lstStyle>
          <a:p>
            <a:fld id="{00000000-1234-1234-1234-123412341234}" type="slidenum">
              <a:rPr lang="en" smtClean="0"/>
              <a:pPr/>
              <a:t>23</a:t>
            </a:fld>
            <a:endParaRPr lang="en"/>
          </a:p>
        </p:txBody>
      </p:sp>
      <p:sp>
        <p:nvSpPr>
          <p:cNvPr id="9" name="Title 1"/>
          <p:cNvSpPr txBox="1">
            <a:spLocks/>
          </p:cNvSpPr>
          <p:nvPr/>
        </p:nvSpPr>
        <p:spPr>
          <a:xfrm>
            <a:off x="683568" y="594687"/>
            <a:ext cx="7920880" cy="5555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sz="1400" dirty="0">
                <a:solidFill>
                  <a:schemeClr val="tx1">
                    <a:lumMod val="50000"/>
                  </a:schemeClr>
                </a:solidFill>
                <a:latin typeface="Calibri" pitchFamily="34" charset="0"/>
                <a:cs typeface="Calibri" pitchFamily="34" charset="0"/>
              </a:rPr>
              <a:t>Image </a:t>
            </a:r>
            <a:r>
              <a:rPr lang="en-US" sz="1400" dirty="0" smtClean="0">
                <a:solidFill>
                  <a:schemeClr val="tx1">
                    <a:lumMod val="50000"/>
                  </a:schemeClr>
                </a:solidFill>
                <a:latin typeface="Calibri" pitchFamily="34" charset="0"/>
                <a:cs typeface="Calibri" pitchFamily="34" charset="0"/>
              </a:rPr>
              <a:t>de-noising </a:t>
            </a:r>
            <a:r>
              <a:rPr lang="en-US" sz="1400" dirty="0">
                <a:solidFill>
                  <a:schemeClr val="tx1">
                    <a:lumMod val="50000"/>
                  </a:schemeClr>
                </a:solidFill>
                <a:latin typeface="Calibri" pitchFamily="34" charset="0"/>
                <a:cs typeface="Calibri" pitchFamily="34" charset="0"/>
              </a:rPr>
              <a:t>is to recover a clean image from a </a:t>
            </a:r>
            <a:r>
              <a:rPr lang="en-US" sz="1400" dirty="0" smtClean="0">
                <a:solidFill>
                  <a:schemeClr val="tx1">
                    <a:lumMod val="50000"/>
                  </a:schemeClr>
                </a:solidFill>
                <a:latin typeface="Calibri" pitchFamily="34" charset="0"/>
                <a:cs typeface="Calibri" pitchFamily="34" charset="0"/>
              </a:rPr>
              <a:t>noisy </a:t>
            </a:r>
            <a:r>
              <a:rPr lang="en-US" sz="1400" dirty="0">
                <a:solidFill>
                  <a:schemeClr val="tx1">
                    <a:lumMod val="50000"/>
                  </a:schemeClr>
                </a:solidFill>
                <a:latin typeface="Calibri" pitchFamily="34" charset="0"/>
                <a:cs typeface="Calibri" pitchFamily="34" charset="0"/>
              </a:rPr>
              <a:t>image the model follows the equation y = x + v, where x is in the input image and v is the noise added to the image.</a:t>
            </a:r>
            <a:endParaRPr lang="en-IN" sz="1400" dirty="0">
              <a:solidFill>
                <a:schemeClr val="tx1">
                  <a:lumMod val="50000"/>
                </a:schemeClr>
              </a:solidFill>
              <a:latin typeface="Calibri" pitchFamily="34" charset="0"/>
              <a:cs typeface="Calibri" pitchFamily="34" charset="0"/>
            </a:endParaRPr>
          </a:p>
        </p:txBody>
      </p:sp>
      <p:sp>
        <p:nvSpPr>
          <p:cNvPr id="10" name="TextBox 9"/>
          <p:cNvSpPr txBox="1"/>
          <p:nvPr/>
        </p:nvSpPr>
        <p:spPr>
          <a:xfrm>
            <a:off x="2339750" y="4422755"/>
            <a:ext cx="4392489" cy="230832"/>
          </a:xfrm>
          <a:prstGeom prst="rect">
            <a:avLst/>
          </a:prstGeom>
          <a:solidFill>
            <a:schemeClr val="tx1">
              <a:lumMod val="50000"/>
            </a:schemeClr>
          </a:solidFill>
        </p:spPr>
        <p:txBody>
          <a:bodyPr wrap="square" rtlCol="0">
            <a:spAutoFit/>
          </a:bodyPr>
          <a:lstStyle/>
          <a:p>
            <a:r>
              <a:rPr lang="en-IN" sz="900" dirty="0" smtClean="0">
                <a:solidFill>
                  <a:schemeClr val="bg1"/>
                </a:solidFill>
                <a:latin typeface="Calibri" pitchFamily="34" charset="0"/>
                <a:cs typeface="Calibri" pitchFamily="34" charset="0"/>
              </a:rPr>
              <a:t>Image De-noising recover clean image from corrupted. Above are author’s reviews about </a:t>
            </a:r>
            <a:endParaRPr lang="en-IN" sz="900" dirty="0">
              <a:solidFill>
                <a:schemeClr val="bg1"/>
              </a:solidFill>
              <a:latin typeface="Calibri" pitchFamily="34" charset="0"/>
              <a:cs typeface="Calibri" pitchFamily="34" charset="0"/>
            </a:endParaRPr>
          </a:p>
        </p:txBody>
      </p:sp>
      <p:sp>
        <p:nvSpPr>
          <p:cNvPr id="11" name="TextBox 10"/>
          <p:cNvSpPr txBox="1"/>
          <p:nvPr/>
        </p:nvSpPr>
        <p:spPr>
          <a:xfrm>
            <a:off x="3764002" y="4638007"/>
            <a:ext cx="1543983" cy="230832"/>
          </a:xfrm>
          <a:prstGeom prst="rect">
            <a:avLst/>
          </a:prstGeom>
          <a:solidFill>
            <a:schemeClr val="tx1">
              <a:lumMod val="50000"/>
            </a:schemeClr>
          </a:solidFill>
        </p:spPr>
        <p:txBody>
          <a:bodyPr wrap="square" rtlCol="0">
            <a:spAutoFit/>
          </a:bodyPr>
          <a:lstStyle/>
          <a:p>
            <a:r>
              <a:rPr lang="en-IN" sz="900" dirty="0" smtClean="0">
                <a:solidFill>
                  <a:schemeClr val="bg1"/>
                </a:solidFill>
                <a:latin typeface="Calibri" pitchFamily="34" charset="0"/>
                <a:cs typeface="Calibri" pitchFamily="34" charset="0"/>
              </a:rPr>
              <a:t>Network depth and DnCNN-3</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575089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195486"/>
            <a:ext cx="3744416" cy="576064"/>
          </a:xfrm>
        </p:spPr>
        <p:txBody>
          <a:bodyPr/>
          <a:lstStyle/>
          <a:p>
            <a:r>
              <a:rPr lang="en-IN" sz="1600" b="1" u="sng" dirty="0" smtClean="0">
                <a:solidFill>
                  <a:schemeClr val="tx1">
                    <a:lumMod val="50000"/>
                  </a:schemeClr>
                </a:solidFill>
                <a:latin typeface="Calibri" pitchFamily="34" charset="0"/>
                <a:cs typeface="Calibri" pitchFamily="34" charset="0"/>
              </a:rPr>
              <a:t>SSIM and PSNR - I</a:t>
            </a:r>
            <a:r>
              <a:rPr lang="en-US" sz="1600" b="1" u="sng" dirty="0" smtClean="0">
                <a:solidFill>
                  <a:schemeClr val="tx1">
                    <a:lumMod val="50000"/>
                  </a:schemeClr>
                </a:solidFill>
                <a:latin typeface="Calibri" pitchFamily="34" charset="0"/>
                <a:cs typeface="Calibri" pitchFamily="34" charset="0"/>
              </a:rPr>
              <a:t>mage </a:t>
            </a:r>
            <a:r>
              <a:rPr lang="en-US" sz="1600" b="1" u="sng" dirty="0">
                <a:solidFill>
                  <a:schemeClr val="tx1">
                    <a:lumMod val="50000"/>
                  </a:schemeClr>
                </a:solidFill>
                <a:latin typeface="Calibri" pitchFamily="34" charset="0"/>
                <a:cs typeface="Calibri" pitchFamily="34" charset="0"/>
              </a:rPr>
              <a:t>similarity tests</a:t>
            </a:r>
            <a:endParaRPr lang="en-IN" sz="1600" b="1" u="sng" dirty="0">
              <a:solidFill>
                <a:schemeClr val="tx1">
                  <a:lumMod val="50000"/>
                </a:schemeClr>
              </a:solidFill>
              <a:latin typeface="Calibri" pitchFamily="34" charset="0"/>
              <a:cs typeface="Calibri"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6" name="Title 1"/>
          <p:cNvSpPr txBox="1">
            <a:spLocks/>
          </p:cNvSpPr>
          <p:nvPr/>
        </p:nvSpPr>
        <p:spPr>
          <a:xfrm>
            <a:off x="1024252" y="915566"/>
            <a:ext cx="7580196" cy="8058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endParaRPr lang="en-US" sz="1400" dirty="0">
              <a:solidFill>
                <a:schemeClr val="tx1">
                  <a:lumMod val="50000"/>
                </a:schemeClr>
              </a:solidFill>
              <a:latin typeface="Calibri" pitchFamily="34" charset="0"/>
              <a:ea typeface="Arial"/>
              <a:cs typeface="Calibri" pitchFamily="34" charset="0"/>
            </a:endParaRPr>
          </a:p>
          <a:p>
            <a:endParaRPr lang="en-US" sz="1400" dirty="0">
              <a:solidFill>
                <a:schemeClr val="tx1">
                  <a:lumMod val="50000"/>
                </a:schemeClr>
              </a:solidFill>
              <a:latin typeface="Calibri" pitchFamily="34" charset="0"/>
              <a:ea typeface="Arial"/>
              <a:cs typeface="Calibri" pitchFamily="34" charset="0"/>
            </a:endParaRPr>
          </a:p>
          <a:p>
            <a:r>
              <a:rPr lang="en-IN" sz="1400" b="1" dirty="0">
                <a:solidFill>
                  <a:schemeClr val="tx1">
                    <a:lumMod val="50000"/>
                  </a:schemeClr>
                </a:solidFill>
                <a:latin typeface="Calibri" pitchFamily="34" charset="0"/>
                <a:ea typeface="Arial"/>
                <a:cs typeface="Calibri" pitchFamily="34" charset="0"/>
              </a:rPr>
              <a:t>PSNR</a:t>
            </a:r>
            <a:r>
              <a:rPr lang="en-IN" sz="1400" dirty="0">
                <a:solidFill>
                  <a:schemeClr val="tx1">
                    <a:lumMod val="50000"/>
                  </a:schemeClr>
                </a:solidFill>
                <a:latin typeface="Calibri" pitchFamily="34" charset="0"/>
                <a:ea typeface="Arial"/>
                <a:cs typeface="Calibri" pitchFamily="34" charset="0"/>
              </a:rPr>
              <a:t> -&gt; Peak </a:t>
            </a:r>
            <a:r>
              <a:rPr lang="en-IN" sz="1400" dirty="0">
                <a:solidFill>
                  <a:schemeClr val="tx1">
                    <a:lumMod val="50000"/>
                  </a:schemeClr>
                </a:solidFill>
                <a:latin typeface="Calibri" pitchFamily="34" charset="0"/>
                <a:ea typeface="Arial"/>
                <a:cs typeface="Calibri" pitchFamily="34" charset="0"/>
                <a:sym typeface="Arial"/>
              </a:rPr>
              <a:t>Signal-to-Noise</a:t>
            </a:r>
            <a:r>
              <a:rPr lang="en-IN" sz="1400" dirty="0">
                <a:solidFill>
                  <a:schemeClr val="tx1">
                    <a:lumMod val="50000"/>
                  </a:schemeClr>
                </a:solidFill>
                <a:latin typeface="Calibri" pitchFamily="34" charset="0"/>
                <a:ea typeface="Arial"/>
                <a:cs typeface="Calibri" pitchFamily="34" charset="0"/>
              </a:rPr>
              <a:t> Ratio                       </a:t>
            </a:r>
            <a:r>
              <a:rPr lang="en-IN" sz="1400" dirty="0" smtClean="0">
                <a:solidFill>
                  <a:schemeClr val="tx1">
                    <a:lumMod val="50000"/>
                  </a:schemeClr>
                </a:solidFill>
                <a:latin typeface="Calibri" pitchFamily="34" charset="0"/>
                <a:ea typeface="Arial"/>
                <a:cs typeface="Calibri" pitchFamily="34" charset="0"/>
              </a:rPr>
              <a:t>            </a:t>
            </a:r>
            <a:r>
              <a:rPr lang="en-IN" sz="1400" b="1" dirty="0" smtClean="0">
                <a:solidFill>
                  <a:schemeClr val="tx1">
                    <a:lumMod val="50000"/>
                  </a:schemeClr>
                </a:solidFill>
                <a:latin typeface="Calibri" pitchFamily="34" charset="0"/>
                <a:ea typeface="Arial"/>
                <a:cs typeface="Calibri" pitchFamily="34" charset="0"/>
              </a:rPr>
              <a:t>SSIM</a:t>
            </a:r>
            <a:r>
              <a:rPr lang="en-IN" sz="1400" dirty="0" smtClean="0">
                <a:solidFill>
                  <a:schemeClr val="tx1">
                    <a:lumMod val="50000"/>
                  </a:schemeClr>
                </a:solidFill>
                <a:latin typeface="Calibri" pitchFamily="34" charset="0"/>
                <a:ea typeface="Arial"/>
                <a:cs typeface="Calibri" pitchFamily="34" charset="0"/>
              </a:rPr>
              <a:t> </a:t>
            </a:r>
            <a:r>
              <a:rPr lang="en-IN" sz="1400" dirty="0">
                <a:solidFill>
                  <a:schemeClr val="tx1">
                    <a:lumMod val="50000"/>
                  </a:schemeClr>
                </a:solidFill>
                <a:latin typeface="Calibri" pitchFamily="34" charset="0"/>
                <a:ea typeface="Arial"/>
                <a:cs typeface="Calibri" pitchFamily="34" charset="0"/>
              </a:rPr>
              <a:t>-&gt; Structural Similarity Index</a:t>
            </a:r>
          </a:p>
          <a:p>
            <a:r>
              <a:rPr lang="en-US" sz="1400" b="1" i="1" dirty="0" smtClean="0">
                <a:solidFill>
                  <a:schemeClr val="tx1">
                    <a:lumMod val="50000"/>
                  </a:schemeClr>
                </a:solidFill>
                <a:latin typeface="Calibri" pitchFamily="34" charset="0"/>
                <a:cs typeface="Calibri" pitchFamily="34" charset="0"/>
              </a:rPr>
              <a:t>It measures </a:t>
            </a:r>
            <a:r>
              <a:rPr lang="en-US" sz="1400" b="1" i="1" dirty="0">
                <a:solidFill>
                  <a:schemeClr val="tx1">
                    <a:lumMod val="50000"/>
                  </a:schemeClr>
                </a:solidFill>
                <a:latin typeface="Calibri" pitchFamily="34" charset="0"/>
                <a:cs typeface="Calibri" pitchFamily="34" charset="0"/>
              </a:rPr>
              <a:t>of quality of the compressed </a:t>
            </a:r>
            <a:r>
              <a:rPr lang="en-US" sz="1400" b="1" i="1" dirty="0" smtClean="0">
                <a:solidFill>
                  <a:schemeClr val="tx1">
                    <a:lumMod val="50000"/>
                  </a:schemeClr>
                </a:solidFill>
                <a:latin typeface="Calibri" pitchFamily="34" charset="0"/>
                <a:cs typeface="Calibri" pitchFamily="34" charset="0"/>
              </a:rPr>
              <a:t>image</a:t>
            </a:r>
            <a:r>
              <a:rPr lang="en-US" sz="1400" b="1" dirty="0" smtClean="0">
                <a:solidFill>
                  <a:schemeClr val="tx1">
                    <a:lumMod val="50000"/>
                  </a:schemeClr>
                </a:solidFill>
                <a:latin typeface="Calibri" pitchFamily="34" charset="0"/>
                <a:cs typeface="Calibri" pitchFamily="34" charset="0"/>
              </a:rPr>
              <a:t>.          </a:t>
            </a:r>
            <a:r>
              <a:rPr lang="en-US" sz="1400" b="1" i="1" dirty="0" smtClean="0">
                <a:solidFill>
                  <a:schemeClr val="tx1">
                    <a:lumMod val="50000"/>
                  </a:schemeClr>
                </a:solidFill>
                <a:latin typeface="Calibri" pitchFamily="34" charset="0"/>
                <a:cs typeface="Calibri" pitchFamily="34" charset="0"/>
              </a:rPr>
              <a:t>It measures </a:t>
            </a:r>
            <a:r>
              <a:rPr lang="en-US" sz="1400" b="1" i="1" dirty="0">
                <a:solidFill>
                  <a:schemeClr val="tx1">
                    <a:lumMod val="50000"/>
                  </a:schemeClr>
                </a:solidFill>
                <a:latin typeface="Calibri" pitchFamily="34" charset="0"/>
                <a:cs typeface="Calibri" pitchFamily="34" charset="0"/>
              </a:rPr>
              <a:t>of similarity between two </a:t>
            </a:r>
            <a:r>
              <a:rPr lang="en-US" sz="1400" b="1" i="1" dirty="0" smtClean="0">
                <a:solidFill>
                  <a:schemeClr val="tx1">
                    <a:lumMod val="50000"/>
                  </a:schemeClr>
                </a:solidFill>
                <a:latin typeface="Calibri" pitchFamily="34" charset="0"/>
                <a:cs typeface="Calibri" pitchFamily="34" charset="0"/>
              </a:rPr>
              <a:t>images</a:t>
            </a:r>
            <a:r>
              <a:rPr lang="en-US" sz="1400" b="1" dirty="0" smtClean="0">
                <a:solidFill>
                  <a:schemeClr val="tx1">
                    <a:lumMod val="50000"/>
                  </a:schemeClr>
                </a:solidFill>
                <a:latin typeface="Calibri" pitchFamily="34" charset="0"/>
                <a:cs typeface="Calibri" pitchFamily="34" charset="0"/>
              </a:rPr>
              <a:t>.</a:t>
            </a:r>
            <a:r>
              <a:rPr lang="en-US" sz="1400" dirty="0" smtClean="0">
                <a:solidFill>
                  <a:schemeClr val="tx1">
                    <a:lumMod val="50000"/>
                  </a:schemeClr>
                </a:solidFill>
                <a:latin typeface="Calibri" pitchFamily="34" charset="0"/>
                <a:cs typeface="Calibri" pitchFamily="34" charset="0"/>
              </a:rPr>
              <a:t> </a:t>
            </a:r>
            <a:endParaRPr lang="en-IN" sz="1400" dirty="0">
              <a:solidFill>
                <a:schemeClr val="tx1">
                  <a:lumMod val="50000"/>
                </a:schemeClr>
              </a:solidFill>
              <a:latin typeface="Calibri" pitchFamily="34" charset="0"/>
              <a:cs typeface="Calibri" pitchFamily="34" charset="0"/>
            </a:endParaRPr>
          </a:p>
        </p:txBody>
      </p:sp>
      <p:sp>
        <p:nvSpPr>
          <p:cNvPr id="7" name="Rectangle 6"/>
          <p:cNvSpPr/>
          <p:nvPr/>
        </p:nvSpPr>
        <p:spPr>
          <a:xfrm>
            <a:off x="1043608" y="1923678"/>
            <a:ext cx="6480720" cy="523220"/>
          </a:xfrm>
          <a:prstGeom prst="rect">
            <a:avLst/>
          </a:prstGeom>
        </p:spPr>
        <p:txBody>
          <a:bodyPr wrap="square">
            <a:spAutoFit/>
          </a:bodyPr>
          <a:lstStyle/>
          <a:p>
            <a:r>
              <a:rPr lang="en-US" sz="1400" dirty="0" smtClean="0">
                <a:solidFill>
                  <a:schemeClr val="tx1">
                    <a:lumMod val="50000"/>
                  </a:schemeClr>
                </a:solidFill>
                <a:latin typeface="Calibri" pitchFamily="34" charset="0"/>
                <a:cs typeface="Calibri" pitchFamily="34" charset="0"/>
              </a:rPr>
              <a:t>De-noising </a:t>
            </a:r>
            <a:r>
              <a:rPr lang="en-US" sz="1400" dirty="0">
                <a:solidFill>
                  <a:schemeClr val="tx1">
                    <a:lumMod val="50000"/>
                  </a:schemeClr>
                </a:solidFill>
                <a:latin typeface="Calibri" pitchFamily="34" charset="0"/>
                <a:cs typeface="Calibri" pitchFamily="34" charset="0"/>
              </a:rPr>
              <a:t>the whole Set68 with </a:t>
            </a:r>
            <a:r>
              <a:rPr lang="en-US" sz="1400" dirty="0" smtClean="0">
                <a:solidFill>
                  <a:schemeClr val="tx1">
                    <a:lumMod val="50000"/>
                  </a:schemeClr>
                </a:solidFill>
                <a:latin typeface="Calibri" pitchFamily="34" charset="0"/>
                <a:cs typeface="Calibri" pitchFamily="34" charset="0"/>
              </a:rPr>
              <a:t>σ=25 on pre-trained model: </a:t>
            </a:r>
          </a:p>
          <a:p>
            <a:r>
              <a:rPr lang="en-IN" sz="1400" dirty="0" smtClean="0">
                <a:solidFill>
                  <a:schemeClr val="tx1">
                    <a:lumMod val="50000"/>
                  </a:schemeClr>
                </a:solidFill>
                <a:latin typeface="Calibri" pitchFamily="34" charset="0"/>
                <a:cs typeface="Calibri" pitchFamily="34" charset="0"/>
              </a:rPr>
              <a:t>PSNR </a:t>
            </a:r>
            <a:r>
              <a:rPr lang="en-IN" sz="1400" dirty="0">
                <a:solidFill>
                  <a:schemeClr val="tx1">
                    <a:lumMod val="50000"/>
                  </a:schemeClr>
                </a:solidFill>
                <a:latin typeface="Calibri" pitchFamily="34" charset="0"/>
                <a:cs typeface="Calibri" pitchFamily="34" charset="0"/>
              </a:rPr>
              <a:t>= 29.26dB, SSIM = 0.9022</a:t>
            </a:r>
          </a:p>
        </p:txBody>
      </p:sp>
      <p:sp>
        <p:nvSpPr>
          <p:cNvPr id="8" name="Rectangle 7"/>
          <p:cNvSpPr/>
          <p:nvPr/>
        </p:nvSpPr>
        <p:spPr>
          <a:xfrm>
            <a:off x="1056810" y="2643758"/>
            <a:ext cx="5472608" cy="523220"/>
          </a:xfrm>
          <a:prstGeom prst="rect">
            <a:avLst/>
          </a:prstGeom>
        </p:spPr>
        <p:txBody>
          <a:bodyPr wrap="square">
            <a:spAutoFit/>
          </a:bodyPr>
          <a:lstStyle/>
          <a:p>
            <a:r>
              <a:rPr lang="en-US" sz="1400" dirty="0">
                <a:solidFill>
                  <a:schemeClr val="tx1">
                    <a:lumMod val="50000"/>
                  </a:schemeClr>
                </a:solidFill>
                <a:latin typeface="Calibri" pitchFamily="34" charset="0"/>
                <a:cs typeface="Calibri" pitchFamily="34" charset="0"/>
              </a:rPr>
              <a:t>De-noising the whole Set68 with σ=44 on pre-trained model: </a:t>
            </a:r>
          </a:p>
          <a:p>
            <a:r>
              <a:rPr lang="en-IN" sz="1400" dirty="0">
                <a:solidFill>
                  <a:schemeClr val="tx1">
                    <a:lumMod val="50000"/>
                  </a:schemeClr>
                </a:solidFill>
                <a:latin typeface="Calibri" pitchFamily="34" charset="0"/>
                <a:cs typeface="Calibri" pitchFamily="34" charset="0"/>
              </a:rPr>
              <a:t>PSNR = 18.70dB, SSIM = 0.4228</a:t>
            </a:r>
          </a:p>
        </p:txBody>
      </p:sp>
      <p:sp>
        <p:nvSpPr>
          <p:cNvPr id="10" name="Rectangle 9"/>
          <p:cNvSpPr/>
          <p:nvPr/>
        </p:nvSpPr>
        <p:spPr>
          <a:xfrm>
            <a:off x="1024252" y="3363838"/>
            <a:ext cx="6480720" cy="523220"/>
          </a:xfrm>
          <a:prstGeom prst="rect">
            <a:avLst/>
          </a:prstGeom>
        </p:spPr>
        <p:txBody>
          <a:bodyPr wrap="square">
            <a:spAutoFit/>
          </a:bodyPr>
          <a:lstStyle/>
          <a:p>
            <a:r>
              <a:rPr lang="en-US" sz="1400" dirty="0">
                <a:solidFill>
                  <a:schemeClr val="tx1">
                    <a:lumMod val="50000"/>
                  </a:schemeClr>
                </a:solidFill>
                <a:latin typeface="Calibri" pitchFamily="34" charset="0"/>
                <a:cs typeface="Calibri" pitchFamily="34" charset="0"/>
              </a:rPr>
              <a:t>Train model with learning rate = 0.0001 with epoch1 and test performance for </a:t>
            </a:r>
            <a:r>
              <a:rPr lang="en-IN" sz="1400" dirty="0">
                <a:solidFill>
                  <a:schemeClr val="tx1">
                    <a:lumMod val="50000"/>
                  </a:schemeClr>
                </a:solidFill>
                <a:latin typeface="Calibri" pitchFamily="34" charset="0"/>
                <a:cs typeface="Calibri" pitchFamily="34" charset="0"/>
              </a:rPr>
              <a:t>corruption level = </a:t>
            </a:r>
            <a:r>
              <a:rPr lang="en-IN" sz="1400" dirty="0" smtClean="0">
                <a:solidFill>
                  <a:schemeClr val="tx1">
                    <a:lumMod val="50000"/>
                  </a:schemeClr>
                </a:solidFill>
                <a:latin typeface="Calibri" pitchFamily="34" charset="0"/>
                <a:cs typeface="Calibri" pitchFamily="34" charset="0"/>
              </a:rPr>
              <a:t>44</a:t>
            </a:r>
            <a:r>
              <a:rPr lang="en-US" sz="1400" dirty="0" smtClean="0">
                <a:solidFill>
                  <a:schemeClr val="tx1">
                    <a:lumMod val="50000"/>
                  </a:schemeClr>
                </a:solidFill>
                <a:latin typeface="Calibri" pitchFamily="34" charset="0"/>
                <a:cs typeface="Calibri" pitchFamily="34" charset="0"/>
              </a:rPr>
              <a:t>   </a:t>
            </a:r>
            <a:r>
              <a:rPr lang="en-IN" sz="1400" dirty="0" smtClean="0">
                <a:solidFill>
                  <a:schemeClr val="tx1">
                    <a:lumMod val="50000"/>
                  </a:schemeClr>
                </a:solidFill>
                <a:latin typeface="Calibri" pitchFamily="34" charset="0"/>
                <a:cs typeface="Calibri" pitchFamily="34" charset="0"/>
              </a:rPr>
              <a:t>PSNR </a:t>
            </a:r>
            <a:r>
              <a:rPr lang="en-IN" sz="1400" dirty="0">
                <a:solidFill>
                  <a:schemeClr val="tx1">
                    <a:lumMod val="50000"/>
                  </a:schemeClr>
                </a:solidFill>
                <a:latin typeface="Calibri" pitchFamily="34" charset="0"/>
                <a:cs typeface="Calibri" pitchFamily="34" charset="0"/>
              </a:rPr>
              <a:t>= 26.79dB, SSIM = 0.8428</a:t>
            </a:r>
          </a:p>
        </p:txBody>
      </p:sp>
      <p:sp>
        <p:nvSpPr>
          <p:cNvPr id="11" name="Rectangle 10"/>
          <p:cNvSpPr/>
          <p:nvPr/>
        </p:nvSpPr>
        <p:spPr>
          <a:xfrm>
            <a:off x="1056810" y="4059988"/>
            <a:ext cx="6048672" cy="307777"/>
          </a:xfrm>
          <a:prstGeom prst="rect">
            <a:avLst/>
          </a:prstGeom>
        </p:spPr>
        <p:txBody>
          <a:bodyPr wrap="square">
            <a:spAutoFit/>
          </a:bodyPr>
          <a:lstStyle/>
          <a:p>
            <a:r>
              <a:rPr lang="en-US" sz="1400" dirty="0">
                <a:solidFill>
                  <a:schemeClr val="tx1">
                    <a:lumMod val="50000"/>
                  </a:schemeClr>
                </a:solidFill>
                <a:latin typeface="Calibri" pitchFamily="34" charset="0"/>
                <a:cs typeface="Calibri" pitchFamily="34" charset="0"/>
              </a:rPr>
              <a:t>PSNR generally indicates that the reconstruction is of higher quality.</a:t>
            </a:r>
            <a:endParaRPr lang="en-IN" sz="1400" dirty="0">
              <a:solidFill>
                <a:schemeClr val="tx1">
                  <a:lumMod val="50000"/>
                </a:schemeClr>
              </a:solidFill>
              <a:latin typeface="Calibri" pitchFamily="34" charset="0"/>
              <a:cs typeface="Calibri" pitchFamily="34" charset="0"/>
            </a:endParaRPr>
          </a:p>
        </p:txBody>
      </p:sp>
      <p:sp>
        <p:nvSpPr>
          <p:cNvPr id="9" name="TextBox 8"/>
          <p:cNvSpPr txBox="1"/>
          <p:nvPr/>
        </p:nvSpPr>
        <p:spPr>
          <a:xfrm>
            <a:off x="2306462" y="4538171"/>
            <a:ext cx="4392489"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ea typeface="Arial"/>
                <a:cs typeface="Calibri" pitchFamily="34" charset="0"/>
              </a:rPr>
              <a:t>PSNR and SSIM are </a:t>
            </a:r>
            <a:r>
              <a:rPr lang="en-US" sz="900" dirty="0">
                <a:solidFill>
                  <a:schemeClr val="bg1"/>
                </a:solidFill>
                <a:latin typeface="Calibri" pitchFamily="34" charset="0"/>
                <a:ea typeface="Arial"/>
                <a:cs typeface="Calibri" pitchFamily="34" charset="0"/>
              </a:rPr>
              <a:t>used to determine, how much quality is lost with the encoding process</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281874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15258"/>
            <a:ext cx="6238126" cy="269146"/>
          </a:xfrm>
        </p:spPr>
        <p:txBody>
          <a:bodyPr/>
          <a:lstStyle/>
          <a:p>
            <a:r>
              <a:rPr lang="en-IN" sz="1400" b="1" u="sng" dirty="0" smtClean="0">
                <a:solidFill>
                  <a:schemeClr val="tx1">
                    <a:lumMod val="50000"/>
                  </a:schemeClr>
                </a:solidFill>
                <a:latin typeface="Calibri" pitchFamily="34" charset="0"/>
                <a:cs typeface="Calibri" pitchFamily="34" charset="0"/>
              </a:rPr>
              <a:t>De-noised Image constructed from corrupted Image with CNN Trained Models:</a:t>
            </a:r>
            <a:endParaRPr lang="en-IN" sz="1400" b="1" u="sng" dirty="0">
              <a:solidFill>
                <a:schemeClr val="tx1">
                  <a:lumMod val="50000"/>
                </a:schemeClr>
              </a:solidFill>
              <a:latin typeface="Calibri" pitchFamily="34" charset="0"/>
              <a:cs typeface="Calibri"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5380" y="726909"/>
            <a:ext cx="973366" cy="147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707091" y="2610960"/>
            <a:ext cx="1249943" cy="261610"/>
          </a:xfrm>
          <a:prstGeom prst="rect">
            <a:avLst/>
          </a:prstGeom>
        </p:spPr>
        <p:txBody>
          <a:bodyPr wrap="square">
            <a:spAutoFit/>
          </a:bodyPr>
          <a:lstStyle/>
          <a:p>
            <a:r>
              <a:rPr lang="en-US" sz="1100" u="sng" dirty="0">
                <a:solidFill>
                  <a:schemeClr val="tx1">
                    <a:lumMod val="50000"/>
                  </a:schemeClr>
                </a:solidFill>
                <a:latin typeface="Calibri" pitchFamily="34" charset="0"/>
                <a:cs typeface="Calibri" pitchFamily="34" charset="0"/>
              </a:rPr>
              <a:t>Corrupted Image</a:t>
            </a:r>
            <a:endParaRPr lang="en-IN" sz="1100" u="sng" dirty="0">
              <a:solidFill>
                <a:schemeClr val="tx1">
                  <a:lumMod val="50000"/>
                </a:schemeClr>
              </a:solidFill>
              <a:latin typeface="Calibri" pitchFamily="34" charset="0"/>
              <a:cs typeface="Calibri" pitchFamily="34" charset="0"/>
            </a:endParaRPr>
          </a:p>
        </p:txBody>
      </p:sp>
      <p:sp>
        <p:nvSpPr>
          <p:cNvPr id="10" name="Rectangle 9"/>
          <p:cNvSpPr/>
          <p:nvPr/>
        </p:nvSpPr>
        <p:spPr>
          <a:xfrm>
            <a:off x="5124472" y="503902"/>
            <a:ext cx="2728632" cy="261610"/>
          </a:xfrm>
          <a:prstGeom prst="rect">
            <a:avLst/>
          </a:prstGeom>
        </p:spPr>
        <p:txBody>
          <a:bodyPr wrap="none">
            <a:spAutoFit/>
          </a:bodyPr>
          <a:lstStyle/>
          <a:p>
            <a:r>
              <a:rPr lang="en-US" sz="1100" u="sng" dirty="0">
                <a:solidFill>
                  <a:schemeClr val="tx1">
                    <a:lumMod val="50000"/>
                  </a:schemeClr>
                </a:solidFill>
                <a:latin typeface="Calibri" pitchFamily="34" charset="0"/>
                <a:cs typeface="Calibri" pitchFamily="34" charset="0"/>
              </a:rPr>
              <a:t>De-noised image with the pre-trained model</a:t>
            </a:r>
            <a:endParaRPr lang="en-IN" sz="1100" u="sng" dirty="0">
              <a:solidFill>
                <a:schemeClr val="tx1">
                  <a:lumMod val="50000"/>
                </a:schemeClr>
              </a:solidFill>
              <a:latin typeface="Calibri" pitchFamily="34" charset="0"/>
              <a:cs typeface="Calibri" pitchFamily="34" charset="0"/>
            </a:endParaRPr>
          </a:p>
        </p:txBody>
      </p:sp>
      <p:sp>
        <p:nvSpPr>
          <p:cNvPr id="12" name="Rectangle 11"/>
          <p:cNvSpPr/>
          <p:nvPr/>
        </p:nvSpPr>
        <p:spPr>
          <a:xfrm>
            <a:off x="4999693" y="2636800"/>
            <a:ext cx="2667718" cy="261610"/>
          </a:xfrm>
          <a:prstGeom prst="rect">
            <a:avLst/>
          </a:prstGeom>
        </p:spPr>
        <p:txBody>
          <a:bodyPr wrap="none">
            <a:spAutoFit/>
          </a:bodyPr>
          <a:lstStyle/>
          <a:p>
            <a:r>
              <a:rPr lang="en-US" sz="1100" u="sng" dirty="0">
                <a:solidFill>
                  <a:schemeClr val="tx1">
                    <a:lumMod val="50000"/>
                  </a:schemeClr>
                </a:solidFill>
                <a:latin typeface="Calibri" pitchFamily="34" charset="0"/>
                <a:cs typeface="Calibri" pitchFamily="34" charset="0"/>
              </a:rPr>
              <a:t>De-noised image with the </a:t>
            </a:r>
            <a:r>
              <a:rPr lang="en-IN" sz="1100" u="sng" dirty="0">
                <a:solidFill>
                  <a:schemeClr val="tx1">
                    <a:lumMod val="50000"/>
                  </a:schemeClr>
                </a:solidFill>
                <a:latin typeface="Calibri" pitchFamily="34" charset="0"/>
                <a:cs typeface="Calibri" pitchFamily="34" charset="0"/>
              </a:rPr>
              <a:t>fine tuned </a:t>
            </a:r>
            <a:r>
              <a:rPr lang="en-US" sz="1100" u="sng" dirty="0">
                <a:solidFill>
                  <a:schemeClr val="tx1">
                    <a:lumMod val="50000"/>
                  </a:schemeClr>
                </a:solidFill>
                <a:latin typeface="Calibri" pitchFamily="34" charset="0"/>
                <a:cs typeface="Calibri" pitchFamily="34" charset="0"/>
              </a:rPr>
              <a:t>model</a:t>
            </a:r>
            <a:endParaRPr lang="en-IN" sz="1100" u="sng" dirty="0">
              <a:solidFill>
                <a:schemeClr val="tx1">
                  <a:lumMod val="50000"/>
                </a:schemeClr>
              </a:solidFill>
              <a:latin typeface="Calibri" pitchFamily="34" charset="0"/>
              <a:cs typeface="Calibri" pitchFamily="34" charset="0"/>
            </a:endParaRPr>
          </a:p>
        </p:txBody>
      </p:sp>
      <p:sp>
        <p:nvSpPr>
          <p:cNvPr id="3" name="Right Arrow 2"/>
          <p:cNvSpPr/>
          <p:nvPr/>
        </p:nvSpPr>
        <p:spPr>
          <a:xfrm>
            <a:off x="3275856" y="1275606"/>
            <a:ext cx="1728192" cy="144016"/>
          </a:xfrm>
          <a:prstGeom prst="rightArrow">
            <a:avLst/>
          </a:prstGeom>
          <a:solidFill>
            <a:schemeClr val="bg1">
              <a:lumMod val="6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275856" y="963129"/>
            <a:ext cx="1512168" cy="230832"/>
          </a:xfrm>
          <a:prstGeom prst="rect">
            <a:avLst/>
          </a:prstGeom>
        </p:spPr>
        <p:txBody>
          <a:bodyPr wrap="square">
            <a:spAutoFit/>
          </a:bodyPr>
          <a:lstStyle/>
          <a:p>
            <a:r>
              <a:rPr lang="en-IN" sz="900" dirty="0">
                <a:solidFill>
                  <a:schemeClr val="tx1">
                    <a:lumMod val="50000"/>
                  </a:schemeClr>
                </a:solidFill>
                <a:latin typeface="Calibri" pitchFamily="34" charset="0"/>
                <a:cs typeface="Calibri" pitchFamily="34" charset="0"/>
              </a:rPr>
              <a:t>Pre-Trained with sigma = </a:t>
            </a:r>
            <a:r>
              <a:rPr lang="en-IN" sz="900" dirty="0" smtClean="0">
                <a:solidFill>
                  <a:schemeClr val="tx1">
                    <a:lumMod val="50000"/>
                  </a:schemeClr>
                </a:solidFill>
                <a:latin typeface="Calibri" pitchFamily="34" charset="0"/>
                <a:cs typeface="Calibri" pitchFamily="34" charset="0"/>
              </a:rPr>
              <a:t>25</a:t>
            </a:r>
            <a:endParaRPr lang="en-IN" sz="900" dirty="0">
              <a:solidFill>
                <a:schemeClr val="tx1">
                  <a:lumMod val="50000"/>
                </a:schemeClr>
              </a:solidFill>
              <a:latin typeface="Calibri" pitchFamily="34" charset="0"/>
              <a:cs typeface="Calibri" pitchFamily="34" charset="0"/>
            </a:endParaRPr>
          </a:p>
        </p:txBody>
      </p:sp>
      <p:sp>
        <p:nvSpPr>
          <p:cNvPr id="17" name="Rectangle 16"/>
          <p:cNvSpPr/>
          <p:nvPr/>
        </p:nvSpPr>
        <p:spPr>
          <a:xfrm>
            <a:off x="1721467" y="484404"/>
            <a:ext cx="1249943" cy="261610"/>
          </a:xfrm>
          <a:prstGeom prst="rect">
            <a:avLst/>
          </a:prstGeom>
        </p:spPr>
        <p:txBody>
          <a:bodyPr wrap="square">
            <a:spAutoFit/>
          </a:bodyPr>
          <a:lstStyle/>
          <a:p>
            <a:r>
              <a:rPr lang="en-US" sz="1100" u="sng" dirty="0">
                <a:solidFill>
                  <a:schemeClr val="tx1">
                    <a:lumMod val="50000"/>
                  </a:schemeClr>
                </a:solidFill>
                <a:latin typeface="Calibri" pitchFamily="34" charset="0"/>
                <a:cs typeface="Calibri" pitchFamily="34" charset="0"/>
              </a:rPr>
              <a:t>Corrupted Image</a:t>
            </a:r>
            <a:endParaRPr lang="en-IN" sz="1100" u="sng" dirty="0">
              <a:solidFill>
                <a:schemeClr val="tx1">
                  <a:lumMod val="50000"/>
                </a:schemeClr>
              </a:solidFill>
              <a:latin typeface="Calibri" pitchFamily="34" charset="0"/>
              <a:cs typeface="Calibri" pitchFamily="34" charset="0"/>
            </a:endParaRPr>
          </a:p>
        </p:txBody>
      </p:sp>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6360" y="2847746"/>
            <a:ext cx="973366" cy="147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ight Arrow 18"/>
          <p:cNvSpPr/>
          <p:nvPr/>
        </p:nvSpPr>
        <p:spPr>
          <a:xfrm>
            <a:off x="3275856" y="3601441"/>
            <a:ext cx="1728192" cy="144016"/>
          </a:xfrm>
          <a:prstGeom prst="rightArrow">
            <a:avLst/>
          </a:prstGeom>
          <a:solidFill>
            <a:schemeClr val="bg1">
              <a:lumMod val="6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3383868" y="3359231"/>
            <a:ext cx="1512168" cy="230832"/>
          </a:xfrm>
          <a:prstGeom prst="rect">
            <a:avLst/>
          </a:prstGeom>
        </p:spPr>
        <p:txBody>
          <a:bodyPr wrap="square">
            <a:spAutoFit/>
          </a:bodyPr>
          <a:lstStyle/>
          <a:p>
            <a:r>
              <a:rPr lang="en-IN" sz="900" dirty="0">
                <a:solidFill>
                  <a:schemeClr val="tx1">
                    <a:lumMod val="50000"/>
                  </a:schemeClr>
                </a:solidFill>
                <a:latin typeface="Calibri" pitchFamily="34" charset="0"/>
                <a:cs typeface="Calibri" pitchFamily="34" charset="0"/>
              </a:rPr>
              <a:t>Pre-Trained with sigma = </a:t>
            </a:r>
            <a:r>
              <a:rPr lang="en-IN" sz="900" dirty="0" smtClean="0">
                <a:solidFill>
                  <a:schemeClr val="tx1">
                    <a:lumMod val="50000"/>
                  </a:schemeClr>
                </a:solidFill>
                <a:latin typeface="Calibri" pitchFamily="34" charset="0"/>
                <a:cs typeface="Calibri" pitchFamily="34" charset="0"/>
              </a:rPr>
              <a:t>44</a:t>
            </a:r>
            <a:endParaRPr lang="en-IN" sz="900" dirty="0">
              <a:solidFill>
                <a:schemeClr val="tx1">
                  <a:lumMod val="50000"/>
                </a:schemeClr>
              </a:solidFill>
              <a:latin typeface="Calibri" pitchFamily="34" charset="0"/>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008" y="750123"/>
            <a:ext cx="1308428" cy="1677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6948264" y="1256090"/>
            <a:ext cx="1512168" cy="369332"/>
          </a:xfrm>
          <a:prstGeom prst="rect">
            <a:avLst/>
          </a:prstGeom>
        </p:spPr>
        <p:txBody>
          <a:bodyPr wrap="square">
            <a:spAutoFit/>
          </a:bodyPr>
          <a:lstStyle/>
          <a:p>
            <a:r>
              <a:rPr lang="en-IN" sz="900" b="1" dirty="0" smtClean="0">
                <a:solidFill>
                  <a:schemeClr val="tx1">
                    <a:lumMod val="50000"/>
                  </a:schemeClr>
                </a:solidFill>
                <a:latin typeface="Calibri" pitchFamily="34" charset="0"/>
                <a:cs typeface="Calibri" pitchFamily="34" charset="0"/>
              </a:rPr>
              <a:t>PSNR = 16.88 dB</a:t>
            </a:r>
          </a:p>
          <a:p>
            <a:r>
              <a:rPr lang="en-IN" sz="900" b="1" dirty="0" smtClean="0">
                <a:solidFill>
                  <a:schemeClr val="tx1">
                    <a:lumMod val="50000"/>
                  </a:schemeClr>
                </a:solidFill>
                <a:latin typeface="Calibri" pitchFamily="34" charset="0"/>
                <a:cs typeface="Calibri" pitchFamily="34" charset="0"/>
              </a:rPr>
              <a:t>SSIM = 0.7070</a:t>
            </a:r>
            <a:endParaRPr lang="en-IN" sz="900" b="1" dirty="0">
              <a:solidFill>
                <a:schemeClr val="tx1">
                  <a:lumMod val="50000"/>
                </a:schemeClr>
              </a:solidFill>
              <a:latin typeface="Calibri" pitchFamily="34" charset="0"/>
              <a:cs typeface="Calibri"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2872570"/>
            <a:ext cx="1231300" cy="162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7027436" y="3474647"/>
            <a:ext cx="1512168" cy="369332"/>
          </a:xfrm>
          <a:prstGeom prst="rect">
            <a:avLst/>
          </a:prstGeom>
        </p:spPr>
        <p:txBody>
          <a:bodyPr wrap="square">
            <a:spAutoFit/>
          </a:bodyPr>
          <a:lstStyle/>
          <a:p>
            <a:r>
              <a:rPr lang="en-IN" sz="900" b="1" dirty="0" smtClean="0">
                <a:solidFill>
                  <a:schemeClr val="tx1">
                    <a:lumMod val="50000"/>
                  </a:schemeClr>
                </a:solidFill>
                <a:latin typeface="Calibri" pitchFamily="34" charset="0"/>
                <a:cs typeface="Calibri" pitchFamily="34" charset="0"/>
              </a:rPr>
              <a:t>PSNR = 18.17 dB</a:t>
            </a:r>
          </a:p>
          <a:p>
            <a:r>
              <a:rPr lang="en-IN" sz="900" b="1" dirty="0" smtClean="0">
                <a:solidFill>
                  <a:schemeClr val="tx1">
                    <a:lumMod val="50000"/>
                  </a:schemeClr>
                </a:solidFill>
                <a:latin typeface="Calibri" pitchFamily="34" charset="0"/>
                <a:cs typeface="Calibri" pitchFamily="34" charset="0"/>
              </a:rPr>
              <a:t>SSIM =  0.6724</a:t>
            </a:r>
            <a:endParaRPr lang="en-IN" sz="900" b="1" dirty="0">
              <a:solidFill>
                <a:schemeClr val="tx1">
                  <a:lumMod val="50000"/>
                </a:schemeClr>
              </a:solidFill>
              <a:latin typeface="Calibri" pitchFamily="34" charset="0"/>
              <a:cs typeface="Calibri" pitchFamily="34" charset="0"/>
            </a:endParaRPr>
          </a:p>
        </p:txBody>
      </p:sp>
      <p:sp>
        <p:nvSpPr>
          <p:cNvPr id="24" name="TextBox 23"/>
          <p:cNvSpPr txBox="1"/>
          <p:nvPr/>
        </p:nvSpPr>
        <p:spPr>
          <a:xfrm>
            <a:off x="1907704" y="4521809"/>
            <a:ext cx="4876088" cy="230832"/>
          </a:xfrm>
          <a:prstGeom prst="rect">
            <a:avLst/>
          </a:prstGeom>
          <a:solidFill>
            <a:schemeClr val="tx1">
              <a:lumMod val="50000"/>
            </a:schemeClr>
          </a:solidFill>
        </p:spPr>
        <p:txBody>
          <a:bodyPr wrap="square" rtlCol="0">
            <a:spAutoFit/>
          </a:bodyPr>
          <a:lstStyle/>
          <a:p>
            <a:r>
              <a:rPr lang="en-IN" sz="900" dirty="0">
                <a:solidFill>
                  <a:schemeClr val="bg1"/>
                </a:solidFill>
                <a:latin typeface="Calibri" pitchFamily="34" charset="0"/>
                <a:cs typeface="Calibri" pitchFamily="34" charset="0"/>
              </a:rPr>
              <a:t>Model trained with closer corrupted level to actual noise level in image works better in de-noising</a:t>
            </a:r>
          </a:p>
        </p:txBody>
      </p:sp>
      <p:sp>
        <p:nvSpPr>
          <p:cNvPr id="25" name="TextBox 24"/>
          <p:cNvSpPr txBox="1"/>
          <p:nvPr/>
        </p:nvSpPr>
        <p:spPr>
          <a:xfrm>
            <a:off x="2440029" y="4731990"/>
            <a:ext cx="3892818"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Above shown de-noised images constructed using sigma = 25 and sigma = 44</a:t>
            </a:r>
            <a:r>
              <a:rPr lang="en-US" sz="900" dirty="0" smtClean="0">
                <a:solidFill>
                  <a:schemeClr val="bg1"/>
                </a:solidFill>
                <a:latin typeface="Calibri" pitchFamily="34" charset="0"/>
                <a:cs typeface="Calibri" pitchFamily="34" charset="0"/>
              </a:rPr>
              <a:t>.</a:t>
            </a:r>
            <a:endParaRPr lang="en-US"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579059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Rectangle 5"/>
          <p:cNvSpPr/>
          <p:nvPr/>
        </p:nvSpPr>
        <p:spPr>
          <a:xfrm>
            <a:off x="1115616" y="483518"/>
            <a:ext cx="6466899" cy="338554"/>
          </a:xfrm>
          <a:prstGeom prst="rect">
            <a:avLst/>
          </a:prstGeom>
        </p:spPr>
        <p:txBody>
          <a:bodyPr wrap="none">
            <a:spAutoFit/>
          </a:bodyPr>
          <a:lstStyle/>
          <a:p>
            <a:pPr>
              <a:buClr>
                <a:schemeClr val="accent6"/>
              </a:buClr>
              <a:buSzPts val="3200"/>
            </a:pPr>
            <a:r>
              <a:rPr lang="en-IN" sz="1600" b="1" u="sng" dirty="0" smtClean="0">
                <a:solidFill>
                  <a:schemeClr val="tx1">
                    <a:lumMod val="50000"/>
                  </a:schemeClr>
                </a:solidFill>
                <a:latin typeface="Calibri" pitchFamily="34" charset="0"/>
                <a:ea typeface="Raleway"/>
                <a:cs typeface="Calibri" pitchFamily="34" charset="0"/>
                <a:sym typeface="Raleway"/>
              </a:rPr>
              <a:t>Generated </a:t>
            </a:r>
            <a:r>
              <a:rPr lang="en-IN" sz="1600" b="1" u="sng" dirty="0">
                <a:solidFill>
                  <a:schemeClr val="tx1">
                    <a:lumMod val="50000"/>
                  </a:schemeClr>
                </a:solidFill>
                <a:latin typeface="Calibri" pitchFamily="34" charset="0"/>
                <a:ea typeface="Raleway"/>
                <a:cs typeface="Calibri" pitchFamily="34" charset="0"/>
                <a:sym typeface="Raleway"/>
              </a:rPr>
              <a:t>noise and </a:t>
            </a:r>
            <a:r>
              <a:rPr lang="en-IN" sz="1600" b="1" u="sng" dirty="0" smtClean="0">
                <a:solidFill>
                  <a:schemeClr val="tx1">
                    <a:lumMod val="50000"/>
                  </a:schemeClr>
                </a:solidFill>
                <a:latin typeface="Calibri" pitchFamily="34" charset="0"/>
                <a:ea typeface="Raleway"/>
                <a:cs typeface="Calibri" pitchFamily="34" charset="0"/>
                <a:sym typeface="Raleway"/>
              </a:rPr>
              <a:t>saved it as </a:t>
            </a:r>
            <a:r>
              <a:rPr lang="en-IN" sz="1600" b="1" u="sng" dirty="0" err="1">
                <a:solidFill>
                  <a:schemeClr val="tx1">
                    <a:lumMod val="50000"/>
                  </a:schemeClr>
                </a:solidFill>
                <a:latin typeface="Calibri" pitchFamily="34" charset="0"/>
                <a:ea typeface="Raleway"/>
                <a:cs typeface="Calibri" pitchFamily="34" charset="0"/>
                <a:sym typeface="Raleway"/>
              </a:rPr>
              <a:t>gray</a:t>
            </a:r>
            <a:r>
              <a:rPr lang="en-IN" sz="1600" b="1" u="sng" dirty="0">
                <a:solidFill>
                  <a:schemeClr val="tx1">
                    <a:lumMod val="50000"/>
                  </a:schemeClr>
                </a:solidFill>
                <a:latin typeface="Calibri" pitchFamily="34" charset="0"/>
                <a:ea typeface="Raleway"/>
                <a:cs typeface="Calibri" pitchFamily="34" charset="0"/>
                <a:sym typeface="Raleway"/>
              </a:rPr>
              <a:t> </a:t>
            </a:r>
            <a:r>
              <a:rPr lang="en-IN" sz="1600" b="1" u="sng" dirty="0" smtClean="0">
                <a:solidFill>
                  <a:schemeClr val="tx1">
                    <a:lumMod val="50000"/>
                  </a:schemeClr>
                </a:solidFill>
                <a:latin typeface="Calibri" pitchFamily="34" charset="0"/>
                <a:ea typeface="Raleway"/>
                <a:cs typeface="Calibri" pitchFamily="34" charset="0"/>
                <a:sym typeface="Raleway"/>
              </a:rPr>
              <a:t>scale </a:t>
            </a:r>
            <a:r>
              <a:rPr lang="en-IN" sz="1600" b="1" u="sng" dirty="0" err="1" smtClean="0">
                <a:solidFill>
                  <a:schemeClr val="tx1">
                    <a:lumMod val="50000"/>
                  </a:schemeClr>
                </a:solidFill>
                <a:latin typeface="Calibri" pitchFamily="34" charset="0"/>
                <a:ea typeface="Raleway"/>
                <a:cs typeface="Calibri" pitchFamily="34" charset="0"/>
                <a:sym typeface="Raleway"/>
              </a:rPr>
              <a:t>centered</a:t>
            </a:r>
            <a:r>
              <a:rPr lang="en-IN" sz="1600" b="1" u="sng" dirty="0" smtClean="0">
                <a:solidFill>
                  <a:schemeClr val="tx1">
                    <a:lumMod val="50000"/>
                  </a:schemeClr>
                </a:solidFill>
                <a:latin typeface="Calibri" pitchFamily="34" charset="0"/>
                <a:ea typeface="Raleway"/>
                <a:cs typeface="Calibri" pitchFamily="34" charset="0"/>
                <a:sym typeface="Raleway"/>
              </a:rPr>
              <a:t> around intensity 127</a:t>
            </a:r>
            <a:r>
              <a:rPr lang="en-IN" sz="1600" b="1" dirty="0" smtClean="0">
                <a:solidFill>
                  <a:schemeClr val="tx1">
                    <a:lumMod val="50000"/>
                  </a:schemeClr>
                </a:solidFill>
                <a:latin typeface="Calibri" pitchFamily="34" charset="0"/>
                <a:ea typeface="Raleway"/>
                <a:cs typeface="Calibri" pitchFamily="34" charset="0"/>
                <a:sym typeface="Raleway"/>
              </a:rPr>
              <a:t>: </a:t>
            </a:r>
            <a:endParaRPr lang="en-IN" sz="1600" b="1" dirty="0">
              <a:solidFill>
                <a:schemeClr val="tx1">
                  <a:lumMod val="50000"/>
                </a:schemeClr>
              </a:solidFill>
              <a:latin typeface="Calibri" pitchFamily="34" charset="0"/>
              <a:ea typeface="Raleway"/>
              <a:cs typeface="Calibri" pitchFamily="34" charset="0"/>
              <a:sym typeface="Raleway"/>
            </a:endParaRPr>
          </a:p>
        </p:txBody>
      </p:sp>
      <p:sp>
        <p:nvSpPr>
          <p:cNvPr id="8" name="Rectangle 7"/>
          <p:cNvSpPr/>
          <p:nvPr/>
        </p:nvSpPr>
        <p:spPr>
          <a:xfrm>
            <a:off x="6516216" y="874368"/>
            <a:ext cx="2837385" cy="430887"/>
          </a:xfrm>
          <a:prstGeom prst="rect">
            <a:avLst/>
          </a:prstGeom>
        </p:spPr>
        <p:txBody>
          <a:bodyPr wrap="square">
            <a:spAutoFit/>
          </a:bodyPr>
          <a:lstStyle/>
          <a:p>
            <a:r>
              <a:rPr lang="en-US" sz="1100" dirty="0">
                <a:solidFill>
                  <a:schemeClr val="tx1">
                    <a:lumMod val="50000"/>
                  </a:schemeClr>
                </a:solidFill>
                <a:latin typeface="Calibri" pitchFamily="34" charset="0"/>
                <a:cs typeface="Calibri" pitchFamily="34" charset="0"/>
              </a:rPr>
              <a:t>Mean: </a:t>
            </a:r>
            <a:r>
              <a:rPr lang="en-US" sz="1100" dirty="0" smtClean="0">
                <a:solidFill>
                  <a:schemeClr val="tx1">
                    <a:lumMod val="50000"/>
                  </a:schemeClr>
                </a:solidFill>
                <a:latin typeface="Calibri" pitchFamily="34" charset="0"/>
                <a:cs typeface="Calibri" pitchFamily="34" charset="0"/>
              </a:rPr>
              <a:t>127.00088851 </a:t>
            </a:r>
          </a:p>
          <a:p>
            <a:r>
              <a:rPr lang="en-US" sz="1100" dirty="0" smtClean="0">
                <a:solidFill>
                  <a:schemeClr val="tx1">
                    <a:lumMod val="50000"/>
                  </a:schemeClr>
                </a:solidFill>
                <a:latin typeface="Calibri" pitchFamily="34" charset="0"/>
                <a:cs typeface="Calibri" pitchFamily="34" charset="0"/>
              </a:rPr>
              <a:t>Standard </a:t>
            </a:r>
            <a:r>
              <a:rPr lang="en-US" sz="1100" dirty="0">
                <a:solidFill>
                  <a:schemeClr val="tx1">
                    <a:lumMod val="50000"/>
                  </a:schemeClr>
                </a:solidFill>
                <a:latin typeface="Calibri" pitchFamily="34" charset="0"/>
                <a:cs typeface="Calibri" pitchFamily="34" charset="0"/>
              </a:rPr>
              <a:t>Deviation: </a:t>
            </a:r>
            <a:r>
              <a:rPr lang="en-US" sz="1100" dirty="0" smtClean="0">
                <a:solidFill>
                  <a:schemeClr val="tx1">
                    <a:lumMod val="50000"/>
                  </a:schemeClr>
                </a:solidFill>
                <a:latin typeface="Calibri" pitchFamily="34" charset="0"/>
                <a:cs typeface="Calibri" pitchFamily="34" charset="0"/>
              </a:rPr>
              <a:t>0.17210979 </a:t>
            </a:r>
            <a:endParaRPr lang="en-IN" sz="1100" dirty="0">
              <a:solidFill>
                <a:schemeClr val="tx1">
                  <a:lumMod val="50000"/>
                </a:schemeClr>
              </a:solidFill>
              <a:latin typeface="Calibri" pitchFamily="34" charset="0"/>
              <a:cs typeface="Calibri"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4104" y="1347614"/>
            <a:ext cx="1233601"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155781" y="1089812"/>
            <a:ext cx="1249943" cy="261610"/>
          </a:xfrm>
          <a:prstGeom prst="rect">
            <a:avLst/>
          </a:prstGeom>
        </p:spPr>
        <p:txBody>
          <a:bodyPr wrap="square">
            <a:spAutoFit/>
          </a:bodyPr>
          <a:lstStyle/>
          <a:p>
            <a:r>
              <a:rPr lang="en-US" sz="1100" dirty="0" smtClean="0">
                <a:solidFill>
                  <a:schemeClr val="tx1">
                    <a:lumMod val="50000"/>
                  </a:schemeClr>
                </a:solidFill>
                <a:latin typeface="Calibri" pitchFamily="34" charset="0"/>
                <a:cs typeface="Calibri" pitchFamily="34" charset="0"/>
              </a:rPr>
              <a:t>Corrupted Image</a:t>
            </a:r>
            <a:endParaRPr lang="en-IN" sz="1100" dirty="0">
              <a:solidFill>
                <a:schemeClr val="tx1">
                  <a:lumMod val="50000"/>
                </a:schemeClr>
              </a:solidFill>
              <a:latin typeface="Calibri" pitchFamily="34" charset="0"/>
              <a:cs typeface="Calibri" pitchFamily="34" charset="0"/>
            </a:endParaRPr>
          </a:p>
        </p:txBody>
      </p:sp>
      <p:sp>
        <p:nvSpPr>
          <p:cNvPr id="11" name="Rectangle 10"/>
          <p:cNvSpPr/>
          <p:nvPr/>
        </p:nvSpPr>
        <p:spPr>
          <a:xfrm>
            <a:off x="3563888" y="1805951"/>
            <a:ext cx="1584176" cy="576064"/>
          </a:xfrm>
          <a:prstGeom prst="rect">
            <a:avLst/>
          </a:prstGeom>
          <a:solidFill>
            <a:schemeClr val="tx1">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Noise (N) = Y-X</a:t>
            </a:r>
            <a:endParaRPr lang="en-IN"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259" y="1305152"/>
            <a:ext cx="1538666" cy="1957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12"/>
          <p:cNvSpPr/>
          <p:nvPr/>
        </p:nvSpPr>
        <p:spPr>
          <a:xfrm>
            <a:off x="2580757" y="2071124"/>
            <a:ext cx="720080" cy="45719"/>
          </a:xfrm>
          <a:prstGeom prst="rightArrow">
            <a:avLst/>
          </a:prstGeom>
          <a:solidFill>
            <a:schemeClr val="tx2">
              <a:lumMod val="6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5292080" y="2093984"/>
            <a:ext cx="720080" cy="45719"/>
          </a:xfrm>
          <a:prstGeom prst="rightArrow">
            <a:avLst/>
          </a:prstGeom>
          <a:solidFill>
            <a:schemeClr val="tx2">
              <a:lumMod val="6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989856" y="3363838"/>
            <a:ext cx="6606480" cy="830997"/>
          </a:xfrm>
          <a:prstGeom prst="rect">
            <a:avLst/>
          </a:prstGeom>
        </p:spPr>
        <p:txBody>
          <a:bodyPr wrap="square">
            <a:spAutoFit/>
          </a:bodyPr>
          <a:lstStyle/>
          <a:p>
            <a:endParaRPr lang="en-US" sz="1200" dirty="0">
              <a:solidFill>
                <a:schemeClr val="tx1">
                  <a:lumMod val="50000"/>
                </a:schemeClr>
              </a:solidFill>
              <a:latin typeface="Calibri" pitchFamily="34" charset="0"/>
              <a:cs typeface="Calibri" pitchFamily="34" charset="0"/>
            </a:endParaRPr>
          </a:p>
          <a:p>
            <a:r>
              <a:rPr lang="en-US" sz="1200" dirty="0">
                <a:solidFill>
                  <a:schemeClr val="tx1">
                    <a:lumMod val="50000"/>
                  </a:schemeClr>
                </a:solidFill>
                <a:latin typeface="Calibri" pitchFamily="34" charset="0"/>
                <a:cs typeface="Calibri" pitchFamily="34" charset="0"/>
              </a:rPr>
              <a:t>Mathematically image de-nosing modeled as </a:t>
            </a:r>
            <a:r>
              <a:rPr lang="en-US" sz="1200" b="1" dirty="0">
                <a:solidFill>
                  <a:schemeClr val="tx1">
                    <a:lumMod val="50000"/>
                  </a:schemeClr>
                </a:solidFill>
                <a:latin typeface="Calibri" pitchFamily="34" charset="0"/>
                <a:cs typeface="Calibri" pitchFamily="34" charset="0"/>
              </a:rPr>
              <a:t>Y = X + N</a:t>
            </a:r>
            <a:r>
              <a:rPr lang="en-US" sz="1200" dirty="0">
                <a:solidFill>
                  <a:schemeClr val="tx1">
                    <a:lumMod val="50000"/>
                  </a:schemeClr>
                </a:solidFill>
                <a:latin typeface="Calibri" pitchFamily="34" charset="0"/>
                <a:cs typeface="Calibri" pitchFamily="34" charset="0"/>
              </a:rPr>
              <a:t>.</a:t>
            </a:r>
          </a:p>
          <a:p>
            <a:r>
              <a:rPr lang="en-US" sz="1200" dirty="0">
                <a:solidFill>
                  <a:schemeClr val="tx1">
                    <a:lumMod val="50000"/>
                  </a:schemeClr>
                </a:solidFill>
                <a:latin typeface="Calibri" pitchFamily="34" charset="0"/>
                <a:cs typeface="Calibri" pitchFamily="34" charset="0"/>
              </a:rPr>
              <a:t>where </a:t>
            </a:r>
            <a:r>
              <a:rPr lang="en-US" sz="1200" dirty="0" smtClean="0">
                <a:solidFill>
                  <a:schemeClr val="tx1">
                    <a:lumMod val="50000"/>
                  </a:schemeClr>
                </a:solidFill>
                <a:latin typeface="Calibri" pitchFamily="34" charset="0"/>
                <a:cs typeface="Calibri" pitchFamily="34" charset="0"/>
              </a:rPr>
              <a:t>Y</a:t>
            </a:r>
            <a:r>
              <a:rPr lang="en-US" sz="1200" dirty="0">
                <a:solidFill>
                  <a:schemeClr val="tx1">
                    <a:lumMod val="50000"/>
                  </a:schemeClr>
                </a:solidFill>
                <a:latin typeface="Calibri" pitchFamily="34" charset="0"/>
                <a:cs typeface="Calibri" pitchFamily="34" charset="0"/>
              </a:rPr>
              <a:t> is the observed noisy image, </a:t>
            </a:r>
            <a:r>
              <a:rPr lang="en-US" sz="1200" dirty="0" smtClean="0">
                <a:solidFill>
                  <a:schemeClr val="tx1">
                    <a:lumMod val="50000"/>
                  </a:schemeClr>
                </a:solidFill>
                <a:latin typeface="Calibri" pitchFamily="34" charset="0"/>
                <a:cs typeface="Calibri" pitchFamily="34" charset="0"/>
              </a:rPr>
              <a:t>X</a:t>
            </a:r>
            <a:r>
              <a:rPr lang="en-US" sz="1200" dirty="0">
                <a:solidFill>
                  <a:schemeClr val="tx1">
                    <a:lumMod val="50000"/>
                  </a:schemeClr>
                </a:solidFill>
                <a:latin typeface="Calibri" pitchFamily="34" charset="0"/>
                <a:cs typeface="Calibri" pitchFamily="34" charset="0"/>
              </a:rPr>
              <a:t> is the unknown clean image, and </a:t>
            </a:r>
            <a:r>
              <a:rPr lang="en-US" sz="1200" dirty="0" smtClean="0">
                <a:solidFill>
                  <a:schemeClr val="tx1">
                    <a:lumMod val="50000"/>
                  </a:schemeClr>
                </a:solidFill>
                <a:latin typeface="Calibri" pitchFamily="34" charset="0"/>
                <a:cs typeface="Calibri" pitchFamily="34" charset="0"/>
              </a:rPr>
              <a:t>N</a:t>
            </a:r>
            <a:r>
              <a:rPr lang="en-US" sz="1200" dirty="0">
                <a:solidFill>
                  <a:schemeClr val="tx1">
                    <a:lumMod val="50000"/>
                  </a:schemeClr>
                </a:solidFill>
                <a:latin typeface="Calibri" pitchFamily="34" charset="0"/>
                <a:cs typeface="Calibri" pitchFamily="34" charset="0"/>
              </a:rPr>
              <a:t> represents additive white Gaussian </a:t>
            </a:r>
            <a:r>
              <a:rPr lang="en-US" sz="1200" dirty="0" smtClean="0">
                <a:solidFill>
                  <a:schemeClr val="tx1">
                    <a:lumMod val="50000"/>
                  </a:schemeClr>
                </a:solidFill>
                <a:latin typeface="Calibri" pitchFamily="34" charset="0"/>
                <a:cs typeface="Calibri" pitchFamily="34" charset="0"/>
              </a:rPr>
              <a:t>noise.</a:t>
            </a:r>
            <a:endParaRPr lang="en-IN" sz="1200" dirty="0">
              <a:solidFill>
                <a:schemeClr val="tx1">
                  <a:lumMod val="50000"/>
                </a:schemeClr>
              </a:solidFill>
              <a:latin typeface="Calibri" pitchFamily="34" charset="0"/>
              <a:cs typeface="Calibri" pitchFamily="34" charset="0"/>
            </a:endParaRPr>
          </a:p>
        </p:txBody>
      </p:sp>
      <p:sp>
        <p:nvSpPr>
          <p:cNvPr id="16" name="TextBox 15"/>
          <p:cNvSpPr txBox="1"/>
          <p:nvPr/>
        </p:nvSpPr>
        <p:spPr>
          <a:xfrm>
            <a:off x="1917932" y="4529873"/>
            <a:ext cx="4876088"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The purpose of noise reduction is to decrease the noise in natural images while minimizing the </a:t>
            </a:r>
            <a:r>
              <a:rPr lang="en-US" sz="900" dirty="0" smtClean="0">
                <a:solidFill>
                  <a:schemeClr val="bg1"/>
                </a:solidFill>
                <a:latin typeface="Calibri" pitchFamily="34" charset="0"/>
                <a:cs typeface="Calibri" pitchFamily="34" charset="0"/>
              </a:rPr>
              <a:t>loss</a:t>
            </a:r>
            <a:endParaRPr lang="en-US" sz="900" dirty="0">
              <a:solidFill>
                <a:schemeClr val="bg1"/>
              </a:solidFill>
              <a:latin typeface="Calibri" pitchFamily="34" charset="0"/>
              <a:cs typeface="Calibri" pitchFamily="34" charset="0"/>
            </a:endParaRPr>
          </a:p>
        </p:txBody>
      </p:sp>
      <p:sp>
        <p:nvSpPr>
          <p:cNvPr id="17" name="TextBox 16"/>
          <p:cNvSpPr txBox="1"/>
          <p:nvPr/>
        </p:nvSpPr>
        <p:spPr>
          <a:xfrm>
            <a:off x="2728885" y="4760705"/>
            <a:ext cx="2995243"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of original features and improving the signal-to-noise ratio. </a:t>
            </a:r>
          </a:p>
        </p:txBody>
      </p:sp>
    </p:spTree>
    <p:extLst>
      <p:ext uri="{BB962C8B-B14F-4D97-AF65-F5344CB8AC3E}">
        <p14:creationId xmlns:p14="http://schemas.microsoft.com/office/powerpoint/2010/main" val="1287882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95486"/>
            <a:ext cx="5670512" cy="576064"/>
          </a:xfrm>
        </p:spPr>
        <p:txBody>
          <a:bodyPr/>
          <a:lstStyle/>
          <a:p>
            <a:r>
              <a:rPr lang="en-IN" sz="1800" b="1" u="sng" dirty="0" smtClean="0">
                <a:solidFill>
                  <a:schemeClr val="tx1">
                    <a:lumMod val="50000"/>
                  </a:schemeClr>
                </a:solidFill>
              </a:rPr>
              <a:t>SEMANTIC </a:t>
            </a:r>
            <a:r>
              <a:rPr lang="en-IN" sz="1800" b="1" u="sng" dirty="0">
                <a:solidFill>
                  <a:schemeClr val="tx1">
                    <a:lumMod val="50000"/>
                  </a:schemeClr>
                </a:solidFill>
              </a:rPr>
              <a:t>SEGMANTATION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6" name="Rectangle 5"/>
          <p:cNvSpPr/>
          <p:nvPr/>
        </p:nvSpPr>
        <p:spPr>
          <a:xfrm>
            <a:off x="599282" y="843558"/>
            <a:ext cx="7632848" cy="461665"/>
          </a:xfrm>
          <a:prstGeom prst="rect">
            <a:avLst/>
          </a:prstGeom>
        </p:spPr>
        <p:txBody>
          <a:bodyPr wrap="square">
            <a:spAutoFit/>
          </a:bodyPr>
          <a:lstStyle/>
          <a:p>
            <a:r>
              <a:rPr lang="en-US" sz="1200" dirty="0" smtClean="0">
                <a:solidFill>
                  <a:schemeClr val="tx1">
                    <a:lumMod val="50000"/>
                  </a:schemeClr>
                </a:solidFill>
                <a:latin typeface="Calibri" pitchFamily="34" charset="0"/>
                <a:cs typeface="Calibri" pitchFamily="34" charset="0"/>
              </a:rPr>
              <a:t>The </a:t>
            </a:r>
            <a:r>
              <a:rPr lang="en-US" sz="1200" dirty="0">
                <a:solidFill>
                  <a:schemeClr val="tx1">
                    <a:lumMod val="50000"/>
                  </a:schemeClr>
                </a:solidFill>
                <a:latin typeface="Calibri" pitchFamily="34" charset="0"/>
                <a:cs typeface="Calibri" pitchFamily="34" charset="0"/>
              </a:rPr>
              <a:t>goal of semantic image </a:t>
            </a:r>
            <a:r>
              <a:rPr lang="en-US" sz="1200" dirty="0" smtClean="0">
                <a:solidFill>
                  <a:schemeClr val="tx1">
                    <a:lumMod val="50000"/>
                  </a:schemeClr>
                </a:solidFill>
                <a:latin typeface="Calibri" pitchFamily="34" charset="0"/>
                <a:cs typeface="Calibri" pitchFamily="34" charset="0"/>
              </a:rPr>
              <a:t>segmentation is </a:t>
            </a:r>
            <a:r>
              <a:rPr lang="en-US" sz="1200" dirty="0">
                <a:solidFill>
                  <a:schemeClr val="tx1">
                    <a:lumMod val="50000"/>
                  </a:schemeClr>
                </a:solidFill>
                <a:latin typeface="Calibri" pitchFamily="34" charset="0"/>
                <a:cs typeface="Calibri" pitchFamily="34" charset="0"/>
              </a:rPr>
              <a:t>to label each pixel of an image with a corresponding class of what is being </a:t>
            </a:r>
            <a:r>
              <a:rPr lang="en-US" sz="1200" dirty="0" smtClean="0">
                <a:solidFill>
                  <a:schemeClr val="tx1">
                    <a:lumMod val="50000"/>
                  </a:schemeClr>
                </a:solidFill>
                <a:latin typeface="Calibri" pitchFamily="34" charset="0"/>
                <a:cs typeface="Calibri" pitchFamily="34" charset="0"/>
              </a:rPr>
              <a:t>represented.</a:t>
            </a:r>
            <a:endParaRPr lang="en-IN" sz="1200" dirty="0">
              <a:solidFill>
                <a:schemeClr val="tx1">
                  <a:lumMod val="50000"/>
                </a:schemeClr>
              </a:solidFill>
              <a:latin typeface="Calibri" pitchFamily="34" charset="0"/>
              <a:cs typeface="Calibri" pitchFamily="34" charset="0"/>
            </a:endParaRPr>
          </a:p>
        </p:txBody>
      </p:sp>
      <p:sp>
        <p:nvSpPr>
          <p:cNvPr id="7" name="Slide Number Placeholder 4"/>
          <p:cNvSpPr txBox="1">
            <a:spLocks/>
          </p:cNvSpPr>
          <p:nvPr/>
        </p:nvSpPr>
        <p:spPr>
          <a:xfrm>
            <a:off x="8408567" y="5712596"/>
            <a:ext cx="548700" cy="313500"/>
          </a:xfrm>
          <a:prstGeom prst="rect">
            <a:avLst/>
          </a:prstGeom>
          <a:noFill/>
          <a:ln>
            <a:noFill/>
          </a:ln>
        </p:spPr>
        <p:txBody>
          <a:bodyPr spcFirstLastPara="1" wrap="square" lIns="91425" tIns="91425" rIns="91425" bIns="91425" anchor="t" anchorCtr="0">
            <a:noAutofit/>
          </a:bodyPr>
          <a:lstStyle>
            <a:defPPr>
              <a:defRPr lang="en-US"/>
            </a:defPPr>
            <a:lvl1pPr marL="0" lvl="0" algn="r" defTabSz="914400" rtl="0" eaLnBrk="1" latinLnBrk="0" hangingPunct="1">
              <a:buNone/>
              <a:defRPr sz="1300" kern="1200">
                <a:solidFill>
                  <a:schemeClr val="accent6"/>
                </a:solidFill>
                <a:latin typeface="Lato"/>
                <a:ea typeface="Lato"/>
                <a:cs typeface="Lato"/>
                <a:sym typeface="Lato"/>
              </a:defRPr>
            </a:lvl1pPr>
            <a:lvl2pPr marL="457200" lvl="1" algn="r" defTabSz="914400" rtl="0" eaLnBrk="1" latinLnBrk="0" hangingPunct="1">
              <a:buNone/>
              <a:defRPr sz="1300" kern="1200">
                <a:solidFill>
                  <a:schemeClr val="accent6"/>
                </a:solidFill>
                <a:latin typeface="Lato"/>
                <a:ea typeface="Lato"/>
                <a:cs typeface="Lato"/>
                <a:sym typeface="Lato"/>
              </a:defRPr>
            </a:lvl2pPr>
            <a:lvl3pPr marL="914400" lvl="2" algn="r" defTabSz="914400" rtl="0" eaLnBrk="1" latinLnBrk="0" hangingPunct="1">
              <a:buNone/>
              <a:defRPr sz="1300" kern="1200">
                <a:solidFill>
                  <a:schemeClr val="accent6"/>
                </a:solidFill>
                <a:latin typeface="Lato"/>
                <a:ea typeface="Lato"/>
                <a:cs typeface="Lato"/>
                <a:sym typeface="Lato"/>
              </a:defRPr>
            </a:lvl3pPr>
            <a:lvl4pPr marL="1371600" lvl="3" algn="r" defTabSz="914400" rtl="0" eaLnBrk="1" latinLnBrk="0" hangingPunct="1">
              <a:buNone/>
              <a:defRPr sz="1300" kern="1200">
                <a:solidFill>
                  <a:schemeClr val="accent6"/>
                </a:solidFill>
                <a:latin typeface="Lato"/>
                <a:ea typeface="Lato"/>
                <a:cs typeface="Lato"/>
                <a:sym typeface="Lato"/>
              </a:defRPr>
            </a:lvl4pPr>
            <a:lvl5pPr marL="1828800" lvl="4" algn="r" defTabSz="914400" rtl="0" eaLnBrk="1" latinLnBrk="0" hangingPunct="1">
              <a:buNone/>
              <a:defRPr sz="1300" kern="1200">
                <a:solidFill>
                  <a:schemeClr val="accent6"/>
                </a:solidFill>
                <a:latin typeface="Lato"/>
                <a:ea typeface="Lato"/>
                <a:cs typeface="Lato"/>
                <a:sym typeface="Lato"/>
              </a:defRPr>
            </a:lvl5pPr>
            <a:lvl6pPr marL="2286000" lvl="5" algn="r" defTabSz="914400" rtl="0" eaLnBrk="1" latinLnBrk="0" hangingPunct="1">
              <a:buNone/>
              <a:defRPr sz="1300" kern="1200">
                <a:solidFill>
                  <a:schemeClr val="accent6"/>
                </a:solidFill>
                <a:latin typeface="Lato"/>
                <a:ea typeface="Lato"/>
                <a:cs typeface="Lato"/>
                <a:sym typeface="Lato"/>
              </a:defRPr>
            </a:lvl6pPr>
            <a:lvl7pPr marL="2743200" lvl="6" algn="r" defTabSz="914400" rtl="0" eaLnBrk="1" latinLnBrk="0" hangingPunct="1">
              <a:buNone/>
              <a:defRPr sz="1300" kern="1200">
                <a:solidFill>
                  <a:schemeClr val="accent6"/>
                </a:solidFill>
                <a:latin typeface="Lato"/>
                <a:ea typeface="Lato"/>
                <a:cs typeface="Lato"/>
                <a:sym typeface="Lato"/>
              </a:defRPr>
            </a:lvl7pPr>
            <a:lvl8pPr marL="3200400" lvl="7" algn="r" defTabSz="914400" rtl="0" eaLnBrk="1" latinLnBrk="0" hangingPunct="1">
              <a:buNone/>
              <a:defRPr sz="1300" kern="1200">
                <a:solidFill>
                  <a:schemeClr val="accent6"/>
                </a:solidFill>
                <a:latin typeface="Lato"/>
                <a:ea typeface="Lato"/>
                <a:cs typeface="Lato"/>
                <a:sym typeface="Lato"/>
              </a:defRPr>
            </a:lvl8pPr>
            <a:lvl9pPr marL="3657600" lvl="8" algn="r" defTabSz="914400" rtl="0" eaLnBrk="1" latinLnBrk="0" hangingPunct="1">
              <a:buNone/>
              <a:defRPr sz="1300" kern="1200">
                <a:solidFill>
                  <a:schemeClr val="accent6"/>
                </a:solidFill>
                <a:latin typeface="Lato"/>
                <a:ea typeface="Lato"/>
                <a:cs typeface="Lato"/>
                <a:sym typeface="Lato"/>
              </a:defRPr>
            </a:lvl9pPr>
          </a:lstStyle>
          <a:p>
            <a:fld id="{00000000-1234-1234-1234-123412341234}" type="slidenum">
              <a:rPr lang="en" smtClean="0"/>
              <a:pPr/>
              <a:t>27</a:t>
            </a:fld>
            <a:endParaRPr lang="en"/>
          </a:p>
        </p:txBody>
      </p:sp>
      <p:sp>
        <p:nvSpPr>
          <p:cNvPr id="8" name="Rectangle 7"/>
          <p:cNvSpPr/>
          <p:nvPr/>
        </p:nvSpPr>
        <p:spPr>
          <a:xfrm>
            <a:off x="539552" y="1355844"/>
            <a:ext cx="6408712" cy="584775"/>
          </a:xfrm>
          <a:prstGeom prst="rect">
            <a:avLst/>
          </a:prstGeom>
        </p:spPr>
        <p:txBody>
          <a:bodyPr wrap="square">
            <a:spAutoFit/>
          </a:bodyPr>
          <a:lstStyle/>
          <a:p>
            <a:endParaRPr lang="en-US" sz="1600" b="1" u="sng" dirty="0" smtClean="0">
              <a:solidFill>
                <a:schemeClr val="tx1">
                  <a:lumMod val="50000"/>
                </a:schemeClr>
              </a:solidFill>
            </a:endParaRPr>
          </a:p>
          <a:p>
            <a:r>
              <a:rPr lang="en-US" sz="1600" b="1" u="sng" dirty="0" smtClean="0">
                <a:solidFill>
                  <a:schemeClr val="tx1">
                    <a:lumMod val="50000"/>
                  </a:schemeClr>
                </a:solidFill>
              </a:rPr>
              <a:t>FCN up samples </a:t>
            </a:r>
            <a:r>
              <a:rPr lang="en-US" sz="1600" b="1" u="sng" dirty="0">
                <a:solidFill>
                  <a:schemeClr val="tx1">
                    <a:lumMod val="50000"/>
                  </a:schemeClr>
                </a:solidFill>
              </a:rPr>
              <a:t>predictions to match the original image </a:t>
            </a:r>
            <a:r>
              <a:rPr lang="en-US" sz="1600" b="1" u="sng" dirty="0" smtClean="0">
                <a:solidFill>
                  <a:schemeClr val="tx1">
                    <a:lumMod val="50000"/>
                  </a:schemeClr>
                </a:solidFill>
              </a:rPr>
              <a:t>size:</a:t>
            </a:r>
            <a:endParaRPr lang="en-IN" sz="1600" u="sng" dirty="0">
              <a:solidFill>
                <a:schemeClr val="tx1">
                  <a:lumMod val="50000"/>
                </a:schemeClr>
              </a:solidFill>
            </a:endParaRPr>
          </a:p>
        </p:txBody>
      </p:sp>
      <p:sp>
        <p:nvSpPr>
          <p:cNvPr id="9" name="Rectangle 8"/>
          <p:cNvSpPr/>
          <p:nvPr/>
        </p:nvSpPr>
        <p:spPr>
          <a:xfrm>
            <a:off x="560914" y="1931229"/>
            <a:ext cx="7560840" cy="830997"/>
          </a:xfrm>
          <a:prstGeom prst="rect">
            <a:avLst/>
          </a:prstGeom>
        </p:spPr>
        <p:txBody>
          <a:bodyPr wrap="square">
            <a:spAutoFit/>
          </a:bodyPr>
          <a:lstStyle/>
          <a:p>
            <a:endParaRPr lang="en-US" sz="1200" dirty="0" smtClean="0">
              <a:solidFill>
                <a:schemeClr val="tx1">
                  <a:lumMod val="50000"/>
                </a:schemeClr>
              </a:solidFill>
              <a:latin typeface="Calibri" pitchFamily="34" charset="0"/>
              <a:cs typeface="Calibri" pitchFamily="34" charset="0"/>
            </a:endParaRPr>
          </a:p>
          <a:p>
            <a:r>
              <a:rPr lang="en-US" sz="1200" dirty="0">
                <a:solidFill>
                  <a:schemeClr val="tx1">
                    <a:lumMod val="50000"/>
                  </a:schemeClr>
                </a:solidFill>
                <a:latin typeface="Calibri" pitchFamily="34" charset="0"/>
                <a:cs typeface="Calibri" pitchFamily="34" charset="0"/>
              </a:rPr>
              <a:t>The up sampling is performed in any network by back propagation w.r.t pixel wise loss. The Up sampling layer has no weights which can double the dimensions of input and hence can be used in a generative model. A groups of de-convolution layers and activation functions can even detect and learn a non-linear up sampling</a:t>
            </a:r>
            <a:endParaRPr lang="en-IN" sz="1200" dirty="0">
              <a:solidFill>
                <a:schemeClr val="tx1">
                  <a:lumMod val="50000"/>
                </a:schemeClr>
              </a:solidFill>
              <a:latin typeface="Calibri" pitchFamily="34" charset="0"/>
              <a:cs typeface="Calibri" pitchFamily="34" charset="0"/>
            </a:endParaRPr>
          </a:p>
        </p:txBody>
      </p:sp>
      <p:sp>
        <p:nvSpPr>
          <p:cNvPr id="10" name="Rectangle 9"/>
          <p:cNvSpPr/>
          <p:nvPr/>
        </p:nvSpPr>
        <p:spPr>
          <a:xfrm>
            <a:off x="560914" y="2859782"/>
            <a:ext cx="5822300" cy="584775"/>
          </a:xfrm>
          <a:prstGeom prst="rect">
            <a:avLst/>
          </a:prstGeom>
        </p:spPr>
        <p:txBody>
          <a:bodyPr wrap="square">
            <a:spAutoFit/>
          </a:bodyPr>
          <a:lstStyle/>
          <a:p>
            <a:endParaRPr lang="en-US" sz="1600" b="1" u="sng" dirty="0" smtClean="0">
              <a:solidFill>
                <a:schemeClr val="tx1">
                  <a:lumMod val="50000"/>
                </a:schemeClr>
              </a:solidFill>
            </a:endParaRPr>
          </a:p>
          <a:p>
            <a:r>
              <a:rPr lang="en-US" sz="1600" b="1" u="sng" dirty="0" smtClean="0">
                <a:solidFill>
                  <a:schemeClr val="tx1">
                    <a:lumMod val="50000"/>
                  </a:schemeClr>
                </a:solidFill>
              </a:rPr>
              <a:t>Coarse </a:t>
            </a:r>
            <a:r>
              <a:rPr lang="en-US" sz="1600" b="1" u="sng" dirty="0">
                <a:solidFill>
                  <a:schemeClr val="tx1">
                    <a:lumMod val="50000"/>
                  </a:schemeClr>
                </a:solidFill>
              </a:rPr>
              <a:t>predictions produced by the deepest </a:t>
            </a:r>
            <a:r>
              <a:rPr lang="en-US" sz="1600" b="1" u="sng" dirty="0" smtClean="0">
                <a:solidFill>
                  <a:schemeClr val="tx1">
                    <a:lumMod val="50000"/>
                  </a:schemeClr>
                </a:solidFill>
              </a:rPr>
              <a:t>layer:</a:t>
            </a:r>
            <a:endParaRPr lang="en-IN" sz="1600" u="sng" dirty="0">
              <a:solidFill>
                <a:schemeClr val="tx1">
                  <a:lumMod val="50000"/>
                </a:schemeClr>
              </a:solidFill>
            </a:endParaRPr>
          </a:p>
        </p:txBody>
      </p:sp>
      <p:sp>
        <p:nvSpPr>
          <p:cNvPr id="11" name="Rectangle 10"/>
          <p:cNvSpPr/>
          <p:nvPr/>
        </p:nvSpPr>
        <p:spPr>
          <a:xfrm>
            <a:off x="583929" y="3507854"/>
            <a:ext cx="7848872" cy="830997"/>
          </a:xfrm>
          <a:prstGeom prst="rect">
            <a:avLst/>
          </a:prstGeom>
        </p:spPr>
        <p:txBody>
          <a:bodyPr wrap="square">
            <a:spAutoFit/>
          </a:bodyPr>
          <a:lstStyle/>
          <a:p>
            <a:r>
              <a:rPr lang="en-US" sz="1200" dirty="0" smtClean="0">
                <a:solidFill>
                  <a:schemeClr val="tx1">
                    <a:lumMod val="50000"/>
                  </a:schemeClr>
                </a:solidFill>
                <a:latin typeface="Calibri" pitchFamily="34" charset="0"/>
                <a:cs typeface="Calibri" pitchFamily="34" charset="0"/>
              </a:rPr>
              <a:t>Coarse o/p's are connected to the dense pixels through interpolation. A simple interpolation computes o/p from nearest 4 i/p's. This is done with the help of linear map which is the representation of relative positions of i/p and o/p cells. Up-sampling is done by reducing the stride size to half. Backwards convolution is a simple way of up-sampling. Its just reversing the forward and backward passes of the convolution.</a:t>
            </a:r>
            <a:endParaRPr lang="en-IN" sz="1200" dirty="0">
              <a:solidFill>
                <a:schemeClr val="tx1">
                  <a:lumMod val="50000"/>
                </a:schemeClr>
              </a:solidFill>
              <a:latin typeface="Calibri" pitchFamily="34" charset="0"/>
              <a:cs typeface="Calibri" pitchFamily="34" charset="0"/>
            </a:endParaRPr>
          </a:p>
        </p:txBody>
      </p:sp>
      <p:sp>
        <p:nvSpPr>
          <p:cNvPr id="12" name="TextBox 11"/>
          <p:cNvSpPr txBox="1"/>
          <p:nvPr/>
        </p:nvSpPr>
        <p:spPr>
          <a:xfrm>
            <a:off x="2180069" y="4552547"/>
            <a:ext cx="4322530"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Image segmentation is the process of partitioning a digital image into multiple </a:t>
            </a:r>
            <a:r>
              <a:rPr lang="en-US" sz="900" dirty="0" smtClean="0">
                <a:solidFill>
                  <a:schemeClr val="bg1"/>
                </a:solidFill>
                <a:latin typeface="Calibri" pitchFamily="34" charset="0"/>
                <a:cs typeface="Calibri" pitchFamily="34" charset="0"/>
              </a:rPr>
              <a:t>segments.</a:t>
            </a:r>
            <a:endParaRPr lang="en-US"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324511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6" name="Rectangle 5"/>
          <p:cNvSpPr/>
          <p:nvPr/>
        </p:nvSpPr>
        <p:spPr>
          <a:xfrm>
            <a:off x="1043608" y="339502"/>
            <a:ext cx="4507260" cy="369332"/>
          </a:xfrm>
          <a:prstGeom prst="rect">
            <a:avLst/>
          </a:prstGeom>
        </p:spPr>
        <p:txBody>
          <a:bodyPr wrap="none">
            <a:spAutoFit/>
          </a:bodyPr>
          <a:lstStyle/>
          <a:p>
            <a:r>
              <a:rPr lang="en-IN" b="1" u="sng" dirty="0" smtClean="0">
                <a:solidFill>
                  <a:schemeClr val="tx1">
                    <a:lumMod val="50000"/>
                  </a:schemeClr>
                </a:solidFill>
                <a:latin typeface="Calibri" pitchFamily="34" charset="0"/>
                <a:cs typeface="Calibri" pitchFamily="34" charset="0"/>
              </a:rPr>
              <a:t>Predicting segmentation mask by FCN model:</a:t>
            </a:r>
            <a:endParaRPr lang="en-IN" dirty="0">
              <a:solidFill>
                <a:schemeClr val="tx1">
                  <a:lumMod val="50000"/>
                </a:schemeClr>
              </a:solidFill>
            </a:endParaRPr>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315" y="1131590"/>
            <a:ext cx="151380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218132" y="885369"/>
            <a:ext cx="939681" cy="246221"/>
          </a:xfrm>
          <a:prstGeom prst="rect">
            <a:avLst/>
          </a:prstGeom>
        </p:spPr>
        <p:txBody>
          <a:bodyPr wrap="none">
            <a:spAutoFit/>
          </a:bodyPr>
          <a:lstStyle/>
          <a:p>
            <a:r>
              <a:rPr lang="en-IN" sz="1000" dirty="0" smtClean="0">
                <a:solidFill>
                  <a:schemeClr val="tx1">
                    <a:lumMod val="50000"/>
                  </a:schemeClr>
                </a:solidFill>
                <a:latin typeface="Calibri" pitchFamily="34" charset="0"/>
                <a:cs typeface="Calibri" pitchFamily="34" charset="0"/>
              </a:rPr>
              <a:t>Original Image</a:t>
            </a:r>
            <a:endParaRPr lang="en-IN" sz="1000" dirty="0">
              <a:solidFill>
                <a:schemeClr val="tx1">
                  <a:lumMod val="50000"/>
                </a:schemeClr>
              </a:solidFill>
              <a:latin typeface="Calibri" pitchFamily="34" charset="0"/>
              <a:cs typeface="Calibri" pitchFamily="34" charset="0"/>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041" y="1109543"/>
            <a:ext cx="1855384" cy="220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922439" y="885368"/>
            <a:ext cx="942887" cy="246221"/>
          </a:xfrm>
          <a:prstGeom prst="rect">
            <a:avLst/>
          </a:prstGeom>
        </p:spPr>
        <p:txBody>
          <a:bodyPr wrap="none">
            <a:spAutoFit/>
          </a:bodyPr>
          <a:lstStyle/>
          <a:p>
            <a:r>
              <a:rPr lang="en-IN" sz="1000" dirty="0" smtClean="0">
                <a:solidFill>
                  <a:schemeClr val="tx1">
                    <a:lumMod val="50000"/>
                  </a:schemeClr>
                </a:solidFill>
                <a:latin typeface="Calibri" pitchFamily="34" charset="0"/>
                <a:cs typeface="Calibri" pitchFamily="34" charset="0"/>
              </a:rPr>
              <a:t>Masked Image</a:t>
            </a:r>
            <a:endParaRPr lang="en-IN" sz="1000" dirty="0">
              <a:solidFill>
                <a:schemeClr val="tx1">
                  <a:lumMod val="50000"/>
                </a:schemeClr>
              </a:solidFill>
              <a:latin typeface="Calibri" pitchFamily="34" charset="0"/>
              <a:cs typeface="Calibri" pitchFamily="34" charset="0"/>
            </a:endParaRPr>
          </a:p>
        </p:txBody>
      </p:sp>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9642" y="1131590"/>
            <a:ext cx="1850790" cy="2202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6588224" y="808423"/>
            <a:ext cx="2074607" cy="400110"/>
          </a:xfrm>
          <a:prstGeom prst="rect">
            <a:avLst/>
          </a:prstGeom>
        </p:spPr>
        <p:txBody>
          <a:bodyPr wrap="none">
            <a:spAutoFit/>
          </a:bodyPr>
          <a:lstStyle/>
          <a:p>
            <a:r>
              <a:rPr lang="en-IN" sz="1000" dirty="0" smtClean="0">
                <a:solidFill>
                  <a:schemeClr val="tx1">
                    <a:lumMod val="50000"/>
                  </a:schemeClr>
                </a:solidFill>
                <a:latin typeface="Calibri" pitchFamily="34" charset="0"/>
                <a:cs typeface="Calibri" pitchFamily="34" charset="0"/>
              </a:rPr>
              <a:t>Masked blended with original Image</a:t>
            </a:r>
          </a:p>
          <a:p>
            <a:r>
              <a:rPr lang="en-IN" sz="1000" dirty="0" smtClean="0">
                <a:solidFill>
                  <a:schemeClr val="tx1">
                    <a:lumMod val="50000"/>
                  </a:schemeClr>
                </a:solidFill>
                <a:latin typeface="Calibri" pitchFamily="34" charset="0"/>
                <a:cs typeface="Calibri" pitchFamily="34" charset="0"/>
              </a:rPr>
              <a:t>Highlighted in Red</a:t>
            </a:r>
            <a:endParaRPr lang="en-IN" sz="1000" dirty="0">
              <a:solidFill>
                <a:schemeClr val="tx1">
                  <a:lumMod val="50000"/>
                </a:schemeClr>
              </a:solidFill>
              <a:latin typeface="Calibri" pitchFamily="34" charset="0"/>
              <a:cs typeface="Calibri" pitchFamily="34" charset="0"/>
            </a:endParaRPr>
          </a:p>
        </p:txBody>
      </p:sp>
      <p:sp>
        <p:nvSpPr>
          <p:cNvPr id="10" name="Rectangle 9"/>
          <p:cNvSpPr/>
          <p:nvPr/>
        </p:nvSpPr>
        <p:spPr>
          <a:xfrm>
            <a:off x="968809" y="3723878"/>
            <a:ext cx="7848871" cy="276999"/>
          </a:xfrm>
          <a:prstGeom prst="rect">
            <a:avLst/>
          </a:prstGeom>
        </p:spPr>
        <p:txBody>
          <a:bodyPr wrap="square">
            <a:spAutoFit/>
          </a:bodyPr>
          <a:lstStyle/>
          <a:p>
            <a:r>
              <a:rPr lang="en-IN" sz="1200" dirty="0" smtClean="0">
                <a:solidFill>
                  <a:schemeClr val="tx1">
                    <a:lumMod val="50000"/>
                  </a:schemeClr>
                </a:solidFill>
                <a:latin typeface="Calibri" pitchFamily="34" charset="0"/>
                <a:cs typeface="Calibri" pitchFamily="34" charset="0"/>
              </a:rPr>
              <a:t>Applied masking using FCN model to predict segmentation mask of class. It is assumed that background label is black colour. </a:t>
            </a:r>
            <a:endParaRPr lang="en-IN" sz="1200" dirty="0">
              <a:solidFill>
                <a:schemeClr val="tx1">
                  <a:lumMod val="50000"/>
                </a:schemeClr>
              </a:solidFill>
              <a:latin typeface="Calibri" pitchFamily="34" charset="0"/>
              <a:cs typeface="Calibri" pitchFamily="34" charset="0"/>
            </a:endParaRPr>
          </a:p>
        </p:txBody>
      </p:sp>
      <p:sp>
        <p:nvSpPr>
          <p:cNvPr id="11" name="TextBox 10"/>
          <p:cNvSpPr txBox="1"/>
          <p:nvPr/>
        </p:nvSpPr>
        <p:spPr>
          <a:xfrm>
            <a:off x="2376097" y="4471373"/>
            <a:ext cx="3742514"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It </a:t>
            </a:r>
            <a:r>
              <a:rPr lang="en-US" sz="900" dirty="0">
                <a:solidFill>
                  <a:schemeClr val="bg1"/>
                </a:solidFill>
                <a:latin typeface="Calibri" pitchFamily="34" charset="0"/>
                <a:cs typeface="Calibri" pitchFamily="34" charset="0"/>
              </a:rPr>
              <a:t>overlays the predicted class labels onto an image using  the alpha channel.</a:t>
            </a:r>
          </a:p>
        </p:txBody>
      </p:sp>
      <p:sp>
        <p:nvSpPr>
          <p:cNvPr id="13" name="TextBox 12"/>
          <p:cNvSpPr txBox="1"/>
          <p:nvPr/>
        </p:nvSpPr>
        <p:spPr>
          <a:xfrm>
            <a:off x="2847390" y="4702205"/>
            <a:ext cx="2799928"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Above shown is the masked image highlighted with red.</a:t>
            </a:r>
          </a:p>
        </p:txBody>
      </p:sp>
    </p:spTree>
    <p:extLst>
      <p:ext uri="{BB962C8B-B14F-4D97-AF65-F5344CB8AC3E}">
        <p14:creationId xmlns:p14="http://schemas.microsoft.com/office/powerpoint/2010/main" val="1178764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55526"/>
            <a:ext cx="2952328" cy="576064"/>
          </a:xfrm>
        </p:spPr>
        <p:txBody>
          <a:bodyPr/>
          <a:lstStyle/>
          <a:p>
            <a:r>
              <a:rPr lang="en-IN" sz="1800" dirty="0" smtClean="0">
                <a:latin typeface="Calibri" pitchFamily="34" charset="0"/>
                <a:cs typeface="Calibri" pitchFamily="34" charset="0"/>
              </a:rPr>
              <a:t>                                   </a:t>
            </a:r>
            <a:r>
              <a:rPr lang="en-IN" sz="1800" b="1" u="sng" dirty="0" smtClean="0">
                <a:solidFill>
                  <a:schemeClr val="tx1">
                    <a:lumMod val="50000"/>
                  </a:schemeClr>
                </a:solidFill>
                <a:latin typeface="Calibri" pitchFamily="34" charset="0"/>
                <a:cs typeface="Calibri" pitchFamily="34" charset="0"/>
              </a:rPr>
              <a:t>Intersection </a:t>
            </a:r>
            <a:r>
              <a:rPr lang="en-IN" sz="1800" b="1" u="sng" dirty="0">
                <a:solidFill>
                  <a:schemeClr val="tx1">
                    <a:lumMod val="50000"/>
                  </a:schemeClr>
                </a:solidFill>
                <a:latin typeface="Calibri" pitchFamily="34" charset="0"/>
                <a:cs typeface="Calibri" pitchFamily="34" charset="0"/>
              </a:rPr>
              <a:t>over </a:t>
            </a:r>
            <a:r>
              <a:rPr lang="en-IN" sz="1800" b="1" u="sng" dirty="0" smtClean="0">
                <a:solidFill>
                  <a:schemeClr val="tx1">
                    <a:lumMod val="50000"/>
                  </a:schemeClr>
                </a:solidFill>
                <a:latin typeface="Calibri" pitchFamily="34" charset="0"/>
                <a:cs typeface="Calibri" pitchFamily="34" charset="0"/>
              </a:rPr>
              <a:t>Union:</a:t>
            </a:r>
            <a:r>
              <a:rPr lang="en-IN" sz="1800" dirty="0">
                <a:latin typeface="Calibri" pitchFamily="34" charset="0"/>
                <a:cs typeface="Calibri" pitchFamily="34" charset="0"/>
              </a:rPr>
              <a:t/>
            </a:r>
            <a:br>
              <a:rPr lang="en-IN" sz="1800" dirty="0">
                <a:latin typeface="Calibri" pitchFamily="34" charset="0"/>
                <a:cs typeface="Calibri" pitchFamily="34" charset="0"/>
              </a:rPr>
            </a:br>
            <a:endParaRPr lang="en-IN" sz="1800" dirty="0">
              <a:latin typeface="Calibri" pitchFamily="34" charset="0"/>
              <a:cs typeface="Calibri"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1126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347614"/>
            <a:ext cx="170093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971600" y="1097587"/>
            <a:ext cx="811441" cy="246221"/>
          </a:xfrm>
          <a:prstGeom prst="rect">
            <a:avLst/>
          </a:prstGeom>
        </p:spPr>
        <p:txBody>
          <a:bodyPr wrap="none">
            <a:spAutoFit/>
          </a:bodyPr>
          <a:lstStyle/>
          <a:p>
            <a:r>
              <a:rPr lang="en-IN" sz="1000" dirty="0" smtClean="0">
                <a:solidFill>
                  <a:schemeClr val="tx1">
                    <a:lumMod val="50000"/>
                  </a:schemeClr>
                </a:solidFill>
                <a:latin typeface="Calibri" pitchFamily="34" charset="0"/>
                <a:cs typeface="Calibri" pitchFamily="34" charset="0"/>
              </a:rPr>
              <a:t>Mask Image</a:t>
            </a:r>
            <a:endParaRPr lang="en-IN" sz="1000" dirty="0">
              <a:solidFill>
                <a:schemeClr val="tx1">
                  <a:lumMod val="50000"/>
                </a:schemeClr>
              </a:solidFill>
              <a:latin typeface="Calibri" pitchFamily="34" charset="0"/>
              <a:cs typeface="Calibri" pitchFamily="34" charset="0"/>
            </a:endParaRP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658" y="1308376"/>
            <a:ext cx="2111309" cy="2503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4067944" y="1108321"/>
            <a:ext cx="997389" cy="246221"/>
          </a:xfrm>
          <a:prstGeom prst="rect">
            <a:avLst/>
          </a:prstGeom>
        </p:spPr>
        <p:txBody>
          <a:bodyPr wrap="none">
            <a:spAutoFit/>
          </a:bodyPr>
          <a:lstStyle/>
          <a:p>
            <a:r>
              <a:rPr lang="en-IN" sz="1000" dirty="0" smtClean="0">
                <a:solidFill>
                  <a:schemeClr val="tx1">
                    <a:lumMod val="50000"/>
                  </a:schemeClr>
                </a:solidFill>
                <a:latin typeface="Calibri" pitchFamily="34" charset="0"/>
                <a:cs typeface="Calibri" pitchFamily="34" charset="0"/>
              </a:rPr>
              <a:t>Decoded Image</a:t>
            </a:r>
            <a:endParaRPr lang="en-IN" sz="1000" dirty="0">
              <a:solidFill>
                <a:schemeClr val="tx1">
                  <a:lumMod val="50000"/>
                </a:schemeClr>
              </a:solidFill>
              <a:latin typeface="Calibri" pitchFamily="34" charset="0"/>
              <a:cs typeface="Calibri" pitchFamily="34" charset="0"/>
            </a:endParaRPr>
          </a:p>
        </p:txBody>
      </p:sp>
      <p:pic>
        <p:nvPicPr>
          <p:cNvPr id="1127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176" y="1209443"/>
            <a:ext cx="2705923" cy="117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6228184" y="2956419"/>
            <a:ext cx="1287532" cy="369332"/>
          </a:xfrm>
          <a:prstGeom prst="rect">
            <a:avLst/>
          </a:prstGeom>
        </p:spPr>
        <p:txBody>
          <a:bodyPr wrap="none">
            <a:spAutoFit/>
          </a:bodyPr>
          <a:lstStyle/>
          <a:p>
            <a:r>
              <a:rPr lang="en-IN" sz="1600" b="1" u="sng" dirty="0" err="1" smtClean="0">
                <a:solidFill>
                  <a:schemeClr val="tx1">
                    <a:lumMod val="50000"/>
                  </a:schemeClr>
                </a:solidFill>
                <a:latin typeface="Calibri" pitchFamily="34" charset="0"/>
                <a:cs typeface="Calibri" pitchFamily="34" charset="0"/>
              </a:rPr>
              <a:t>IoU</a:t>
            </a:r>
            <a:r>
              <a:rPr lang="en-IN" b="1" dirty="0" smtClean="0">
                <a:solidFill>
                  <a:schemeClr val="tx1">
                    <a:lumMod val="50000"/>
                  </a:schemeClr>
                </a:solidFill>
                <a:latin typeface="Calibri" pitchFamily="34" charset="0"/>
                <a:cs typeface="Calibri" pitchFamily="34" charset="0"/>
              </a:rPr>
              <a:t> = </a:t>
            </a:r>
            <a:r>
              <a:rPr lang="en-IN" sz="1400" dirty="0" smtClean="0">
                <a:solidFill>
                  <a:schemeClr val="tx1">
                    <a:lumMod val="50000"/>
                  </a:schemeClr>
                </a:solidFill>
              </a:rPr>
              <a:t>0.3835</a:t>
            </a:r>
            <a:endParaRPr lang="en-IN" sz="1400" b="1" dirty="0">
              <a:solidFill>
                <a:schemeClr val="tx1">
                  <a:lumMod val="50000"/>
                </a:schemeClr>
              </a:solidFill>
              <a:latin typeface="Calibri" pitchFamily="34" charset="0"/>
              <a:cs typeface="Calibri" pitchFamily="34" charset="0"/>
            </a:endParaRPr>
          </a:p>
        </p:txBody>
      </p:sp>
      <p:sp>
        <p:nvSpPr>
          <p:cNvPr id="11" name="TextBox 10"/>
          <p:cNvSpPr txBox="1"/>
          <p:nvPr/>
        </p:nvSpPr>
        <p:spPr>
          <a:xfrm>
            <a:off x="2181998" y="4598713"/>
            <a:ext cx="4689952"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The </a:t>
            </a:r>
            <a:r>
              <a:rPr lang="en-US" sz="900" b="1" dirty="0" err="1">
                <a:solidFill>
                  <a:schemeClr val="bg1"/>
                </a:solidFill>
                <a:latin typeface="Calibri" pitchFamily="34" charset="0"/>
                <a:cs typeface="Calibri" pitchFamily="34" charset="0"/>
              </a:rPr>
              <a:t>IoU</a:t>
            </a:r>
            <a:r>
              <a:rPr lang="en-US" sz="900" dirty="0">
                <a:solidFill>
                  <a:schemeClr val="bg1"/>
                </a:solidFill>
                <a:latin typeface="Calibri" pitchFamily="34" charset="0"/>
                <a:cs typeface="Calibri" pitchFamily="34" charset="0"/>
              </a:rPr>
              <a:t> is the ratio of the overlapping area of ground truth and predicted area to the total area.</a:t>
            </a:r>
            <a:endParaRPr lang="en-IN"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83135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 name="Subtitle 3"/>
          <p:cNvSpPr txBox="1">
            <a:spLocks/>
          </p:cNvSpPr>
          <p:nvPr/>
        </p:nvSpPr>
        <p:spPr>
          <a:xfrm>
            <a:off x="221355" y="468455"/>
            <a:ext cx="2585410" cy="47511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u="sng" dirty="0" smtClean="0">
                <a:latin typeface="Calibri" pitchFamily="34" charset="0"/>
                <a:cs typeface="Calibri" pitchFamily="34" charset="0"/>
              </a:rPr>
              <a:t>LAB COLOR REPRESENTATION</a:t>
            </a:r>
            <a:endParaRPr lang="en-IN" b="1" u="sng" dirty="0">
              <a:latin typeface="Calibri" pitchFamily="34" charset="0"/>
              <a:cs typeface="Calibri" pitchFamily="34" charset="0"/>
            </a:endParaRPr>
          </a:p>
        </p:txBody>
      </p:sp>
      <p:sp>
        <p:nvSpPr>
          <p:cNvPr id="11" name="AutoShape 5" descr="data:image/png;base64,iVBORw0KGgoAAAANSUhEUgAAAo4AAAHHCAYAAAAxsdnZAAAABHNCSVQICAgIfAhkiAAAAAlwSFlzAAALEgAACxIB0t1+/AAAADh0RVh0U29mdHdhcmUAbWF0cGxvdGxpYiB2ZXJzaW9uMy4xLjEsIGh0dHA6Ly9tYXRwbG90bGliLm9yZy8QZhcZAAAgAElEQVR4nOy9aawt23YeNGZVrWavvffp77n9ffe9597CehhICFHAoGBAAkX5gxIEkYyILaSIJkgg8gMCllCQAlH4AzgQJAhSQpQIiDByiEgsrDiOn2Mr9vNznp9fc/tzT7+b1VbDjzm+OcccNavO2ufsc992PD5pq/aqmjVr1qxZzfzGGN9wXdeRwWAwGAwGg8HwLBTf6QYYDAaDwWAwGH57wD4cDQaDwWAwGAx7wT4cDQaDwWAwGAx7wT4cDQaDwWAwGAx7wT4cDQaDwWAwGAx7wT4cDQaDwWAwGAx7wT4cDQbD70g4577inPuR73Q7DAaD4bcTnOk4GgwGw3ce/BH7F7que+s73RaDwWAYgjGOBoPBYDAYDIa9YB+OBoPhdyScc99yzv1+59yfdM79ZefcX3DOnTrnftU59z3Ouf/YOfepc+5959yPiv1+zDn3VS77DefcT6h6/0Pn3MfOuY+cc/+Wc65zzn0Xb5s55/60c+4959w959x/55w7+KzP3WAwGJ4X9uFoMBgMRP8KEf0vRHSTiH6ZiH6G/PPxTSL6z4novxdlPyWif5mIrhHRjxHRn3HO/TARkXPuXySiP05Ev5+IvouI/hl1nP+SiL6HiL7E298kov/kpZyRwWAwvATYh6PBYDAQ/X9d1/1M13U1Ef1lInqFiP5U13U7IvqLRPSuc+4GEVHXdf9X13W/1Xn8LBH9dSL6fVzPv0pE/1PXdV/pum5JRP8ZDuCcc0T0R4no3++67lHXdadE9F8Q0R/6rE7SYDAYXhTVd7oBBoPBcAVwT/y/IqIHXdc14jcR0RERPXHO/UtE9J+SZw4LIloQ0a9ymTeI6MuirvfF/69w2V/y35BEROSIqLykczAYDIaXDvtwNBgMhj3hnJsR0V8hoj9CRP9H13U759z/Tv4DkIjoYyKSUdFvi/8fkP8I/cGu6z78LNprMBgMlw0zVRsMBsP+mBLRjIjuE1HN7OOPiu3/GxH9mHPu+51zCxL+i13XtUT058j7RN4lInLOvemc+xfkAZxzc/XnyGAwGK4I7MPRYDAY9gT7Jf475D8QHxPRv0ZE/6fY/n8T0X9DRH+TiL5ORD/Pmza8/I94/d9xzp0Q0d8gou8Vh3iTPCsp/774kk7HYDAYLgwTADcYDIaXBOfc9xPRrxHRjANvDAaD4bc1jHE0GAyGS4Rz7g8656bOuZvk5Xf+mn00GgyGf1hgH44Gg8FwufgJ8j6Qv0VEDRH929/Z5hgMBsPl4aWZqlkI98+Sl5r4H7qu+1Mv5UAGg8FgMBgMhs8EL+XD0TlXEtHXiOifJ6IPiOgXiegPd13365d+MIPBYDAYDAbDZ4KXpeP4u4jo613XfYOIyDn3F4noDxBR9sNxMjvsZoubRGOqE/yB61iS1zXxg9e1bX4fUV9X8P+86Fz6m8Shi7U/SH3ku6e8vfXrXTxm2/kdtrUv09X+t6timfBNviu4nWiLbKNqc+F3KidN75ho8qzw7lJTXraiwk3L7eHfFR8U64mICmx16bm0rUt++2N2ybEd9ScaTv2D+p1oe8ntCN3N2+rWax+3oiOwP/ZGe2Rf4Lyw3HUl/25CmXmxIyKimdsl53DazEOZR5tFUvfxZJPUu+2iNnPH7ejURZuIY6KFNe+3bny/17W46C06SvUlr3flsydzsm/3wdB1lLdc7toSxWsnB+vzTDfRx103XA+24JhVEe/tktL7vOFxvxPXqG4L3ubSY2UeLThftAvLMhlnTbL7qpkQEdF6J+4ndR3DOM09zniTvMfUpt49Min9eeN+J4r3CPqg5qWsFe1w6n7EPUdEtObnV7v16xwfAqcgn1Xh/0Kdnzz9zHntjdygwroxp6pwSNWDz8uJ7HMK+mLljtWq6vA76a+X1C49BMWt03t08O9iN9yY2MWZMi8rvhbH0u9qiu/ztuL7nIe0eBSE8dppef2RcdYbSiP7uS6zfqgeWWZgLGdvHae2jYy3cM9iH3kcfUy0s+2vAzYff/Cg67pXcm19WR+Ob1KaMeEDIvrdsoBz7seJ6MeJiGYHN+hL/+y/S82EB0HR78Fqwy+SM/8gnz7dhm3FOStdNNwLpe+lbhpPr53zA3LmR1Ez4TIVL0XHLr7+iIiI7v/eu0REdONf/4CIiA6qXSizqv0L5Nuf3iIiot3TGRERzW6tQpndxh/Tfeq3lUt/Xs2B+ACdcH/ghXLkn9y3Xj0hIqL5JL4s5pX//52jx3554Nu5bKahzDfPb/t6ePTcnPr2fOvsVigzK309eLHgXE43vp0b8VKsSu7vyi8nRf8jPbygeIl+mpexv474g2xWoB6//HR9REREa34hy/1wDuc77tsq9sWr81MiIroxWRIR0cfr60REdGd2Fsr8wOIjIiL64tQnBcEH3t88/YFQ5i/95g/7Y079Mf/pN3+LiIjuTnz9H2xuhrL4aNi16ZPo9fnT8D/afG9zjYiIvv7kDhER3X94HMts+CN3kcZL1Evf75OjLWmEZyc+bsp2cFtYiv1Lvm64jlO+rpMyfvQWAx+jN2fL5Nz0/xJyElO4dKzMedxtRf9t2/QRhI8jjNtb0/Ow7bhcJ2Wf1gdEFK89UZwIPN34ycGuKbktcgKWfiguJv7aY9xem8TjYDxh7Hzl6etERPSbH9+N53WQTizRx2XmXkG/4R6T/dg0RdI+jMnXj/1YfOfwcSiLfnq6833wcHOYrCeK/Y2JJu573HNERF976N8LZ+/78Tq7z/3F1TTz2G/1IX+sHuI5y9saMdHc8eSHJ9JdtcdXBU+YQtNbUR8fqp3ypEN/vBKFl2JXgFzAjFgcg/s5fhCPtGvoI1UOeT2Xwkeh6Itim55XueY2xFuOeG5LboD7yJEM4YMI9738KGxVvXysciMm8VtVtubn9qfxea3rcy33LT7m5DHx3r3kD8hi5xuPd3Q7ic+NHZM6m5s8Qb/hy2zjo4DAD+yup+1L+kuNlQLXJnM9ym2+rBOPcfR73Nb1jtlO+d5QH4PyAxePRXwfYBvWyzEUyLQ23adeiO+MWXr/YExW5+Jea9Lx+Q9+8o9/mwbwsj4cR+ba/KPrfoqIfoqI6PjaW1111lBZ4mHTZwqLre+VktlAtxM916irzL/dKr6Ay63vKVybSboHdUW8Q5sb/uXzyi88JCKij4598oezzwn24y3/Mj0+8i+4J8wo1eKjq+UPgSk/MDDwWnHwwHZscJ5+46PG3wGvvfMolMULHB+M10t/bPnhOC1SpvKw8h9sry9OxDH9eeAlj5cN9tmJG1SzfZtmODuaZm7ky3rN1wRszsfn15Iy8iOzyDAjsi1ERE93/qmAD9BXZ/783p7H/rpd+pf+nBnHht8ID3eHocx266/RnWP/gfLeuf9QPJ36+uVH4euHT4iI6HHt9/+7j98lIqJff/BqKIOPhiVfR3wM3LgRP4AwL3p66l/6u5Uv6ya+j2az4QBc9E0lPvjKIu3v8OEhPrTBvOkPPvkbLCs+0MG2Letpsp0oTgT0x6G8ZtgPH4oL/jCbFg1p6HFwwG83+bGI8f6g9h8+ux6VEBFYw7J/LEx+8NEcxjg/om5M4uQPH7ZfO/Mfig+W/tpfO16GMvg4zX0oDraPy3ZtfO6A8Z/wOMCk8QZ/RB+Wm1B2wf2D/t5U/Ud5uM/5cbxp+h+r6INu7svWh9weLtLMhAVlwR/EPOHBOGvFxxImRR0Y9hwz0qYv4FA/Di1YLW0pipXI/RTNk7EioSE95uYikOeiPxhhLajFhyM/0ko829XHnKwzfASq/hLzgNg/akgX4nsvfOjxB0v4aI1Dh8odPrDTMlcOmBHzR2tXSrOgXwR2jYd/yjiic7k6jLcRti6u6JftCrUJ2+RjqFHb8C1TyzGdth3nIufQ+EaIH5BdUjYdv+k9knsshnERPjJ5TG76k7R9xsPLiqr+gNJUW28R0Ucv6VgGg8FgMBgMhs8AL4tx/EUi+m7n3OeJ6EMi+kPkMyxk4ZqWpk82YXYJapqIqJvgc9wvyk2GcYSPY7TZpeuJiBrer+b9Ar3eN+u1R97cSw89w/Tq3/Gm0uMPFqHMydue9Tj9J/2e88WWDyO+xY+ZwWMfx3rBrM9CtJ1nEu0Zm4hg6tnwPhmGD35NH25uEFE0i0rAxAaT60xMI8DUgE0BawcWSZqN8T/M2cCQqVJu24m2b1061MB+XGc2ZVFFdhjHBGNyPF3zb+l75rf92iNvOvw9d7/p6ylEPZ3mlT3O61lv3RevPyAiogNmvN6Y+WtfiCnnzz76HiIi+q3HfnysFatIRPT4KdtHgu8Bsz2Hsf9vXvfsY8V+rDX7ly2Off9fO4gsG5gzMFTw+ZsI1g7rwBCin0630ZdTs2GBuRSM4ZRNmWD9Jrzt8fYgOY4E2tcoZtqXT6mRJY+htuvPV3VZoBFlMW7XbXpdJesJNhOsac4/tlCUwwGbqq/xWJT+wPfW3sXgw6fXk31uLiIrebL240n7ncp7RLsBoKzs06ZMmcabc38MsOnvzB6RBs4FfbAS1odwH2Z8QYFDNoefXfNjbwvWesoWgiq2Dyb5aQULhV8v/T03Fd8TzDjC6iIduIJJuVXPkAxjAhNpZGfAPnW9/UL9JZ7pYkPfTXcYY36LvTKwFLFVSXhTwDQNti/4jyZmy6SauC3jD1mgHpiN8U4Uni3a/BxM1cJ/Eb6MwYz6snwULwvKn5GIqJmxL/NM+ThKn9wLfN1o9i/j1h3cJYKpeufkLn4TXM9gEmY2uJu6Xhntgylu3cAwalM1xn/CFLr0fgr3RvJRk5qhc0x0MK/nH8UJXsqHY9d1tXPujxHRz5Ancv9813VfeRnHMhgMBoPBYDB8NnhZjCN1XffTRPTTL6t+g8FgMBgMBsNni5f24XgRuLajYrmNEc4iGrpr8zy6NGc7cNK19kwV4OCXbjbsUA9U73uzZXfsHeGLjed1r/1CDBS/9vf8Mb/63d5U+tp3f0pERLu2b4Z7xCYomCSnU2Fm5GCKzczz1M0yvSQPH8RoXJgbh6JfiYjuzLwZFKbpJdtCpKl6wxIciA4+ZFvHrOhH1Z1w5CrMlTAF1sImANMy6oUzvpTYgakbgRKHbJpG5KcETGzYdpcjqGUELiJDP3rgzfUPrvvfMpgCpjkExyBYRga8vHXHm6T/wO1fJiKiL59/3p/vLrolhGMu/bV4euLHRfuYg0ZOYl8gRqF+he1HbCKQ1/Xgjm/PrQMfYPFR6V0NEBwhTfxNMEP4YyCwY+dimRgZzSZ+trHJ6OWKrwUih2HWXgilAJi/MR4qFWglTa+IMH8qzOF+n2iHg/sBzNnvnd0kDdQ9UabqMjPGzxpvEtauFunxm+Q8cy4VIdCLx+ttvmfgpiAVCD459dc8uArwvbzcRXN5ORChO3afYh/5qELd1+Z+DEM5AAFft6ozGgLkiz7dxucFzNZwd6kzLgLop+sc5LecQEWhTtpEFIOttNtDThoKQWfbHexwYiOCaUKgCvdF0PMSgQTBREdqH1GfDo6BF5J81GeDCigxR/dM5xryNIPrFJujVxzYJC5Rxd4MwTSMPhCH2U7TaG8NGbFbbtlMichdNjWX8rHNAyqaHbukrGx7AUm7gXfsVUHOha1mE3U9x9KvD+ZkEsEmKhpdugrEwCoUSsvmEKKXndpX7IfXbahHdr+OlOY2S1M11Aha7W2lXKCIolk8uHUElYH+bhgXMLMn6NRyBJZy0GAwGAwGg8GwF64E40jOJXI4chqOGRNC8UNIvmQlWT6mOE113rKC4mWRbOsyZbqbngECO+lqFXxDFBlMnhncXfRZsU/OmK3gWbuUGQrHgnM1z+LbmfJMPY1TjkcnCz4FX/aVA8+UvLV4EsogqCO0YevPpRbTbwSmwGkebOQRS/fI4AHNmsBRH+wPUQw2gUQOGMic7l/DzFnN9SJgQjJVOCYCfI7Yg/e9bWQB3zvx7BUc9iE7JIMpHm49C3l/4q/DK5Vv+/fMP459ccf3xV97+CUiisEQkECRgRf3T5lpfODPd3LCLIPQwrr+I58QURSGf/gN387Zw9j/H6y9tEt3yNd6y23mgIRuJPAox+6EybKaAB+LIJu5ChZpec64FEFPBQcwIdDlGvfpBiLtom/BZmJcxTEzLEmj9UMlEKQT5KQILGdf3F4H10h2cq6OMcY44hi4H8CeQnKHKAqKT5Ssj9Q6PZim7OY+xwacGPcI0rk99/c1mPHjwl9HMOdERA3TKLASHPHvp8VBbLsKhsG5yP5DENHxzF/rMgRf9a0bWr4I93ISeISgH7ak1Mxgyud716XPYM08Sjqjp7eIsjI4RgvmK+bR/6/YzE4XFkE1YERHGJiCgxcRizdhta3pUxEcBsaR2b4Q3CGGRTYpxABiMEzKIiZkPZ4Be2SEA5MXmnNFmceuhI6jCI5hprbl1xCCjNoMa9fTS8wwcUGuaY+AqCBpA61SMUYj05gGo0iWE/qSGG94lXaTWE/QP9VjGUXkfYFkByG4DN9Mou1hjLikPYl2JG4RejaMcTQYDAaDwWAw7IUrwTh2jqibV1mGMBH9HFzPX9xzOA+kYfNEYgam/CBzM7PVF73cyvQRMzY8W969c0cc3687/Kbvwl+q3iUioslhZAU0cwR2QWb9gF+b4xkEZH0CS3kU4+XBNp2tUzkZyOgQRcYR/lDw+fvFk8+FMmBokMUFYstapoSoLySONH6l6zNL8KECe4R0ewl4hvNo7VmdWelXXJ9FeZM7yufshB1Y3hc+ck+Yff3R7/oNIiL63oVn+iSbgv2eNr7skqenh0Ky5/WpZ3XAZr3CPjPIxPEPPokZQtpv+nWYDE5+0DOYP/L212MZHou/eeIzcjw48ozvRrIoc5aGgrTCMWfaOehnjNHQ2WGyZXgpx8mm9Od3vp0mZZE1hYjoaOqvsWbK0O85OaRDHnvwlZQMrZbqeXMRfUuBiWIYsX9I/0d9Jvq8Scf/gRSPJ4xtP/UHq56TAAK7+eG5l9o548xJ0ofveO7Pb7VFqkH2mxUZnVAek/cm4+fcO3bZTyl654AltJhpv1X5+2DCjm5SXuq8Tf09J65fH6B9G6X0EQTEcT1zmaFi2bQe+HPL88XR8SgvmP1oxXUMPmtg+FRayFRqBwyhYgxFGadYydGsh4WqTz7/n+njGLdDAqfibGCTEx53J5JxTPsySMhIv7VOMUBaZDqTQk/kpPSntNtfeN7vwPUF1onrubKMI7OLknGc6SV8AjOs3cjt+DxnHK4RXxsn/QUxlEMSDB7r4kDIxhT9GPn3RI77tIFBYB5jtE849uSskqxNaIcKY8iJhWdcx3swxtFgMBgMBoPBsBeuBONI5PL+iKSEvp8BGY3d26Z/DzCZRDE6CcKjDftQNgciFR/7q9z9JWYk3vfTyHoufBJ/iGcSNziNGjNLi1n87N/W6Sd/yCXMvke3D2Jqs4crz5yBSYIfHRgTosgWvb3weW1fn3oG8kgIbB8w43aT8zyDpQF7If0XtWjwJxt/rCRimqfQjZrqy4jdmUprGPLo8vK6SPOGsqj3o5U/pmRwX7npfUp/zzXP9kEU+rSLUb7wm3zEKQK/tfWMcSPmS99ae3b5b33wXUREdIuFneHP9f2v3Qtlp29yrl+Orn7/nmfifvrvfimUKc9S31fivL7lrcgKHyz8/zVf+3qX9nGbYT6Kkdy6we2Lzxez3Y2I/NVsEaJ6ZQpJt/NsJMZ28F/M+ezxv5rJmwk2S7OJyCu+D8KYEtdqhzRZ8H/MqDmDfQzbkGZPMHEYpw84Mh8s7Iavx2LaZ3C0YLdk9sAegnlDD+R8VZ3aX7Kbr3EU9StTv1yw4vO64/YJqiqqJUCsPfU/JOrnVM+xkegnsJJaFULuoyPdcSzJfuPo8NkuYDmRHMUAXREjXDP+i+gmiIcnuaqV36h2Y5Qo1cZGjml+XocoVVA4/chnRFFXPKSDj+OpSAXKjGNgGkO+baEIonzNdESsPDUwQc0E7BOzWkLcWw+5Ky/uvQ/wrBExAvg/RCiHlIMjfoK5ztC36BjpjLGC2yqTmg/3E65w2/OpjVHUwRcRkeCSaQ8pAuFLy9e8Hm5gL5o6CRuBv2fqD5nUppjLMRjjaDAYDAaDwWDYC/bhaDAYDAaDwWDYC1fDVO286dgFQdJovglSOM1wMAvQLrz5JjjTCsHQdsrm5jk7y08RSs9lhVUH1rZ2MuMlTNaRwz17w+8wY/mFcuOX178RTZKrV7zZdOnY7LboBz/AVAXRZ1jJYfY63UazMUxD11lm5dpsnexLRPTNEy9e/BGbr+Fw/33H0eQKp/vrpbezwBz46c4HckjzNOSFYB78aNXPiw1zJQIbghlaiI4juAYmtR86+oCP7ZI6iKIZ7uO1P9bjjTfR32KZEiKif+T6R0QUgyc+3nkh8NMmmqoR8HLKMkGTTBLOD5Z+v1eOzrkdvj3f+Mibtd292P8wXSFn7AFkeMSQXN9l89Qtlkm5AVkfYSqFxAu7JRzO/biA20In+iKmX4ezNZtMy/65FMrEAJkYor4ZO4cVm7Z1AM3dQz+GpuJ65oJhiFIh72hy9eeHa5MLrIKrAa4Zxt1KmGdhYobbRT6YK40ygCvERgRqYcxB3Bv9hD5abtLzJ4r3HNqAYBkiosOpb093Abugvp5E0ZSPADTtIpCM7Q7SSf48EQyXkwBC4Ms24wmv88pDLLwq+6bvISRm+wr7+d81B7+1Ip87zMxhL20ik4fUAsoZqkOP6S5na4P5GcfO5q5+VnCMqI5vBcTZQSKnFAExCFqBDFsu//Gg5I8KdJD1wMSJd1axvWBwjMI+UkDfSWjzKlHOtJ8JhAk+PKpzkwTglN2W85wLz2VYn3FtZBBuaI+qQAazwESNYJgRN6RoskYglDo2ZYLBgsuFcCEJwWW8D8z4IrAH4zPzeO7hig8Zg8FgMBgMBsNVwZVgHF3bUbGuY0oh+bkPpnGXeqK2R5EJahYpQ4CZ2e4ont72iB2UZ2AjuWzm0zk64WJK1y8DYmV35JLl+nZkBQ4/5lno2lewWnpn/Ievx/Ye3/AswzVmNLQcRk7a45zZjrMMM4LZN5iD5c4HcJyK1HDvHPnAmR88+pCIiF6pPDN0k5nIp3UUEUYKsyecchBp5KZFn/GC/A6WM5FOEIE4dydewgbs35sTn07trz74x0PZ//fXv8//w8LYB3f8vsevRDYXbNMvnn2eiKJ4+VykTYQwOQImwGZJORcwnd/8yhtEJJ3VeVZ/LM4Tl4IdlLdQZxIz2vIIwQosRcNMSzL7U0wS2KtcUAyYHzA5wEYEVSEIYxpSwnXJenmsbg+pGI2TjR87Ta4+CIrzUgplQ6D+3aOHRET0+46/RkREX12/Ecp8e3U7ORYYSzCElZj+XmfpH0jInHOOrvM63gdoB8bnkrc92cQxfcLBZbi30P+4LrKvsW7L9xN+z4Qcz82ZH5+4x9YctCYD33Adj5idfJ2liW5NY8DQnckpn4Nv14Odv/dgAcgFA4F5BOMuhfTRF2d8H8B6kQvaKcK5s4xR02cnt2DcEXfEv2Xgla4bQV2l6NOW2ZMOwseNak9GaieMW9yfUrgb1NuYRBXqWVXDZREEA3Znmy6lweLgHvfXOY+HJ5yi8SxalYoty24hIUKpmEciaiFuzUO45vMKj6gMs4T9e2ntiMLFCQLUIQ2dYJbYioeUgzivXDKMokF+vXTfxPLXwhqYtlNi8NKMWBBxLAQXbY9F4Jd/lUZpGzCQY8LwkH+SDJ9mq1vI1qTjza9MLUwIVJGpKnEt2nka8JK0q0q3ubJP8XV4b3D/NLiOfI2qGEsaBMXbBTPcOokIqeA0cSrykZJLjzgEYxwNBoPBYDAYDHvhSjCOnSPqqiLOiqR/wIHK8g3/xZnwWZql378t/64PClGGZ8f4Op9gZpZp0KBcxNhZ9LF8Db6RXC2S0z+M53TCU6fNdX8+1w498wi/qaNJnMFulKA2GBMp6QFGAyzIMTNxSAdIRHSfZUh+buslaCAD8trMsyAQxSaK6f4gpg1/SLB5RDEl3W1mI29NPdP0KrOLRFE2BACbguWv3I8s1Pxbfvpdsf76+ca39/1Z7AukWTxRrOKTXUxLCBFuiIu/feCZ1i9/+nbsi0/ZZ3OGdH+8AbNSIc0SUvvhMoChkCmnXDqrzQl2o4ye2EGlY49sYco169k7jKUxfBbANEr2W6fXKzPC0WAC3zv3rPfPdt9LRESrps8QQqhbi8hLwFc1iNKzCrOUcgIb+SmPGaQRPJFi6JwuELJYY36f+rxykjZgGnF/oj7pY4qUj4d8j8BPU/oBg2nUEljwCW3F+mbgYfSAz5uI6DFbCcAYbzIsIiwc+hqDTcyNG7iig2mUZbrARPvfORkpB6alzd8HKSPEi4kaD/uM59x1xf08cs0hl9M6WAt4FyGFAhmY3QHfB/BPLuJzVrN98K/Hu8jvx8cEadqkS2nYQYpB3WFSJk6DteMHCFZuO7OKYxJ1F8Ferr57MI1dpca46//f9+8baQh+u/74Cj9DvV26wq9Ndwrvg65XJIqPZ3wvK2Ztc9JSqEaRhtr/MPH3RDt0PaKQFg5/UZkmYxwNBoPBYDAYDHvhSjCOGtLXwiH5+IxndCzG3c7E7JtnXGAR68AuSp8IzPqIy/KxUI38Ar/AxGts4rs75shJzPp4CfFYIiLHLMWm8ezAY565ns88K/OPvfF+KAs2ZTtLZ5iSBQGjccx0HXwJPxbR0BAGBtuDqOVvVT4i+9YsRi9/fuH9096d+yVEiR/Ux6HMA2ZNdfozCc2iaH8tmcLt5JAjh7mfpk/8/ObRBzdCmZ859W3+7tc/JSKidaOYaSLa8nl+9f6rRET05afvEhFRtxJtYaaR2C8EbEih/WNIRMKWKTvZCiYO25AyEoxLIqQ8EOFcN+l1kWU15Pp9UtwBY1nFdCAgAH+31GfSL3Gv4lwmlWTQ/LanzCgh/E4AACAASURBVHxhnB0IYfh3j7yPa8vX73TnmcFpSIcZy2LM3GDV5SrTN093/lgPOaXlw3N/zEZG9fJpTKuMgq+CjirWTCsR0dPNPCkDQfCZqP944u/H22wJOGQmfyHSXyKyXN8bOXYx+D0qH1OkyiSKbCui5MEiynHXFClriOuK5AL7MNVJOrUmbWvJfs5VJVIOqjp7Po4Cbsj6kxnInfJBy6GYIN0nDtAvDNFmsEZIL+tEO9d3WByfL/HmFv/eCEF9JbocIlrFOU3O2N95xOc+oEfN+oW0rGlWsgwyHSPVDt34l4kBhjGopmQ3MnuNaHIpaK3SL472mw6dEKeL53ynmbwiM5awDdd12vXLoB083guwi/J9EpxV03dD8qxR1zEw0UowXtYzihdkGDWMcTQYDAaDwWAw7AX7cDQYDAaDwWAw7IUrYap2bUfFahfN0H2VmUhbw9FYmGthot5cQ05Qv74+FKZqjploZ6lpYNDJ9sIn0V8FUwcsiQ7Ox0mIv1+Up3zua29eWhXeZPfV2Wuh6MHEm+1uzH0wwA2W8pB5qCvmtJFnGIEIC1FGU+OQLDnnXMVSigPm8adzbwK8zjoA0hyNYBoId0PO573NrVAGQt0wL55ysA3yZr+6OA1l773lxctXFQc0wMQmxErrE3+s+9e8mfxxGeVWAOT0Pj/xx+o2uBCiEJufyoU/n4pN5jAxyzzScGKeTn2ZINWyjbcRTHJa4HnI5OzL+CVkYJqMLA+QMzVD6uV5LE5ynyEzdgGJENEuHZjF1rwgRUMUAy4QgIE8yLLMqxz8BpN0CGZRgTBERK/OfLAVpJce802NXOZERB+ceneGkyUHc7HpFNeMKHWLkNASQ3Kdvmek5Q/BNrh+s5lvHwLUiIjusPsHXEhgopZi6NqdQ0OarBGYslP3uZQmQj9v6tTVIA3w8W3GPY/+0ibnHHCP5GSkAMgzydC4ii8/3DnqGjbc4YCcnsi3cGcK5UOwTcbMGOpM68m1vMBzmxCk0T/m6tXU3Ng/jpTd6dLfYhe44QRtaRUkU8ihCjkkNmO2vK3aSTMoJWWCjI68uYNkDxcpkA/5xYTEYxsybj5jJukBIIFHLwdzbh1MwTJABEFYwfyccUNC8KK+9WCOHmtg2FcEPgZXJ34m45iiXfreCmNbrFdp0kW7eCG+3HqPjXA/iHVq7L3o944xjgaDwWAwGAyGvXAlGEfqOnKrDVGN9HZx1qxFweGo3Ir0fw2nD9xeAxuJ9fEQEAoFmxkEOXNf3irq/rmBD3/u5ZAizfVnpawsQm4JR2z/++lZFEh+zGzp+9eY2bju2YsbR1GO5DqnITxksWQwfJJxBMOItG5zZntuTFfJdiKiD848g/Nr9yPzSUR0axGP+c6xD3B4deZZQ0j4SCd/nDuYSs2Y1Bm2pdj4/aslrquY5/C/p7dm6T5iZgcmsNty3ZziqZyLVHwq0EU68ROlUglaWgdnVwoB12KAWZQBLEPsowvsZFwXU1A6VWZ4LjzGWIKdiSLkw9t0G5J6eFkH5rFJ6vDt4HtVMV1zETQCaSgEZN3kMSjlowDs/8HKy/sg4OvDp5FxXK0R9cZsJzONORmdbZ1//Mnzx/k0I1N0MI2wCCAQ5u7sLJS5PfX/z5xKZCDuETD2cyVdBWzaSvzP6SEV0yitBUNBU7InQqrBGsuU/cuN/9B2MGCijGYfwWjPhAB4w+M/jB2+f8DEyDq0vE/c0L8eveCYRCaIl3x+UQol7h/SxenbMyeMfAMPbC6CYIjM2AmBRwiuEee3up6msQuvCBagLlaChUJiCljd+L03WQnBer5ZC2Yhg2C3OCcEm0CQHL+Lfkbc58KF2MV2uGw3ZcYREnzina/lbsL7XEjjOBXgWAQGcmRMQ0i8S5/xaUXcx7jm4nneszhlntP6vkHZhGnHftimUyyKc+t0ICeaI+/FEJCTO6GLwxhHg8FgMBgMBsNeuBqMI1CxL04pZxY8C+UlpHekBAFEWHeH2Mcvm6mYCWumMWzgmbVkXvC1P+bgsMeXezhWqKd/rBBmH9IXUVJm8YnoC55phr6Yedbh0VEU/f30GlfAqe+qmWc4GuGrV/KsaMrbZpOU4ThfRRZvu/Qdl0jYENGpi3I836587r2DG55p+cIdL93zpRsfhDJvzvy6G6Vnlt6asvxK630TpezK6V1//G+dvsrnnUn9CCaOGSa0b3ojpiWEX9umSWf+0t9tTPyZKGUTh5CbVapmJgATVJV5jYxELJzHzLZRPoViX5RHvfukFRxiF+W2sXZpgOWUTGhkHP3vQxbElkzYGafBwxLs9d25Z+hOBPP4zXPPvn+69GMPKTc3wsc0SO2wuDdEuOU5IRWglkXK+YhG/1FmepXvKlH044PMUJDcqeJY1EwjmHbp1whmFrI8YB6bjDA4hO9PWOoIjCOkd4iib6P2qSoky9ZjEYve+QHoQ9wTufFQQcIGBFDZZ6Irfi5WSmy8ZkezRGge27QfpGyX9t/C+UqZH2VFCgLPibC4Op8g39K3ThW8XyhSpPJb8v/AoIIMF31xeMuPkSi8zun1Nn5M79ZxbLdz/3+94GvEj8zJUlgztmgrPyc43a2T/ou4ITMyNy8dimF0zcizE8xqJllHz8dRXyvqS6rlkjFo8e1AHiLlrNymGEtIr00m/WdxaOeIpQLjoswwoWAzGzY/BWkoPlQrv9x0H+DZLhjHnH/ti8AYR4PBYDAYDAbDXrgajKNz1B3MqF2wUO1czLImYNd41n3kl5tr8Wt6x9HTEPcGY9hKTWj14Y+vcS2sSRR9R0YRZrAjn/AZNtOvz1SnfC5BLsi2wA8SorFTDkRuH8cy9SEzGUeIUGffwq0os/Drzo/9yUPu23HUcbkRx8wJjhJRGcmUIGLe3PMd/pUHPtr126/eDGU+d9On+4Mv2w1OEwem8fOz+6HsW2/4sj+/+AIRRT84KRwN/6jf+Pbrvg3MSOxW8aJPr/tj3Lrpj7na9kXCtU+iniFKn0dsCUKtEL0W7J9Ow7aPgPK0SplHyfYM+dblUhiillwqyiHs074ss6TqrjLMbGCS2I9u1w6rEKPMx0vvr/jWoU8pCRF3oiggfs7XEecpGWRgophCJ/2QeBuO6dR1nIrrCSFyiHlPi77PJET3MZZz4t4AWMMzdsSWLKIWztdMYy36Yq0E05c7//vkPDK0nUobiD6YTvvXIfhdDaTMJJJMIyXbEgZH1TumKjDjfkYqRDC+m+RyDrDo0n8R5wmmEakBc76+YJgyAexaFBynFXx8JeNY5PuiyPiETiZ9/0fg2pz9wZUv7Xbqn6mrWXxmbfj/mp/txM+882UsU63ZqvKUl6fMisWcDiHiGu+8YndJNBQw4rcIZJlG5cgafDA1oybWxfdmOm7luvAzU6bHEFL6bHeZaw6mUfszyv/B3OO+kqw/TjOkN4QPeCZ1bQumkf3zw1gU47eXajCeTA8uM5afB8Y4GgwGg8FgMBj2gn04GgwGg8FgMBj2wpUwVXdFQe1iGkzU9WFsFiw59dx/4yIopj4Qsh8HqCcNXc/Rscg3GoJQkEdaOpJm8hT3K+r900Mw86JIkdLORIK2ZvNKyGuNdsqgHVhgJum2xLkZlpg1H5JFszd3hMmV100epfaaKHQb18F8g3ZVZy4pSxTNBbC0zT/i6/hxzC39tZk3QcJ0Pv+Ct7MjMOeHXonBNndYugRmyhh0EO0twYR7yg25xsEQR8KGzkAwRDgn0alnT/3gOWazNilTg8xnHE1pvr4qiF/H+rQSBa6vNFUECSD+DfNDqcxeST29NREI2IAh/5INT1kMyQJJ0zf6C2ZKCGXLfdC/kLJ5uoap1Y8d6Z4Acx4EvEsOfNkJMyaudZTa8WVhEiQiuj334+jDs+vcTh6TaIs4JmSsIFk1g+laKDMfsA8J6jnmm68QVwKyOzooRpqf0U/apBnyUYtnTZCzanC+XN821qfdEErc3100VWuBYngT5E2v6TYspduCHru5YCItjo9QPLS3ElFKO53XWkvbUDRV90zU0moJczZcT0bMlsGtAceGDIxoy2z27DznOD+4omCsT0R/6VzoZdiHx7goi3Vbfk/CDLq5LRI2rGHehSsWu61sxXk2MFWnJuvPAj0T9UAOayKKDxB0v3zPObXU6zObwvoR97LgooHxVfS36XryAYZ+iaCubMAi9svp/mNbkS67vrfVMJLxf4H99oAxjgaDwWAwGAyGvXAlGEcAMjzNLM4V1jd5Rs3BMJDckYEvgZU8UjMC6QMOB/H0Z/jalzI9pfJpj4xhZp2ejMppTgjtT9uZMHrBQRlLbufIhBbOzCFARdTX3GLn6pu+TH2T0+MJIdkO0kQQJudjBt1hMTsJ7eF1EFKXCIFGSkpI5mWLwTl+uSbPMC65vr/1IDKOxze9nAlExjGju8bCykREv/Bz3+/P4ZZvdDnpT6lCgAqYDWa1aiGSPJn7/tFnBUdoKaisL3GU0OgfM9bD16ocvqBoT839NZv05YLAsgVB6lY6W7OsA8TeM7I3WmQ2K+qdqVsiJx+0T3ANGMblxt+0ksVCwBLYlDeu+bSC6HekwSSKDA7SUyJYBrI8RETvXH/CZTm1Jcv5vHP4OJR5uDlM2rfgcQGGULJAYBq/uHjgf/NNctrEIJRHu7Q+CHXfncQ0mncq///Txrf5w7VnVD86j+LlYELPILWz4fSLnDpzuY7nWTN72+7AaKRO/UTCsZ/7u2E2cnkuHp4Yu7jkcPiHZI4IPALLhmu+Y4mvWlzPawt/j9468PcwZJb2QZAjEkFsO5ZaqpfKHJKo6KhzhwVEPhMKBKqoMZxhiyILO0zTtEGQn6vJMKu4X6LYPvebuL8w9mp9zyG4QtQH5hKBaDjWwzfia3zL8j2w3iGoVKbonT9OA2fGUg0G5pLvDcjjdYIpBHOJVQVlaDEEzASpO75Gu0zAHD9QEeC5W+C7QFSnUgbHyEVhiWS2bzpP5ebG5NPwJsjJsOGaV0rsXT4Xw/MVslZg8kV/hdSmSMG6LHtt77Ho+wS1aOulCHJFEo1ylb7rEWgr65ZyiEMwxtFgMBgMBoPBsBeuBOPYVY42t2bUsB/j9kiIex/5r9+a/RiD5I5ILRTSBOnPYMnssW8FvuRDeqlAQYr2DNSTkCtjTCNWBSc2XmLyLnwa3JBCCRLQi8kbSKtC7VPPhe+TJzSomSOXIc+EN/05QtC1RbvwOydjMTYJUTH+gQCQDK0qOjnhmSu7LXaPY+HzJyw1wsLmx694n8ePHkV2plkwMzJN/ZF2QugcsiNoumQPY5ln+ypdBDod4UUAxlCyeJopHPPP2afMiyDXrn0QfDghmCvli9Q1ebhaJL+Xgk1cM2P5YOYZPsnMhmNxz2M0gcm5t46M9oOl3/+MmbzTlX+oQCz89eOTUPYai3hDPufe1qc5PBNpOVHmjZlnO+8w0/hgF4/5Nx56hvw3H75CRETnLJvT1rFPv7ZW4xPZViE2LVNbghFkNgXMlxSMhk9WEC4GgyYsOsF/UjOXT1n6RbBH9TH76B1wcoEKjFpsMhjkB13KwsprDpZtxg+0VQ15JX7Wi3u43kCXTN1RY0y39g8j2Qd5PzWivoTWmKpMFFHXz75cfelvKbGl5bs0JhnWU/vA3r4RU1vC1/VswSz1kR9n9UKkopyzVBsLgE/Zb706H5bL0nA5k8V3AmPD4JKfg5qFRO25a9c7dpLUwSOQ/SAc5S7hu0KP+359+l4I8RHi2RKsiviGYMZRyuqFGIc9rq0xjgaDwWAwGAyGvXAlGMd24uj8tUnwYagXIqruCOvYV2DGyyTlDqgy/p26Ufj/HfzweGUTNvTbM9TQ3OxmD5+DuOz7LzpVJrCduY9+PhZSMLVMzmwjEUc7pBwEW8Gp+Mp+sHGvnTmmMfhljuweyuppiOhITeyiPWBUnWQU4MbEflynpWcvqvuR/XA8DpBSEdGkraBz2xYCrTzTb1K/E6LIMm3qXGjbxaGFsffBRVjE3Ow2zFxHylwGcu3E7ZRL16cnriEaWvRR9H/0DB4YmBmzWauV8Ot7xCzduR8PJ/BvPYhMyTeDmDTXu/QPFfg7ERF17C9XnjPbw5uWN319R7N4s2zm6SOyYhPB6/PISkK8/t7O34h//cEP+LY8uRXKwG9Pp/9LHZ7VEkWCkLc4B5yyS+vrZFQ1xgOsM0yTyVRsITpe+QjXmahSYlZyy6GdHVs65gfRKRwM5hmnLT2c+21lwrjkx3vw9RXnQJv0AZR9RoXIU14BK4s4T/grah9H+Y7AtYmMY87UBCDFYKgp2Zco+go7HjMuU89WMe6ToNTAItPiXpkUqag9lrfmIkqe19XXfb33rvsX6L2FeEl0/tpMzsA4pm1yuUjnkLIu5xzdX3UZCFHfI0Rop9/9Mkoe42CEZb5QewYeq4m/udoWWcq+AHjB/8AfMrHQaZ/lnBVQtw+sIscTyFgNvG8rFg9BnMRkJRhyvHcr83E0GAwGg8FgMFwSrgjjSLR8zQX2SUbuNgcp0xhnz+LbHv/XejYf/0XEb4closVyM6hLImwKfMJrX8cRILob5EK1Ev4w8PPkTH7op1ykc8mJ75H1rFxlmA197Mw0QqcazO0bjt7z65B15w9a8/UVsniRTUaUNms1NoexAzEOYsL5/owfEZlNSJU2HDH3svA8s9uci0kxMigDQ3LhI+2HMd9LYIx5BODnFjUWxX4ZhoWIqBIMEWdKoxtf9cvVq8xSLmJbNpVnJcP9w9GE8xiQH+6J2WO/H1KWrl7z9X2b7oSyYIQ+d+yjst9e+OU7s4ehzN9++kUiIvqNR68SEdGTE28KkP50GHOtYhIKkf6vWviG9XzjEGErtQsDPaD8m2Q6wRC9CQdIjrClDPQ45f47uBY7Dj6NNbPzqxPf19KvcsHlrx96aiOXcjDoenKq0vOt73f4sHaalaXUX6u3Df6F8GMMzK18AYB90mNZ+IEh+hz9HBQI+seuVEpGHV1NJHU5KTmmLIO6Q6pHpY05E2oMiPCfl9CD9NdjJ7RAoS+K/Souc7KMKgDbiWcc8cydnvh6c8/oi/gyZt+ll4FMHEJvvI6wzJfFOGqE+3RkW2ieeOeA2Q7jlPutyb5cFesNglXeI3xDl2vW7OR3/UQwyYieBuMIXc/paXwagGm0qGqDwWAwGAwGw6XBPhwNBoPBYDAYDHvhapiqK6LN7S6YGmCWJiLq4LTNafrciJmxFxSQi1hH0AhM1jqAhfIm27SSflBLDu2QmTcTdt9pSSFYl45i0WCaZpNtMNcKqR3Q1CWLfwZh8Yx9KrRPM9PZIKCREx1y6k9+pE7M8AmPwTGxKEwo9SGbn1ly5+i1yL2D7seyZDNaKyh8BER0fNEhvSPlLJo9nI6HAFPUkGA20Z5SDXtAW4zGTMKXHRyD85PmRn2MKHI83A4ESMgUkCh+OPNmWgRI4LocHcRAld0t/7iasHxO9R4HAswzfQzzzY6DDTbimcKmmOlTPx4gA1ZxINlyHZWGP6p9gEvzhi9zf+1vyJ/bfSGUuffoWnpsHEeYlkNQjBKrli1vB8ZiAcHnPeK3YE4mEhI9LG8Dk3XO9BrVP7hdIyLJExyDzdKr09hfGxYpv337kT82X89JRjwe21Y6cEjeHzA97pTbjzwF9Swes5iG3S4QSJZ7bBc9U3VqYiaKgV9aHFze/1g3Ua4aMDXDPE1EdDzx90LFLy+kujytoxka9cENYMmyUXDbIYruT+WGx9WK74PDkXx2EOzGDZ54AbwkE3UIiBopg9upyPRtZl3u977QIyUIeY+MoVxATXSJKIbrwbNDS+sg9nUby2IbrmvFEndS3HuCdUu+5uz3Uy2FqZqfi+3s2XyiMY4Gg8FgMBgMhr1wJRhHKjyLFtL+SbkIMI5BrZo35CYNlZqaJF/wvGz7m3r1DWyTrFiPqYTjs2RcEMij2RlZtZrZBxFOXl9fywQBYZbFzrCQVSBSQTAUmcysj/M+QTL7zM60asWYioWuNlxX4fgPcoblUWjbn99seQYdnO8ncHoXzJK6JrlUU71UXxdAjokbYx+B8hIke+T11M73lw0cSp6bPoec47+WENqFFI0ZaYoeG5MGDRAR3bnphbVP3vXBJ9e/wSzNWgQb8Kx5xk7fIQhOdFiD1KYHHEDG0hSLB7jBI7W3O/YszMOFZxofOS8FJCVjwHbgPIsgAxL7KJwXRKBrBLzI8cJ1qmddcPjPMFWBucz51XMRyULqsnpchXPIBESBIUFwDBjMQj93iei9Jz6l4hduPuL2CvFysGIlyyKN3Q9l2hfj8mfpg0cyvi3l2Z1sbCT6NBNwF5qlZHM0uyi3TUKQzDDjCBYRzOyUzS6LKmqqaKZxwi+kW6CTiGjVeobxg6Xv/w+fehkeSFkREc2WfJ4tLHzpZ0ASEHORR9Uli4LvwzSSvg/EWEJqwB7j+JztQWpBnbQgkf0L9096TPks2DLDHoLeYBmTwb38v9vCcpgGw01ORVAXvyYrvq7TU2axzwXjuITlhfuEGcdiIywUEz7+mDkLx3xmCYPBYDAYDAaDga4K4+g66qo2fsbKGaxmidrMTBFsB/bL+S2qGb9mIJNpiBbhzhCHQbA6NJVnp6KiDv57EDJVzSMS7FqQGeLfkJY4iHIMkKkIot7MOCZMqHITCuzhyJUe9Okk6vlkBbh+kcA0Fv0yvbIgknUSdyLa3WahaJYWadiH8/zpQawHidyP2DcOszVxkUo144QPmcvQM/v4vWj3qhxTEkV/h+vrnsFKVhmmaiydoJbC2Uca53kgj5xjW4ny7AzKYqYuZ99gsSDRo88P/m9ERHeOPLPyyfd6X6/Djzy7In2Ja5bWKTAeAgnVb1c98ztOz9Nz2B3HsvWhH4PVyPhv2YcwMI8uvZeJIvvRhucX+xMJSgfjda/UkZop5HrhYyjLaFkSyYZAwFr76mlfQL+N2wzmETI8ovsgxg5WsuaHwULIyhwyizaFnAyPi3MWDW9kTlZmWmSKWSJKEwZo8LOhi+rcwRIBf8+c9QHI9ZPGNKRbZIuHYhWJiKZlKtgNxlDeM7jXIYoOZjZI7gjabUgAXOLJ1j8jv/3Ya7adfOzTXi4+jH06f8DtYaa+ZaapaPbRi/OLxK/xZacfHKte+TjKazaU/vV5LD5E8XmK/Vset7lnXrCkFP02dDrNZJDLEn6LEPPepO94DIfpqWgXu4FPlh1vY0vMUoydJd9/4b3L70Z5HXdIbWo+jgaDwWAwGAyGS8LVYByJ/CesFnCVAIOGD2TpD4Cv6EnqD9OJiUUQiR3xrQuAXw32D6mnRHMwkxhzlgy7ueR3UhrrAvPYpm2Q+/AsxKkIw0aQDMG/CmmHeDYCoe0cRsk2LUA6Mv3rBbXnriPYP27z5KTPms5u+mjNzQlHa6IvZKrAG/7EdHS1BKKoMfMECyKjV1HmshAncMOMyDN9EUeil/fBZTONOewza9f+noiUlhG2OD9EWsOPCCn65LVa7vy6V+76dH9t5YW6WxEMuvUESxD+jgxJLKN9p+qZL3vOkdOn3xcjWW++6o8FX9gzZr27VXx0ltdEbi+iMPDrXWR54BNZsC8u/A7nIl3iZu1PZJBpzKwPwtN8PVyGcSmDAH66nkhEdqprNeP7Qq5H++CfWc75/hL7QaQckdabm76fkujgas1L/xuRvw8m3n90W8cobcei5Z1KiSgTE/TYR7wrpGg4fL3D+ebYV8W6DrGwFMdp8LHOCJ1XwcexSX5LTIta/UbZtH6i4VSNG5F/9+Ha9+HpE+8HPP/Yb1t8HPeFL291jlSIL5kxfE64ZuRdo3N9ZHwLNRus11+4PcqfuJeaUqAs07GTayvulTBOZT2wjiGKGowjly1FqsCQTpAZ5GrF424Zx1bwZYT1M2NFvciLwxhHg8FgMBgMBsNesA9Hg8FgMBgMBsNeeG5TtXPubSL6n4noNfJG3Z/quu7POuf+JBH9USK6z0X/RNd1Pz1aWUHkZtkMquKAvAiSPf3y7W5EIVeH7YczR/CBKKvNs8GcLG3VaZEsYPqAuQX7CEdvN2eTBAeC6ND84r6wQ+tjl30avGW6uZ2k21yue3UQEbpIMvtZTlvsQyQCetJ9enmu5e5TlPHLzV0hC8AmMTjaB+f+TL5PLOdzzrcqLxG3GaY6lN1tRK5kNglMp6mze2iL+B1MDJBUadPr6ts6bKLYF7ljIoAApqtpIvScBtBsYPZNTDT7myG0aScnWYR1OlBItr1S92jOEjKt6qTtAIS/E1Md/49aTz8HqYq43/yhL7O9xqYeLtxENZIgML96JXWbaG6wzMlhrHDJwSZo3/TAbyuPojD5dqOEk2Eiq4bHAEymG+FiMSS6ra9vbhsgZYIQbIPxn3MvKHgcoZZwj2TcOnD/QWwfY70WbkMdgpk2fv+vf9Pn7/4j/8TPhzJfnN0jIqJfXb5NRFFy5p9752t+/fEboez7n7IA+ynXOxYvFEzWvBRW4CBvpnIadyKwo2DzfMXniXsMY7QUfX1rvkyOXWS0Y3QQS5UpU6nMDG1XJMtzIZa/UQrwaM9XOUc6EdG9T7wMz8E3/Lg9et+XmZ1mAvnm6X0NYXwpx4P7p9jyM5gDaJyUcQnvD372rdmFoRXH3NVJmQARwEQVB5uwPNDsgXdp2B1y7ncRBReSX/D7c8553qX0FFxi5pP0+uWCivBMR256uM7IZ99q078n/Cn170sEYe0y3yTNGTT3uL83aY5pouhqw14dVPLScTdeey8Obgyrct3wkvtfmvpxLaK/il/IruDrXi3FA3UAL+LjWBPRf9B13d9zzh0T0S855/4f3vZnuq770y9Qt8FgMBgMBoPhiuG5Pxy7rvuYiD7m/0+dc18lojcvq2HPhRGWpxcD0xMFFTI62KQZvawEhCqTC83XArk5phCsJGYzGZmafsUjLNJIs55Fho2Vxay+y7CvmpyUE+wgE4SJCS70MQAAIABJREFUz3r4/IbYOjmz08LRYD1KwUqGoAD+HSRRhOxEG1jDJjlGoUSdZbv6DFBOjmEPSZUB5GawepacCICr42Om/bIEwZ8XYzJBF+mnw6lnF+6/4WfG1/9+ZPzC7HsDRpsZ22PB4jIJ0HDAWId0phXYqP4YQl8G+SDNMu6JF2Gix+rBeK2mkXFB28NYztSjHfxxfmOC7igbgs12GY8nPPP4vvzbD2KKxtkrnhGZMfX75sETIiJacZTf20ePQ9mzjQ+Ueew86xQsMhvB5GzVswQ/5XMWci1KTN1lpK9y7DnRAFPV0yBLt+b2q2VZBD/0joV2xbKtOkbN1+FMpMiEVNuEs7OCaSxXSaSobzIYRmam2kkakEFE5MIh2cKA+0rexCrggiq8y0Q9YNZb9S5MEj9AgLpI6ssKgfNuUWyfx7+4nhMe/62yFE1EmWDFGEihmgR+KSmtXApPiM6HMvhmkO+RILHDFrE1Al4k48jnwCLeCIAJDHAtmHKW0Sm2bDWD1M6un7Gkmyjx8qo/bnPSZRqX4uPonHuXiP5RIvoFXvXHnHN/3zn3551zNwf2+XHn3Jedc19uTs5zRQwGg8FgMBgMVwgvLMfjnDsior9CRP9e13Unzrn/loh+kvz87yeJ6L8ion9T79d13U8R0U8REc2+8NalTMOHfITSQupnYI/6RXoqBfJjHZOWMTkelJnyjACC1HLCCaYRvkljwrYDDFIyWR3ogr2IDsUc5o4ZhUjj+hZ9GMTUQw/G/dp0VUjSjr6QaSb3mM5ARHU686xTXfd9ScK15d/wlawmcSYG5gj7x/GQzmRz9WK22okO0yzf8zCP0q+mCinNlN9h0z/fKBHif4+oWXxHkGMaL9I/mNmj3z/3Oe9G/eg3ok9cM08PUnuiinYidWdgxG/5aXzw06xShi6HJsOylQP+sQmeg2kc87cFdFtns2H/pJx8iGZSYypVdX8KQPi42WSeWZAh4WcefB2/8dGdUOStQ88wfnHhr9/rU//7K+feYPWl4w/isZhl+3DmU+edMLv29HQRyjScacFxatLANAq/+RLPYNxH8DsU1qAq+IKmzOMkw0DWmmEM3TXsP1dnOhNSRFMW/IZs0Yx9H2vxEto0VbLPln3+1qvoB1+e+mPMHvv9pk/Y303UUx+wL2F4hHD7cO+IZxhcMAPzzn6W8sMhZMLlFwBYLSeHIvsvBr/TjAQQ2hiIY2bMRhlH9XycTaLv35x9U1e7YZkrrJuo52tMTdmXRgtMI1KoSvabLYWIa4B8jjwHpAsM0jqs5lUtZRluF8vuQGIH6VGrs9i5IcEI+gvL3AugBWXJ51RlYij2wAsxjs65CfmPxv+167q/SkTUdd29ruuazvf4nyOi3/UixzAYDAaDwWAwXA28SFS1I6L/kYi+2nXdfy3Wv87+j0REf5CIfu3ZtXWX4/tzAZeuwGrBlyFDFIbqut4/gT7p9MwpcRD0C8x2q0k/gjQwF006C8k3esD3T5x4b2/ld5hUo4nBjNthz8cRaRPHphzBOWWkDKNecP/PIztQqNlfUQ4zQTpiOhGA5SUiRIMfTJVGMhJFseYQUB+YMBm9nD8HuXpoFOd8JYcgxcyDf6byW0z8ahTLOc2c31WC9M98pj9rZvsp+729e/0RERG994V4vhULytfHzH7kIpv5fjzgSMwo6KuOTUIgOyz77bqIYPcYhvwWgSTCeR/rStgPotfDjKOuF65onbQsgGFhZo9yzyqw8cz6NYHFjUW+9uQVIiL64eP3iIhowvcYxLDvVCeh7BcPPSv56syv+/bSR1l/UxzycX3k24oVfM1LwTjintdi6PJZg3tMs1C5dIIXwdh+YA3h09iGjmLrgXiigOVc1Z5BAwMpGa85+8lNmKFChG0n0sjBtxF+iniWN9P+9QRp1XBawirjnx8+ItgPDz53WeAm01G+RETMprman3UHng0DE5m1rCmViZlQcoCYesPnjutwkW+NROECfsDsZxtUXDbC+rDkY7FFDcskwcUTrpvJ0XLL53AWjxVEvE9ZrJ0jnbNsYohm3yW/UzMqtwOR6zzOEn/GC3w/vYip+vcS0b9BRL/qnPsVXvcniOgPO+e+RP7SfouIfuIFjmEwGAwGg8FguCJ4kajqn6P8N+q4ZqPBYDAYDAaD4bclrk6u6kuAUzT6GPOq6Wr5q+jHHfgyCQOvbMAZczZyZ8NEDUdsKQoandHVEtXuc4UkJa2CUGIZ0RvqWD2rYNIZqiI2T0lxb5g6sG6szaDsUaY9YLHdmRA0VddmMunnbdVlogkqrg+irhwAA+HiwwNxLG5HyCusOiNxK4B0BqSFRpytX0QKJ2cSH6tPe0u0/WZdOp7/7C4GaZLX+YA/Ob9GRERHb0bT5vnOB1GUHPgCs5LMAztlE/Vu6y8+gqWi20MsW+98GbiUOARQTEbMcSM5pccwZH4OwVhFf51GLmf7WE5dnc867lP26mtWSPiMe4QXoi+QizuIoB/5e+1gEQXTH55wPmVWZV+yAvsRa46ctgeh7M3KK268PvH2PQSLbUV+Zojjr6ooS0MU73eimJO+UoEuMmAL42rK5k7IWuWEu1tt4r8kmSVd/074BCFoLgTF1NwH8pnH75zdAQe8HE1QYSiD53RbpecQulS+Kvj/ls3Y2Afmbvl/yebsyRMkTxYuN1t+5vJDFOZoEtJoBHM6zKgT36Bg5s2YqhEk2WSkcdqBp1STSWiw43Ubvt+33LfyntmtuYPwLAjC3SKY8dyXr1Z8KsF8H481f8x9wKdereFWINwmljz2TjmAb8URNHjYV+IFjD5E3zb98dpVAx81uXdN2e8fDUs5aDAYDAaDwWDYC1eGcdxHguVZ0EEVCUac7f2+fSfY8BuBEpJl46UbpO36afDANDZSOqZJZ+/6U76bZNo7Mrnthrogs08Q44YjPGJapPO8/mfGzvNi5IQZLKcRDCxlMkNEpBD24Y3TkWuGdu4hQwJGR8ryYLZYgDnIBI2USp5DM0NpQALWYcVw+8aYx4tI0KBEbpYc29UlZYPEysg+v12QY3IWE39f3T/zzNViGqfzZ+p+QZCGvI4zZp9OHi+SslrgOt3I4yOkrJMi8nlmY4xl3Ofa7yPHo48h0/9pjMoMKaYySI7IABicJ54TfO+WQnTcqWfwjC0Jsu1I+fkb5z5V3jsHXvD7FrOLmzaKqyNw5kbptUremvqyq8O+APv9mR8PYI1yqTIhuZMLlBgKhskFx2jGcQxaRkoCARzYhrIbfsCum/igBcuK+zqwxSIIaHfdt3X5Oj8Hne+nqUg5GBI1FOkS7wHR/dQikIarC6kaBePYMrNYMitZ8vV1SZDMlM8TATkpA8knxAeBALjqL/kT45Pfn2AIV2KMQ9R7vUs/c6SUWbBKsfUBYxMpf2kbx1B5xoEvOz5PDkRCWkAiIaPD0tTVmp8XOzHOzhsc3NfD/eS2grlnhrbH1DKbmPRMLhiGKBVpR79XKaublN+DaQzt27ukwWAwGAwGg+F3NK4M43gZ0LPvJJS+G97Wg/6cDl/0GUmVESZzMfN+Cautn8JhVt+IWUwU2uWZnK43k9qvhz1SDyZuOjgE2L+emLnwJewRgpiBitk3M42BHe1XE6QHwGSEejHLFYyHPk0wJZIxAbMC3yUAM0df3ld+49g7nGBWv9xOeuVDOsIB9kgiiia7Xrt0WsLnYR4lc67ld7T4OFFkRMBEwOfrsv2uJJQrbhZa8PuyfC9xnrifVuJ6ljfZJyiwR/6gtXjU6WZAZgZsdZK2klnqIqdezhh77jwP+kyjX2bUNUaPqaVncoxqSBuo5IY6LQhOFGRuAoo+a1cpEfU5+3dL1gd1/8o9L/j9+ue8jyrYxUaMKsjUNPxQnrGz2JvQNBH7XZt4n9d7q2MiInq6nocyOD5EoXOMI/wfIYGzjwzPPvcYyuR8Jatqm/yG/2LNS/wmivI7hXoGLIT/KLvW0bLz/p4Q7G4/jc9XyL7gkdQg1SCSO0jLGutDwye9hq+j0I2G9amY8fOQ5YIkywb/vXLKzyaVHo8oZTGJiIp1+mwvhMEIhCV8mLecQEOO1y2P7dWanw/B11f47eJdvOZ7H3I6G7CnsU1I4wh/RaQ1nQgZnekZ+8me+AaW57vkfImIWu6DGFPAY1H0RU+uCH6fYApzAur8gA1MYykuJGR4JmqZYxn3oBONcTQYDAaDwWAw7IV/yBhHzdwIVkxN9sb9fTQTxLNwycQFd5/heg6nKeMYxL5FurLo26iYRswo9hH67TL/K0qoS5hLRVdoVlIW1T6X8IeUQVpBTB2/uQLJ3oV6MLtySZlG+maFqE1mi3gKLP3Kgp8oM45gINttbFgx9+WPZ3FGTkR0uorRl9ulnzofHHtHlRI+PJlIVJ3kPs/ydNkyKfs94EOLsmJbSFfG5xdSpI0wHdG38+Uxjs8DTISfl3lEPz08976Jh3N/fz05jVG4iN7dcCR9ZMCiH2RIL6n6J/j4Sr+3SeoXG8aZFGm/gBj3GIaYxovsI9nSIsMI+t/Chxn3H1KfqoQEJHxGHVKmjjFwfMxplfo2btaRFUY/nz3x13H++TRN4qKILBzG/5od70o2USDamkgylb7tS2a8IBTvj8kMkk4ukLuHB5jGF2Xwc/tPmEbbtWWyHmLfcn2rrA9QGTicxf4Ca/oUvn8rz7oizR0RUcVp7HQiiNzzPxwbzVDDw5eH3yI/rw+YtRMMdTuBjx2YPDiMy3rCDej3Z8YRTFrOx5FwP8LaIoYSrvlulTKO0m/RwV+RmcbJGfwX/fZSEMLwX4RgN9IBTs7iM2Jy4ncoT/z7xJ1yHkHRMHf7BklopjW7rUw/1dym7pfFAzbz4ADDCOayrV6MMzTG0WAwGAwGg8GwF+zD0WAwGAwGg8GwF66Gqbp11JxXWUHZILgLkxN+C5MMmFkd2JA6bSPA4tnyL5BtgfM9hIITEyPXA7mJmwvPbR9UkZJ+//GNdP+RwAuH/Kpsep3wUgZ7BJNAkM9J5TFkGY0uySurbBGoN+QRHW5n2CRVFFA3mgMToDThwen+kPt2UqRlRFHIe5RKPkf2P8ZBF9rO0ghCSHzK9ZxvvTkaJqhKjJ0qSCblzznv0pAGGchxV6kAAt0+orz5WmIhTE+bEFSQ3qpyz5zsCFEqx/O8+VmfBZTcR/pnrFb0js4XnGsX+vJ87a+rNCfjnsW64PGRuY6VCqzKSToNub8UwlP/Inmjh+r1bR23Te8jDC/LoC/iePPrpdm4Pk9lbRykdab9dgYpItQ3kvsdAVqPH/o80sc3l2HbdQ5WO12mgt1PG+9y8Hh9O6z7woHPVb1sfNldl5p0iaKp+u7k1J/TAQtkN/HcMD7P2Hx9xO4rx5PUjYUo5oLGWR1ymevTqLvy0fn1ZJ8gHl70+wJBMQj0KUWfPt54cz3EqjcsKwNTtTRvo+7ZdMP1+t8PVkehTM3XpOTxX3OChe11MaZR9xamYb+AOVlazSHNg2XofjnO4CkC2aEm/U0kAkoW7HLD+bXLjXiP1zyuOA/z7l0f7LS5hoCaeMzpE7jwsFD3Uw4CEu3C6U2QN5rN0lUcisRDhiZLHsvI8b2FOT/2/+E3YqKBBCOm4e72tf42NhOHYBgcQ+Sfdjtlita+dhPxPoDgtwqkoYzod4v3LpdtZrngmGf7yBjjaDAYDAaDwWDYC1eGcXSbgjpmazoh0Ilw8Y5nwkUFZ1ghOqvkJiLilzMYyrbVs/B+QEKvlhDs0W86ZvVnGz9FD2mgKDPjR+BEriLFWsAJX844gy8zZHQI/dVvfY+9GMg4lNTc5CgN9RMi3zKARkkHuUw6to7XTRd+6rndzntlAM0s5dkZPiSkLpj12AmGFoLrW555VUiNJVjnSjn8XyRVIJgmyTheRNx7H1xWPUPndVn1XwRjPRwZWv9bjiTMciG9UQTGS1of0vs6Su0IuacXSAd51SFVOoIwPK/bsrixDETr3atKXuyiiRl6wTosEp4GfPklrtvjnWfd7k49/XNQRqsNhL8fdZ5VKzKSNiUeRtxWSPZI9g/BOhCKxhgAu0gUnwu1igiE8PZ5HTVokI4wSONk+PS2Q7DONKlXiofvgvwOUufxMjNGwVRClgftnVWRncJ+Ib0tBzdJohaMor624bTloZVIeLZMqIDPacHPQDkWWZonpC5kdhMSPkSR5Sua/DPJiai6IJNTIDBn+N11cL9L2oDgIKIon1OxKHe55usKNjAXyTeu7D+8TTdPM4/yGwBsIVIz5jS5NDKi3i8LxjgaDAaDwWAwGPbCFWEcfTh8V/ZnRxCVBqvW8Ay2FSHswddmmvqXSD/IIXkU1CJZKMz+MGPX/lKyPrCK56vUX0eXJyKq4Is1kWWG/TKJUgkaAAxX2FPMcoJQtJ6YSMFuzSwqWYYuOVE4wHB7ZuiLEX9NxbASRd/Sa4feT+jBCfcXXC4u6ieGmTXP/LG3FPYITEtggfsSBpGJTsfH8zCPcr/nYR5zqQJleixfpr9fcDu9QJvH2vWsMfmikLXl7j8ioiawuBn/Ie6fLsM+DbU1lVXC/f1sf+d90E8usM8+mfO6hG6Wx0Zf7JCCb9N/3BfqmQk5qyDlJH0csYQfXebZpKH9lImIzpbe2jCf+bv1g6X3BQfjeEtI7RwW3p/v1Pl9igzXAYkesJHXOAfczVl0ZoOQ9oPGpyUM0jYkx0V6r+E+3DT9foMPZ/CbxtLF8wXjCFYT9Uir1DlbqjA+myDEnuF0wG6qhAjXD1ehCJ4XgWHH4zsjjeO0LBgUcqr+usA8Bh/H4cG6O8owjuwHDz9FuJ9KuZsG7CPvBzYQ5yDLEotug3nEseAn6Y/pl0cfsug7p/arlvE9UC79GHQrNKw/XoHukK1kIzd4t4fMDdjRkOuD/SGdlBLCC9chfWOdHlu2ASLeTXo/Spkf/B+Y2XBdn8/6YoyjwWAwGAwGg2EvXAnG0bVE1dKFr2GksCMianmm0s6R3JvZBvk1zf4cnRJHbsSsDT5wmIVjhhhTuMX24MMdbFYOOpI1F3ldIEJ0jxm6FpdGBPZkEmdHfeHo/vqhlHlyfRFSDXJf6sKivk41GdF6SfQ2WDr457CIcCmiXcHaamZpH18q3SfJOs3wZdL/Abno42f5/l3UH04zl5guXySKtpHnGcqq9l2oVcPYhzm+LORY2N54YIDtkSxqvMbpPumYL5J14Rkgo9qfo+0XgdIx/kwhWVREh9dIx9Zm7pFeBWCzMmyusgroaO1kHf/GM08+SxuOkMa1R1Rwc91fq+tlZAobHV3cpSkI5baC46Dn7ON4KCiqG1PPysGncJKJfgZQBs9v+C/uBPsPBrPo4Jvo27URr1SUgaoDEkFIpYztY89iBWUKpDHFYz9zC4Zm8C6fXI/WruAKxyLXxYqXdX8wgj0E0Rq6RBTt1O0TEknI6vA//JIRkS+GkE4kIcxloj1dsl94x3O9SPFHRFQhwJ1vtuAfKRlHXjd9suVt/M7fifiILXc0opa1n6AUy58MBAqMMZAZce8WDCPaEx7u0tSa+j92BY8Z9KnMIVKrQQL/SHku+J/b2o212aKqDQaDwWAwGAyXhSvEOIoZkJgdNTN8TYOB4C9wkWQdX+cNopTCx3X8EscETqcQ28fEn2Ml8emPGUXLjGabsJwpqzkc/R3zkeuo0mk1zDjmtPM6VXaMUeq6VK8y63elGMwYSRzXhcnLCEOFYyy3cG4B09j3pQospKqvk7NTXi7X06RMLuUa2JNcnyDyWo+LXPq5uG24T3UkvYz4HYK+5tKvUbc5RMqK/XVrYvsk+zpU5tnt+iwir3EMnDuYRmk1wP/Q54QfV73L9BfqxbLoj4vL8CmUxwQiWy3XXbyeFwWsIC33D+41l/H9xj03pG3p/09966JsnIhqH2jLXFhOTtX9vdr5Z8LDnfc//Pzs01D2SbNI6mkyXAe0HaHniKjqwypqNLaqZWADJaMNn0StxYiyMv0fWE48g5fstAefRSKiJetUNmd+W3EOPcJ4zMPHfI/xIcE0QvfQZSKMA1vEXbG9JlIr4j2CdyDXJwLVI5up3Yhz98NF7hEMpTZdEsXzC657CBYWUctxHR8ap4l9BbMWGMYQKc3s8EawiSFaWY1K8fLqmIlzU3+Ngi/glD+NJOOoB/fIx8MYoxf8RavU4udEhzlttlAMZPYFDAWanK6kfv6PRaPvAWMcDQaDwWAwGAx7wT4cDQaDwWAwGAx74WqYqhui2ZMuOOk2QhS0OEip/ChXICRQSphP2QwK09pE0OBsnsH+NdPE2pwsy2zatHtyqcW0ZE8x7Uu+ADm5lJ4AOf+G47g08eh6YCbZx8S1rQcce6kvjj5mwkPZtUhbFvoOWQSrvpkWDuFw2Hc5J+tQH3E7dDBQv3DNUiPRXJYzSab7DQUQ5duQ2zYcOBNM+zBH7BEooY/RJdsGgneGqxPtHD7GWJkxl4qXhaFrJIW7MT6nfI/h+jbStQXlcS4ITEtsri/3vHIm/s8qYEYGXkihbyKKAv1iNaS5EDCHezZ3j2gZmFzyBB3sVPPB5sLlZn7ggxUmZfrs/cbZHSKKaQaJorj3hG2uMEu3ItoCJuqW733ssxA56moEB7Al+YxFuZdC1Ltwqah3DKZjU3XTf4Yi8OXJiTepN4+j2Xj60O9/+Mj30PQEZtXkDvfH5PdbuWVpoQ3Wi7Iw68LMyB1fH8Z27fh9WbMIdxD7FtWEQJdKuVjAsitfOSiLeAu+1zohtaYfUTCPS1O1NsHDxCyPFczzuFfatG+wj/wfgt0h0KQW5l70Fy+jmVe0Vaf2Y/mb3AOzy6Tw62Hg/kYiEyKiFv+HoCQE94obU0nrRD8AfrZsRf+jWbhnYW6XgTlahucFYYyjwWAwGAwGg2EvXAnGsaiJDh621LAwaS2y0dXs34wE5fWcZ1Kb+DWNVIXBdzmIlcavckj8NMxCNjyz3nLKLSk10TWKeQtiqoLBZCHyyczPWCBmezCNXsiYfWOmumF2TAa1xKCHlGFESqtJRhYDjCO2NYmDdz4o5mDaDpbBxKxDyq1M0A1wPPcXRAYtaCf5mpmEueiLzcozlMFRX7ENRYYFimnjMtO4INHD55SZA22DNE5an2SOwRQPsYhjrN0+kj0xWKafFk8fIyev9CIYY45zrNhQAM1lpz28kCi6vFeYHcN4yI2LULdirVtRDxzPtazPZUNex1zAjF9/ucfcCksAUGCMZ25rCH3j3sV4rTLC3blgmCHgfIM1Q/QFnnHHM/8sgdzNe0+8EPi3ju+Esq9PnxIR0YwZkw1blXYiSwT2Py7XJDERYtwhNSnYSWYsaxHwgpSAFd+rCKhZ7jyrCHaRiOgxGEYOfJk89M/240/jeS4+8fUcPPTPwerUL8tVfC5ubx349jVgGpn15DJuLVMa5NHcjAFEuyMWG7/J75ppn30KjCMsdZN0PQTCieKYATMYbznJZqXtKVSQi9w/bFPBQLI8WFYEwIT1knHcaikbPgfB2rU8ZspNOpb1PjkgKClJRrKHuPc+VFxgevnFi3dXIajQLlTE59miPXiGZh4cwYr3fEE7F3ntGONoMBgMBoPBYNgLV4JxdE1Hk5OaygkLR28FO8BMAb64HVIPiplKy1/wYVLFy0YotThmLAM7ycxlx2LVnfRfBFNVw78y9SkhIurYX6IBq8mM41QI3YI1DAwfqm/7TATWgKVEPdUI44hlkWEcm5Hpg1OMY/wdauntA5b0aOL9hk7L6MsT0m0xu1Dz71nGP5Pgj7aHu8g+0CxKO8KWgikpy9guyB2BFR5jEYf8HlNftrTQ8zBKY4LuuckyxkzbS0/YH2f699jk+zshYI3mBIkouS34PbKgdZhgCyYCciRYwbdjmmbT/19NL4dxxDXK+UA/C5clCRTqWwkmbuHHNoT4MT5kX5Tw8YY/sBpvOTme8Bt1FMNs+oyZy60Ym3guHk88Qwj2b73yD+wHm6NQ9t35g6QMmMYc44h1hWIM/Tr2W+QykNjZCsYRcjst02J45iFF4HonXpcfeqZwfuaPcfCpr//wXnz+H3ziz696wikB6z6LWy5YqofT4TkwjZst/46SQkODpTiIL7pyxqkQtylDRRlZn+D/iHfqDL9jmSCRE/zo+LesKOjJqAPsMbblY7YIpi+uLkj3gHkUz1k85tFWyOJNhIUC/oDYH2ydTFeMcakEwAO7uIeszkURUg7iN/XfOQ7rBpjHvVD0+yL8rvrfNBeBMY4Gg8FgMBgMhr1wNRjHtqNqWYfIo2In0kkhbdaaZ0XnvJwKn40Q8UW8zS/rg1imZjeQBkwjR62FmcsY89L2y3Ss2N2e+uXpzB/0tLwWyrz1XV7I9mjqZ4+3D3wqLSS7JyI6Y78ZRD1jidnuncV5KIsZMdixXavScRFRyf8vJn7mOmN2bVVH36e+j2PKUubSvEF4/dHKd+RM+EA1Kl0ifCRLwTLAl6qbMZM6HUkm36rZUNYfj32WJsP19Nm6lLGS/+f8H/eFbNeEI34185K2ZXyatxPjH1Guul07cQ6I/kdZ+KdJP1Rgu/HjABG3UvD5aLFJ2o5xFv00xRkMiLRL6C1jPpzw/12de9oD13U+jz5ea5ok9eTQi/StRtoHa4ZKP7qfaHv8vywvPmZywHUbjjAXQuetulfh93x9Qxq4bhVbAIpZ/z7SZXPbtY9qcAGX/qMoy0v4RJ+uo4Xi1eMzv27nndnfOnxCREQzvtZL8axaMg12q/L7PKq9SPiqiWXuTk+TNn+4uUlE6XPs9sQ/R3GvQOQb/otERPdPue4zf8xu6cuWZ8xkCnfDG9/0y9lTP1YW9/x5Tj6JbXHnnmns5v4Y3aE/3+ZQRHJv06hggig0LDpT4bOaYSyJiDZ3o49jM2PfzTmWYOLEDgjO5vMpIaLNQ0da6uoDXiJVHV/qrGFHMYUXEg8n6Yep/Qv5HETZYptWDt/QJKoa6foFPcGCAAAgAElEQVQ4xV+4VUTqwBbfEcHvE06d/FsIZLdonxLNlmX6IuHUQ2AcQ1P75zcILjR7PFwkiHtL9hXpnCcQCecjX4TBFDDG0WAwGAwGg8GwF+zD0WAwGAwGg8GwF66EqZoKR+2sFDk4hVMz0+gTplSrNeQF4u7BCZbtR82UHamF1aYEDT8DZYtj9ZvT6l7JsLkhrzabANoaQTaxzL0nx0QUBYsh1SOdyWH+mbKZCibmg8ovc6KzMw7omCA4RppKizSoBvITj2FzuCCCrIbKzZrK57DZMwQDpfvK/yEODlNpCG6RAQ46t3eRN9dKtMpcPobE1AnzWxCRv3igw2XnGM6ZSsckaHTu5WhS7Ncd+rLsb8S11SLOwD65l3O9ptuTiO3zMWEOL3DuCGbQItZEws5yyZElqH7kPHNm8suTT8qbqEOgkLj22kQNWarnDTobvJ5ZSaG+60goj7K8hIn6xkGUyoF7zj9119t77299MMznbz0iIqLHm2h6/c3lXSIi+t3XvKm6ZPuefP6s+SG8ZHVvnbiBiGjT+XV3Jr6e89q3S5qzN5z33j32y+lT3++8Cwk9cZqcp/fI7ojlb96+HtYVNbst8SFgJmzFvRcEvoPYtQoQEUEtDqLQ2NZBTkeMi0n6fsykre+ZqOHihXdXEgQ6NLTlPaLXpbdwsk5vS8rk1pEwpz636fs7gH1keYLJ+iIBL5l6woN17GC8RJDxWJ7tPfJXG+NoMBgMBoPBYNgLV4Jx7BxRPS97qYaIonhnkOPZpbMuojjzgjNsy86vzYFIv3WQOg3LtIZoA4B0TXq2JdnE4GzKjsRwspVlzm/4We2O29Ed+TKLWZy6QpoC8juHLHczL/208GkTmUIEumgx25x4dpTs8Q3a1rEvtOi2/i1Fx3Xda65XslJo+6RMnbcTtgLpynjKqSVVCsmUqHZBRDjHAiLFWjZgYi/2MV/mRSRWXhTymGOsE9B1COpI+z8n1FyxDMMu492Oo+pUlvkUevlAiX0gz6BGClE+L5wD+qDeJaYFrqBLfl+UFdNl94FmcyXze1ljRAczaZa5y1BBYBrH5KN04NeY6PtY/+lkBTnoVkDs+8Z8FdZ967EPXvl47dm5+2vPOL575BlHyQIe8HNw3bHQNj/zZkI5eskPYbCI5xzdgX2JIiuJZxTEvle7GDXSnPr/54/8NgQgVGu8X8SJcbfU/B7ZHvJzSLxR9XAN0jYy5Z2WnFEBJknZIEuDbXyPHMh0dryEyDQWUmJHpRYsaq5n/uznZTbwRTGFYSnTCYZz14yqKFOnfRAEvzO3l1MMZtwg7xEey3sQj2NBMbGBw0ExL4LnYR7biXwuYlwgqAgRTLEI3r8Ozy2UlY+cC7TDGEeDwWAwGAwGw164EowjOfKfsBm1gcA0Ivk7kplvxXSGZ2LFU/aDmbA8ySSeXnvEPi1Tv66ds5wOEoKLdEKQ/Om0BIFICt9CSHySyh3I2c36DjOf+MhnJlMyc/BphIgtZttrlpuAP6MsM2XmEamxajFtwH6Q39kw0ygnEYUK/4f/YlgKRkELkIOpmst28X5gRMFYSbbijOVVtluWv8EMKOPjOIR9Urg9L8s4xFC9DGbpWcgdsyjS/mt2w85sSH8pW4saA+uUYY0Cw6h+j0rujPm77XEtgsQM5GSYoYpsm5CUQJNHprv6mPsxj2P1pfXkfE1fFuMYxvZAGtEcnle0fUgg/lnriPKuVXiGPDn1FhM854iIbh96WbJ7K+8D/qWbHxBR9HWcCjbxlx+8SUREt173cjpzdtBbCIfDhzsvowOmEbJiO5lOkMfRJ7VnOZ9uvTTOahsZR7flsYLHM58YZN2kpE29SddBPFtK2QS2Dwxhnf5O/g/JGPxP+CEmaft2ndqH+tAXA/Ul7B/Xg/cm19tBvi53QdWxiqa/Tbc9aRaO1aRlwDImdYabTtU/woQF9k+WKdWDAjI1ia7YYJV7I7kt9/Jt5EO3er14vz2L9ZPWT7xE0W85gwBYZv4n9oFo/AUYT2McDQaDwWAwGAx74Wowjh35L+Lgq5hzalC7CIYwsE9bTtO047RNZZxxljv2D2QWsuM0Te2Ufe3E7KRaIfqNlxylLaPXIEDeIvl7ZpY1feL323AzEHknoaOgwSoibZZk/Co1RUG6rLUQwz3Z+Jn0Oc+k4dt4KPwqAbAC8GksQyR22ysDVhGMKKK+ZfmKz2XH/S6ZyxkzDuu1b1c5Itzdj2SFn9+wH1dgZyQrMsDQ7MOg5cp+Vn6P0q9vOuNxi2vDrHe9iWMJaTMbJUQtBaPhJ9qDON8Q2Qz/wjr9rXbk5cWn7Nne6wmK8/2VuebPE8Wc9wHcn+XuMY0jaSGfF0Ps+X5M47MZwov4e+51zMw6HZEPkfWl8CUE+/h45Z9Vuxt+nD7aeOZQPn+WG/+chj/kWwfe8fBmFRMjPObsDmAY4f94WPXF0AE8V6F0QUR0fsBpZBfsF44xyCxiI4TTSRE2HRIcZKiYyDi65Hfyv/Zt5LKSvSuC6YrL8D5l5jSDP2TWipfuDyAKObn0+iLn9tW+jcpvk0j4U+qIbunjGBjVlBENxxKMmBvKAiD9DlH+OXwRdYo+or5P4z6PIWml1PXosZKmVOyPFYlm0h9o6GNY8xLmEd9W6GO0b/Z8MgzGOBoMBoPBYDAY9oJ9OBoMBoPBYDAY9sKVMVUXuzbKBDSCY1WCqGNwCGYBLdsIHnzlBWgdzZN9ChaN7YTjM/YnBLww3SwFRQPNrCQXJGaP4lGIiNYT70F9vzgKZXbHniq+yXIVt+feBAMpiZ3gsyGtA3NxzaYZmft6p6RUgONZ354Bs7g2R0sJnkJ1PEzUiyqavislyrvm4B9pcjpkk9BjNqtOD9MgiDGMldEm2LTss81vY3mP9T4w5+n2XLbpOgkI0U7pIbhFmjV4PzYtb1iiSJqqIUIf2hpMsPFYNRzylaD4Puc3Jt+iz0W2C+UnkzbZZ5cJ/hkyte4TI5DFQL7tLmOGDpI4uL+Sai7HVD3YPvzMySGpbsr1kb5HpBVOS+tgU7ZPB/p/SDCeiOj4yD/X5DPl8fIg2e+XHrxNRNFlZjGJzxaYkj9eeTHtW1P/fHxn+jCUOWJbLZ6ZMFFfr6IE0JKjVl7hvNZwq5FuPqdL/3zerr3pG65K3YTv+7no/wVUs7nHYEaWXdSm61zbL+N2aUBOMFHD9C3fObg/M7I+ob4QBAFTZ9+Engv2lKcyFhwD07KsT7cHrmbSDB0Cg1TZJDgGcjwQQ9+l402ap3XwSDAjy9WV6oOMULaW4XkujOSjvghywTF9c7ZftsJUjWCnUDZ8R4kLENwJYMbmvs6YvPeBMY4Gg8FgMBgMhr1wJRhHR362ER16hQD1lgXAd7xc87RLfE0Pha53dd1bF77pCz/rDbI+YjbTHfAsFDMzOA2LGQGCY7IOxTgWhJlXfuP0oacHapFS6/51PxNe3vJLSPUcMqNXiikUThNBMXXGExsyOVIuh4jo5mzZb2Cod3h2pLfNeRo5F+K6IR2hSoEoWcl6lgpYhwAQlV7Q/89M6FBAhyh/EcHnHON4sVSF+WNcujSLqF+yc/7YfimDi6DG0DKbuzmfJmWJiGqwydynQSC+liw6pxysUvavBQMgzm1IOHoMqC8X/AP2CVJObUbS6UWQq+VCpICWKpJBO8+Z5k9jUEonIz2l00zq9WP1ZwNpemVH6hnc0t+/5pSpbRfvZaRXff34hIiInqxTBvJsOwtlIZfztOCgP9a9OSyiBeW49Naka8ww3p6cJ+uJiB6Qt/IgZeHNyj8PX52fhjL3j31wzifnkPXhQEpmHGku7rkyvZ9yJieMkU6L98uxAwabByMsPOF5JK+nYsxCisCMRn4IYlHpBInEuwsWFCUWPoaclIwWK4+yOv0ygVUMYuZ9FjGwks8yBxFF6ktJKCVtfl6NKsoHO429KoYCX5J26Wdn7vtlgPoP/S/qbwljh7dtM/d3l/a72Pm5YIyjwWAwGAwGg2EvXAnGUQOpA4kE03jOPoorP9PsNnHG2YGhnEKNlacfTf9zuiOW6lmzDE8BZkP4NVWpHA98HDFT82WYjRG+kRq7o3RqwRPhIPdDRLRjeZpzno1+yrI51yb+fCGqLVG3KcUhyxywMDlEdOe8bVL0dRnAEPZ8J3PTLMaU65mIKSdmPGAekQpRtmvapOcRfOuUHxcR0f/P3pvF6rJt50Gjmr9bze5Od3vb8bUtQIAVroIVEEpkgRSECEQEEQkUhQjzQN5jeACJvFgIhISQIl2kCOeBNC9WjBQhIgsU0RhySWKTS+Lc6+tj33u6fc5uV/c31fAwxzfmmKNG1aq19jrXy9b8pL1r/VWzqmbNmnP+//zGGN+oTOq8KeYR8BiSzqTV80TDK2YOLLP3uwntdwaW4rCHqD237Sq254F9gfYH1g1B364VW819V/zx7JZiu9h281gslI1ySNczvuIvqO5ZGiko+GeCrSluubRFLW7DNdyVvM5NcT27OvS3nSJT7oqtHYPn22jv+fgosIBblfIUYx5JCpD2D1swkfq8Q5v6c5dq/jli9vGEfRvBNK6Ulg1SFb44BGtPLVJkca6BlaZahX3tnjsfM46LdRxzkMMCa1ctIJelvrv4GPx1G/TtSQX79IV6sjdWuseF8VdMfBx5H77DTAZPX1II93bExwfyO6ifk+ZQRMLbYZl47Rv0W5yD+IZqOCD074nrMOWbOGAa74h2u03KQbce4wp3d47MOGZkZGRkZGRkZMzC/WAcu56qbRP9HlQ6Qfg0Fg1YxImf1WAhQVMoUe9ixX4zK0RR18mWdMrBI07TJ9HUE1Xn08HoeNFr1hdFs5Q4v9iFQp9+8Chsn4Yowq9/7amUxeoYrB9YyVqtmhsRBQ8Xfn1YJ2WJ0tU6URTMXUkqw3g9rNRbXmPsu2GXgfDujrdgOT/dxuhxMAU/+pXPiIjodz5+Ep4bKzy1tG6Z/euQgo0jgjW7smOmdiHHrl+tRR8vvc+PrAW07yPYv36Cx0JqwCmfyTG/SsviEZGkBtzz8x62oR0Xm8imSKQvzueIz14xZ2DwWu6E8IdM6m4ExMVnkjusPg7frprZYdRZs3VRuL1MtppBBru5gx8Y/GQRVTqopS8KPgYhaZz3gbrbiOmp62NqKVRboN2XS7RF2HF5Hn31On5vBZepmTFeKF9VsN69Sbco4u+qLFhg1B1tWzg01Bx/1Dlcxxw/SEvYgDE8u4ptUfP7x/lPNsHfEIoNYCKJiL7+KMwXPzgP8+Ipz2Pf3X5ByjypQ6rZH199QkREHx0eD+qFFIWPN8Hsgz6t2e8vH78iothXPl0Fn8crfo+H1zGf4PE7oc62/bX/bmdYffTpTjuWsR/lQJQb5J32ZUtd7+WYTico/s48TYOB89g/C+97bhDVa4S8iYiqfT/YZ+9T75iZRerg/YjPHcU2kNiCajhx2+FcHpCSWPlMMtPonR9PtHXuk/263Xrz1Sduu3q+FtZwfA6pz9GIJj5CP5/8ZjDfEXhHEwM2Msnq4Q7+S+89gfIZPqGZcczIyMjIyMjIyJiF/MMxIyMjIyMjIyNjFt7YVF0UxftEdEbBNbPp+/4bRVE8IaK/RkQ/SkTvE9G/3ff9i9GL9IGyRiAMafoadiAn0OVG6G5wPujm3tD8mh4eYXM13d+u/GO9ljWBTMEO5ikuxI7Z33/2SMpCxPl0HUzyj9ehjDZDQ8bn0ZKFd2cZoVJ0iuK2KbiX5TBYB6btRTkUJAfOixVfm5+TTXcVm1VLJwAGJs3aSMgQXW9ivilsAAhMUMn1zTJLTMFuYM6Ek7XkIPaPa1Mu7l/WaANIeyiRcJSt0rLtdvgeYF7x7t2PDJGqHh7wxLwH1zW5lqNFRsv6pPIjOF8+zxi2U3moJ10G2jQozMsNPda/9FURENEZE7Nut9XjMB7XLGjdcJntVTR/oh7RNJ2ONeQO10C/xdyg+90sE/WMoKY3AQJO9ouhHRTSS6fLMH99aRNMxc/3x1Lmks3Wew6OOWPXm4WyISIYZlkE8/Hb9RnvjwLgwJLPe92G61x2sf2fl+G+CPrBOCwXw/lnz8Exg76jrdDGRI15olRNIcVtrFoaO5jASuIkJmZrPvXGj5V6MUExbq5q60ZTDsuI6ZxfjTYbS65kKxY+1e3EjWnoMmaDWLoSgayqWiw1Vo2YaT1MBsfcIH4yCnh75vH5rjb2OlO5x6cgQufcIQai6DfEXTGOf7Tv+5/u+/4b/PnniehX+r7/CSL6Ff6ckZGRkZGRkZHxexifV3DMHyeiP8J//yIR/a9E9OfHChd9T8W+iWHzTfxZLUExLObdewzkHFrCwlIu6rNdoWA140oj4ONQ3YRaTlFlHZ4TugK+uJx6Cg7GWGHsnm2k6I5XvtvjsEren/LrizEoknZrw87g+LxTQS3CbEAAFmneEDjhpTnkSm+KKOoNDBQQEASkHhT3gng5VSljWNfDpRRW/CL7oVg2CEdPKTfMWUwJK2AYRxt8wKWTfWD4vBR19vrpPvwxwwm5TNtHdG51+jkEUXB90G66RQf1wOepFIF4TohN68CXLmXrpoYgHPZLFrf35H0QXAC2ToTJvTa6QQrEuGNYpm1Mek6HQUYglLS3Q5EIE2juicAtIqKj1SG5DuRldDBF6TC7P2xYMsqDleHxCBQ859kuzFVIHUhEdMIpBV/tAuv3nWfvEBHRs+PA+Ol3h4QIX3sQDFb/1MmHRJRK7fzo8lMiIjrmuenj5iERpfPYnue2LeeR/awJwYcf7qJFB2kNPzsP9QAbjCAx3f8PF8hHi346bAP0024B5pIZR9V+nRVyR7CkpDKMl4uWqiLZJOn/zHdN6QiAD7qwE4gzdj3Z7wS1AEgVqJmwCvuM8HehWEm5PzqUBKrwHKM6mgSuCjM7fA+S4vHCXNfBnBSBtowrn2OGcCkSRfo5r7+XsMl41bgXf07YXLl3n97Tgb23q7w3o353wTj2RPQ/F0Xx/xRF8XO8772+7z8iIuLtu/akoih+riiKbxVF8a19M57VJCMjIyMjIyMj437gLhjHf6Hv+w+LoniXiP5WURT/aM5Jfd9/k4i+SUT0cP3Fvrjaix9ioRhHOpiUgHtQcuqnvf3lj0W8ZiWh8IDr1aEQUvEkEiuSOgkMU/icrrLSVR9+gms/CLuyk1/3M5gwrDiqcyXvsAwXOPBK6iXkTtRK+IJFoB8uw6p5ydI4D5UfJAB5H8jprBz/RUj3RI3R69ca8HncVHpfl9zj7XeDyO/ri/XodcA+oTdopiP6G6WM0JzUgRroVmDp7Pll6ZW194oveox9Su9ZmLNwgJnfvTqXWSv4sPUsyXKYkP0QGSMtK2Nlj6xzlflTl7F+h/pvK12TSPaUqSMTfAELh+UU/0CwgI5ckPh9zfHHcxhVi+5gnJYmRLWnhMghBl2z1A6YRu2ruj2wkDXfs3UE50UeCNIu3BZg6z05HrwbXLeewVp6Ppz2kT3m0RP8vg4LboPzbXT4RltsOZ2gMOQ83l9exTkBPrTNw3Ds/62/TETRkkJEVHFH/cIi+Eh+ymyi9l/E399+/UUiInrBaV+fnkVzzcVZuG9/yRI5h5TFStoIvqG2SVQhpCqU9mZB/kL1C4j0FxhHhmnS6mcyPeM7S5g47TOf1ku+GpxXJ3U35H6STlDS/6XHEnkf47fo+TiChcQ+yOe4PnaGOess06r+nEyXiHl2ikEbOeSnEMbB9OREAghMKp4BTKtiHJtNOvY9H0XLMNpprHAYR8uA6rYtTBviWF8PJ7Y5X6FvzDj2ff8hb58S0S8R0R8iok+KovgiERFvn45fISMjIyMjIyMj4/cC3ohxLIrimIjKvu/P+O9/hYj+cyL6ZSL600T0C7z9G5MX6ruQShDUniPy3e/2UpaIEpYRfo+SNhBlCocuGvvc6tURr/yZIiwXjo8jLsMOfnDdS1aIe0SD8QoRbjFJdFif7JPVB1ge5w0VzMY0Z+GCL/fxgq+XwSfyI2YvsJr/wsOzWC9+ECsoDnZyrVbzK6QY5C18HEuvMcxKZdHH97gxS5R/5u3gq/Srux8Jp6pzwZ7Ap2i1DvXxgtos++SxWRY3yWh1YziRuUSGXRyrF7p2O85God0TP0GwduwX2LfiZKqubVbmTtR3bxsGLKBTHzCNwlgholuxUlYQO4pUx+uAVRMRc2FenDZC9SyDUAzbQsTQKf2coDXLeaeDWd9Gr99bphEqALokBOubfXoTROx6kKd0FARuwrDPYWgdTsf9fN317DFJY9rGCWDJffnBUbCCHC3C+EYCAs1sni6DgsQHrwOL+I+a4PWk3wMsJl9ZBz/Ib58FVvHZVkVnczrDjz9mn0ZWrSgv4/uor8Agpc8UxbTVc3bp1mtApKht4evI47N0nUJxD0z8vFtZH+RViwj08D0M/CBxHT3/gtUcidz2GMdqh22ffCaKjJtYyXZDMW5h3hrzfGqU4F7ClI1Z7CgyjWjjqYjn/el8xtEYshLUJkg/sqhxX8U/U0r8XIHP6kE7X/LWvgc9FfDvm8r6K6LdpvwYnbSL0qbWQuoO8NFLC97UVP0eEf0S/2Crieh/6Pv+fyqK4u8Q0V8viuLPEtHvENGffMP7ZGRkZGRkZGRk/C7jjX449n3/PSL6Z539z4joZ29wIaLDQUVMK8YRfoqGaRywI2pfMfWTeYx51P4AiPwqzCrJuxwWR2hJvbIbWTF1S8WKYYWJFYDxo4CfTHohrif86ZQ/WFuxD5WsLELhD9SK3+ojIuJxwyv/pUphuKrTNIRf2ETmEhjTirSpDTXgowTGRGvUDYgvpPVSy+Y5KQLnsDIxVZ7vteHpMU5FTnf2XhNRx6OMaBP3N7yU3lWBMYGvo24vsH89GL0rZmx1CkGbCstrvpH6SISzR5QYplGn0BtcR3QOJ3wl24n64ZA9NuVPOqGnKVQLVvw8Vsp6yOxNsWynJ4GKaJiZbZ2+5F2bKPWDhN+jpHOs0ra0mpn6fLS7H8Vv/FAdX0Xr0ziDdJglRwemca2iqh9tUupmx2kJX2+Dj6F+7i8eBV/oitvvgqO0L5Vv9J7P///q94iI6KOngVWEryJR9FesL5hpRNY3xegNNPKElRk6OeI8XCeyZbGMsELsKC1zs7YWoE+XYO0Ks1/VR9imtJrJNGu0h6XbahZx4KvH1YSPombQmFmsL0JhpA4sFYOGiGmJ5EYKQsWK4Tu0xPc5jmnzg0mz165YYYF9+/GZiOiw4e8NFh2RlL+6T/LfzYZSTP08mKDcWS5UfDihE1lvVVuAmeU2qCS1ovruAltNabtpH8XIaPM+8S3tBmUHbCI3pGYeoz8sihS66I2RM8dkZGRkZGRkZGTMQv7hmJGRkZGRkZGRMQuflwD4zdD1MfiFiDypHc80HcuAY4cteOjsHs3Y1wOpDyVJT59SyvpCYn5GPMJCU8i85VaGiVqbn3vIZxgBUzFZaHkN7OvSsp7oaWKmJKL95VIVSs1mV+y4D3OXNp/VSL/FphTIWEyleQO0A7sNKkDKNQmcUGY4pForTeovDUnrZs1uTnDMlMnak5oJ17/e5OelHOzb63tYb961RaHMmZClOVylwRWJlIxtHtEv0jcd8wJXMKk20c9ECFyfMiLCrc2pg0AJmGsc8fLe9m25iPq7MvW7CXQbYWBDhN6YkZMglBISQnxr57Fhot7tOQ1dC0H2eNMo98TXGXGN0Pe/SRpAlPVSDtrruO4cI9edI8EzVc+Hm2DfO99FOZ7zfZiL0G6SBIBN1K8uom3x1y6/REREB27b5lkwUa8/iv3s1UnYh4QL6+fcp1Q3wbyMRAtj5toEML0i6Ey9fDFRw+Rtc7MSiSh1x0GREBLv6olIjhn1skpThXJtsabpQRAP0bhCFcompupQeHHF7+iKA1/2qi1GUvrpe6KMNbVqqZy+TMfE/gGb9tkM3RzFsgf+u+WugvS+XT18uHZjfca0P8HQDSHUZfg86Dsi18fvHEFVRDqIiF0ZYLZXbbp5Jmkcwv8w2yem6tREjYBdNygGqYztQ6iPvXEDkDSOjr+JKwpukBnHjIyMjIyMjIyMWbgfjCNRYBmdFD6jTGN3/Up4+n7pdbVAJ+45RWwMwvYLs5+IoD8LkVcRhNUsIn66S2CQYaMcGQWpQ+WslrAPYsuQAlLBFCjfsoN3x6uOllmsQos4G7buBR3RdXAj/EeWuZDa0SQzRIzBdoCJaJQsDJiVZZ2KB3v3tIEvmjlDs3sMYziuVsRjgRaOMPawjF/eQyIQvOVAF372HgFCui5g/6aWgXOiHsbqhT7pBY2Yc73AF1HHAsPntdcYI5oEEtyAcZyaHlCfRco4yjMplm2YHnF478vLQHe0TfoCalfoPNXB0NPQwgQ+dW2d1E+n5QSDieuB6fXGmWXep3ALLtcF5o2nr4PA9vE6WpQgv3PGdUcSAE+8HAF8xw9CdrFPz8KkWm/jXAB2p2eJltULHvcLxVAdwxKTXt8jn+JB3o9qaWkcyKdh6LXpOUkZHJPtVMCW2U4B5JETj2brkwbQmMuYMpo9hayMBHtseW7exwva4NGO5etKlYDDC+oYA8ocjhAcE/bjHYa/wxYscwfGUQeTgiBcdcnnWXDGShRT5/GE708VtIMAmmoLxjENoiIi2jyz95qoRnv97xxhIYV5nCp8NyM8M44ZGRkZGRkZGRmzcD8Yx66jfqsURSu1LCz937ZFNeEngmPLhewqaihx8moBPhb7oXNKQWGJ0x+He+8fhnP3p0r2RlY4ZhtdeahdYSln2E0tPSNyPLxlQeCer1NoxmN5/WptAF4d1eu45BH2QwSj2ScIK2pVX1ERgGj4JrQX0qwREfW7KnmGapMKPxMRHbZcnsvCL+dQhQeV9F5EdMl1fvT4gjSWinEBC3kw4tQe4wdfSd8vE+eZVbP49SmWzaQa9MjwxYpTAxp2MpHpGZHo6a1zF4oAACAASURBVI1PYag8s2B7SCzwfs3+oc/gfXI/KbdKAoKbDitysN+FZj8gWI9jG0i8cP32qt8yS92h/+LYUvn1rfj8Fn6Znl+l+Yz+jqK6jSE7ZRkbPUZG/Bc1iyukLUTMTSrDlJFO37VlDMMJ8JHs0qprpnvCXxcAo6iZRaIonL7fqfnMpCG053jwuIYxH0b4NGuCCGNtyODHQkuW74JEyNEqzBe7Q5wvrjjVIM5r+Nj+ozAX9EfxWY6/GNIILni8L5+GsqV2iefqVOd98vkQswnKfL04D9su/ToIf0MpZolzeD5jRnP5eljWzv+6P0dplnB+xSxpc6SktHCeZbYnpvqBf6Y3rBZpmURiB6wYpHX4mLSJ7hKwTrGfYcljUPva1TuOCYCvYwmnfnUZ49PYHHEKztPYL/YnLLvDSktXb8MPjy+n3PTxbjre9hI/oE1XPJ6n0nBKW45ZnNQHzD+wwqGfqDHUrnhOOeV7N8anlogOJ+GZ8R5Wr8LBzbN4ndWLMG7KXXg5hfFx7Nbqp5t0Ymu1GT6PvAcp6nwnzjDmZsYxIyMjIyMjIyNjFu4H43jXAJWj2URr2z/wL/nFsAk6RBxVzPKAXVFFITgqK05e8Whxb/J8EInSiGfxT+vTc6Tet2AZHbRKJBwMIyEab+C7N+4/1zwNYWyaqRLWjutufb2IIqNY7uAXwteF/4mOfOPlEBgOCJR7jGFnorPnCCB/nvhc0xkSxah5LQBrmDj43pSJT1bKMOKYjsgUYVvZciTr8bBv94/CO6mZYW2KUFY/f4d0gti3m4gktkoBciNdyJ7ERfT+rvePJX2c2bqlyS2Ho44/qvXF7FT/L8ECT41VXIeGrObw/uEg0hRiPGnfYyggLJBatBz39bXwWEbr/7hnn0ldFqxfOYPdtNeBHyhRnIsqZocQbSxzjWrbS2ZZX7wOvtXrM2bvdrG+SD+HdG+Yp8HoEPn+e3o/ke73vKNPr6tFr3FPiUCdevUmpZy+J/zfbepCGQ/aHd7Wj5zPIy7Dnu8lngEdHp91qsDeEOwDAWmK35PyCHxMpxPsFuyjXad+gWDoiCLT2Kzhs4p64hqqXvDnQ/yA+PYrS8yI8sOtMRizfVJPIuWGjcKojxZHAXOK77kjzMlaJDz9XVJdsdLIln+37NRLr8VkEsqwM21XRmsc+g6qUcxR759AZhwzMjIyMjIyMjJmIf9wzMjIyMjIyMjImIX7ZaqeCnhhFJ6NB3kYJeQf+5WsCQuMF6tlcipM1v0qOp5TBTM0S12s4dAb792wKg3MeBAZ7daOZ6kVGXWc+YVWt4E0d0S3qzTP1DNv3SF+H+YbyXOqzBC4PUwnbKKcrBVM1co0KdeEye4kXOfoQbAnrRbRbHi5De8IQQFwrG9Uvs8DSwdFCY9hMEt8BhOo4sjqDGVXfngY5BJW5paWnaFhmrbtSKRM01epGbo5HYrH1xdhu3qBz7EIcs4uOMhgcRn6yQ5CvGtlQnwvmB6374Rx08PlQLVjzya+gvtBf5PgLhsAoP5287cDZboVEWzn/aLv2BzaSfCHY5oerzP3bStVRDSQxMG40tMZJHWaQ7qVQBhlIkbuZ+uiMSXY7blzjEn0IPjMs2jZ63gBNBi7V+cc8KLyRqOPIJAhujtwu6n67RAQ9GGwYy5fo4yqEMyp1iSsrXlBzUfMniKirZ/LNh0CQ9jKXiq3jjGXiknPIpTRfcnO93A3aXFPfX6R1lPM2sM6F+kpyYOK+ZnbosX3J16R6pQSjAHTPL4ba1VmAVeK9HtTQ9y9WCLpgMDT03idw0n4G+0tUjvGLE3kJNPgoDwdCFOy+XrW2J0DG2SD7zkt5SdBSanbhXZ/aVu0IczsadsQEbUriJ+He6xewr2Dv/deKz8MoENwHsshKXM2XAUwDXZv+MsvM44ZGRkZGRkZGRmzcD8Yx6KYJcGTwFkKD9hIvRSGJEvTpGXBQKpz2yNmvDac7u0YjGO83IGZxubIMI0rtcw1TJLLHho20jIAxV39tE+uWyT1iWmH8NkL3uEzn7NUkU6LtxyyTUQk0kJERD0kenjf6XFYMS0mxL2Rui0KIqsy7FBfHgVaC4xh2zqr3RsIIN81RgWu9THZgXpq6RjIJ2B16txEGBZmnVh8tlGCuQsOKjj6OGxPPmR5k5eR0oAIfmnkNU7+9g9CASVv1X/xbSIiOv+xUyIiunw3VGz7RLFFT/idnFwfTNGbvjMaLEM0dFJ3RMILE3RW2KAziv0KsjlgJnrVhywzCFmfZFzOEda24uXOOft9Oh1D2mnFkjbrxTCYp+V2QgpPjCcPU4FjNqhmOREAA+Z/37CMzj52SiQREGmpgzOB8buASDgkhdab/eAZwGD2T8PkW225TynZM5Frsd9mmthDYAtYHcSe6LS0CADkNHb7h2kf0han1XMeq4Zp9Ng/+8qTAB1j0bFMY6klrEa6WdKV0M1Mds9+SKLHucSU0WURPCeBj4uhVQonyL3AEKrvaLBpsN7hO3X3UH3vSvrAPtmCCdVBpcI0SqILToWoysT5/m4YR/vzQurjvPPYpmbcE1GLE0BKboYWTVh3JAiX5QTrKw4Y1eLqkp4w7SC9Z529I/I1M44ZGRkZGRkZGRmzcD8YR2CCaRSG0HW6gQKs2a8VllEGv9RZDqBHwnkly9OcBmZlfxqOwfficKJ8zyzTaFL8hYuPLRGdXSOshRWJvi06Jdgtq5/OfLbSQBQZQjA41WVoG+2P0R/SVSl82Yp1ZA4gHL5m9gQ+jRADhs+ixoCtU21ULtKGAUupfRXH0gi695j22pyPGdI/g3dqbt1s1btqRtpAMwjYwqeHicHjH8RCm6fh2PEn3P7PAuNb7HR+MZbI2PA7OQ3s8gpM4+nx4FlOvhMEmh/830EduX90Ksde/ZOPiIjo5U+waHOTPgqRktow6TmjsLJiGcCiYIdHSvZmH6RHFI2Cvtxw35Nh6vlCic9kOr5L1Rch7m7PTsa0Iy5uy+AQ0nBChsrzW7QMYT3h22hZRX097LO9HzI6+j4Yoy0fkwQCepyZ/l8fhZeu/cwqZhgxVsH8QlrIY1aL59zuPKV4fOiA1FWXqdklTNgrh11ruc+J3/op3wXjSsmlLF9VSUXEF9HxvRRrkpvSL+3E9hkS9s+mEezTz/peVhw8YRzFxxHWDNSP/1C5OKzAec/HtI8jfPTAfHVV6g9JpNr2KGUcWydhRkymkVrjtJVrIF8nvpyfv1VJ5gvcS3912dt3w/29sTIK6bxRbbpAwge2hvDn+pLnkT42HGSi4naY3rGDtCDkkCpnrrsBMuOYkZGRkZGRkZExC/eHcRxLLTimlOs4/xVHcJLgVGc7lZeKf3FL6kH2bew3YdutYlPsHla8xeoo7Ic/IxFRtzYrHmw1yQD/tDks1FiZGazZHBTa3xA+XLwVEWjHP1DO4VXS4S1HNNmmeWN/k0rdE4LF8J264MhpsA4rJcaMJkREJVZ4CxXVBjbRpnDT7RjZx6lV6OezQpVUdbc52Y1G5424GTpXBvPFhx5/J7YpUljVr3aoIN8gthfSWonrE0f0HX7yy0SURksiDSfEa9fPA9N49H/+Yynz4Hc+DNt/GM5vH4RVcreKS3Sk39o+CvsQZXlg4lL7/SCSEr5QwpRo+gkRohLVyGMw8fEyYxbPD0ZDs4Bg2mvDvKt+1xjBe/GHVNex/dSb1pY8BqyfIli/XRPbDf0LZZEisHXmC8sq2jSd+nrA9ornRc3CeikxKfXdLpdpulGJCFepKB+wfzMit19frpP6vTiPzuTbj8Pk+w5P5ZEtU/3WMHkx/V8/LLNPWbFuox4PKeQwt6/S99CrqGr48YlouEP4DkYojAU62ptVDoRZF3aN66J99sBuwu/RI5kt0+gwjmDyJMKc+31M46jmUG7TnhlbbWmS0sKSGv9R9Y6QxrER3z3cW1VdfCPTek3CWM86NRbv2qfd9vtJDNhIVReMKXxfOmxpyzEfeEcQSof/eq/FvXmaX1zwWLviOWqvleZxD/6YBcAzMjIyMjIyMjJ+GMg/HDMyMjIyMjIyMmbh/piqr8MMarU/CiaPYsti3/oYTFdsqu7XbIrhQABtPtufsAwMm8miuLeWA4AGCu8QKQ9lQlmNSFp4DLoxFU067N8C1UaZeZnXF7ra2M1cSQlI+EDCxJNAYXPekp37tfkZjv6bRdgiB63I8SgnfJioIa0D4WMd7AKx5Lq2JsDrzRM6ZgmPPieQZg5ulBd7rKpa6kjMscaTWpnNqovQTsuXYd8yxKnQ8fvnw1sujJmy0+YMvnjDwsxs1m6PwvtYvrqSostn4V6vf+ohERGdfTWMq8X5H5Ayi1/7zfDHx5+Gz6+CXRDjlIiofCuYIvuSzdgcrAaJCm2Gxt+9Ne1oM/Qg1ztvHTmeCubTIg14KZVZ2ZqYPcANQ245Efw21T9xGqSpxNFiRp+CVVYHs4ydr/u67f+oX+fJ6MBMz3NfWUICZdhecBPZcVBeEgTEf6/rMD+06zBfI2jnxT6aqhcv2EzPbkMwbTaxCynTL8y+lGwD2JS/sq4QyjyIeZ7lo9A/2r1x6SFl+p2IrRuU8YTJeUjBxUDqYEzX6f1hioTZUpUx9fDMvmgXkbvBOGBtIh1UIcLdMO2LS5bXyc09tXkcwTUIhoNZOgkm5ctITm/znajL4hgC7sRdSl+O+7Qz9m+FxjyzNyytBJBHzdnkBDxmEmF+dvkQ9xLutw0C0up44XLH8z5Lri3OwlmLS/UdcUjbALeq9rdrm8w4ZmRkZGRkZGRkzMLvHcYRmFLEZkmdGC2vVrnCOPJqnn+xd9hW8bqS8ghbIxUSLmju7QgWDwWesVUrV/uD355zR0xYe7YY7sTiESsyZkg1UwoRYjjur8D+qXrDMR8MAljEbRO7F8SCn18ENqHmVRaYRp3mrWFBYUlpxkyEFgDH85RHu6TsFKIQ+LVFP1dcV9fFSQzqQtq5fsfPzivOchvba/E6/L35LLyHo085kOOjz+JF3wrSON2SWQVnodkdpek4kW6sYAYSWyKi4kWgNR9uA4N8/CQwh4v3P5EycovHgZVsH4Uy7Tr2i8OD8DfSGkK0HIxSq1l+OPMvDduvHwbNYoJZdAAHppAlS0OBHQOD5r0d21xaaN6mq5zDKnqAsLbI5xjGvVbMHgJLbIq/qdSZXr+z6RYRoyhC54qtAZuIuaB0ntOynI9OA6V2uYt9CylEt4f06+edk5D/8ujJK9n3vXdDRygPbBlagpGL50lQDLNiLfcdPV9DuBp9CNJqIrlDJGnr6jXPY/yc28akqSUafZFTBg9PJLw0QT9IMuGJXqPfwvrQT9E+RbpN5XgM0wgZNcjzeMyqZU/V89u0hiLIrt4RAmU6I4eUpE7Fl6EjYUNEaSpcyZ1nv2M1ResHwd0a9l42lfDww0CUm4gGdB3GihYvF8k2fBcjMI2LHJrYuNUVqgOrIF9PG0IsM54Zx4yMjIyMjIyMjB8G7iXjmEjwVMYni8WIkzL4m1kQOadW5za+vyEYmP2j2BSQehBdbPaj6JRMykCp1cPu+t/lo2fj3opZah9xRdqUdRIRcqK4usKqkTf169gWzYPQFotHga07PQlLlgUzCgfFpoDR6EQSZFhVVnEZMAhTsOyHZl7BcnYi/2HyZxFRdRpoBvhDgpXxBMDhDwk5Bc0+wT8NjM0cH8kpv7fm4K+A9VVxD/jg2JXs4VwxHNbH1ekwq5dh++7/FZia7td/I+x456142mXQ0yhBKdUQhFU+cQX8rGresjDzeXgf1XlUBu63/PfFZSjzmqmSTXQ+K/he/WcviIho+xOhPrtHsS9evQV/4vBZfKFQRDMb3LerS1gL+IB6n8IyQYIGLIhuN25/8LpgGsEwaWYPfnfwHeyc8b7bze/3mKocNSTpi+gfZZnOWdp/0QqA4zpeys1Yxsh/UHx2O80+enTB9VR+xWhTIyju+QzL9fmeR6vIoqNNwUJComtVhfZ/fhV9HFefcFrDx/DLxoXjTRt+53vu7l66ysMD3nUM/RxuC8XylHXqa7a9ZMk2tOlGp5OFk15yuUQiR+RtbJsof7NOUviFz5Bbkdto2SEuU18V6fU9YBjAn3Gj2Nfj1LcXZXHv6ireM0mPSFFOR/tBVlwPfE+CxWpU3xH2EbvED1L7LXIRSCftUmY18eXEvkX6DO4X6htY7fR3RW98oqXMpK/jsF4yDvEM3fAcqO1I+lnze+Og23bNiRtky2UuYhmknMW7wXvVLK4cm8FCZsYxIyMjIyMjIyNjFu4l4+ii+nx+44pfhfbZ2zKzwZFMLUevpVUwq1rXMYpXZ5acnFoAWcJKrYiXn6Sv6/AASzO1Ujmv+BmYbeOoweWPv47Xwa34XmAVse0TH8y0Ql13/Xu4ifDqjaKQHbRtynosl5EVAPsInyxhMPVqbURIfApTEdhW+BtR9slzoj8IMwK6aMiUSOeBDxqzzKvnKp3gZ+yPdsVqAqCP9oou4JctrkUc2dwvYuqqbg0/Q/abW4KBMGGAofL8fPDBQZorTbkwi7sO91icIYpW+Qc2/gBy/bfw/qwwcOH8LT5ZffpZ7UPkcMfP1XjMIfwfRawXbEF8Tt3nxjAv2v/NnW+n+mbMsaBYlBG/3zki4Z5PaG3Ey8+uwrt/dBwj8hdgeDeBBV8huprnlk8+eRjL8iuB3xYYoM4RAO+tf6f+iHbBaxs+3rT1aOy48eubvIJ8D6j5dcxtDkSTTk+4S5lGMH2dfhbUx4h7d943vfGJk3uqVyikN75q4Pess/maVIj2WfT5N4L1CdXTT5+WiQ+eTJ68a8Ln+Loh571zJwXutWWG1XJSz+p+0euig+slTCiY8iW+84fXkzZEggSez2rNcN/gezszjhkZGRkZGRkZGbOQfzhmZGRkZGRkZGTMwr0yVUvAy5w8ih7HLI7/VfqZiGhpnMmFcmdTVBNpWuR6jOYypoD3mtblDcwk1kRGKeWv4SkGjJmxm2P1CK/CQZgdJHfwZbwpzBf7h+HCm6+cERHRlx5FU/UlS1sgmMUKDmuzGpzb4dC+b67vMrcxuU2dI8EkTsN1LN3T4V2rMisWIl/WaURPo8xwzYiMiUgBKdOfNQOKWbof7ht8VueKiRqm6QmTBVDsUxP16W/Hmz74XghQKV4HwW+YhrUtpL9kU+E2mAeLlo8dR1N1c8QuC8ccsMJO1jWbx7V4+KCGOw6WWcbAHhH6ZvN1fRbK1MexD9VXcOjmc2DyE5u6vZG6OWRFtNyGkeAQk44nHSOi13w5NjlrmZnC9gsbsEVEex5zdkrS7g8xfzW2dyQRMgNTEj1jpjq4pOh6RrM2m7kQWKOuX8m+sN3xXFOp6xz42ks2az9chr75nWfvhOt+GvsQ8irDnCqizlqk2gpGixnTMWf3towKVGnT5xuYt/U4N3mV5T6t9nniOWTKjG3nfSjksAlRf4dgbof8CszGGKdEKrgMkjhWwooomjt5Tin3qcm6VNNlgYAXBPRgOOl68TER6PfcAABjYk5Evgfq5UVSWN8T5v54T/PO9PUwzzo0mbz+kfGYjA8x96b161XHGIwnZy63lvOpucCOuRixq+6JACF2S2j5d4GWQ+rRFzkYqxLRcDWOyuG1x5AZx4yMjIyMjIyMjFm4V4zjHBRTTKP53HsBNfbnfosQdOXsfsH3MstJ/Er3IAtZdYpIGWCfXbGo8wZBMYX9g6iCGgoWGJepoysR0f5JuMnjHwkSKF9+EJjGD14/kDJgAZoGAsMs7MvMnGYQdixlA9HeKRFhAAzHlKN+5aRZGgXkSdSu3q68kLKrUVJCLJ6N58KCCvIfGmNrrFS6JGxtQE7CbIjUDp/Dq+9EB7YY/JFcR0skiFQGS2SsPw07Hn73UopU3/0gFG34OY+Dd7SwjETU7aKUDhFRWWPoP5Z97So81/6EGfYNVqfcji/iErZeQR3f0KV6zInYPktocfBOreSGFpfMGOPSknqNP0ZCNDKMwiJSuiWK6bzA9qGbOKwkgmPKBSRpOGhDpRCUFHxW2km9o84EkkgfcNiPKDY+7HFTzOBceEFedsr00v/NQWEc9r00isI48r6Tdeh3ey3ebxjHPdNiFxcI2FIsCP9d2XRvGp2ZC1A/79GwT1io4TvqjdgyWZaSYkpAYUK96qEL2q8hj64xFiywfnUcwlRfpsybEGqOPrkworUZK6qyqDvYTRt0Q0RU7frkGCxzieY+M45gHpv13fBRwjByB06+W7keePUFAmESsW/z3jwLoE0RKDfgU/XlxHpkOpbqQ2AfJ4NuzC2FVUwobfQra5IMqGptzUitKz3SE6o0ygeeg2GlxDtfvlbzGAecLWZ8JWfGMSMjIyMjIyMjYxbuB+NYGCbRSytoFWoty+jBK9OJs0sowmnUtChrAakR+FHwKcnKTnw0eOWzSP0PwzXNvZ1f8tZHRj5jNaJkJ7D66yW1Vvh8eBKdUk7fC35u60XY991P3x7cE0xjL+n+rF9e/PuwZz9I9iVcbuxDDeHJ3lhmYyjzM2wcMDC960vCfla88m/lmeJ1wA5t92G1tV5yijl1K7CP+8b0L2FT1GoS79zzuWRUfD3xkYSweEKXmtVkaVayis0qWUR+9TLsO37K4u3ffyZl2jP2bWT/wqIGO6wpEq4z5HNYqqc4xGW4LKhFNDhsdw/DgdUjxRSy0LewmlOpQA1KlbpwcYb7h/YHs7GDX3HUgp5OsQaYNGBWRkf/vTpJWVjPZxUXApPnMXrbq2Vyb8+PEX3ZE+G+SyR+lWNlyuEzDMsM6Tp0z9hOPA8ll2MpJ+MbfbWPbPUDZiFPl2H7jz8Jvo3tay5zrBjfw4yXPiK27PmSD9keVWYsfZ1jWej4lYsIt1NN8cOcEqC2RBeEwLlrLs5jBeF7L0wjN5e2UNjndMcMph32bYTMjwh5qyke9ai36b21LyfYP3w/IV2oJtCi7N2QvY31wsDhezkyPPER0u9mYfoSpW1cdoJVHxuIU2z1VFpByN2YCyS3Mb6bnjxP9PE23xVODcA0akuJ3k9EhFfalOG7oeOYj91jFR/BU3k3Q/owM44ZGRkZGRkZGRmzcD8YR8CLpra/fr0VgsnjJdFBM345Y+VUHlQEap/6fuD3tWYlEdEmadp4BQrRZKI0UjvUC1u1QmzTY4UhA/TqDz5nV+8wy/aVECF7erqVMvC/+/jTIKLbXYZXvHkrOstIE4pPD/u2YcWpI7b473rl5Bq8BlP+U2MRytPX0+XDtjarLO3j2PHfe1ok9wDz6NVxyuMrpoKzR4bMUif+TSySrEINe1QZ1zFNW6q0hfBjXT8L111/Gl5Sv4+OSGAYhR1lVrHQ/d+MBTCP8DskGia8B6PRM+OoUwVuHp2E88/ZIdj6OhJJms+Ctz2rOWu2ot6m769sEBHIkd3HsS0Qed3NYRIMkvc8wgwivZfXE8GcIe1e4lY5Ih6fCs3LzUfLWMbgNpgaRXOYRgvrzqUBX0Ut+i1Mu1yAfarUnHLCTOPFIUyau+eB2i7Q73Vqvz381WFtoeRzuDjvA6src4vylSzMH0KfTvineYL8eKwFLE249wSTZjDFAgL4rgHTR0RU7zj9pVi30DbDy4kxg9tUW64kmYCknQtbsItgDsM9mU3cg3FM/SxDebbaIU5gMqx6BuDzh3c01akxdyJNcOLiyB+qiQvY9+UJdsuxkXN0BVFn81vGMpDhrPSCvXMdyzwCZT30w7ZpTBPfY/bjbnlsdez7un1bWTTZj75dXf9dnBnHjIyMjIyMjIyMWbgnjGNxrXajG009BkRVa2rIamkxQwIfr1KtSlowOFg8IJJML78lQho/84diXQONL28xM+ZigVWDIgnOv8Yru6+EiNoT1ik8KP+87UVYxcPXrzod+iTKSgQMKNLiwedRCQsinRrSi+33d9Nl5jGM48t32x3A+mi/jhj9HAqj7thPRFTXeL7rqQK7kvPOEf/RPm1T7b8ifpiIFIWeYJt+JiJaBPdF2jxjLcTXrMNYq/dwosQ+w83DVpUp4HdkmMHiIjLR9QUzhMhhhmoeh+vtT5X/6MMQ7rx8yfc+NIPrF9jH2/7hCVmIjipYyC37ErJvZx2Dx2UlLOyTsTTwTt4ObjXAdhvoIvRt9HWr+0mk0nJypH6n+hD0Qqf8dnWfI0p9ce8SjbqPHSOto81oxxhOaWaQk9Bx1FO31XHsuE0ebWI/e3YVHFc/ecqpBVGHh6Hdk3RqeJ3QI8QxRWoJ+wjmJTUUhUPtSHvr54R/2ljf0d0M0co4Z+p1gohD+kQ9F4ycB0YvsXIhapnVD+Bn6TGYEnnNXblUGsRoC4ngHpSN15GIaWETh88AprHcGx873Y7zjQPxfKOR7DUVmF6xYuh+4aYhHLsZTpp6kb4vbVrEMNoOY2i1YQc+j6TqbplHHHd+RIjig+OTC0CrlpiB1DNdy1HY/RRDi+tcWyIjIyMjIyMjIyOD8g/HjIyMjIyMjIyMmbgnpurPCfpn8XhurXC4HaezxUSto+4RHGMdebWz9Qxr1EA43HzWciTll4O5562HISDh2atgJmwPkZ+HXA5kOWBOPagyOIYmgTG7Zaq7U2X3XEEEodwmnWC4lwlCmaGQMEi35AAmQJicE1UnPg8UPoJltHgzzl+tDoPz7b3n1KeLkRvJOb02VRqTNIR4PTNQlOXg59vy21pFaZwCf7PETn/gZ1lF9WzUuBBtqTYpSxRNTXJ/Pqnly+jUZs0mTB0LvrfbK3b75F5wrHdbTxzh2cUCJjKlmFOz83ZjLPPaDCmmTHEVMGZtiu/v+CiV4/GAsjBfQ+ZKe61Y6RoJEOmH+xBcYyVt7gp6nFtMyQRZoB8ngXIjLho66Aai3tj3cBlcKx4so6n6f/vB10PZ94P/xP7HQpl33w7JCp69jC4NDYSOm9R9otd1sILw/XC+HloDPZeGkXEtc7yeXMx1ndc4Fmeh97vQbQAAIABJREFUTcsD/WlrDXXMvTgfQTLuvY2QuDY/xvFt550+Pa7+FtO3SAypfuEEmI5B5HycuQ7ojXkXwti90xbSxn26P5zHmHALifOFrahXGO09I4BG7s1bnfTDBLG8KXojf9fbeqpqSTpVBG0exzKI5W0n5hAgM44ZGRkZGRkZGRmzcD8Yx7KgYr2OgsV7FdDBzvZ9y+zFktOX6cAXpDZjaZACDMdeMS7MjPSbsG03LNGyRCCNYqFWSIPG4enLdBsubh6BV3ZJKiZZ7aVlO/UZcg6QRsDpLbM7P/GvfUfKXhzC85yzjMUJMyb7Jr5GK74NGRAt9WFZjshA9oPjeCUI+livrxcAn4OpIJubiCULuQBGR8nx9Ib9Q+PqwAZiuYorFjivECAxwkASRVbH1pMots9uF15sexXKFlfxpYNhlNW8+awlmJBmrD5P2z1JpwmJDAjWQ5x7oYJjRlhJsIFERIvnIRKl2gZ5FAjMo6/vH8ZbPv8nwvM9rkLKwvXHHMWiGqx6fk4eykslJbTnNIk8Hg8lPP75uJb9YNJq8RqSPaFQp8Zlywy9sBbyjnSKrrC9MsLdXjpA7x1bLKo0KAAMZBLvJ4LY45I720M6JqbYyDHGfqPGJ4p0Ruh/Smy/NJI9+tmsTn1UPYvnbOpw/6smvM+LJrTxr/3mV6VM/ZTf9UOe21ly5+mnMS0qUECah4OlhOrQcjw1Agh4/sLz6YAYxyIUPqu/bVrDQdCaOnYa+m3DES9Iy6lZSR1kou+lu1KzIReY/7ePVLCTCbCCVI82luE7C/0/BsUoy4mRNDowwQv5OS3LJdeD5eMVW7QuIlvfPAwPcfmlsEXCAC3rAsuZfBciliUqycV6Wesb5rVCl8W7xjnpc2tA/swNIkI6QzsknPEuqTBttI47Fie+tJhFl9MmAvrGxnm7UD8i7PdkaT4TyXixtWr36ntpyQFtb1/PHGfGMSMjIyMjIyMjYxbuB+MItM5qHEsKxKOjjGYcGyiYwg+mGJbB5ap0tYCVSqd8QOKKzJyjr2PcCMAiJoQCysBNh1dgOi0hGCXg5U+FMo++8ZSIiF7sopPjniVBwDBCXkOzBMsachjpdT0h35gy7Pr1w4RL4p1gSg5njpqCx6IM4BUBy8qpzfD6DkhLpxicKNvCKzNuN81ylmOsh/MMA/8eYdmUPxLohIEPjvMwzDDK6vt4HY8htaDIV7TDy/I4guhvfRme6+oB/ID15cJ1dg9Cn1ycs6+j8nMqjvj+9c3Xp9YXikgxtPaY4/sk7JCwbIq5EYY2bVSPXYys93gnhFSP+NSinqNnRGi2biCNcxOBc+d6QJTc8OR4+AifB4kdpOI8KJYLcwjmlpbbVjOlCz7/7U1gm//eb/xouO6LWAZzZAumkKVByjplkYhiykgZRp5PmijFGGbQHXNgppzr2G6Ksewdd/rn8GYj+z2/RcO2yVYz+Eagv4PotaoXLFidyBfhOs79rZ8gztEWMf67ZQmgdjP8ydAcsVTVUSpI3quinbm2SO0kcQjm/r3Zr40s1rfUndude5iyo0zjxPVuhBuMYfLe0Zypc8T3UguKy+8U+fxmDpaZcczIyMjIyMjIyJiF+8U4TgHLUPgrqDRfsuiA4DGYl1qleVuzTyP7BvSLNLWZ9nGMfiLmV7nzIx1MJaLNNPG1P2GfkR2uy4+golPxNxLD7x9xSiBeEbz//XekbLVK/e+QOk+zi2ABrvbhZmDidJo9C7AUYB69NdJdR3/OEdy29/QYmIGwcq//9uvspS4U5pH9nA68XNbXWG+C01IpPnHM0qhRBN/NBpFpjn+UZRrtY2kfRymLaqBPN4r+Q3/HM3Gf3L0b2erF61B3GRFIB7iLjlg9O8Qignv1MlznkoXnGz1GmEW8epuj2neBcay28eGqdahXx37Ey5cYCIrxErchHkcQ25dITeUzVknhZFskEZ58DBH0IH7VwLRpNIeR9PHvsT6o93Y2mnEC1if3oBSLra+x3NO5zlj6QD0X2Ixt3jnYV4gPJs9jXL/3TqKfKvr9J+enRBRZyfeOYpkz9sP+9kdfDGU+Dn2gVP6DEJTvl6m6Q8dl+uRdwfEXO5yHlpds94+XQbq39JXxCbVppzbtb86JkxgUdegaMHLtKn33+rvC+kK7jBrakv3xrL+gro+wfrYOi1i4jGECfE7F9Yw3PZyGfeLbiO805b/ZrdL6xGhtZekDOwp/PByzwu5EMXnFyFafN4iAp/Eyt2IVvevJ5xuco+vuRGNfB4nWdpwvO4i+ix+kufcNcesfjkVR/BQR/TW16w8Q0X9KRI+I6D8gok95/3/S9/3fvO19MjIyMjIyMjIy7gdu/cOx7/vfIKKfJiIqiqIiog+I6JeI6M8Q0X/d9/1/eSc1zMjIyMjIyMjIuBe4K1P1zxLRb/Z9/9s3yiktKIiqKhKsrdUxcKADaXBPSO7AnKfkSPolm80WoNpZcofNen2tzHDYh60X4m/C/70AGrDA+we4XvhcqgSRkCnYPmE6/ig816cfPOILx7ISwMPmA890a535WxNQ45W1uGuztIehIPj4PWPgy3iZvp+yRxhoUWP8CXkHlgYh3jaH+PIv+O+aJXsWS5aSUddrWN5AriP24+vrJVYTL0YMrhVs/i1a5YaB4BMeBzAjbx8rmSbuO2uYgGGqViZvmHwXZ+G5Vi9TiZH+OJZt18GWcrVlORJ+3tUrZXp6mMpaFRw1gtzvRMP8tkNTVjw2MPE71lqUhwSHaMZoFwZIcEDGh6/TiezHMHhEznXEdTfGDWQqEA3wAtKQc35O0I49P+aGHt6zZkkdNEUiAG7mC3yGqbpW5u2aG/dklQqnL6s4oX3y7O1Qv++Hia1gxSOYToli35HgE4yVZtgmoqhVmUbV7WkbfFbmBd7qtq5Nvnsx6xkXCYouLZNSKtYsiP1eWS7T8dwOk7V2wxC3Deu+Mgc6yAyPU6afIfSfjDkEVUggTjipUl0eLlkH/p5rEaATcxRQi7/RB+Ey4LgsRQHwcTPyqInavd6E+Xjkq2VwDtG4Wdc1gftFXeA9JKL2I/dEd3PGygBORBQCZvqJ9p+DuwqO+XeI6K+oz3+uKIpfL4riLxVF8dg7oSiKnyuK4ltFUXxr3115RTIyMjIyMjIyMu4R3phxLIpiSUT/OhH9x7zrLxLRX6DwE/cvENF/RUT/vj2v7/tvEtE3iYgerr/Q95uVsB+atYxCxYZeqCqyEMFjZhzBzhBFFgbMIhgYiAcnAuBgIuwqZGrFg+qoMhA3hcDqgVOlLS5UGf7NDBZyeZqyrTr4A5c+IACjgbyGup5xsIfwtycxAtTGaV6zGXY90s2Q7pmDITEd7xTFy9NCnjB53DGxxDMCqQn7Y/2IbQCGFhE+Z+HiKrT/YcVs2you0SVdI96NFRVW95Q+M+EIjTKHEzNUHbYNgV5wXIezOhFR0UM2hxnLw5IG4OCYcseM4ysObLhktv44MkvVOvx9eML3uoAGh7ocxhozGRWLoiOdIBFRxcLoSFcG9tR3djdbB4WINtsDw3fe8jtC0I3HemM8xXSTNCi7b9Jz5gSXefeygV6x6gjGGh/DDZ9bqaBBO65tIAxRZBgrwzgeLcI8dKH6CY49XgWxd0iF/Z3v/Gis12sOQjzmezGbmLDDeHTDmmCs9ItYuGR2v51i8M08MZDc0TABGHrMgX2xLIzImug25445GVswkNYZXsb2aakz+qT6mmtRZzsOkiAgbNNAGj0exqw7uLcWMYdsixUz15JyzREzjav0mGaZ5TmEzeV7mLET6mF2eMYkadu0nTzr4GBeTb7H+8G+UcwJoBnrEBNfm5Hh7gf7oEIo32H8cTyNwM1QWiZ/7nl3cO8/RkR/t+/7T4iI+r7/pO/7tu/7joj+OyL6Q3dwj4yMjIyMjIyMjN9l3IWP458iZaYuiuKLfd9/xB//TSL6B9deoSypP1oRMdNBSkanuILzRzc4JxbCShWMI7MWKi0PUgu2vAXTKL4bykcRjKPnQxXvmW6j4Gq8zoH9FyHDg1XR7nH8lV9fFkkZPBWYQp0eT86CcLeTtq/BysSkGCq1fBFYBsOmePhh+Dteh86mDpxAwkqaY7J6c5zQOvZNLFiEmJj10AK8BKFnpPGCEPtumP5peHO1+raPgdfYpH2BiOhwHPbtWfIC/atohs8ANr3ZsH/mcbxRw+w32MiSRZuTlaMZY/VV6IPrzzh93INYujoKFER7GiwCez5W7dQ4gr8WMvu9hzK6/0POJ32ew4afJSoKSQoz8QerndUyFu/iBzbsM+KWxiwWhlhhU4GRGn8T6S8hdDyU9bneB1mfoqV5kutLOk3v5sZ3Uo3zTpIBMJPMRetqyFe05jqvdkEf7GQRqSZc5/2XT4iI6OULNqEoP2BI7MT5kZ9TsYtgvyAALowSBMHXsX5L9iO+KkFjDX0KixGR/cKxLOAekoJNsZtj/l5eKlbBkCyKh6z4Nj5r4nKMKfOqYp/BY8sM425T8k1VGvNHoVhAYW/FN3FIm3bmGYQF1M9k9omPo8eWCvtKKbQA+BjTmGQM4GOWVZvDGHplxvwBp+g3t2N41HPa//D9LT7Ic+TrcK757N5b7un8yJnxPftGPxyLojgion+ZiP5Dtfu/KIripynU+31zLCMjIyMjIyMj4/co3uiHY9/3l0T0ltn37934OmVB3dGSCo58LrZ6yYMVFEIfEZFXJucTEfUcKd1XQ1HvFkLfEh2WMo2dWuzbVYz4iXg/zqVskXwmItq9hdW2ZUpUGWYfm7cCc1My84XoXO2DIKsPZhXqxXBNIf6BbSrmrUV1+8FyihkJrOKmfAnvCN69LKYipW/FhMrqbXiuZh4S6H6BMpK2j7dKpLpntrCwKRD1ahlsB1bzZm2YRCOymC4iF3umTXVqS0QpQ7i3YbauVdeRvmcE79tNpDcxxjB+ENF59HHYXn0xNkbJfXvNzOPuaMn3VCznBvfk898Nn6ttLAN/X/gDY4zhOppxRLt0lqlKmAhKIMyLNlCAFAZThuvw+9S+tR33UxmHDoOwWqVR1TjbSydoI5tLzURja3x8JTWotj6YY3IVVQazaMHtD6I9icg2jAOiqS9Z0F0zjs+vwst48eHDcF3u99VbMcq6g2/vM1a4MHNo+JCOHyhJeBAhfet7rIGHH4w5Z/Jif2TPn7EwfUfYOs/iMfGdMIA9PfGxM0X5u0J267LGj16YNM28o79LUS6snnPg14fPh9QaR0TUcScSJRDLot4Q0l7yztQx87r6pbmXHiuWacQzeOzfbRhGl3G85hreIbe7GuuFfC8Nby/91FoJq2HHs/NFck/j+zpVvzmi4HcVVZ2RkZGRkZGRkfH7HPmHY0ZGRkZGRkZGxizcj1zVRRDmhgxPqeyjRYc8vMyVV85vXZitZcuU7UKbZIyJ2sp9OCYBkTAYc9ZN6jAsU+5hDkwDJpZKJPlwEnbWR+H5IBECs0uvHNl75JI2EgaJicU43cMUBrFqomgmXvC1kXNWRMOVKQs5fhsODGlGJENuipsIgHtlZjkCj95ce6eHKyxYXgYuAlFWR9XLmHjE5GNNZMm9zFafb0zWNtCKSOU3Z/ORmIz22vTE/YxN1QhK0W4Tck10ryUH+qix1rf+c6xesyvDfvjuJXCgTp3V9fNhX3PCItXLoZtJDcd8MVXzdq2eYcntZc3PXrVtB3EgUklW6UWvp2sjrO3Yds5fB5s8zNkS+KLMwBhzMDV5ot61yRmP6+Fzp4K6ZCgYd47EgMVjteN7YgyXSptF7mWEvyFq/tHZqZQ9+ywEw4iJmQNhOh0cs0eWAzw4xowau2XaZ+B6A9eBXgX9HRB4Zl1JnKCKgalTf8YQG7wjXWbEHA53AD3Ob+UqM9xlgzrElOsFQsF0bmR5tLkd5vXBd1Yy/5gAIYxdPL5KhoGxK0kxnLiOKVeuAVB1zzsBEkIY34V5sc4cOhXM4sox6XO88xyz+OT59tBtTPjOPW0QXZTZS4/rv0v8tsF7VH00mrFtfW/ni5YZx4yMjIyMjIyMjFm4F4xjXxbUHFVUYsVZK8aLnffhqC8BL0o+B5Ip7ZqDY7Da0mkEIUZcp58j8xjLLs/65DriqL+JdYY0iDjsQ3JH/RQHQyLnrJlBWKl9J2F5VWFVy4LINcucVPXdSH1qx3pka8S+HaRZnBXaGDM4tVKZs+pqOL0aVkL63tgn9xAiOS5pJZ2aaZ/DIVJeECsHkzZV9/3lIt3hrZ5F9gPbsNGBMD0zxwPxeH1LXAfssjBezPqo/gHxePTxhoNkSiV7U29TRrtzUmXuHvN5/K6POpyrUg62YD16vvciuc7RB/GeV18N7bxcheet3w5K9rtdjGapL9J2Qso0STlHRC0X3zfmuRDIsYkN16941S2p11KW0v6t6957zJKRDxHoa/A76k1wjO7j9cqaAIZlbIBLzx1CB+K0jsO7PlePkfh3eo43htH3YC1AakMNK7bfOGWqDUuEMdMoZ2gCB8zgQw7g+zBMkHrIYe6FrFUvekaDW8q160+QTpbbTc+tErBhnt0JSMPYkwBBj2W3LKCwlWr+Eeo+7a8JESnfH6hDuh08hz7V281Dtbrge1/g+3LIoMV79cMyYtrgMmY86Tp1PB4XHP+1OGd2S3V5tPvijM/HXNPG67SS2pe/A3lc63ms4hgriI3Xxlyjx6kwoYu0zpgjwgXwgBNfSDcQwB6TxEnklUaCUJLr1D57nlh86pRpXC1Cg1clrBBq3sD3nKQZHucD7XefThiA87oZVsXMOGZkZGRkZGRkZMzCvWAcqQjsYOdQVSUkQnAMCz3l69hb9hCrG71olsXLDF868TUzzI3np2bkCRLG0ZBYsgpUKw4rqFqAVfGEOUfgsXW3wRw/wzdlGgHPxyseSz9HBaZ+sA/pF7EaXCn2Z2GEjvcs2L3fK1ayTVMETjpLWl8UbJJUcKaMnKp9vPgPkSTCKdzflMxS14ClA0uW+hrpiuGW6HcJmwHGC6Lc61SKhkipehhHGE9S5XAVbgLGEe+mUffsL9MO4foTi28kWH5IAaGsaluwRcfsk3uZWhiISOSQhOXcpX5TRIrRNYxxfI/qgvArFOcuzC2KTYEEjSdCzIAPocwTDvttx99txnJzGDKFY9cncro7fCVniI33M+p3eMLvah/LVlsWgr9MGXf0104x0rRIGSrXD1EGEH/0hOEx3+C9oe61bv/0lKn5DKy3CFkb38Lkb1MvL3Xt8Abj954qK98x5t63TakXUwWaosrftoS1AMYWEH2z5lJ1rzKd4wan6Ot16T45plg7+c1gL6c/o/wtU++NYsxf9oYQSwWzihXrsFXJd07YBx9msIg6PfCYiP1B+RN3MvYz45iRkZGRkZGRkXFHuBeMY18U1C5LETLuVahbh2TynVmxKx9HcdlYgI0ZrjS6Kt1a38aUKSzSc5bp/vA36sFb8Z1UTAT8OODLA1blWPmVXXCkIzOM1Ya3I/5OGt4qwvo4FTP8HuL5475Zt4m+mmYn/RWQroe9t66XPKdJq6bTqVVleh0wOI1aZSHtHHmMAVEqIjzi+zRaXkMzZ7g3rmcXp2r1Gxf27H/CDEypxL07E5GMPqkjkrGaRxrCPbM+C6dbVFuw/KgwMwoHxTK8ZqaXBexrfg+7jVIBODMC23gufU9hGVJfLIkOdfpHiXSccKfU7Ji4/vE7n/I56tOtML6afeiHc0m4sP4zZfkKZ+z2lvFCWX3JMSvDDViLw/aOpvQp1mGKTTFjfvk4KLtrv6lWoqc5sp/7YgkmUpUV5hP9BJfX48wyjbDoOCySCLk7x3rremZ8mfXzgsm2LJuGfH/AAoBXM4txnD/fahWGQZTxTQgvfD957pCYU1a4zXDMVVvTL/QrsoccC534LdouPMEyC+N7GFpiCr64pME09Q2FyMcN2r8YVutW10kTb6TfWUKo8mf4POqy1v9RpyUA+9gaf39YjsLBIt1OIDOOGRkZGRkZGRkZs3A/GMeSqFkXVLZYxWm/JuN3JCsV7csQrxPKDFlEW8ZLEQi0JkIaUdXaZxGroqiZB18tVQa+Olj5MFu02MS1QMNR1IsFtBTDfjCQ2k9BnsUsYrxISoupMnPYxBjpPP+cKUQyi9ttRr08dhJ+jPAB2R3iS4IvI/wYoTfXH3TH4K1lIBxGQqLqTDUmmVUnVZqQm9wfejh1gqxTPrA92G8JgeSNSnOI5Z/onwnTofy3EJXNygCHI+xXfjCGgZOoUOOrSxQjpmPELzO+R3El3C3T6aVfO7QMmDiwRZZ10+QfVt+8XR7vk89ERIezZVJ3etAMysA3ctDp8Hr1ijsl42l4gKg3kc09/GaTFGn8nJ25kH6Nlb/St0zYJBytzemUayP73QFpP4+zd3IZq5BARPWSOyr7x3bHzIZcMot9FSdRMEnob6JreqzGCCJpa6N1p5jfio8NLCh67OK2wvYgytRh0JgJLQw7k3zn1Nj2Sd2TfnGLb+DBNOjN7fJ95x0beV8m8pwo9ltY21pOZ6r1XxENXfDXGljYxCo46PewMMRdwrLB8mXSExbqBcgjwNeRu1SpaDZJx1mbBtNtMmYguqVrIs6blap3ooxlHK3FUAlvRK1HseINf9SgPrie/K7Yqfkf7P4M3+XMOGZkZGRkZGRkZMxC/uGYkZGRkZGRkZExC/fCVE0FTNXhoxYXLYzAqpf+b8x3PDFnj6Qn886NgS9M6xqR73RfaqJOHOthHgFlXw3NI3DcHQuG8cygkzIRI0En3jk3oePnmKjf1Hx9G0BiB8LfrRIuFtO0pPRjE8gqBnDAWb6b4RA8hiQ4CeYy/uyZxJBaU8wRsMk4MhSSng0yNzhHL/kgog4TkSd6DeFdDphBkIwuA2dyFXcTym5gJtTBAWELd4ATNlGv1tFWdHHM4s9sPi3WbVLfBEibxe8Dpu9SjQu4W2wvw3VlzCjLTLOSfGXhsbk+vWqwht914Zl1bwM7iZhUpUQkzxwlR4aX6W5ikx6d9JLoAN5Ho/e0YugCIxOWlJF0fb7rBlHs9yIP5FlMy/SdL47Du2rV+OxhorsI7xzi0G3UmaeCTd9WoLlSLh9IuQphcyQO8Fx4YBY8QEIIJk8dhCUDnOcPmENVkXbVJ1srzxYqMO66MBe95yow5lbgXmC8LL7fmqP0C7hTZugFTKUwWWM6U9/jnZ1UTNIDIuXCU8ANIL1e4hHiW77TuaVBAI0Ze7rMoP3NfK3b0QmSGoP9br2p6RrfR0WBoJb0e72px2W3WmuOJqL9LnS+ludr9GUEpBGp9s7BMRkZGRkZGRkZGXeFe8E49mVgQjphHJUju3GQdRlHExzg4gYrOQTDRIkd7I9lJMVRbT4njreIdOEq8EparwQqZmokyACrN2ZcWlV2sDB09g+YLnz25CdGVk5TosTXlffq52FqATbnnhZgEFIpCX4nZgXltUU5voC7EUrb7p5zOqQkjKi0sIk6eAdVt7I1ip2MbKlhiZLgjLBF3z4c87mKBRHh/FLoACKKjGO70WX52I4DGo6D7MqyjjTD9gEzSK/DTaRtVPsjNseSbWi35TJeb2XSS3oSU0engfZAP4DArX4Li5NAWx3OkQuOzNbpf2jSm4hyO5IlUVfDK36NOeQmQTJTmGARpcjC6bd2nDtWiMK8EqQJbZW8j6QARfrFDkkPHGsJX3v/Lqdce8XpURVT0i54Et6wGD3SHjrzEuYJsNU2SQAR0aFg6wXXDyxNEuBmLAC9w9wK07gyx/RXhCdWflPMsfTcZErV3dYIsEfBfh1Ul34Tyfew/nUx8uWlkx3Y7/bCBL5oJkyO2d8HOv2oaAn1yWeXobVw+rb0S9vet2Agrz3fWA6jnFV4wMtdnLgtax4Z8/gCGsh0cTBMKVunTWdkOc6MY0ZGRkZGRkZGxizcD8axCExIKb5Bw3B5ETf2/LcYI5mKRm46cQgyCkaQVEe54/7i42hSpxGR+Alh33IdVsT7y7haOH7IArnwgeKlSeWIAePxLBtZO2VbI+Ojy8gx+Crhmcx9dJkp3MY7UKQSZqRek4xiE75UqMVyGZdLDfu4dJBeQjJ4rz6W8fJYScPkeX6fVrYIzMbU87XCvMDnUR2vUzamhLSH8jECg9MN8oKp5wNzYNKzaZFwSbGJa8MlCGkKlQaE9PdtlTxTrXwSH5xeEhHRi8sH4TrMOlVKkLdkxqfAGJN3Hf7Q/Rb9/mQTWMXLnXWcItosA8sJ9Q/49iSsM9cdvnHiAyu5RrWzUZFsZXzr7mFZ5SnmEv3DYS5HxaCnMEndjzAkGlbMHkyHU7/CMtrYJMLF6TkV2lrXAT6+pvLCQGrGHb5ezCa2j/gSinEE+9hVLCi+GM6H6AfrTWCb0a906jb0LzzPfsAsqT95PMmdJJGEmguYaew99ha4iV/42EQ7ZwKecxuP0cbQYMmjKD+nirRI0oG+Tck2qQau57F+8krxXZreSzNhpSP4reub3pS3qI/jHw4LgGXaNYN+I1msW0CPHbSl3BIDlNu6OcSfbjFBBvdJpCncKVkrlriqLphp3OOAqoD4pmYfx4yMjIyMjIyMjDvCvWAcqSCiUi94lN0daQhNVLT2B4qrn/FllV39TLocmPSEg5RpqowwoBIxre7RwFcyHFutAhuyfx2pG6xyd/v0VUA72WMe7bm3PdaOMHD6s2XHrA/fXNj6tE36vN2E71hkJ4fH2rZKjzlpm7ASQ4Ru5UTqXr5m6s08X5n44/XJ+ThXsyl7fo8DH1PdL7AytOLI3JdK5fcEv9/4DFh2x9VkK6n80j6YrOolOpvfPSIXtTC2aUP7quGzRRR9IwuTmk73D0mLhehWjmLudbTrOvU5E/YV0YOKOV8yLYC+dLrZJmWJ4mr7wP0L71yL4jZIdWejgrkTJb6GuD2aPVIAscwY6+H4Cg1UIjRuM7TmnCM0z3COkiJyaGocmuvZ6xMNOk3G/5zlAAAgAElEQVTrmoZ4HBkFAvjqegL92Fdx5HVxrO7xApQ491vPAsP91LIzel6K/uUjjZowjil9ZUlrIuW/aCN0u4m+c91+U4/k+m5ZsMQT5wNe30RbGBZXk/LtmhkujkJHdLWXcnAAxw+bzHe9fI/q9oegvu2Luv2LwR+hiGr/MX9H12/fmuacZ7hJetBZMGNOyFM9Rsz3kFgLVJmC3w2YxmrL72ytvt/kXtdXKzOOGRkZGRkZGRkZs5B/OGZkZGRkZGRkZMzCvTBVF33IMRkDTtTBRUr9Fmz90vmsQb9KnkpjIdCI+af5XpDeUT+hbTBMy9ILWsQUZjuY/uBwn+QZ5muvfhAeaPsobI/fuhzUa8WyIwMW/IbSOGM4tHejNzNlArcBOVPHrMlo6tmmxFMPe2OCUmam0vgniPnzUA32bU5Ts2cjpq3hPa1ZvdR9B47i5bg5255XigxJ+KwlaMbunfgvn3D/XLGZF3XQovIsiQNHfckbrQJV2nfC3/uzRXKsesbisaeO7ZVNPWfnQavn3SevY7UWYWC+YomcLYs4J7ml+V3Edgr7V4swmJdKggd9aMPHXl4F94JHbLImIlqxHFBVhntBbkXnML94vkmer16kzwVTdqhr2BZoJ5iMtHi4kRkSWZlEjJjfjTWPa1PZDKf0AaylbjWhpTFlfjMovXGJACFzmaSfcXER1sczOa4aErAE0XfeVid7ssA7uvosKH8jWIaIqN+EY/XT8I6bNc+zD6/i86B/4Rx+rp0KMkAyge02DajC89UP4j0h5dQfcYCVM/8U1sUGbh36PeB7A23h5MWOF8Q5bOKvnX6GoiLfBSF9VS8z94qIOX9H6LnKuvdgXmzUcx747+aU3QkuUzkvXXd8R/f8hdvp/PUYP2wWxxiT5AfqOfH9LRI9IsvjuN6QOabs7CLRgyJw3yqH32WQ8ZJkBY5LA/oVXG4QEKjr3pt+EIMsB5cTWMm1RIyeRe0RMFZfsln6EMtYcXZxAamcm86YhjLjmJGRkZGRkZGRMQv3gnEUiOen2ueIpt74enqX/amMMsWwzCBNoePsK7vwh5b94FXG/hGv+jqwWHHlCmd+G3RycFZ/cqsJdu7zTvuHYAWvDlPsoT02p55zGNYlBxzZoAoiLZrKdZAUZ8PgGDBfWPXVWNXPaP+DYjALs4r8vJCILg8OonOqVa4VGubPpXZ6R905YAVMS3vC7ajYSRmjxrm8U/cE2yfp3SAl5KS0GkgUcT9rFTuAP19drZOy+vOT48DmP1iGJfZ5EaiJ7T4yjsvTwBzsX4agihZBEYth6jqwOZL6ziPc0QZ70wd131miP6XXJcUK2Lb83USHPp2kyuTtWPAIkcx5rbB14+PHji1nKo4CyGgvbsckgIyQ2pXP4aAAbRnA3whC9MY32DQRKB/IgikGhxM3CPvkphble2Nu4rp3znfE4HvEa+LSbHEfZeWKlhf7eTjnWcZsfxOrVOH8PSGVZ8tOTe3C0M7oZ5jXIvOoxq79ozBbojRhxzWQACv5TTIuND+A7hci6WXmCU/WqvcbrFBSOwjCKzkABrJF5UGVt8HBE1WeIwuWGceMjIyMjIyMjIxZuB+MY09hJe8teMZ+KetfzPjBblIVzVn5TB0bZSfV3yIV4LGSzEDU7wZfmwa+M+vhyqI0K3MwaFPMnLAX+p4jVNddMZGdMI7ePXwfKO+Y40JyK1ih7SQNnV2Zg1mq9Aqd/zCrP68sIKnI4Mei7lkawW+PhR0wLei/XicymGIyLROU+D6BoeHHqViMHhJRRPF56rVaqhLRFj5oidB52rgyLNVzLstwj9N1YP92kiZLM7TY9kkdROakjz57hzYVG0d6wyslBH6+Cyzijzx8zo8byj5ro34LfEjbk3A9MECHK66feoaSWUhIx4B16K7U1AnZC2FenPcHNksenP9SgsOTTN4PGWCbdZ3QBgOfUCXJBD+5KbFkYWwsW0fpfqLh+Fkc7Xn/8ILtCdeL52RtCWj57wY+aDV8/5RPuvUVNEyVruVqHephfZi9FIaou+dnfnXFvpKSLKJI66LnDZN2VOao2rEamHGl2cVRq8jEd4T1605878XXki0K7JM4+ZUzMNmpv8FI47rCQOoKYT7D9++QtZNbGT/bhGUctMF4lcHCi09vzWLaE8k68L2ux4Psk3SCTgfDmDLHICVUXql+0cCnMXyudulnovF3MSv9ooPMOGZkZGRkZGRkZMzC/WAciajoe2XPj/sH7kKOW8FowvMpWL8H5562rPYTQMRSZ8roJQuiy976+gUREX386kk4R4suI7Uar1RlFXIDSm6OP91dMY7RP+l29Rk7Nsef0WMyrb/UYjERVcrwfJ+Kkehny6x50KyFZSjnRGVPHffSGhKlDEJXQkjZ1FW3KUfbIlJxzawiUvQREV2xHyD8BFtEnHOZXRMZEwidx1UzfBJjHZDW7a1NuN75NrCBV07/t75sURw9TlEoY1f4us1bRJ2zev+qYmZVRapvmfk8Og7R2GBCwTjqVHhgx8CyLVfhOs0qXm93Hp7LsnSawRJRazAIyI/q5WW7ByidVIF4Lrwb11eOqRWIqE9aTMyYm1IgaLjvod/q+UL64gkfexVYPEQ+c4XClpu7YcWLaqnGyAyFBwCpNSuTurBWjCOY1E4Y8nBMjxGwosI0GtYtSec4UpebMtVjCRVuktxB+64WHb9zbu5ofVDlbfSz18QoL2PEMKO6fvCnFHON80UOy+MUP/Ym34vOueJHX6TpK5O2NmLe5EVKw0d4x6wmT9NgHOsLNYfi9w8UZwbJChTBaxOp3JI6zIxjRkZGRkZGRkbGLOQfjhkZGRkZGRkZGbNwf0zVHRHIW50rVv6CuZg5X23hGVh7ZgS+TO0XBhp5gkX4VjkECz2cOjVrgF6GNMjHRhyUaGhahZkGjv+eqLYlyKdYfxzrZphf5sATAJ+w+o9ijglYro93Xwz33RXwHnDdphmXpoBpdEqyB/DM0teZwtLjtnVpcE8xFSLXMoTrVSOVXFe8PfSvxLRWsnm3TgXIKyevrxW6hVm2dZ73rVVw1Xi2DuLNNi+7B5i+OyeQyQYbrBda3ipsPzh7SERE752cERHRu6fnUua3r4LLCN4x5IKqk3Cvg6pfy2LgV/tgjl4dh6CIB8dRdPyS23bPZRGIkYjRs0g15g0RBlZC4v3yzc3WdyUDJcLdypbV9OmYcO9lhLAXjiC5NUlPmahlToFLCn/W/bbnJBF4j5fnweWgPFNuDiIizZ9hOVUmV+7+bkCDvjdRnJfjvIo86soNxjyLNwevjNi/bQE9TyIIyc4pU3PhQM5oChPzmJ2z9CdIeg1SXSvZIWtJLrz6OALd18E1Y0vF+LI3uF6sC66r7lWlUlAxAGbcVUku57hWYA6QZAIqt3TJYt6lCXQRU3XUtpeOVtq8EaruHaSqxqQGb4jMOGZkZGRkZGRkZMzCvWEc+4IUq6j2k9lnt+rvvk4/F16chFlJeOQPnEztijpxXi3SbW8+ExE1R+Fmm5qXCzUcZtVl+MEaZk9qR85hUL9rS6g6m/t8HrD1uQnzOAW7kvZW1ljheSvr1giAVyKVE/fZQIuB6K9eGcPZnffhep5TOdgFEQF2AnJiHa5f6dv3p5/BtgEaqlSjG3WsVkjJFz57jPYlp+c74tR+CJJZqr55Yc5B8EijGRL++7QO7ByCZF5dbmKZxl+79k5wAN6VpF3kFHF1qVnJ8FwX2+Cpv9uEMqeLyBCeMFuINInCfCHgQac5NMzgjtMmvlCM9IoDNiIDzc+g37mZIISNXGkW17bC7x6iWLva2aaTHYKIdF+UgJcbyHwM2Cwt9WL2gfX2U3jyPrCdr1VfPOYxgnSyDuM1kFWxcl46zR6zysNgOMVgmluA+NLPe7RiWR8blIfUp0rCZ8eUKFhIb+wMRcsHRfwvPVJBXROvTt61HnMIWoPVxkhXEVFMs3ewgSG6XnLF+fWYAtrUJj/wSEHbJt7vDBnXYVuKXND4d45NQkFE1F5A9osvy3NLuVVzHYt5V7yvlFTLYVspxtEOBfka0AaCMt3XGwbypsiMY0ZGRkZGRkZGxizcD8axD36K8utX+y+afbclzq77ha33i6/A1KpmVBsh/rn9KjMRHB+PNFUew3RgBkN8Zwyrldz6Bmn77hruAvaO63MT5sXKHegV3yCNXQvBVu0fGLZWBkaOO+kJrU+W5/dJSJnnMKG2Xh1WsGAB1TNMMRpqb1I2StkMxY2XxqdqdxhOAWcsm7Pg54KMzuOjuMy1Po4iqq3qfnYIqQA3VRgH76yCn+H75WMpU5Zp35E2cJ7X3hPHtLCyyFsxa/ic2c1uE9v8Kw9fERHRb/F5WxZhbrgtSsWsLpihPTBV1XOqr0al/IKAb2VFpdWcAj8mvAewFZXyJz1s78d0TKT6tmZrar/MFOBHmvgH4vwyZWinWMRK5G/AlA8nZxljvFkoWrxjP8jOzGA68YIVNp+SHdrv2E+twNgL+5OxbZIAlDSsw5rfPxhHK+HTqr5YFIGp2nI/xT099m2YVGD4XLGsnb+H51g/85Rl9v36knSOqA/GqsfokdlnGVU9FxgReZeBxHPZxAiF80Ho4IkvfUkPye8GVXB+U2BOgLC79vcstvjS4f4FdnEfz4dvY7Xjz7CCgnk8TIy9uhg8CnwcOzDuYEu9x53B5mbGMSMjIyMjIyMjYxbuzRK36Kd94gpZQvFnT9xSdpitKj/Lpm/u4Wr0Tq2YGKsHYbmA1SPSu3mrwMNYpOnShkrFldxNIpPHor1uCuvDkWK+96VlXW/q3yWRtfs0gjVNJ+j7L+pnaA6mzsJYDX2pxnwRNePlpRzT974pLOvhwaYQi9rxyierDf0LEchgbLxIzx2zKTv2v4JgNinGEfXqhd2Ev09sW/hKrjkk8NEi+Dhqn8SGbKRuytJ4wLsB06v9NNHOOAY/RmyJiL7xtd8hIqLjlVriU4x21PduG6TQM+20HLK5whhKyrRYBmzWVFrI0vpi3QJdc7t+ZoFocp0+EZH5Y/54RJFhif62zsWFtQIjhM+Or7BJ/RkF3h3fMYxrVEd/Rwg9ZOsyHN+R/R73vRwzfSWC6ZZFxH1UJZawRpVp26JNd+orGnNLA8UBboPVIk0RShTbv5EUsdpX2PchjPOjto64j+nOi8PkCcO+3bYwDQ37qY20lmho2a0pNPizjvvbxgunbGKizkHpdWgixEBiHER8HJYPVQZNYAT/C/W8YBMlfSC/PjCPyT4wjDxVoR973W/gpqmHiPF7FP/HW04XmXHMyMjIyMjIyMiYhfzDMSMjIyMjIyMjYxbujamaSOVYbBXdb6hjoV8VVQuKFvQuyrQqVWnHOUltkIzN80ikHID5WLVjc8lO1ZWdU1FnzwT++FEQH/773/saERFtTreDMjCvPDgNZjyY1CDxAbNhUi9jvvHMmNZsMGVivokZdZaQ7AyMybDcFAsroKvNZoMglGHAUWdsG2PixHrf2PWJotnaBu3U9bgNxL7XOfI8GmOBPbUylSJg4+XrIMJ9dBQ6sxbPhoQNzoNw/afNAyIienZxJGU3bOa9onCODVghInr2+piIiF69E/r0j68/JSKirz+JwTF///tfSc6T9nfaAM8Ht471Zj+4ZwyACp/RP/Rr/u7Lt0M9Hn1GRES/8fyd8CwcJFM68j4CFjterGO7NfvU3B4rPOyLBZIcOK4C9cLvyzeRVKHFjPGpx8iIB4ub+pfNbzeZAjzZG5Erwtb4GKVtnpq+L7mPtkoOCaXFhB5twoLN03D+xZf5qpwDuFUBSR33lWOee1EP5HCHBA8R0QY5s3Eum4T3zdC0jBzVkLfS7iznh/A8CERDbnWUwWcNCPIfuL8snOAUCcpzZK2se4q0Lbuk2KQUGnMCok7WYd7QLiQI6NnV3JYl54XfqrHDpmAJTkUkB3Kk618rCO7AHMfeNIlMEM7Dd43JV57skxdp7b3qbxzam3O0GZqfQST9WlOWiNbP/HuUqtnld09vPuOWKxVsg98wbdr/k9805pdelOy5nXtMZhwzMjIyMjIyMjJm4V4xjneFN06nY0LewTTWV0q6YdclZXrIiii29PufBGblG19/n4giu6JXfMdHisYkoiXLf+y2YQnlMS+3gWaxhqxV6ljsMRy3De4Yg2bD3gSWSdXPKQEcRm7CY00t0zhHYBYMh26uu24nixiEUgz2lTOWgYWps87GZa/d8QBaclCXbutdz2ndTP/cbhfyN5jdhrUgPjkE5vJnHv2WlMGYkNSF3PnWfM+Ly5WU3TDD2IqQ+7Cjisg7f/Yc/ps63Ot7r94iIqIHzJAs+Nznr45jWWYTq2V6Tx2YFgOEUIlh/SDP0bUI5uIDzjO8SR/SZ86ZOVCPMebxtnPo4DLedQZ56PiTfn4+BMkkG+hAFBlimSuRMlCNB1iNMLf3bJ1qVTARrCCteZ9uPzOBWVGcPt5UB81pHCaCGhsxl4VNp14ArofzIQ7uMY4WSTDL4CAHBDoBlK7UGPltAnhJBVbMuqJ9MN51+0cmLw0aQTpfXRX8WfTpvNGrXzTy/i3rl0zY6TEJ0HEeDzI6EqCCfuIwhUWbHkviqmzQrVuv4XnhM88/iR4StmnwTjJ2x8ZxDo7JyMjIyMjIyMj4PPH7inG0TGOvfpXbRbz82neExcs9r055xbO4DJ8XF0oY+Jx9p/bMPDbQ+4kXevK/nBIR0R/+g79JRES/9TIwHPAzI4qLjIurwKwcb1jCZ8RvjWjaB24M3grRY6/Cfu8K4kl043t7uDt5oNp8Hl9CTTE5lZHREeZRlxlZfSdyMOb8OezRHL+hYcpBz/kmvacuI+xfn0p59OqZbNpGMOO1YQuIogAyfAjh/9UqYez6OJz3D1+9R0REf+JLf4+IiL539Y6UefIwqDR/9iKMFbCbuDdYRqLIwou0DQ0x1pY69Rf85C6QSpF9kTfsgwbWn4io4eeyaQn19YSZgs9xNXz38A8UdhKi0gvlb3sT58GxPqOZaHvIO1dEkvmjUDk3qMpE/+3FR1GXp2RfIRP2eP3aS+5XkMlSvlki6wPLCdIl6pSbSNXGUihC7Kn5Amww/BTtGHaTMRCugzSAyveSDx44VeDWka05Xof+jf5e8hirnDaF3+JNGGkvHepY3zky8lSj518DzId6vlyKv2eTHDvX0j+7lKEtIZUmzKNiTZmp7CB2vUgtf0QUfwdwf3DZROPbaFMba0W35Yv0uy/6Fjr7zLFEGW7AIqIOel8/XfaO0I+4Z1+HzDhmZGRkZGRkZGTMwu8vxhFpdfAr2hHAtLArDKK4OkCUU8n5kqqruCSoLjlV1CWv0nYc4dnE5cc7v/wRERH91X/rG0RE9OXTkOrs9cVaynSOQCsR0YJZnkMzXBLM8cObSgM4xl593v55Gnd1L+uP6YmxTvluWj8mcVOTdGjXL/H0yro373OOr2Ssy7j/4rwyKfPoi/SGz2C3PH8kSfuHSFGOYl6pCHYwZuKbyGU3p9Fn9yffCVHUz7eBYf/fX3w9lKmiYDEim3/mvfeJiOiXf/WfIyKi6nHq+0sUI8EhSC6qAppZNaxwx/5ROoofbCGYywuOmkWE+ZPjSykL37VL9rWU1I2r+Aw7vAsbdT9BqktU9SHWqxzzVXPH8MiFJ3wmjUehW76AoPKEEPKgT07QD+J3eJPxnigj8B/CTHF/U/RMyxN+DxUNRB2fxHruHzJryN0KTFWxj5Vv+e99Gfr7WApCIqKLJvSHTnz1uF5aLcJaP9BuqgiY+kFqRd7qCGykW0Qfr/lYq9oLTKVlLD3m0L7Heoav5BxAdPx4ERnMZZlGh8Mvc6cSX+wq+EeH51mcJx9lLBNFxhg+jcIuK8ZRgqij23W4nMc4Gp/Cgf8hES3O/Osk0cs92E1zXe2faVN3zmERJ5hHqQf8PKeYVQMbrT0XsxjHoij+UlEUT4ui+Adq35OiKP5WURTf4e1j3l8URfHfFEXx3aIofr0oij94u6plZGRkZGRkZGTcJ8xlHP97Ivpviegvq30/T0S/0vf9LxRF8fP8+c8T0R8jop/gf/88Ef1F3n7u6ESjsUg+E1H0d4B+41AeKxYdiXYqW6URdeCf6nvW/NoxA9HEC/fnwX+r+aWfDDv+3bBk0Zp+YBlWK06RBjYS/leriYrOQGei/t4Ucxi4ObgrHccpRs/6gk6VtattrO511LHJQCbH7qpNpjDt42jLDvdJ5GkBH8ch42jTG+6MJqUui/svwULy9tEmapV+7fg5ERE9XkUGj4joe2dvyd9IufZ//N2fIiKiP/qNbxMR0beff4GIiD57eSJlz8/C2KjYzw1M6FIxoZafB9OitemgAwlW52oXqCpErT5RqRXxPGBWvdSg0F/sTCo4Dfg/FpijwNSqqNJ+OWIlED9E7dfnv//eMa2MXS+Ut4Wvt2ZMMYzDsmDInWN2n8NKirUA/m1QY9C+cS36Z9pO7Ukc01dgxD9NI3Y1EQbG8cBfi2AR4U+pa9dA/xH1gH6fSmFqfeq8tLcHMJ54t+yPV61Cf9XankfsD1mJ5iNbpVR/A/sIxhH9XzPxln0suYKr+s2+a4Caaay10qA8rlNfzotDYGw9v1FEJNcX5oBqN2EcxcpYJJ81WhZm8KyLg+hlhyEEEJk/iHR2fBzHoqJdTFkOx47p69p7wuKkrVI4Bp/LGp9vZ/mbNQX0ff+3iei52f3HiegX+e9fJKJ/Q+3/y33ArxLRo6Iovnir2mVkZGRkZGRkZNwbvAnt817f9x8REfH2Xd7/ZSL6vir3A96XoCiKnyuK4ltFUXyr2dqlRUZGRkZGRkZGxn3D5xEc43GfA8K27/tvEtE3iYiO3vnqndj6YKLunacapARELb2Qev67QlpBDo7RqRCJ5XcKmK/ZRN13ypx9EoSE3/sfv0dERJ/8iWB2e/fBuZT56EUQRUYKreaCHf+PkCrtZk1jg04kqn/COX1OoIoNNLkvmJOmbyqYKB7zz7fmaY2pdrtrOR4py1ttehITsjVnq79RHu7qYladaDdcd8WBIJdKjBuAmRjP+dlZFM/+dhUMDZs6nP/9l4+IiOiffvcjKbNgU/UHX3pIRES/+sGPEBHRj70VDByQ6SEiOuaUnTBRS2CCksYZkw/R4sZN6b8bSKm83sbnXC2Qhi603Javo4XOV+xOsjc59AplNrP1koxiamISa5kJZpnqH1a43pX0Gcht9YNj9g43MUenJxozqLRB3C/P2fpzVQKYnyFb5L07mIdZQLpnMy+t46QuHgFP4SvA1VV1KCCZBFkqBC5BzkWbVTllYQETNQSflalazOAmdk1XvUDwI94fd6sWKRHXw6CuA6c73LNpeb0YmphLM6/p/ocxZ/ukDWC5LWCiXqnrwUS948iQqyY86PYy5gWuzjlo7ZKDYy7E9jqANVVLm+rgSP673ZgL6MASK8Yt8nzDzlgN1YoG1xsc8tyGIEI/McYGJncbZ5WYx01ADmL1tLndyg5iOB3oVngTxvETmKB5+5T3/4CIvqrKfYWIPnyD+2RkZGRkZGRkZNwDvAnj+MtE9KeJ6Bd4+zfU/j9XFMVfpRAU8wom7c8bYBrlV/7Uz+KJVUK9DQeRVrCSbfyZX7D8Dl0FFkSYxlaVWYRVVftZYE+e/saPERHRv/Qz35YyHzwLTEtzxikGeZV8dByuqxcaY1X2WC27YNJMhJXqmcOK4XwdiPAmqD8nIag58kOe7MQgLSECopymaU1gyRRfONXGtwmq8WSCIMvRmBRnmpW0zGzTDGVqLGvbGvZKM0QIGLBBI4dtfLG/dfE2ERE9fhIYdjCNexW19vYqHDvlIJQvnwTJqj/8OLD0H75+IGXPOXDs9CQEr0A0XwPMhg30SdP/sVizlc/hc7f7yCbivIWRR7nq4r1xrzmi9hiXlSNkLRPXTRhow6Z7rHqPHjrVB62lYtbNJ1h+3kIg3pt/kKBBPjv1tC2Kduv0+wTLZyWwasVy8vzcV2D4nEqDlRHWkOvFlqZeycEU9p48LbryJpZp1IxjmxaC+k7PbGengqcOvA+i9Ftui/WT185NA8AqluqNloaFxLHbiH1ryNjj7VUbxxHG/LNtsEg8fRWsb/3LyDiuXoXnW4YpQL6HXYy0aZKtkifvkt+ftLVmHG1QDOb9ZnhvO3xEbHyGFc77ipVgKQkAc8qPPKdmRAtTdzmSCIpTclDO2d3OhDjr67soir9CRH+EiN4uiuIHRPSfUfjB+NeLovizRPQ7RPQnufjfJKJ/lYi+S0SXRPRnblWzjIyMjIyMjIyMe4VZPxz7vv9TI4d+1inbE9F/9CaVui2GK4LhsWHScN4q3ZV6y8LCnHqwuuIUZ1fRIaA4GJ/GPfIiqZ/57ONYVKEi7/1q2H36L0bJkhMWNX5xFVZnx/8/e28as8uWnQetXfWO33CGe88duu/tvrdHG7vxkMhJCLYxCYIGYhAWQg5/AEcESwH+opAfQUQREgjxA0KQIZYlFJIQRULExAmWIO0I23Hac3voudt9b/cdzvCdb3jHGvix17P22qt21Vfvd85tn7T3I32q763atWvXrl37ffez1nrWrS7TKNfEvSSOXYco/VmTWPr2lO1rw5PiackDQfpkiGm0foGpsmDrDhH+tj5pQ+cd5MeYupcR56HtSVFvYaT62SeLkIIwliUhCqkAwThCAuXoVhjbOHbvyMvxQPj7X35O5GDpV65eJyKi73/JM4yfvP0bRET0J5f+nfvv/9G/JGWfe/WMiIhmLGe1myIVYpfNgr8ipK+couIgswI2DAxOKrWclSLCOJkq5t1ea5Zg2SD0bKV1ZkrgebeNlYqNa1yEm6QdpQOe/ah68HGgaIrxlT6FSQjsCRh8LVwPuRX4Ekrqx3CNZtaV6OlDx68s8nczvqD8aPDVMNjjCdaIjM9Zi2cWMY44iDaYtqTmbTCPYF/vKr/KHuHvlH8bGywAACAASURBVBxPYBqfbC5uzHgCu1gpy8JV5ZnFh1c+GcD2yn+eXoQHMmXidPY4tvgBbYJOFzHtpPO98f1D0bZTRJJ9kBXw1teaginneprEiLC/QRKkpK1nUI4HrwjuT+QEtaWC9+EexG1WsZJWFBwpLm9oQMwpBzMyMjIyMjIyMkbhmUg56FrvI9JJ90Mkv5DtSrGZqSImqLTtLtaCbwAipplNnKzjzxrFnn0bNxzhvAlp0CDurQW/LdozdtZgX8fb/5f3bfzpT36XlPn212L3T/hXYfEwxCykIp37op9rLZhr/PlSrABg0/VNyq4TD4STEWna8Gdd35KZ1TmzMvCfQ3qqSqVWxHnWZ0yXgU/dYtkX6qZ9p6i3XYD1exRWRBWtetJDphhHubZsu+3ri1DXUcLLub8/MIbot73yZ0SfNgT/TGbOEnUjungN0eStimpccJQmR23ifsGWzVWavctHnjlYMsOIZ7U6D+k0f+S7fpWIiP7+V/4ZIiL6Cx/6aW5X6OuXJ/4dOWt8fTW/zH/l7P1ERPRf/Ym/LWVPS/+y/q13/wgREf38lz7i27UIY2A+9W084n57fLn096TaPsP9MfNYIHVhEb8Pug8qw0Ck/BlFHFzE0cO7gv8xDvCMdT0ydvizCFsnKIm6jM/Htqm7XEBn6I1gHMtJylmPT2+sb2I/VpfeFzQ5t3SULmILgS/j72t2zCwz97EuA5Yb47TieUhHQR/d82Wu1qcUYcASIBG707ZTthVymN85+D8qFgosjySbwLyrhk7Hl22Ayik4ahzR4+B93n73tpQ5ueXfkdfvPiIiojuzFTcrVHzJ4tuV0Fl+e7Hn1KJKuPuIhbtPJ37+1ulCgYYbv639+e9uvf/iu6ugsPCAhfyrB35+mD/gOeUs1AOfRjRre4vTMTK7ptkxSQO8j533WuWUjrSSYBMDexfqgd8q2DlETpewOipmD/XhnNB96rvVPL/U8EIPhvoo2sZtxZgBK8/16ukHQ8+mMlRlJitYT+05KefL7i6LzDhmZGRkZGRkZGSMQv7hmJGRkZGRkZGRMQrPhKl6EAf4cUt4e6yp6vfhH0P1dgRASVHjsFNyAIyrgvmmrY2pKqHf4k48Pe8mvkHNW17q8vTXg5TH7EO+zlJkUvxveQTNVDo/sFwKpmZuS8L0BEdqK0vCZ/D5xsndBlAkjgFa+kVMyHC4ZXO2zg+M063EyxiIYUbn6u0JrhnM4XzwlXvqMebop5WreoyYuZRV/8PxHU+kbTlIQ5kbL1i6Zn3ltzCD6vzH2CduCVwvHDT0GICJestBXUcnvtRLLz2WMgh++Mi9B0REtHDeSPMr69elzFHhz3t9dp+IiD69+jAREf3DBz6/+61pCLb5xa/48z70kq/v9q0rbm9o2K6aRPtgVt1XKcN9Goc+T4iDr5zvC7wPOjgmuIP4z2JaVmUwppFjFrEF4Vl1r437qw/hABIC4H31RvusaTolA9bEZcXVKPX2meAChwQO2iTcIP833An8djIJ7z9E2rHd8rwjAUlEtNvyuDiC3bLbHBEbh1sPvhuq2KTod5pzE4EO0j34PoKsTxQd8+RzR6sktTD2ILB9a8ruGOoLDubnythV8a7pABuIeMN8DbO0ltqBiRpBMW9deneAlXKDgUxXsTdBGQO3b13OUsGu4UvL7KfE8ExEm9kAFyumrYNQcHkZ49IGNV6NGTuFQtzG2M3Bxe9Kqj3yues10QnCCo1R/9ogHRtQo08bMVVmxjEjIyMjIyMjI2MUnknGsT1wQZYK0yeKWUS7OJAVhYiDqpXFHqsO3kL4e58IhEmF5Nsit7zjvzvzbM9Lvxhyc09+BOwQr+hEFsbXu1KCyjaIRSL0tdAzb22rDhGg1iXtIk3kTmq9yo0lWSBHMk0E0oBBFfY0IR3j7OqIoe9zxovZlNzETZCSsLH12r5N9V+flNEh6Q6HpIrQzqS4N28nZfdi6wsOWrnk8TTn8+eaRY+DYRYzzxCCgdRi4WB8GiNlAyd4IqK/f+mDYn78O/8RERH9k7VnE//q7/6glPlD7/Np7T9+7Nn43zj3ae3Bqv/CL327lG04QOKNT/nEVO0nLoiI6LXnH4X7ZKblioPM8F5BPJwojLm+AJBDxdpxDTyTS05ZqBmvhucJ9BvGQ7JPwfbx8xDn+aG2Dgz/vjnBHzQRhdLeRJBNYz8naJ4+6Iv3iOKH+rv17dnzv2BJqEbNu3gnELiHcSvBSkS0Z2Z8erKLrh3JlIFZ3HGHG6mcmOZvo2PCkmoGGeSmZcciKqhzq4djF54VJJ0ud36CvD3zfXA6DYGdUw5wsdI9x5MtWUBSBwzjReXHNgJs/LX8/zv+7nrw0M8BzVYFPK5YsmoFVpcPJFgxy3gJi6eeeWD24mjQFCspUjtCGXZuM/xWkFgbnptVVGOxTb9kbSJLBIKlRDRey4HNMO/HwVI6+Kc1r2VHwFtPXT2vn+4LO31JQLH+/YJrjUhDmBnHjIyMjIyMjIyMUXgmGMfW8SqDf0UnF/fGzyG5yAWLiDKJBQLYRCT3hrqAluOBDE/BTKOIfWvpnRryGvHqIbqvKy+F4G6xEDj7PE6//JaU+Y03vezI87evojaPIDKFmUp1RccFZwR1O4a127Jkg5aMARMKxiSVuqo2TGNlZEOS7B2Oma1u65MyjX3XAlJM5BC/Ehash3tUplIhYjFrx0OpfBNtf+PaZ4plazcsRYRLlF22E75XrbnnJcvX7BOSSS7hqwccLz2DcVR4ludR5d+DH/v4L0iZn/rCHyUiol9tXyUiolucenDD40wkSIioYXWPhuVRFsxsf/AkMI6ff/yCv/czX/h5TneINIVEXfmoazg5f2TgeYIdhZj37SN/rfN16P/d7vqptk8WC33rVBusvyE+p9498cXF59TF7TXBhCZpTssUpvwXudpJoj2H+DnjPjk1WsP1VU5Jc7H/4vLYjzP0H1hGPoGIiCbTfpmhqix00ZBiE9tUekgAZfT7hF3wHcY7G/mnHT5PWDj1jtTM8l3w2Hs8830yK8J9pyR1iLrsov4fqQIfbby81aVK9wmWs2FhcvfIf9YGJ7zH5cb4OCqAucMzlrlPbq9rCxNh64QfJFg/sGpJmT6LDjus7gGWxx6/Q6LAMBbw12UfU81KFktDfUq71PvNRYoEM0tESYFyew+pMoFpjD8fisw4ZmRkZGRkZGRkjMIzwTh2oCOjxpTHr2iJgnbRfiLt08iHhHnkrWYcNzVvWfgbjOMurNRaSZPlK24LvpjylcSi2K08i9IuWQz3Iiy3lv/Ys5AP/xhfm1e1iFq+dRyiSgERz+YymhWzAsPA0aIrlN3n1zcE+A3plbukdUMbeJuKCLdIRXJbxiXpYvSUmEYLO95S7bbX1u1FVO8QrG+jM/uH2K2hlIh4nitmALYPl+Ga8N+Cf02RuJZpF5g5SSuYSBsHv0j46r3OEc9ERH/0+a8QEdH/9PkfICKiR9+4RURE914Jkdf/zoe9SPj/+jte1PuPv/ZlIiJ6Ze5ZxL/yW/+qlJ089H1bve7fiR94xacp/HMv/L9S5lOnHyMiop/YfD8RES3Y/3CvxuLjC+9z3OdLGou1u869W8Cn8S4zjUfTLqPzuPXPwjKzaX9Kvy1FmNx1zhWh7xEi3B0VgESZp+FqNxY2qcAgBWQfEehANb81HLYs2sZg09eKIb8Vp8gsjeg7UVCBkPYZofOoWXV8TNgiXVZ8HI3DmnYru2HKNw2nkzuwv+NmzSn+pstO+eUkHp8i9M+Mo04ucM5j+3LFfrsrX2/UtzuwiMzqrhJsXYW2cjtRRDOETHSG1I9tVERbEJG2TyLVE9HM1sdRBLe7U574zDowhvClnSof5Es8Ry676T48nN+yb6m4Ts5CfwVR8bjNsbUAVobOJbjCnv3h1FHnpaKqswB4RkZGRkZGRkbGU0P+4ZiRkZGRkZGRkTEKz46pGgEylKbvO9aCITq16RYR2R0T+i45L1WofcGJad2azbtb3taK190bc1TR/Q3uFuwcz6ZuZ0XDieiVv+dlSH73w88TEdH0RW9wgcO9DSIhCibJIbYaJphU0EIfUqbrzjUSItX2Co2I9oYjYhrqkZ7RgSFoB/pAHP8TpsXKtHnobofM22hzn0RO6vzD5Hi6ZVESMiLwn96pZ14W8THpf1Uf+mnFEjRrzg9crJULA/LtzvACpDQp4o8w623Z9D1JyNcUbN6r2IXhzUchb+5nJj7wa/OP/dh2L/myD75yV8r82m0fFFNz4M1HFv59+H8eehme7/+hz0jZn/v8R4mI6KPvf5eIiK5qbzb7Xx58v5T5B1/1EkDbL3iz+NnC3+/0pRAc0/GSd/G7Upb9zzX1HCG7AzkSyFDNVHTAkiViNia4TOeqliAYI7eVEoYX/WQjdD6EIVcIu6dI9YE0tY2umRImF/chvr/omhITADO7MeUmXlPHslGQynHqfluYFSH/gsAe1V+zOcudmX7Sz9OKtA8lUYDLDtoOU7V+Dq3wMsaJ5ykHx7TKtwJm65pNyReFN1XrhA2Yb+BWg8AtuD/UezVvIKhuy5JHKxYUV19/EPW27mCRy1lhtq5bBueFerj/E/2G7+/WCoBrUzX/DxM1BPVTrnAIXhHTdd19LpLXmn8ziFSP9m3B+zg174++TyQYMe2MA3KMuxa3r6gT87ZtZ2JI2ftLtmtE3UBmHDMyMjIyMjIyMkbh2WEc+3AI0ygr2XhFrI+Jk25jgmP2SlB5x4UQ+MIyPHpl15HhacDkqNUan4cy7ZYFVkslDPwVL4A8e/ii/3zPl4Vz8zYl0cIr35SDN2RaOiyWklLpW1dY1s3fJ1g//3mx6Dr+ozTOR9khiR2R8EkEe4DZq3lFHFiC0LdY1Fqh4qEghqYue4+FR2sGWDL94uGhBJpxKXqkhFCvZn7rBmXb6JzUM8KYoQvPEOpVL1gZCS7AClQxXggqsALNKaYXz2/KTA5SnW2VBMqbF559bLhZ7SkLZT8IZXYs7LzkFJufX78UXedX3npV/i9Z7uly7yv88rlnMh/Mj6UMxkp9zEzjI9+Xu5OQ/uzuPS8cDlFwPPsU0wh0ArbU85yzLNCaGd89MzeLqQqC44AZKHnsKE6NSBSYS1wriIV322XFwpG2rElYKIbupY8hTz1zYdVQj1xK1WdSDkqgii6DwBIwSy4+l/RrinokmIt362cFFp3rLTY8DykpoGqPoD4egz0WEA3LOOq+tekhRaRdB3swdZYMnMHtjdFduw46CBRMGbOG+ys/JmslNC9BP2uWvNrE0kvlXs1VO2y5b3n6j7otjvVISubJPivurYwYnQBWiedEHysrC8Vl5dqqflyznps2JF4R/C5A4KnDd5n6bm2mvvIC8j6GgfQ75cvPf+TgGh1kI/JANgBGB02ZNILRNa6BM8+DSAURjQl86VesCmVGtyYjIyMjIyMjI+MPNJ59xnEEOgm8E+ik7JEk5rJEDmXh48g+iS18Gxu1CseqQaSAsExSK7tLL+rt7t7xOyAgrhjHYulZjwm7YK1YzBayCtPTIKPjjF+aZQOJSKQfcAxuC23ivD6k/CJxDhhC7VsItin4iDXR1h9j/xletYuEj/jsqesj+Ttkhyqco9PsxWxA2N9/X0PHALNgHIVExqlrrhGfYM/XzzOkU4sdfzVTAqmZihmrgkV26+fUOeyj5PbxSrpQGsl97AsEwYtJ1/l4e+bHL8bpa+8PcjwvLT2z9/+96Mf/5B3P+i2/7UzKfPYtz7Tvzj0t8NO7TxAR0QfveTmeq1UQGobAMIS1MXYerYLkyJrbA/mh+SO/3Z+Gqa58Mb5P69N2qI8j2P311t/fittcHYUUbpDqmfI7UfGLqXk98RnsYT5T18Z0g2NjGMdUnXZM2rmGqGvJSRAlQYIMUiqp+g1TGfqW9yZuP6RWTPhnwo8S45/FwrWbWs0s/PIl/0zgh6r7FH6AorRWx++VLgumXdqKrxHdLmMoEUb1BskBBuG6/4v8luv6m6NjJhecBvCKy8I1NPJf5PpMco6UL2HntnQZMLJi1ejWU+xNBX39pw4NspyGhYSfn2U9/U5mxvmY+EPqB4q2YsJ2ZkuKlZd2uWhLFBhH8SmcdP0P284/1CnTB+mDRNnB30gHKNxlxjEjIyMjIyMjI2MUngnG0bVE5Vb/Sg/HsDpgV6j0qgGL0Rn8E3i38gvAymmyZV8xFvxGlJKOKHJXTP9JNHXXf9GV8Odro61T0dZu4ZkHpB4kZhfdJHR79a5naComTVqOhps/79ugWTv4lWEVH9LuJfwDmSWCb6OOWobAK1ahE6zYuV5E0fr78luI40IINmb/YqcK+Gphq8tPmWlE+7YDIuS439ms63QR/O8sCxv+T4mLX3ctrMhmiQhiuCPh2nthKLp+auiv2QR+rv0slrSByyxmYQyBoZKUjQnfs3OkFnzMqb/w+Laqb3ml3y6YacFnTaJzh2E8yXhLpBUUsWSuD5Hdrx4HNvHbj31qzee+zzPvv/bA+yv+yKu/KmX+4f1vIyKiX7/6ABERVRw1+6Wv3/PtU300W/p+QYTy/Qen/vNxYPa+9+NfJSKiLz70569e8OP1+VsrKQNfRCCw3/6zHrd4bjP2Y5TFvGZ8eRyI77EZ40RBSBlAf+lrIfIXaM14G+YLPIqynzYYtDS0/e9RBz0C9slqU+83zjP5NMVypCtEH7DVwS2Z6duGfoOvHli2Zs4+oi+FZ47K8T6mrARgjsO7Ft9nq9hcqADY91r7hgr72imjfS95Lub2IdUj7pc0CwdGWnIi8mam/EfRZpTddccOmL1ii89cAqypZu1Ks030m7XmpXwIQ8R0zG5GPoS4D7yHiGaHAorqixZtN2opmjXD//Wif4TaaRn3Wc/6zZjNhMcHi3xHKtoV0hXHSioT9dthd3ceta/c8Pe4ytFhf+fY6HH9ewW+liJwPvCrzvZTcYDvpEZmHDMyMjIyMjIyMkYh/3DMyMjIyMjIyMgYhWfCVP37AXFQxVbbZiok1DwgBD4RTdFuPJ/ecI7rAvUdBWf+8jkfOFAd+WMwUSO3tM4bKrIQzFfDpFIpqQU4dMNkdbzcduqBY3jFjtNbFoCFWXwxD6ZSmFC2G2/egynRKZV25NOGmVzO2SuTfB1fS5u6nwQ2mEU/BmsiGpML+hCk6oNJEwjBLcGcYcW8YQLfsgn1aNbtf6vaoZ/nbgW9G94sbEJYCiaOG9w6xsN6o10YfEWLozgH8G89eFnKfO7sBX+M+wCC2L95ESR2PveuL3N8x4/73Taekqr7C/m/YfP441/zZujv+n6fq/pkGkzVv3fhxcUv3vQC4HDGf6DekTt3vOl8t4tzcadQ2JzeB7g9PGt42uP/pte05n4xWVOifVLG9KmS2iGYWjl4qmHR93nSnaYfIebBmOIlOEOZB02O8JQzQdsT/FMnxKXlfPQX2qtt6rgYhmtj9lPXjN25ACnzJ79qcG0R+ZtEgMkQOsGpQx4RInZ9/fOwOv2RCdwEzKQumTKZH4pYUshF15JjpRrb1t+CTdSjXjn9ldjX9iedWmywzQGi3xqZcczIyMjIyMjIyBiFZ4ZxbB2F0PpE4IsNzU+tigYXMWCm8KseWzjXVurnvgl4kWVN02XJOkyjltq55Z3324deWqQ4Puo2i8ufftXXs9qeEBHR2V1/rZNXzjvXAlMCIFCBKDCVWLnuE6LXkrLwBszD3ecuiSgOHpky07g3kjuRkPWBMiFjcRN2Zyj9X2BNuf4RXRTJdBgH+ybRx0GCyG/haA9ZI4qCY9DP/tgVS76I2DeRSDcRBL8heaHje7BPAl76+6Ajdo1tFOjQlTMhIjo7D2McEkwIFgEb/n33vipl/t2Pf5qIiP72l76XiAKjXYBROg0M7p7Fxe99tw8oe7xjKSulWPu1r3g28p//3s8SEdEvffU1IooDTx7d9+/l7HgXtQtIBZggiMWK7xP1M9upcWbTepYDwSzfTNhp7ABjy7j6VdAIxlGHeUQwSeLahSQFYIvKPDxzJAoQVv04FvkmCkExnXYlLoZ3Lgh/cz0TLaItNfjP+KRlV8w4kD7V1zQBRqEPzHeQuojskRS9iQAaCVSJA06IAgvfhCmkW08PpF5d1CX29ZTpHCsS+3q2KakdGUOSvy9xTfuKaZFwa4mx11TPEyLeSBbSThLfacb0hcCVNmHqceZLJsmQyuNr4/YkHlVHhkcT97YPeFwhAUpUfsSUlBnHjIyMjIyMjIyMUXhmGEdyiRUHaT8HE8afWs1Y+313YSc2fYTxFxD73qkVKcS8Rfh7xPIbTKMWAGcZHqQabCDLo5jLZuX3ve+vx6n83JzTqv2Zj8i+9eu+zHMvP/aX4vve7LuPcYgp2xspCaRMAzu2UXI8KLNYenbmznITlSUi2tUxGwY5H53yccrXmBh5maeFpC/VCD8ayzQCqKcZcCoJPj1KXsOwuUnRZrMP8jfThAQQAH/RFUvv1Gu1bAarYNlXnYoMTOOAb6kwoaae9WqeKu7bwWyd9a31l2cpCr6vl5/3Uj3/5P5roe49s4gn3u9wzinhwFw26iamLMcDianz1rfr9dOHUuaf+8QXiIjot+/71IXVQ99f1Ul4v5ByEH2628byPPr+JYUhRO57+ohIP+vuyycsf+ecTtH3HGOkoZ7exRL9hHet7x1JtAWM8c4lLCj8NQbfxiOWZ4otAUbWykiaEYU+wBxVIeUsW3QqJV1SVfGcmxJMF6Ye94myifPgDymjHaygpn/ATIkfI29TTKFcHMxXVz0b0zOk7sp1zFZyA6J9yWFifRATr0FIOWisGQPMJc6BGHdZd8vKOdif+loZ8VUThLvhY8rVazJ3it8g8RjU1dtRIAxhqSu63pwlaQl7ymgGU8TKR7zCkN+R30M3NHhkxjEjIyMjIyMjI2MUnhnGsXWUFBm1dv8DtHDNiXwahC/ZT8Ht2VdrGxjHtpKM5/7zkMOPYRojn8f3vchFuMyLz/utYhwn8J/ZxYwjfBA++F9/Wnbd//f/MBERbf81/9jA0mhC9BGLIhdTX++S057tduFRB1HjmOES38QqrKjgnwYB8Tcf3iai2K+yMH46iCzWLEYQK3+6jGOff1m0b+B8tKcv4lR/RpvtvWhcrT0LZgXAtUi79XtEPSeLqnP87MpH4G83ns1twC7o7kMzTJe6SIyYhWmHWNieY5YhIgr+WkMp7sCmQND8a+/6iOfqnaAqgHRnFx/1vrPC7HHkqXsU2MD9qd8HVrNkhunT3/hAKMO+iDuOAJ/e89HaexWtfXZ2TEREx6eb3vsDwCzK7AAmWrHpNu0f/PF0bXimlonW4/VpsH4pJjSVQtSi49f61JQH+q8VFBHiaxeJ9wrvERQk9Bwlfn1LiO3zbjXH7MGI4/Uxfsb+RLAxvtCc576U9aDex6wTIq/1O9TnM6zZyTAO0GZuH/pAp7OrpfFRfa1iHAODBMos8U6j//FKIBkAC0jrXI2WkRLmUXf/xB7sXrsznAasix06yzKa6vpi1UoxZzb6PBEf0Sk74FdZz3gMCfPcZb8l6YgInPN8USYuapnHhH+miLJjjuFzovrsS2bO1f9bsfabIjOOGRkZGRkZGRkZo/BMMI7CNiadQHg7tFoYsTgWmz5SA0K/cWv8GYlCisHWLGPqhA+aZRpVVLU79yxKi3reedCpF0noaeYZEjfzzFK79MxVcftUyr70s28SEdHv3fY6eI9/0Lfnw3cfdJoF5nF12fVPOzrxLCRYRPh6If3VZBrYVzBn8N0Dw1TrVTNStnWuFIDS1sfoSTEQSCZIMYMWkv3MaK9pZtTew6Ts90ksTDpI3QacX2O1zJcozXEiotVDjlJmFmByy/uatlNV3+UUjScikjSAGkgxaNOoaTaqL0XjYuEZQ52KEhHgYP+EmVNMDCJgZ7c40vxtzzTq1GH797F43GPvi/jxD3+DiIi+/I5n52evXUjZ9dWM6/XXQOrB1XkID92/6dnEkw895vtjrVOlRIDxD7YJYzzFLElqyzCBcL1dX1qTFSx65o2kp5SzfL0JH7unDTybMczje4XU+46o507/Jcpa3+Fq22V7Sn4nwDrrekr2S5tP09HVREEdwloEkAmvqrUlpoeKU7Ds7yEKEBgnRSKHqh0nldK07L2CPkWYuHjWDCyimttrmRj7gXdCMvDhXem5Pimfx2KgDO6rcp3jnfMHhrbocA6U6WhGImJdp2SdxhXgNwSYSKIwz4o/qrClyvq2baK2iz+jZhGvGSq6rG370LluRLzGmGkoM44ZGRkZGRkZGRmjkH84ZmRkZGRkZGRkjMIzYaomIorkeBRCmHy3vJQxTrBySLP8EPpmK56T4Bh2qN7sqHPaGBkeIBE23+69Kc2dshD4eo3CnbKOxcHbKbQRfJndJ4J0yfx3van6A3/3HSIierPywTef+ePBVPfKc95Et7/jufbLx948OFGBMBIEU8cpC2F2nM+65hxI+Nw+XXeOSco8llaBqUhbWaZs5Zy8R4LHY0zUQ5I9UpZNYjvIzKQG5YCZHekXrcj3ECCntOaUg1r+xrG4N0zTeEZRcABMYDCTwFqiTFgSwGTkZMaYR1MmXJg9cQzmXm0OhXkYMk3ly156qvjsSaj8/iy6h4/depeIiD735ZejOoiI2jWnxrztTc2PLlmy54uhvuaOb8fFu37fy696qZ6rd46ljOOgGLgaYAux/Er1Le5nMo3N/zrNJ97ngoXIU64RbU9wzDcTvx8m66QcVRGPwU6KP1UWfblCcBiCsfah/8tTnmdhak5IQ/UF45WROZu/E+w7wVOynuK3xkUD0PdrTe+pvmhMu+wcFT+r9Dvr1NzewsaaSGtoqun4+QwFng7J8VizcUrixdZ9iNlYmpkQC++kO0xW2NMWBauklUpzKLI3xn+u1C5t9veKCZIhIqKQITXdhp42+gOJ4yYWKSmGDkF53RFzAQAAIABJREFUbh8CfNqux8coZMYxIyMjIyMjIyNjFJ4dxlFhkAR5wsWyOIfaxV+U2snI8CRSDeogmD7U933QSnnXy5C0O89qIhVhdPkFMy9gQK88szerw7WrD74Y3cMrP+OZx7O37kmZL/0LnmF86TXPtLzwipfsuX8ZGJcrZrQaXrVPWQYG6Qo1dkboth5gKyQgpOyyKnBKxz5b75MixfL0sTpPm+3Ri8nl1LMfdSK4JpRnp2oezJBKAtPV3A+MYzvnPmUBawlOUsEBbsbsBzvs11dM706DxJNLpMojGtcXSG84TTDRFbOlbcvyQ6oMWFEwqHMOsim++5GU2b7l34XpHc8C/szvfgcREZ3e8+P28kyl6URAArd586ZnFd1SsUZXzNDy8Hp04c9f3luFdnEfIrVcKewr95/TzwxBLEO0xfjxBAbpJqkyx+Bpy/s8KYbu0zJxk8Q7jGdjZZq02P0Rs/wI3mpGsLpDFgHsa00ZPcdMJte/R/a8VJldrykN72vqecb11MqyULNlrRUL2wFj4EmHy4BVcMw51w3XoRSGQ+UHi3aYUB47qXfaspASSNM/F4Bp1MyeZWaTqQbtpUeU7RzTFldMnQgKhqzP5GYPPTOOGRkZGRkZGRkZo/BMMI6O2PcwIQDeQAHE2u0Tv6blM6+2SkWgTTa8b83sDFIMJsS92w07IVhWcapT8bl0GQUwjXLOctG9Jp/vLpgRKWN5nuZWEEsur/wNubVvHyR77vxmYHDu/LJndd7+Ez7l2qN/3TOPM5XOrpozK8ZJ2uGflmID0VSkZZsMpMUT6RJhcMKxrUmLCFFoSFxoX8I+keRpqUXHic/rbU4HQ2kYz1f+2Rwz63o030Xt07DspmYVr9hPsRxgqHA+2gOxaveQWWftm3jMTCP7+rXw7dJMBLMKxZSZm9uegUkxTrUR7B5ihPD8UkwjzoN0U/D5C/UXht3c8H1qVvL4Rc8swi8Wvrjw/VqcBIcgEbHHOLvnj9UXKmUg3D1v7aN26vueGGHnaenbczr39X3j7FbnftEXwlaqe8BUgPqG2HQwVX2C8ymk/d3iY/KslC9mn79cVI/xvQTKxHve5yOZStFYGIZbM3vwKcU14VuKfouEtvkFF/kd9vmd3g7jAuMK93LMDKTGilnvpZl3ovvgMTfj9mG+OZruOvdg54AywWBaVhNznC6DsdZNZECd/YX5oktZWRp+H+sF++uueCwqn1Dxf2S/6fKY3+Et++xtlA+4YbpEeFvPG/wvxPyb2cCc0vH901/k5lrMhjXwid2Fdonh0DzGFCs5vYzL1jNVHuwf1+f4tZ6suuxutXDRrprlecq9Ghc7busejC8+h2si3bFYP3Es8qdky9Kcfe1n3BeTLoMJMfAhX1PXmLYmHhH8HtG+IWTGMSMjIyMjIyMjYxSeCcbxPYNezPT9iE75L/bApfJnWZR6ZdfE+8BOpupBGRYUTyU3b6dY7rEQ8in7Ks7D8mP6lhdMvvN5v0p+6xe8kPKH/pUvS5mv7J7j5vj2TU1U6eW7KgJ17o/dueuZIcsc6tuxDKFmInA3nZU6f24HUhA+qevNENMITJlhCT6cXRHhwCjFy1zNLopPFtcDpncxCQzV+cY/t4dv+fSNbsOrykV3LIKhqrCUNkLeKXwzfdueNFK3L+3cUJbP6qFnhx2LoWv/RSnDDOhm5d+VQjG0uNamZRUAHvd7ZqOmim1bM5vV1H7cz+ZIpzl4W79v0FOL7dtCppguQ2hhfWF9fWn/zFQdVrHBpjfVsD6FevzKlcBoM6uumVVcqzVkSmShKCHubdqp5x2TDhXt2nM4baG+UCx7WKfeObC5hnFsE6xk+Nytpg9opx6vVgUC4tRtlZhfwVBJSj7ufzVhghEEYyUMYcqtbyhyuu+YHq/G4jjko2jPt1HRGrBaQqA85W+IsYNhL23Rj4eZwU7U+IFzQa8It673mhCKVN9a38tGGWKgJoMB5lKsIiLCR9CJmXHMyMjIyMjIyMgYhfzDMSMjIyMjIyMjYxSeKVN1oKgH+Pokb82HEoEzndORq9o6qGqT9QipnVH2T2OiFlN3oc0jPSbqwnDoROT2zDdXHMxSsZl3GR5jfdsH08zf9h7B7/95X+YbD1+XMssf9jJBr932gTOfe/ACERFdfMNLo8yeC87l9277ei7ZvArJmMhpWwR9cdv+mpNEMAtg2frosDHfJJ3An7KpECblLd/fnh3IF4nctnvjWD8pg+czTFcLDp6ACevtx0GCaf3QPyOIe9vlm841DdMoTFDNgEkGaNmsNGTOPgSHBHIMnYeztWmzuGbpGuWE5m3L8kMtB0yslRlOAlX2ccW1MlVDyqhkN4x6zfUsWVJoHp6n5GqvuqL2wCFmaxtI87Qx5DKQkoOZTOJ9h9yLDbSKzjf3t1c5zCGVJLmqD7jGhKXDEFxHFBIPiFi7yRNPFAKy8O6Ga2oTugkcE9ksbm9yHnK9n/vM2PrzdbJMY+SylqovgJXzfQIZo0rLBxmztQRYsRtAWyn3HA68aCR6hPerW7LC00kztN2HuSEh6i0wpnRd1pn6OvmaFYZM1Q2P/6KK59eCyzbqJkrzwyIZRGJ3yfuQKHuDXBjS10oCCMLkeK+a1K86HBNFM3a1UEMH/VL0p3MXZMYxIyMjIyMjIyNjFJ4JxrGlAYdM4/iZSmfUOcUykLgI9TCMRMNL7etoEaI4KAbtmJjuTTGOnGKwwzTCiXWvVsRgGlkcvOTP1IZglvqIU3PNZclEREQv//RXpcwbi9eJiOhz/6JfYrx06llFOJNjBU9EdL5exLeZcJoPjCMzQbxfsyoNQZqie4wovZoHgqxF95hlHoeI4KHVe4cVEwFvteLk+8QKH+fotiMIBo7r7z7yTGP1jpJV4lVefcznscg3ZDIm87Dkm3F9u4IZL75Bpxg0u8wO9/J0adkhcemhIJmhlGv2/L769fnHz/tgmKvHPDaVGHrnCswqFopxaTh1YcPvmrvyn/GsN0o0eXnsZV/APEIMXbOShwjKh4CV0acchP0uzDnOTIQpiRe8z10JLH9cP0+bZjLFLtrnBtminWrXfu3nl4LlYJZHvo/B0FWKZdyiLJjGpQ+Imqp5aC9JElhOBvORuk9YDpDe08m1wtgpXCwTtOVjU0llmJDwMc9eM44SDDPASmLO7UuJmPgK69Q3U5YdsJlztqDsEPQ3DfXL+eg2VMxzCphHIqJ2z2VNbFPUBBNck6SQ+4JihiwnOCZSQKpdVti8jctq1MI08hylv5bRFRj3kKxCmslI0oa31lrW6v9jS2bqt4jM4Wh0PHxHIWJqeViCeWym/UEu9veTZuVxrCmvn5wy45iRkZGRkZGRkTEK1zKOzrmfJKI/RUTvtG37Cd733xDRDxPRjoi+SET/Qdu2Z86514nod4jos3z6L7Zt++OjW2NWGCkkmUecB6Im4evoWvPrXrYmveCTQvtHWoYxOAFKEWEax/hV8nntMfvIMeNYnK9DfVxmf2ce1e9ee0HKvPp3v05ERI/eepmIiH7vR/yq/tXnz4iI6K1dYBxXF57VOTpl5iUhDGx7Th7HCImdoXRc1/lFppAqY1nO1LXANlnmU9/DbOJZJr3CJyJaK4aWmCH8+v07vj2cPlBfspkbiQswjSz2PUmIOFuGSjMd8t8NfRGvQ/DL0/uuZwi7FfWzkpbJhm9bVBYyOhBMx6Fl1ymnZVYRgtGNZijQ71XM3pbn/h3UKdxW5378l7N4nI6RtHnaqS3HoI78PXnsmNewUGMcKSwtjTIqJeIAK9wRHd8pVpiFplvzzHHFzaVKubnx5x294OXAwMDrvoVP495YCbQRqC/F4JClw5bVn+dmDgCLWKoyYP+E2Ev0FxifsmDh+zYuq5nIjvscyiTrRfpXHrfqeYockPWtZskkzeZBzNsx85ga0uJ2bY5FjFePb2Ny2rDtS+jygGWzMjwpmZpmaq5ZdsvgJoYYURtDIQyk9nXEvybFX/TFZMoIRsjxSFckmNCOgLqWHbL1hS+NUA9Po2Pe/TGM408R0SfNvp8lok+0bftdRPQ5Ivrz6tgX27b9Hv4b/6MxIyMjIyMjIyPjmca1jGPbtj/HTKLe93+rj79IRP/2E7ekj7AwK4mhRXzH9yD1K198EOBXNuA0CR+olEOSXcanGMMeprGdlN0yAB9rg0NSuAUWAEfktOO2l5ch/Vax9cuGkhkXlNGirvXz3u/u9mfPfdm/5T+/8Ye8r6T7+KWUff55/z98g2y6MA2sjlOPyJYHA4BzdErEXqZmIC1hCpaxHCpr/Sidi0XRU9jxsceXwQ/0wX3fly0zXY7Zq8hXCb46EPOexn5mGuJPZlmthIiwDJX3KGI3JS5t26CHs2XihLls9HPs1u33dykEsCb1ZhJ9jtgUM1G4CuLQiWePY9z/NafzcivFjvEzQiQ2xMbjsfQeOSw+IWTs8Ktl3zkNmc4kbHME4zjifapSCQNYNQDpJdHOFTONYBmJiMpTz8JbX0wtwo/7sfe3U0T0pESkdTfiWq5VmDKujT5HaRONsxiib6Ooam4H9u0hLK6vWdZRmZCGsZ/TsfPEWlmIbAKCpCXAVo0IW34etfpOBCvfy5IRkSPMUVw00fReJi9yEIy3Uk8yqhosYnx/MctpmMYiUUbqM21IWC07cRIJ/0Vz6XFmssQkKL6Slt0EGasj32FVND6rSaHzganKIfq8un4+exo+jj9GRD+jPn/IOferzrlPOed+oO8k59yfdc592jn36Wpz9RSakZGRkZGRkZGR8V7iiaKqnXN/gbxn4V/nXd8gog+2bfvAOfeHiej/cM59Z9u25/bctm1/goh+gojo6IUPfPOdgTIyMjIyMjIyMg7CjX84Ouf+PfJBM3+yZTtQ27ZbItry/7/snPsiEX2ciD49ps4ntrAZOjdiwfss0mKy7s+lKkhpvRgZnsisbYNhrOnan+C31kTNIfFa6LO49FIUbsmCtyz8XWyUNAjL95QbdiJf+2PVnWBORTANZH1OV97UPTvzAR2QkCEiuv8xbxaHiW7vrg/isYEvKSDoZJIoMyRxcQhEzNUEx6QAEw/KQKZjnsgDi2CYR+dHRERUn89CPZf+vuoTNq3NIdqeMA9CKsaYQxslOg6zWwM3gKTcTe9t/b7CSvSIeUmZdvssoqn9OH92vIv2Vzrwgh37RURd7GeJi0DGB/EhLB0jgTVE5Hb8Hi7i4Jib5uaWdr5HS2UtO9S9aGxS1AjBQ3FAhzbJw5w9lJMe/+MYAlbKZXiPYHauWBT86oF/jyCI747D+J8v/LMOwVKJ98gGask9dc3Zc363CnMPeh+C3/BZtmoQHU/9nNkYu+euCdfEXGmDBHUwi5jDJS828mTzcTU/2nowhlYbNf9w39p3Lzn34dXAtZDPWwUttRO+JsaHNeWqejrzUBSo0hMUkwhm6TNn68QgVqpH9t806YE1CZut/z82H9tzbXkNLRYugbpiik+4KCFvtDXbo75Kl+Xvj5kJYNKeej2mai1N5PqeYwI3MlU75z5JRP8ZEf0bbduu1P4XnPNvi3Puw0T0MSL60k2ukZGRkZGRkZGR8WxhjBzP3yCiHyKie865N4joL5KPop4T0c8ywwbZnR8kov/SOVeRlwz98bZtHx7aqCGCqW+lEbV5gDwUx9ahoJinBcM0WkdeDcs0ChQ76S79b3RZ09496laElQrqYXZy+s5FuNZyFrXPrXyKwdl972t693Nh1Ty9ZFbgFRay/o5QT2gimIfYuXyiVq6WRax28QMcDnLhFdV7EISA60KIF6kVg8N9V+oFwTD1Y9+P5SrcS7PgVSkzVcSsR6sYFwRzIIAGfvBIgafZrMCepPQm4nv4ZiIl0TMWmv2wbR8j8wP2SQIm9IrdRtGhOpWCEExvy+wcApjokr3DFWsxedGz8hAA325ZkFoHSkxHWCu+SZgohtwKdbdgrLTRQMSgY8ZdJIui7kdQl9/IVDzAOAbB7m67zrkvJZDpli9bqv60KQdFdF/PLZZ1SgRcgZVJBboAU3MMATCpcxalnxeqNg6AGYMiURbnd5nQ6+utVKCQpF3ksS1zSYIhBOSrB0ywDjYLjfafhZlT7bJt7Z+qDoK8yql6blJ34pyOqHdPMEqyupRVJOgpRfUkLR5P8BNESwA5/q4HC5majdAOCZhx5rPaNwZjoqr/dGL3X+sp+3eI6O+Mv3xGRkZGRkZGRsY/LXgmUg4eAhueThTs9/AdwK/oKBF7X1h8QpanrSAyy6vuKQsO65/kYOv4GM2ZxYv1SHpuQtUz6fEZTKQcbF64ExUp2I8xkuxhSZFiHSe+b24HdtJBpwJSPfNZVHZ2Fs495ZXN8r6/r0ebW0REtH1O3dv7vL/P3duesQykrvZJiWU07OJGpxnrSzEYS2jEshPwSUQ6QH2tC04Td7z07VwoH8JdNYm2JwtfBj5HO+Un9fCxlyvaP/asJJhGp+QL2iPuF7xZGLBKVFfW52C64I/EZeaL8MzBJswW/r4CgxDqw3mW9dhvw+sNP8rCCpzvu9Q9yhSQMEmkmQQsGxD5xIHl4S7cinC3LsPtYB9QMFZg+FzCfADRajCN5VS9u5A24j6RuWHerac84vSQK+4niHyrskiPt7/0Y2jKIu3zRRhnlhUVF6aUTBBDfAD3ii0yYtw2RaB+Dqn0gUShj3UbUQZsqWbxJE0oV1iz0DPSAdY6neOaxzuPz9mJ7z/NckKcHf323L2Lzv2fX3q/6RpWB/hfJSgqMGdDzLYwqkZ0PEbsUy19qp6RSIMhDSA7dZZtl3E8a5dRfRMep5Mi9AX+39Tsk95O+bPyg+T/+4TJNVNbmjI453waBNPhB4lnLGyiekdQY2uE8DcrP8Y76fw0UmwpZFzw/uDd0ykCZybwAMf0s4J/Mm/LbYItRX0yhGNmTzOhkkLPVqA/Gp/NIOrtt8VOsel1XFbI+SiFIX4X8PdTnLHX11MNDGZcwnz5hfvz565eUPMGX7+e8/ifoo7Ete00eENjVU45mJGRkZGRkZGRMQr/1DGO31SMSQM4gNayidYZ52lhRBhUxL7KMhQRc3E4ldP+n2BPmHmcP2T/n6twL7tzv/p+cM+vWN1d76u0VNGvYAIR1WgjrjXbAOasNsxBq6IKwQ5AkBwC4pp1w775qfcNXXC6Mn2tTRuXPbvy97J66BlapKEjCsxiyatl+DO2J2oZ9wSOPSJgrBihQ9IHgoFQfF6nbuuYk/KPdOKzGvu9pcr2CXgPnneAT2ac5tCcn6hfrikRi8Z3T9fd4zdaKKYEzAgikaezbso7sIY2onX4fmJfNKIQgWz7K/gNhn02shnQ/pbiqwfRfo66TLKcOIdZ8JLfBx2BbQ0oYIl1GtLTY+8vXZz4LawPl1eBeqmvVIpOCsxvAXZNPY8ds+bo9yfFoA8t3j/jbwjoucUyjTYCmyiwf2E+S7D7I95HAO0C89gkxov1O03WZ1+Foa8lZ15wiXBOlfUbYRpT9QrD188m9p8zcE1JT9h2jslHTBt6Z9uzTaCT7lhMR9qyhnvnZ9N0LzooWm7xhH6iN8KIa2bGMSMjIyMjIyMjYxTyD8eMjIyMjIyMjIxRyKbqBJK5qS1gxh4yP+PYTRSah2yAtqiW8Olrj6LHRdS1Sufi1oFE5RZmbDYNb1BHKI99xVsc+PJ1dn6fLaXMw7ssD8Fm3ePn45y/2qQyMflkbQ5ZomCuudx68/gkYYaGKWfBJjAEujy6DIFCG+THhfgwb4t9t9/rJfoCF+D7XivT38JqXWCrzEkwZfaYG+uq6yIxKLnTY+4q1LhIiTX7W9BuCS5ZNiUi3DX5YX+3ecF8nDCL39Bs7U82XupD0EVMMIWg7D6PchJ7k8McHcnLTNkUWSMwgU2d6n4xdrEHQU/7XXiR7LWGzI19/Xa8CO4hyC9/fhHLdhVayqbHvI73QksTwaQ8Y7MxTNQ6zzzuE+/e2Ree77Yd+ds5yCaIj5fmM0mHwVSdcjmwcwhcSYbcPEJOevVeGjHujstAJMcTBx/a3NVERBXzMvWAyfomUlq1da2IYi19n+7reA5J3acEJTVmf0JoG+Znl9S0icskIXMeKjYXIBXYMsJsTKZoqhs7jz/lrSNBMS5ZjzYjh74w9ejXFnMu5HIK09DERdqh7/i+QykPBLmX/urs+e0NvfEy45iRkZGRkZGRkTEKmXEcAWHk3PXsYuT4Ok137+AK4wC0kpZQtYuvj2uIRJFuFxx3mXlsLZWjGMcCgTJgFffscL/SJ8TSJyijV0ULlvMB29kWt/2lWAmoVl21XbKTOvvTN0vIBqmlFAcVTN/yFTy6x0ELSkpF0s8hyGPD0hersMwCiYlAF0nDBdZCrcjaqVk1Y//g8g8X6hbpOG8PyJLIyhrbJAtlP3dZTssspYIDukxXoj09gRzJYJaBNluA3Rwi8m29KX/41rQ9CqAx+1qTpm+olWAKdeo7sGwYeUGEucvE4Zqop1ZySBKQAmaqjtsZy/vEcisiuaPYagTBzOaeHTvi7SQhxr2v41R3t4+98PlclV1xqs31zm+vOODl4lGQ85o+4oCZS1/RS1/x9331vnCfVx/g/mIitGXLR73hi6v7dJBXGsEqdyWKEiybgWYR8b8kMIAsFcX7iboMI6R3KpVy0Aa+WKYwVcYiJSxu+yIKNDSpXBse2zq0SMaXsQSE+Ue1Cc8CVodJor12rpsmKC+kXJXAEr62tuwY1m8wkUfH+tBf1r7QqXohnt0NfFHV2OQcYBU1aydpHNMMpr7+cFBM+oZsfoO+a9j9faMsGkoH/CzJjGNGRkZGRkZGRsYoZMYxhREyPMJCDlAj7RRK5CP8WLB6qW1Z9RkMI3wUcW3tvwjGkVnI5JVBCEIVo4FwK6889SVXzORNfX1Hb3Mzl6GPtreYMZjh2miLuiSPNBwr17yKZyYzWkHxiiyInmIprHyDuPzygW/fw29nNuSFMKTBEOKaED/Vgq3NMXZyHw49etuZELxVPmPt1lQAv5/EElF8s4p4/5DPXj8HOG6YPW30CVv7Y3HZIZkaK9qcFnHuXoMo7i5hHI0sj5aVsf3ujBhxo1hAKwLTMHNSKpYS/ndos4iXq/Pgr2vzEJQpdkbuIb6XlI9pEAXvMqtox2wSSwhpHzvUCT/Fk5n3kQTL9tUHd6Vs9TUvgL98259/55EvM38crjl/yCkGLz27iUQErr0tZXa3eb444TYjHSd8xzTjCOkrMx5SY8n6Osb9n+7nyJ81Iamjzx1iB5sEfQS2EP6ws4Z9rXXdI1hJQATOTRntbxsAQf0m+kykGGyIq9cxjRWlaixlEPIWleibiOe4UK8aZ/gHrCKE5hXj6EQei1s8pMCUot56inQmS02ossSasJADc2hjfBtTrGLnOzSRchBJOjpI+YePYQH7fjJEfpXmUikfx8w4ZmRkZGRkZGRkPG1kxvFpQzGQwjgChtnzhdJLHPFNHBNVrRnHaexrifOLvaZcuDnMXGJl1/LySKc5BEreN3ng0wpWzx2r6/sIzO0t9v8y19E7sbLbvMCrNb52qZbh00t/79MV+1OusVXRoLuYQcA5m3thH/wmsboC09guw/1NTjwjUr/r/bXEjxKMkl5aIbUgVsYcgR09I/FpjJ9r9BiNy2yXQRvhC6jZp55lqWaokF6sMeMpGn5tXKawOR9HYCjyesjHEa+NZZaGomjDZ12e9+GzsIu6L+J6IHoNplEzJdIc+Hgh+v40jKHtOha0hqj3TKW2BNOI1Jbwf9R+kPCbtExjCoX4rMb+eB+8fSZlLvb+vTxb+7ENxux0vpUyU6bhV3vvp3ix9ec8+M0XiIjo6K3Qhhe+4ssu3/JzAOYozCNEJIoMbXA49Oe8G17wkxN/jXru+6J6xdd7dLqN7p+IaMdpErt9of0X4yP4qH05bRQ1+mKqlRoMK4m+SYl7r6oZ74v7X0P8DHnALSd+rpmpvG87prHs/e1lLIT9ITqbomNIbOAbFEe1W19HIsWiI3WntbKoOU/8wwcipmFxEV9JEc1X5+CdY4ax3EC9QtUD9g9Tbxy4nvbHQ1rgxKsiry7SHQqTqeYo870kPo4gP3WEuVgmsCPacHNiFjKVXtBGPQ+Jqfci6TvJO6eJOdMYs2Sb8Fkdw3JmxjEjIyMjIyMjI2MUMuM4hANSBNo0QkQqCqsB6wG/w7DkCBFe8I0Y76jWifJS7WiMP2RUL+6LVyjiDybLENU+sI81dBhZ301denLFK3NOCA8fjv1x6L8Nu0pVC39s/ogPYHWpVmZgQHEPNV9SMxsFr5YnK46uZsbRqdWk+OxU8SqwUVHo1TlHhC5jX0fHEdhUd+sT/bMZ2MnuylqWZBIimFoiphk5/VQtE5EaHeIDZ1eyEfvH42IgjaM9D2VDpPNhTpQ28hqL9zFDPPj16Z3MVrBfINoV+VWCWTL1DMF1/hkou2XWR41t+D0SM5ZX/Lk5DRVCX/HWctNbd1fvr+vbCEyMniSYs6NJYPYq+N2xnOrduZdCeO3ooZR5d3dCRES/8I0P+3o/60Odjx7749Or0Ldg7Pe3PAsI9YRCpShF6WLHEeL8Dk8fhfu+I5SZZ0LPSv+Cr/g2p/Ouc9sYWVsbFa2nZMs0pvwWLbNoo6oLRRVtau4DcVCuonOIQuT1hJ/JjJ9Hpd65aucfjp020Ia9KmuZRoyXVFR1g0h/eXf15MDfCRIxTRGi1xMMmn33db9NYt/SJJDGEb6NTHqXO+3jyFuwgHYYaMtCEe9LvebW7TQRbB+YUIyvAQ1Ee02pVxvoZOLh6hP+jOXO9mX/NXuR9Ie8gYXohtRhZhwzMjIyMjIyMjJGIf9wzMjIyMjIyMjIGIVsqr4pQAuX/b+9JVxfJEFikzUREdU9KqcV70+JiBsTuhYAxzVFaDtJ4cdOyPIZ96SDd2CGYluRyA0ox2dxZuZjsIaKEDgRTdaxE7Mz8g6e/XypAAAgAElEQVRaeqGQgBk2EVXxVv8/WfvCC7a+ldsQqMD6xx0JFE3zF+yk3bCpWszavG216DIEwK2juBaxHUq7hcv3BY0k5DBCpIQxW0aBL2SOoWJdjXFHMPujfT2BNNrMfYjZus9k7Y9dd/JN7DgJRGLo3Jf4PHBaATkYPCJ2XdCSPZAfaViKyV34d3aj+ujFW5dEFEzLMH9ulfL90dRHA8CUiRSZMF1rs+oMEi8caDHnAIkvnIXoMFzrcuNNwV9+0x/75dWHpQxSbE6u2A2ATYinX+P3QXu4wDTN2+m5LwzJHQ2YqF3FgRObYEKfXnmz9W24T8x8+85bv93dU6LonOYQ4xZi+0NjMZXGtEjss0A/z8vYRjopunM0npuYox2CUtQ1EcCEMiwRX7kQjXJxgByPlEHgDK4TuWrE5vZUfBvaVdfpa0UxKBDJt+ZZ3eemb1NzFN4bzKsIUImCY4wkjhxzZktBGkcCDRMma3SLVbhLimdja+VztKRcEZeRgBP9dWzOS5m+b2IebhJuaf2Fry8ykNshB8dkZGRkZGRkZGQ8PTwbjKPjFQRWD2qBZ9MPya9hLRlgQ+p5wagXiiJPA7kaloJwS++gHbGAhkV0E+6miequGctEoCzOV+c2c5NoHmydciZ3NoBGVj7smL0Jq9+2jo+1aE8ktB0zezhWHYW2oJ+wEi46Ss3q/8Ywjpc+FVm5Vqm1Nj7ApD7yfVKdsOO4YgghrVNu2ekb4r98e5OtYic3XJbldyZr3+BS9YUwGZAJeuzru/eZEynzzsy3cfsin3/FTuGbcIP1Mdezw3Pk24YsT2r1ZcWp9Qp23rPcG2AI7RnlpFtHhyfRDBqEaU2ptu5eszFrxSgtoWE+0T4ISethUnNwUlOb+hQTAXFq1IsUeGMg10owRJBoCSkSlUxTEVMIwlSpZ4bSYA0nHIwxYUa50mUh0bNHkBlfRwl313gXIHw8Q/NCPW/cv0NERHOT/m85DZTLw5UPlIBYuJWHgZQPEdHZlS+73/l9kPKpzwPj7hBcgz5Bm/UYZbZ8wu/G7IzZxCt+djr9KEtgIfCFjHWDKLyPbsvbve/bdhHSEroLH6Qz/eXPExHRi/df8W2fP0dEROcnYZxgyitPPWOJ8aaZPfT7nOWPwLYhNSIR0Z5TMS7nHKjCMkh6/IO9nRhJm4ud/45o1GQAhhGsbpOYKCC103D2g1T6wNuzNZf1Za5YFmnLbHOtxmJHbJ+3m6r7Nd4Yll+LhE8kcCZmLrF/tQnPqqnjuhGY5lKC6nzNCkkQNuE5Ts8xvnyZ2TmPcRUrVpjv+E4iCc04SkIJnkPLbhn5PdHE34ma8bOsYcNDRthOdZsytRjDTpH4vdIryq3/H2D2OgwvZK5Kc3EFfN+WaLtKC1yzRE/FX48Vp/Otw6M+CJlxzMjIyMjIyMjIGIVng3F8jzBoq4c0Dvz71CE3Md2CFISTsIJq8T9W3fBFTPgiHCKxIwzfCIhIeHR+7EfWIhVZtOIBG2P8FSFQXnXbICuelNOMTUeFNmjNcbCtfH7BLk/iv6j8IYMvVcxw6Ha5Hfs+bTil2covXecnYQk1vfDSIrs7/Izw+PTzMPIJQymnejHG/cQlrjkCN2lOxx+Shn27ngjvUb2D0j0J2aKD6uatsIYmlVuUQpIZLmGkYSBQbK6zIrpgbBUbW6/8/LC68pTGKvWaX+dcpIeQSc8m21koJEwj/G6Nj5auB37F2OJ9d8pq0JkvWrMl6vhEy7y4V36De35nMc9uvK/krd/zZXa3w/y7foVZFMNep7Dd+/NS6QXBRFspG51+ERI2W8PggU3UjKEwjHBFT6b981iwz2SKcdw1aRZ+KL3hEJrEu38otM8ofHwhfi39r/sC7w/8fplpLJRlp9ywDy0zjGD0tDSN9Qes5/0+2zKUeZwV4lgfyrSxEUk+Rz6GZv4/pNtvPPX1PJqhR5aS3pPqJFYBhQeuM+DveciQyYxjRkZGRkZGRkbGKHxLMY4dXwjXPSZRx4j6g29iSuwbtAezi62OcEY9c/gZIn3TiJ/tiZWKXb04GwqWOCarQJVOsECkoq1X+yrVMZsg7AKuqXwwLeUTmEfNMsS+myW3p5mqyFMQNuKzyitFXqiXG5X6i/8vOWK65KhNsIxEJFHn7sr7CLVXPg3a9K3AON7+Eqc2W/jnt3mJffVUhji3gx8YGop7gf/We8TUJSBRiTetYMSSUdLtjVgyjiHKhzRng3A4ynYrvI4ZGar/IBZV+3LyFr6bO/YThE+o9jHds5h3gXGCyHrlewaG0kaP6w5sO36xiRuzaS6tcLr2dxNHTRdvNfCOQqAZrNsusFxggib+NRJfZMwNWtxb5hnMF+LPqN5L4xNNc/8+uoeXoe0VWwsW/v1sL/y7e/Jbvi375YtStmY/5c2Rr2fCzwxbDSugrseHZSHxrLTANlX9jKU+R1+DuCun1G0PfCYldSEiwtUXE0Tag8h4PKa1gQfTsx31+7rLWor/dBt/JopZVo0qsb+QsY2Ku+xrveHvQBbHn5759mBsERHNWFB+dsE+l0gnq+b9kKbSNALjX3+fl/HcImlaE9/58FvEOZpx7KRbxCWHGMgx8+KTWLD0pQ74PdGJ4NYWiuA0zp+71STI5F5kxjEjIyMjIyMjI2MU8g/HjIyMjIyMjIyMUfiWMlUDEsYf0dYu2ir7md8mhLalLIJjtND2jM1bENoWwW1lwrJm3jphAumoU/dDgmFEjBumrXBNCSRp4/botsDk5IzJiRJBMaGdNqGpkuBobH1sat4qMxfaw+YyWOUQ8FJqcztLeUBYGAEwWizdbY3oMBztH5zJrlu/zk2fvERERO+ecK7Y26Gekh26mynMxHjmCbtQ0TWHXIsR5tQnDlwZY6JOmO+I4tuTWoJKO5/bra9PRDh1L0O5rvtiwYZM2EOBA12x8YSnuO0Dew+6nft4bd1CyiYV65QwCwrseErZhfA/3qNpPN6inNwwK8JEjUO67SYYpoXZfR3uacYyVrPH/rzZhQlI00L/lTmGeaPR5mw2W7MriVjs9up9xbw1h8QRj7P7PoH9nd9ZhPraW0RE9KDwZu39LZaSuRMExZfH/v/CmJijvNFscq1EzgfNVAGPyIWO7cA4g4kbYzEl0g4T9ZL1UYqE3RKC3zATo0zq2n0m5jrlpsBIjUVrireyPMn5SPLXc1DRVsm7XbJpeuWPzR/G7g9EQX5ndskSa6tEICZ/j4nYNb5jUqZqmYtj83Pq1atnLjqnURI0zbRrvvY7uvX0mp3b68u4xPf8TYJhZGrW3mRWbDw15dljA185Y76OMuOYkZGRkZGRkZExCt9SjKOIX/MKtpkoZ3I4hk/ML3kEvujUf0Z+R9jEqZbjieV8RFg8xTgaViUpzwPWTjygZUncaasEo4gasapPpHDaqD2R6LgEzPA1jVhvxOzZlZJ4I+vgmFiMu5A+CE7zBVb6zNqKmDduQUvtMJsoTvfcHp22DPva4yVfioWGt6GMe+cBERHd+YxfYu6PWGD4o0pgeAH2Nr5NWQ2WiZ2231NLx060U6LITZjGgWVqa9m7BJ0ojNwYr+0BaQ+0vSzjizYJ9mOIcexLXTioSjUqsKePeewHAoaisiZIys153FXK+sBje1QwEe5XAmBUcAAHrYi8D4wjiTSWkCFpRUorEViA0+qYaZw/DG1f3PeFlg85heE5s2OVmY9IBcMgSI3nC6eldvD+oTMeKBVigJMnyEPGHIVAmrcfStE7nHCAWm81uHrZ99HVB+dSZvOy3y6PvKzPbAIh8HDJMSkHLaPXQDybGbqYTYzlgcBuTtTzxP8h8KU7qKe8D5I9EAJfV9NOWcC+j6ngGGCMcQQMJOqptYwUC6c3SMEKearLrrg30lYu3+E+UUkdICg/veBng+8c9dI0/J1a8Fa+ewYi5DpTU4pxXDBLysyjtpLUSJOLABpca2COsUlJ0g3jMgcwjSmWsa9snPI3zZqm0h12L5Cq/PrTMuOYkZGRkZGRkZExCt9ajKP1hUiE5oMhxOrGYbWr5HjapV/5ygoAEjeacURov2Ea9a/+cjuC5bgB6SQ+QWAFtP9ij9yQ+CNpgHEEY2AFflUZMv6ZTq05WhczjkChhheYEaSqKkTao+vrAqZR2mXal8TWsw1O+aG6BftKsd/ji5/yZYrqfVLm4T9rl1fctxCG174kIpdiWKNY9yCubsTqbYw0zkFMY7JQ3B6R5RmRBTDFIpZWEFigWH7zQh4ix9PHRPJZUbt0HXaICIFQ6HckLuRwL/xZp1F0nJKvZWHtyQS+cv3XDAf6/SpTL76bMQvDbQXTKOnddH0g7eCHime0U4MJ/c4yKbNHfrt8O1z7+G1/zfl9fjfAJmJe1D5o+L8yFgrF8osvI88XIr0zVykHrfQZLDxgIlfBOa59+z4REd35VWZLP3SXj4T6Liaefdy8wP125LdIQUgUfBCnZZxuT8MZf0WwimWCccRrM2emcMbK6ZNiiIZCW5RMGdJm9mzHYFDSKiGWb30c7fugx3+N8WREvcEuEhHNzrm/WGpnccYpXnUa2cs9b3ms4HtFjwWWXmp47E02A305Pk8GOWZxSz/EaX+sJ72YqW+ML3JsQeypf2D6T+0PKRUPYFIH6rvu2kThe6zouiUnLj58baLMOGZkZGRkZGRkZIzEtxTjKGwK/A6jpQD2xWXJsIpEsS8jUWAn9QoBTCMiwEJUdTgPUcXiXzi0IrC+jSnA35F9HYV5jBZmvMKUhiSi13ANkx7MVYnlSN1099m2o1p2+pAu0L4prWF4wWzAX/OQtIxEslIVAXCwpKV6dhAYvvQCw+3b7xIR0d3fPZUi2zv+/6tXYhbRxQtPc22KCg2JVKdwkG9jz9JzFMt4IHojrwcYQ3vvmtmzEdcp9F1rzDkgKw69Dtq43XiGS1geRN7uw7QoQvDlwPg3vq7JoYxjeD+F6QiFW2Z1RLhYGMcUU8v/SOrBbugp2FKwQ3MWHADLSES0/Lp/N4rLbVw/Ehvo9ITwacQ8wZ/bEWlSozSu+J/ZyXbj89DJHHC0lKIFl23f8u/uksvcmd2TMg0rXFyV/n1fG6bQ/w+fXJ6juN9TzCPGAyKb4b84VWxi8Gn0++CjqKOhUR6C39tahfOaMltOPQh/yEN8c7VFQDS0RRFh6N0Fu2nq0+8gR09PLjhyes3s4pW6B46YnnA6wekFM46bwPiWK/ZbXys/daIojS8YR3xfuu3AO4fbscolKWUQzBNzvgdVL3zu8T0uYvsDlhjxbRzj05woc13EdLoiW7h7DTn/emNN+vMB32OZcczIyMjIyMjIyBiF/MMxIyMjIyMjIyNjFL6lTNWiljJwrIOEnTHktISZKmGqhulbzNgHNHSM6PdAruo+k7VGa/2Kq4SjMc47xExszdxEXYkeI88zWE/fZ1IBKmVifWPNY3CsV6bqds0mMDZ3udMTv/8qmOXufcafd/WKN3OJtMEIO8SgifpJgmKeNBDmGUMwl6WOHV6fmJMGTMJjos4gZlxOWEYKAsFVaKhYOyex/Iq+l4Llc5o6vnT0rMwzRdudHigi+D1i7EmAljGTK2kWmNnLLZsXLzlo5CyIcZeP2OYIs/N8yucii0IiUA5BMRI4p95zcX9Bf3VdgSTZAgfO0I5N1vh8ciRFq5dvExHR5DMXfse5z3m9fOtYyiyf8+/17o5/nvtTX3+10EkCfHtmbKre4f6UOdu6SYgLA8Uma6Jgop5I4ExXjgfYsxkaJmCdq3pOsYk7JdnTB7RXy+dgDKeCwsaiUVJTjnO0FzxlQtS73ITy5Q5bNvGzibpQSR0ksMpIMGlY9yCbMENLQ/V9f7jE9yakfwAt01eYd7aTZv5ANyRp6wGJPYYrGlHmKV0qJRzeh8w4ZmRkZGRkZGRkjMKzwTg6ombm0jI6Nn1g4qcujmEVhHN0aqGKmSRJMQd5AaTPSrBaIt3DgTD1XEnQGCFxWWHoX/8ozgvpAgK6ymk4Es8lCqLjWJHp1TyYPV6xt8lVG6+8eBWfDHixMPIYrXZYnhgqFbIamsGEQLe5l4j9qIyoOgKQ4MStHmxIpcj7sGpOpWzE/cKJPsVcVqaPWRiciGjG/3/sHe9s/8YnnycioouPYimqzmNGaLLw9dUs2Nyu1X0excLmKSCtYVulj4PBIgqslbAhqfRiwjIgmILbkgjoAJsg9anHCFkaBIlA3Hu/m0THU7ABK34fi2Uj6AQp7wZYkDHBALutb8905jtwOu0y26Kfz+MuKdkD+RVmbHC/EOImIqpPmI1kxnF/weNfE3E9Ekxxf42gBcyzBauYDo6JxwPuqbzU6QT9/0ff8AdPvs6SMY+U3A0iI5hplAe4NUEMpOY4zJXM2LqpEquexG1F4Eu7CSy/WEjYOgBLAOao9uw8VId39eUX/Pahj/Bxv/0lKfPCW16iZ/H4/URE9O7Wy3BdfiS04+5znql8vF7w7fq+OJmF+wSzWLVxOsE5C4qfTMI9bGo/BsEiVk3X5IRjknIQguBqvMxZxmde+DLHTN8dTfznh5PAvj5c+/8vN946gvdgrphVjAsEzCBwbK/GVt/7B+ayvQo/CzCGphxgNeVHc3S/UWXAMDLjeM7SaKnvHGud2in2e+3Pk57EGLTyTURR+t/eMnx9CIpL0aliaHlOAjsPmatOohAicma+DgE6YV9IHIH5NfHuHsJi9kwbEDMnUr93JnG7CkW4o+3lJqYVqzC8DkJmHDMyMjIyMjIyMkbhmWAcWxrxK3zMr3T8DLbh6er8oFphfG+00Gcdr/SFxdMrizHt7KSA43pSKzGTYjB5uyIpBIo1ISVUxb5Fwh6mmKoxSK3kbLN6/Dn0/oN8QPuQ8nWsY7bJ6b4wzIYtq9F84StERPTSL/klWDPxkiBXHwnLNjCN1YZfG4jjapblgG5OMUndMn7b8VkdKJvEgCxHp+hAqsEnwZMyjVJ2RL/t98w0Nt10gBDxRp9M5/4ZC7O6VZaFI2ZN4UeGV272HjibOjPvyNYfbrToOPzQWHLH8WekfyMiml7ydgXfM55btNi+8X1upy65n4i60lyN0OHhfPFzHjFgD8G7D6OPbqq+utiisHjbM1bLd/yz391VIuEz/z6fngS21QK+h40Z99vKX6tQs771RQRLOaH++xaZn4R6tRX8TrGTgLPjREs6jRDUt4L++Fzx+IfINxFRuWFLHVvzxI9RSdqI7NzQ99tNpN/sVks6oew0/gnTam2hkq1QIpUHx08dq8D/mG7Db4CUVW8IN0nocRNEv0WMf2ZSLqjP9fuG7c2MY0ZGRkZGRkZGxig8E4yjIOXjaH7wJxdUcPdBoBzK6pUFr7gkYnrizGedqivhr9iDwKT1r0ycjfjSvnrwD2R2rrVqrEn/DtNmXQYsJARNTZqwURgjQp6C9UFMtV0iwqHKGrO6ESSNI9+LXuegbuu/mEi/KIfKftqzmHu/oeJ3fo+IiF6evEZERG/OF1Jm835uB0ShmbkqFspndcxSrKPY2nOciFoReO4eC4V4I2kEU30JlsIurXV/xeelUg0+C5iYKGjNssCPUphGHFBCzyDD7P1WK54OFYPswE5yXyAtYDkNY73em4c+ZhWf6NrgY2ooBECLVTMrWl5C1NjvXr4bzpms/Hb+mNvMIsykfZFt5Coih63vNVGHYWwTfmrvFZqVv5liye8jv69EJGkOp1/z6QnvLl8mIqLqOJS5LP15a/aHbVs+JxIJZx/LFn6B3N88beyUH+NMHkU/MxjSB45np23ZKM2hSX2I9yD5lWgEwFMpN8HKN/BFP/cOfpq1nnEw+2Ttz5le8bWvlBj6FT//gfHgtqYMv4SReDxeTBOZL0yjKitpK6F4AuYx+i7EMbY+TGKxbyIKKYINW2eF1KN7GfF+2+jubxYT2Yc+prGoXGffGGTGMSMjIyMjIyMjYxTyD8eMjIyMjIyMjIxReHZM1Y5CAEth9ie2qcAXZ85v1d0hVF3ywLITOPJQO2WqhnlX9qWsg+YnN0RFo0ARnD7gYCvlmYa3Vo123pXGEWffqZHuIZIc1RAtd+wfLrmhNfrMxGPM2ocqN4sHbyxTMCpHdYkcvgmzgTWHDwQeWdN1dNoHvZRH8cjrTcy/8A4REb20eJ+Uefgd3pRz+Tqb/k58n+qgBWtqisUPbOONOQPyMCkTNnalumuERVmK9FxTwz6qp42DcnVH56X3p70cWrNNHCuM3BBLdNFpMLXBbIy89yVMnYkcxwch0WaRYbIuAzC/b8JcMDn3/0/POcCHzdI6D3W54RzLVyyXsjHmwqg98TyUCnyRonAPScpjvTcK9UFInOc19d63W2+nb8+9XXX+hjdLnz4f8lm3he+vy5kPftuwbNb2OHxJHHGQFMbHYhLPmSlz9CEoE2Zt+67j2FQExcPzhHj5jE3UqEXn5BaR8SaWvipUGcjuwERdcz7q2SO/HznN/f9smmYZl+klt+GxkjE6jwOO3OWKLHrdGhJBVB1JtdpfK8p3Dlk4CZLh/TqAksdMw9+hNcvwRFI7Mq5wcf6YGMZ95t6hYfGemahT9bYDx3pgJYb8zuvPy4xjRkZGRkZGRkbGKDwbjCOzjcIUDsroxPujYxALh3KGWjWISCa2zDi2WIVUYTXv9rzCAfM4wIq1ZsWi0xI2vPopoBnM13A7tVquwVT2XiKUlfSGvC3ieyDSwQDcLKT/c91HLashpAYEM6cLjWEfLUth9xORknX110g531+HFOVk888NCMEOAUyjrIB5RXv0xSAD4hovNLx+yS9vSxYR3lVBALnDph0gg5PC05Lj6Vw/KfPB10KwzVOW4zlIcmfg0sLMivi1YnyZYSlLI0avysh5zMpUF/z8WGJnogJfcN6Eg2JmLDq+ugyBF70r9BuyDZgTIAEEphEsI1FgGhcPmBFi0md2Fu4bKd+QeEA6VaflXCDgq+cd0Q/CylsB+lwZsE+XeXRLL6eD1KIIiCEiSeEKpqpYee2Yo3cCK+Y4G0S98PPg/sTfw+q5cC/7U89cLlhQe8oM35In51kR+nbHJizMqs3Ad0QIkom3Gn3Mo05zOOP8eJOyfzKojDQamMapOkdEwmEp4e+j2WP/ef4w1LF4xNYVltwpV8xeK5bRXa1Rsd+s1rgJfYPpBttgPaKQhtNOaDMlNA8rFITrp7H0jq+b3+8lHzPf/URdy6FI2gx9PQ0xjGJJG3/OjTA0NR8wbZc3jGvLjGNGRkZGRkZGRsYoXMs4Oud+koj+FBG907btJ3jff0FE/yERvcvF/vO2bf8eH/vzRPRnyCcz+0/btv0HYxrSFmk2MTQk3qbIEEm5AwJMLVAch51jH0LykU7QKcaxZKaxncLvB/XqZUPMNCYyTlG9ZF8ShLwjRF81rODVuvjC2ZWZTvlnBEzBNNZTvcpCg1APy3YowVawC9aXLcU6SDdb5nEEi5csPyCJ04FJd5hMsYgyQ8zokIg5t6th/6ji1mlc/1VYWR99xv9/+4NequfBXe9LNT0NqcjoaYhn6/R46Oa2e0ydEJUVyZ0Uq2hEg3U77b5D3VifBsb4VQ7JBFmRcZTd7cJU17B8TmtkdKanzFBpOSRmJSF9Imxlrd+5no46cAjg+cGnkcA0XsAHLVQI37P549gHDSyjBvy4aennHTcLfSG+z/B/hK+19SHTx/AuQy5Lyz+JpIq5qSeEW8y5Oq5P+cq1kDTD3MI+mNO3LqRMufKM5fa2T2+4ec63faO+AlEjxiBYOvgWThs1hpBqkK4X/gaC/2Iou+U6RRyc+2vK7OJCUUKbiX9+C/6yYU1uM9eYOZOPlWqM4lpgtiH4PbvgMXWuWM5z9vsU9prHgLIYgf11CYHt0CxuF7OG4q+ofVXBHko9SLDA7KK25nFZkdOThBf6vfSbeu6isnWCcexVRtNWS1MmCG4PTJTfjDl06HcTmtHzu6l4DxnHnyKiTyb2/3dt234P/+FH43cQ0Y8S0XfyOf+jc+5p5AzJyMjIyMjIyMj4fca1jGPbtj/nnHt9ZH3/JhH9zbZtt0T0ZefcF4jojxDRL1x7nYRfo94/SOCYaGo5t+j+L1usVIp4NUJEssoWfwVZdWv2z7QrQZXU8ziyrWHBVb1CcXNeLW/RLnMPWqwUAqYiZFpE+/X92Q4r1DUhhN0rUqoZF76vQWavzz9K75/YGxsI3cUK06ZWjBpr9tn6dVttWU2l8arWHbEPFYRpmYFMidm++CkfcV0tXiIioss/pgTAe/z4hpi9oXMPcRkbFB+3Kc2EgVARnpbJe8o+jkPoYxrTUd/Xt0uYxq1nJuorxbKBaeTI2hkzjfBfhDAy10RERBVbJKodj03VrKfVS8Ji7mJx7yl8z87CRfH/7BJMEM8x08RcwHMc3txip0Sv+d1CUcfMYwt/Mi26bBQgZJ7U1gdhiXiMbzb0NGCZxijyFu+sTT+q/i/Z73Hxqo+qhp94dRRK1Ud+337q7/3KjL1dHcbFydSPmYLZSIlmjr6E0ixkqWgssH/WxxHR1KVqA/bB1xHfDdu6n5sRJrNITCAQB9+xHy8HQ0/WanysYmc/Yaj1vIj+x/fK8TFfvMsmtkeeOQZjWCvVEFjQxBo4iye0NiXc3Zmy1DzLY0Tqk6QfoXwz6Xl7bxgp/c0S+tbDpcOaJmI8OpMUyiSG6Jhp/0l8HP9j59xvOOd+0jl3l/e9QkRfU2Xe4H0dOOf+rHPu0865T9frqydoRkZGRkZGRkZGxjcDN42q/qtE9JfI/y7/S0T03xLRj1F68Z38Dd627U8Q0U8QES1f/kAinDeNG/tBGlayNZ+T9R3qx2euKasZLNR5BYUVHhFRC38juA1hJQ22TPvn2RR6hkX1ZcwWbdF+kMwcyK0jqDp220xjyPHN9lfKt9Cef4hooCojq09cI/Ws+ljS1LVued+n9v4jv2U/Kfe+Fzttbd98i4iIXv557+P4xVdvhTIfiOSKnwgAACAASURBVDXNUriWaYwy2Pc41gzBJV4nRHcXiLJP1WPG1xNGhD8Jhq5po781wDQi9SA06rSSAd61+bFnjU6PPN2/Y1ZR+0mWpS+8Zeay2bDm4zTF4NiGDhxLQF4FbnvJLpfQaJwoebzpOmYaoQARR4zC78vOG11WRhQkbIpSHYGNfkH6xdS7ByvDDebOISBSV/zoVP3CPvK81lx6IqLQ6UfZZ7Pcod94LlbEGeblmsfKvvTPes33vVfM3tH0cOcw+DYWicHQibSGSIQqa8vgHdH7nTmWOlfYRyh64FHzWNKMtNsbFtcocPh6Yv/19pitN8oK1BxxVDv72VZHrK24VKlAZ7Co8eepnfuoi+vFIqjc4sXitkz0O5KoU9WjrXL2PRrEiHY9EcZYYId+I+FjSq9yxOVvxDi2bft227Z127YNEf3P5M3RRJ5h/IAq+ioRff0m18jIyMjIyMjIyHi2cKMfjs6596mP/xYRfYb//z+J6Eedc3Pn3IeI6GNE9EtP1sSMjIyMjIyMjIxnAWPkeP4GEf0QEd1zzr1BRH+RiH7IOfc95AnZrxDRf0RE1Lbtbznn/nci+m0iqojoz7XtGOliRoLOdfZYYw+o062TqLq7itlzx2YWaLmWbJbQlG199yjZvHLdvRWYhoRmt/S6ApzLI8kdEa7mj7gxNpNUt4PQsEgO2ICehHlczFG8qWehTFGxSYe3YOAlrkYFtYgQqg000SYsMTcoUWSitLlKJD3auJ0pmR6bWlE7RyNo5xY/K2Ny0212eNiQkEg41ou8xO1TPgeBCl2TlHvhef/PO4+JiOjj/8NjOfa5/8QT7tUtdmS/y075cyUfwltIxCDwAjIsx6choODygb8/pMNrFywNchLEjafT9CumgzyWi/g+0IZKyVDV/D+OQYIG+6t9eKEmEw4o4bRsMONpExmGymbtzVNzbgPMyBq4B0igoB5tHlyv/PhaHm2jc7Xp/+rCuw+UX/dlZ/Dlvxf6aP7cOromTNQTk9JNH6shxzNHwoBwD1O+r5Dejd8vFWzUcOBLxc+khelc1TO7z6ZyE6xQstSONndVaAfMxzz51TNthvZbvO8wu+ngAIgjS5BC4/utFNkVFciBfQiQWHOihJ1+5/wxBLOIcLcGXD4qo7IsUj7980bSwWISf4056gb2tGsWBf+yf1enlz6Ao9yGOeuSzddb7v/9Hb9dw91hEq6+2fhrnPBYfOHYm8cniSAUG/gyV0LiFVID9piWh9IcYtynzObrHQefcP3n64Ucuzzzz2TxNb6HN/w1jt/091JsVbAfnjEHF0mfztUXCkscwRy9edHXr+drjMuKBecRlITPREQNEmVARgfpcmE2TplV64FjImUWB8VEZeUd4e0O8lbxtVMQNxGtf4/XEeZivmY96b6XT4JqoT5YLwf8lpgl9vGkDBeN2nxlj8WYqOo/ndj91wbK/2Ui+ss3a05GRkZGRkZGRsazimcj5eBTgv21n4INikkFmKSEpjvX4lU8DTCMNpAHsgCtTsRegFW79pLh2sKYoWJ1TBhZdAbaMtTOuF26fVhltzxURqUKHOEY38JxGu1SjtRtD9OonfrRxmaB4CJe/alVljhyo25OSxUxjiG/XrKdbsibA6yk6pOP/m+e0fjqD9/xRV5kqQp1GpgzBKqA2asgj6Ed2VkypmaR5ZLlmzTLaINtrAg2UWAerCxHxBDyMXSzMGeQD1LnSQwX15uSyEG6s6KMBed1+8DKgR2tmZlDUIpu3xGzO2tme1DPbqNSPj7wA4AVS6g67vbFltMFFreYVpD2gaU/UALIpHBrJH5AMS7MLArTyOyW22tdDb48P6LCsilaAqhpzTlmTgjNkuQEEliiLgkJpyDLAYsM5rcw/nGJgmkUB/ZUB6FYiZ4xQTJDTONThrvwNO6EgxJnt8LYmV4xC3bMViQWxgZx3KqJtuFxv6t8Pec7lplRnbuceFrnZOLH7ZzTYGoB8BdnXvZrw0khLpkCCvI+ob4Fnz9beHaz4i+tTR3uYcvtgeB3WcSsuj8xDr6aP4b8XGwN0rDi3K1iHJsTBL74a+9usQVFXVIYxyXfFzNdmvFCUAy+i5tp3A79Wjqbqrc1W1UebGLy9e7cKj97axHTGB+fKN/NOsipmh8QZNNXvzIyoQ+G5AgFqYDaGyCnHMzIyMjIyMjIyBiFZ4ZxdO0wUygr6/hjcmeyGqwasaqB7wGvhJz6CS6C2vCbk9W9WlmLBMRAm1GfXJtXM3P9e52ZPMhhHJDnzSVWWVR1mQciIir76w1Cwdh2ZW+EedvdzEHDrmLbOSeeT4h8Q6KoI9KuxY35vKaAbxZfR/tnos5ZGbchYkj4Ga+Dz2DUTs3eGfZE6psqcek33iYiold+zi+l32xuExHR6tuC3+LiyF8LPo5gqmbsB3lxHvzCkBbMEsZ7lUJPUgTyZzCWTrVdiNXkXfJ5YClKc59IU1irZ2RSK8JvcTLpvhCTSeyDqRlHHEM9YBy3Wx4DjXrm8g9fk9nFyXl3/Vsv4M+XuOM67ky5Nl/LqeX8mNEOUXA7gbWV+gyGcRdLcil3N/G/FhZFxjRx2dAa8cmqzByV9P02/s66u0Ak4dpGhkSzMyCQxKjB76m+ZHhGeK9if1RfQROV6Tb4vWMe2wtOLcqfZ6eB8pqfsJ8o+901/N2wh1VI1QOZp5D2z2+3yg94PvUPacv9NGH2b1mEuabmyXfPX0hrduy74u22VvUx4zjhAQJfyYe74JO/ZX/PvfGdrJW/Lcbg/JE/tnyHxcz33eeCeZocy1Hx5/o4sJz7E/bV5n5b34OQtxSR710wjMi6W8/bTpnOOyvfc+oeLOM+4AdZbOOxnQLaA98/WAcLNXVNVmYSHWHZTOFp+DgWideqm+REHZPUjHGZG1//yU7PyMjIyMjIyMj4g4JnhnEk6rjl8c4R52GhZMtq9yEb5cS+iYWJ3CJSqQIh/rnv+n60bfe8bsNwTV7ByiKt688H0dVCBHQH6kX1YCD0UwS5YALttO+NZRPsKi1K2ySr7UZXbypPNzblK9O5BlZCOm2irIpiplH7m2BFCNHaEJWuU66BKRPnrG5DZN8s3j8QpS1RoYmH1Lz2MhERTX7lC0RE9Pr99xMR0Rd/9Dkps/huFijma68u/DJ8zX5S7lw5vM75GuzrCDZQs4IiBIyoXmEZVF8MsfEMnC8sIvuwFWXiPsFQWVH6RBejiI3AJgqsK64JBnI2Y98sRQTXXBZ+jNMVfNKUz+Qckb/8Xm2Z/VDPqp0PL/kr1T74srVgbLBVbGKLdoHJhF+TKiMM4z7+PCZSVBhHxX6AaURkZ2hM4obwPsm2OwosA+GYltQsZ1v4+7TjoVDvrgito+3bAaFsk7pQmMbUvGHSCd4UUvOaI+sfBlX1OTNnu1OeW+DryOOl0VYRnsNr7tQ1M+67SXh3NxzSj/dwzuN/rh7kuomZxT0/iIrpOu3vjGtZHernZuEeVpWvrzFv+uUmMKvFyl9jwYzj9O1zf85tZi5V4oZmwe8P+y/uj2I/Rr8PDK3/vDvlA6oJ8F9sZtyX0/gzkWIacZ5NgaoGt7wbhiR1nXPCeUMsIBh8qJIUYOL1O8dDWfyC4ZOuXzr7W8S8e7rNTwL9XoZQh64PM2B//7RpI0nv+Z3rj2plRkZGRkZGRkbGH3jkH44ZGRkZGRkZGRmj8EyZqpPoCYqJTMRgaG1YuqZcjeNocM6lTuGQ15nNgpW9ujJ/DgSzdCV/mNJXTquFUOMwZUGQnE1RuwSvLX3C5lRlrgpmKCNloCl8ESLnNkCGASZ5LYsBIV/c7wh5jaSJ+innrpVr7UfUK3IaXSofz8SVMT8v96tsFVLC5hFX91Y+8mbo9sgHuCA44MVfCWW+sbxLRESLD3tH/QmbZav7rOqqTeozf950zlIeUwSTJG6TXwpI7kDQmohos4v1nlBmX2mzbNwHMFVPYcLuXlJgg2X0/wic2cEUry4zm8XyToWR/tlfBMf/8sxPV/OHXO8JJDO0CcsEecBLQeWHb3gy6Ab0sFlO9QP6YM85qomF2GECJyKaXMoAi9qgA1+s1I7dryGmaeQOruLPRMFNRZIKQMx/q/rfzDc2SIYoJCywpjW46+hAhSDaj3tnNwNlqi6KuP/bLVSdVT1svoabgxxB/dos/ZRM1B1gzlPBO7Mz7xcxv82C92yqrsQUq/sfbY8DZ+pI9B3uHP7og7KbWKIR87Nvz4wDYI5ZYH9ZBlP/hAdG0yLwJQ6SISI64vNgtoRc1lYF080e+2PzhyzufeXN9u0d3z79PBsWht+LGZ/f5dNwn/uT2BWrSUjLtZB1w3Qzwhxq9fVSbmH4bsU7E5mE8ZWFWxcXKFWRFQdHO7lLnXI3qVlGB0kxUE+p5paOPFDKVP0UgmNSwS1ifraJUHQ7TJlRzyGBzDhmZGRkZGRkZGSMwjPDOLpGrR66C4Jh2ECVmACI6sHqA0LRYYWoHOwlbRcLpYLV0tIZWLFCDNeKcqtrSuoltFMxjmgPxFhl5cOr1STjKBcgc+3AQnagF+5GukZYCwTN7FVh1F1fv0zqMI0DLCPajISUTgeaCJMXBydpMeKQaW1M9JQpk1qtSZtxCgSou6f1Mo9E4nRPd25x2/2gufXpN6XIZO1Tvb/9fV6qZ/8BZmBOfdliptLjsUQPpD3AHG7XYVnf1kiDB7rIb597f0iFCIFtiUlixlGzawiOEdFtPtbU/etL1CeC4CqFHv6v+drzpb+XqZLnsYLkZ498KrjJm56dvP2N0L7Zhb/I5avcPO6CdqYnDK4XwTGQ14giCnyhilmY2gSYtOp+27Vve3nF7CS261B+eknXwqZRs07quq2YCyQt6h7MhmK2t+lgunLTDQ4reP7BtaO0qLh1vHI8H0GkuFDfEJiTJhQztBH7gRNqBGzhxgeYwxYC7G2nLPbZIKwbw7SnvQqBJZPHvoPmZ34LVm3PzKNm4uqlmdtSAZoiLeUHKhN9IhpOFKwCCw6cuTtfkYYOvBDhcN7WiYlMM5REROd7b8XYb8M1b51xfedQAGcB7yOW3Jmpd5jTye5Yqmh3i/vkRLHyrB4GVhHjJE6qgX/irWb0BIalGwomsWkFNSyLbuv3/9vAGVhOUEfof4iX4zGAadQMZhE/otAW/aiewlB2deJ+oUyHuUXNea3p0ydFZhwzMjIyMjIyMjJG4f9v79tiddmyssas+i/rsm/nsk/faKTRhgA+HNEYEgJpjVEgJq0mKv2gaEyQpEk08QV9wfjkC5oYlQRDB0jkliDKA/ESYuQJocGWW0u6aYE+TXNO99ln77XX9f/rr+nDHN+YY46aVav25Zy1lmd8ycq//qpZVbNqXv6a3xjjG9eGcSSq+CgSDX2AsAqpsJJVOR+Uac13I5KZWUYVkm+YCM3swZcwdIat0KssI7opfpban84SlexyM7XAHoiEVyU9jGRGzRcQ/ouQnBGZHnX+rs4UTEntzPJnZCZOmISigZhqWZnuqe8BKQdXZcPW0ywFU2b4cEWAHX6fOI+Sg5G0kNE8J/WM+vsp1aAIiuNZdJmu3v/cAyIiem+ffB3fPGLR3w8yC7iX7/uU5S/O4dsIdlE9/oZ99CAh0fMq/uwiSwx1SMsHCYnGpNkjogWzHktmQS6Wq6KM1mVuVmCU+Nr8wDQ7CSmbnv0Dz5nBPH+c2dL1G6n9Dr+Yzvf+B/wMON3Y6Su5fsdfYUwJlVR8Ik2xApNQmTAArkc0LEij/ATbM/YHe5g+V0csYXKSz9dewH+rZFp2ak7p2H0Vfa9DW6kuDhZzIMOzjcX3VAasMH/n/rs4y/0M19qtwAwOGUIh4OCbyNcQNleNFZF5khOUzKOGWFWQvrQ2J9hJrjfMI1G2OrQTE+KTANcAq1lYaxLW++nmt4e30ueBSY9KRDto9ENsf1nzRWfGfgNx7/R9o9g/SBvBz/bRWeoot9Zp/rizzokD7izT/2AVIQiuWXu0Ecocd5zC8FQJib/FY/YiHd/fStfc7bHEkEqJtz1kgfLDkn0tUgVirMljGo61Ob51A1m4JXxqK/O1WJx4A6wl1d/CITP4NNjt4Xy4JuqgmD34RkoMBCqRz4Nn+CxYnKsvZhhWfRztEK0xkE9QLWccHQ6Hw+FwOByzcK0YxzmYjEgyzEH9BFzECmGqlUqsMYP2NPALnJMiUKK5ys90nvSJ6Dr4Nc067xTTaA4PG+WgafwVw7aMbC3orLE0e08L+FUyS1ddTco/WNq1gzJosN0t04VrkWQQEq+sdsFIic9aVzJxs1yrtGA6mEYwoncgqntLyoAlbc/S/d3/9bR8fOnTvLq/le/37EX2aXxhxfvS9s1LmX7ae19ysrt3qBzviOj1B3fk/8jRwB2vunuOmtVC4muIbzPzeMzfJaVeccvc//k7/CN3ymcJzCfEsr/6x9PX5VuPpUxzlHy6+tuJwjn5qqQefHGX1QVU11wnopZOP8Bs5xbny/XrbjFjeYcZbdyfElVfPGbmzXYd+BQqxnF1xNdGerY30zNZHueKiTA0opgXYGcU+9qWa/Ss7jA0nYivMdjEauQ1oqnha83P5FTVCz7Bxh9Yz2vi820IkmrUJhg0KD7I+VSZRRllnCusBhJSdHadLTW8JjODoX0+HEfENTGP7VTuNp7r2rfSmF29lPrk6jGsG+oejBVJ0nKqKPSeFTLESsDOZ303vJcLfranfJ4j9nN+c50jse8c8Dyxn8aMMJB72SyybEoLEX5XRJidiJZnZevsDhN9CKZR+wMjUQbuHWNGR07b37VQayrjb5j9D5UVz87PlTJSVjpqKIpoBl/GT1eWLXpnMPvKQO6i22KsNoTnhB26YlSUqWG3P7prNpoJl+EaBuPZ+DY/8fWf7jCHw+FwOBwOx7sN/uLocDgcDofD4ZiFa2OqrgY1UIWSrUa+pI+tyZFZOIGDrjaO53IKxSyfv1hKbuA8EE4lImo2bEKB2YYd5BeKt4Z5CiYASBhox2LUfXFa1mN5mnac3c82AZHlOOdrsSO8FsEeMyXHpbInQTYBsjsL3sfm46ADYmw+2anAl6l9xvQeD/bGywLGDFeQ/2xDgPUI+ay1SRAixllqZGiqy2YWNo3yBpgCm21+bu05O5VvOTexqZ8+bhIIRMDxEHi+SM+9vcjP//D3kxmqecQdhO+7u39byjz6E8kk/dYHk7zP5kU2197PJqxwUJoFz8+S6btRjvUnnK97w/3hzmEyhT2Kqa2iyn19fso5cTnwBeLcdz6Xr/HKJ5MJPfzGb6fPu6meQcsX7fO5F5C7YVMwcuQqk1i3h8gXKvb166HpKZyW2hRasBttvjhBEBx/5/G+PM7nWz9K/68fpue3ON7y+fLzRDv26/QMulv8bJRpc8HzA7HpW8Z7MUdBdid9Xx2z+PsRX/skX7PhsVtIZ5nvgcd8wIPCWFGmSCQgEOkeyJGgW2i3DgTSrEvXj0bJ+2COQkBPz2bQwlXmJPWrMXecsFgM/39euaovkmm62Uv9Luyth2XeSjJWe7/P+ZkPXyIiou4gzwXrL6X/N/fYbIn6KimtlgNmWpah2rHYfnes3CYecP5vuElwMFaLIEn1iN7i8fNH72WR8JdTJ+peyZ3o/fup7pDueeMk+bYsH+of2FSv7jbfO88pp/e5fvsqqCupY9GW88H3Od4uA+ZZ8xtbTNiQ3xkIZCs3HxscU/FQugw1A7EWbh9cxyQMGASYFCeSmnGZoasGzNADVxRVMeQ+Hwib62nMPCdrrd8e5v8lQQDLA2H+KO8TJy4/tWl/0sXPwBlHh8PhcDgcDscsXE/GUb/5wuHWvjFXA0NMmYpMxyBQBcEx2gl2W67Co3F6T9cq37lrq4YBjONtUVW70mFWTK8axH/X1GsyfmMqmGVEnFcHrEyJr75tAPPJzFeUGBlNf5TBAbLqVSviyDIMu0X5hGrCtCKlwudta4wL2BmjpqolmWxAVZaD0deveF4T5WWcbnNmjeItpDBMy8nFl3KAyUtfTszei7/GTAbXYftC9sKG1MbmDkuDvJjKnN/PdTi/nx70+b3EkOwdcPqyz6flrV71sl8+HbKu+b3PcLq2P3ggZcJ52hY/+P70/ZQPUoxj5EAJ3CcCOgbyHUTzlrnWsV62DycDYXqF8U2frZK6WJwxa8RBJ+0Jp2k7L4WWdfUaDn5qVEBCA8f6yriWWkFY2LB2YCIbzSaew9owEWACFl2Y7fK8REQNUqyFsv8LOz9+dtWPx0vJeFAWj0vFvN+uNIPp4umzBSNdqzvYXGZ6TxEQldsTkipgefqaIDN/QqKqu2AGWIm0IxBrmTKV0voBgrAgr5Q7yo4Z9/N7nP7vTrIw/MrXZfrphQ8kxvEr7yaV76OTxKxqa9nymFMXcj89fW+aNyAfpRk0SY9rb0+zY3Kj9FzwvESqnzcGEkD8EIpXAft+scB3FTS1Ni8LJtBHX2uMqdUphAfSgvxZ0xwfDZJ5Qjjj6HA4HA6Hw+GYhevBOAb2V7Jv15S34WV8Kgwdvkri06ZlIkYESLFaKATFod3MBA5WYq1OeQeWCYtu+DrqtIRP8jYvPhHps+MVRSGdYFZiwhJoSRvxiWAmgX3HQk0AnEq24R1d6IFVaCprF7AChnmkbvhAmx0c1NgnTmmsWKZYfFIqfltCMPJz34nYt7oYni3Ly4A56VUqMvSDAauobhN+mFm8tqzf6mGWCMG5dy8k5qB/mZlHrYXOvq7tGacuZFZy9YZWjE7n3mPm5xAix3czRXtxl1lJ9n3ql+lzD2yuOt2CfXD3Hu6KOgiTQ0Rxr3SIiofMgC5ymZ7r0a+ZcVzh+Q/9UcUfZ8Am0pMBTSK+QfgOH8Pc6JBMwrNtHrMj5JmmJaFRwiyRsFoFXZ02MduH+9Osc2MYQfh7tmAXlZ9guGDmE4wjxpFmINfp2YovYRg+U5lXuU8jHeHmcDgnDJigMNyeU7vy+bhdi1EOOZ5F/ecnVnwfn1fKwbBYju6D9A8kexr2dVy/mfwEdSq+zR32f4QbcYU1AnaQ32FJrIViLsW/ln1ewTQevpY2NEelxBYR0SH70qLNb30h+zu/9TXJH/N/f2ViI5cP0zVv/WGeMOCne/FSGt8XnEYQ/nmF1E6N+ady/hHZmx796wl++K4ZuzhIJlKxDg4k/Yphzow9niEYff1M7POpWCujkQfSDCMRUaO7hbGWSdFN7b2gvHT1+c9x07+8iMPhcDgcDofDcU0Yx9ikSGOTw52IVNLwiTdlrHgQTVRdCYylHIQArrrmjokSrAZFGFWnJdzBf8hEbGlGVBiqsp4Fo4oVukl9CJagVynvrA+nREduFYOA+5T0jRNLujki45YRnJNOcAZyyrQhhSx1xrVH0h4SEQUwl8x0BcWm5KhSPh3Sqalen9mXegcrV9pgcUtfx9IP1fg4gnnRLM+iZBytX+TZe3PEuYwJk2JOp5Ds2X9R2OWDtNxF5H/aWLJNfSW9WC/+OPjOflzMgOloY0T84rGdvS/VuXk5R6nufSmxcos3UigxxNB1hP+OGamO6yNMFSKmFfvR29lqDlsxVcYwB7V0plIUvrTM6MWt8nE8v+AyGOiwUGhnMf7g6O52NVyz4xrCPHL7NWAcdSQ3mEVmHiPSh6rxKlYHWBRQr0pig9zW7I+HfhGGZeT8kqJ0cDpBNGw6UW7/58UiPgnCijsU0i/qNLJGHDxu0rNtX0/+gvuq7Ml7UoQzfBRDxcdRUg4y49ieps/l41x2lUhN2udUm/uvpzEDFYWwyf0M/sDiX8v1ufvLR1Jm/437RER0fp9/xDg8fv2WPg+38T7MbcTfeb+2jtio4ApzZX/X7HjSyMLfE/uuAPbatboMEngEwy4SUVzxQ2CmkTiVpBaGt+y0FTNPJ8V8j/FTUqBaGQFsJsYYLCnarxL9c+grqW+QZsMZR4fD4XA4HA7HLPiLo8PhcDgcDodjFq6FqToFx0QKTHEXtD8c100ovBXwJlJUeSXgBcg0erlT560FDQwzHkx1IihNypyE0/H3oPjeZseO4YgDgYC3dvgHzQ2zGRRy2El9qeqZzXgwj5T1TfXAfRqTqTbhynEQvTYPszAhPWW8/mWYkBGRvLRGdqgApEYukgkmQstWiWcHNhtI4BLkTRbD+7N9ZlZgU62MCUTI9VWmBWOizjIKHJhwS8l1IFACou+nbM5UQuPiLmFcD87vq6SocIlA7tlKPuWOLeTdAVwz+JjV0FUDYvarx2zGPuHAkJP8/BHYs33vXa5fWReibDaLpm/X8rrbe5FzhOE+mGnEqbxSBi4pEiAigTnKfAm3ghVPEAjs0Pm72ZwI8zXMi81p9jMRp3t2cYFJWENEvXemPeEeotuXBflhopY6rLLdLMB9wwTQNOfDawd2GSB2gVgccLCZnltgwjUm/SJQwgTnZZNYZbDgWa7X42WAWhDdU0DmFtyLlv6x2zhgKD5O0letev7LkxSQ0p7zbwSbrHfKBUGGKMvwQHB+eZwv+cJnOZDtQTJRt3/0VrrmOQdfaTF0tDmCni5KkzUR0erzb6bPL3C/5Wfc38lzwfkraaBvkJBiD793xixNI+PPQMZfOzw+V/6SY4uyb9NvTg21KJgRZPe2WH7qfPP4zWETdQNTtTrPrjL2hxebtp3HiulbTNY8ZhHESZTfV+S9iY+Bq8WTwhlHh8PhcDgcDscsXAvGMQYWxexLhi8BwSJctpYy0LCRteCYLAwch/sM4IQfmJGAHE+nslOBMUB6vsassImI2gteIQakwysZJo0BwwIWSqcHg7O7OJzH4rxEigG1sjAXM1ZxshrPFEIWGX/Oa4zOMI6aUcD1wSoKA6nLICjGCLGrujcINthwSjh+Tu1GlWnQttZ5GIzVcGUn7LJlhtQ2tLGcrx/26dzm5fdGC4rDcZ1ZAQSR1DqRXagXclRoR9MvauOgMcFccj7lBL5FkA1mkAgmbdjPIGOisxYE3gAAIABJREFUU+blOk6veGtsVt4weeilZbIQLxzO07edDoJbls8pcn/TQShSLaTlxKcK6kKgi3SVLeYGGpaBSDj6l4jID28mSNBTU3xP9UBkFejmYWAbUhTKeZhhbSF8rodcJWUnUTlGpP1jeU+6/0ugkYUEuD1FrrknBVJt6t8RmevK60cwtseZKlwfpQMv7jJzD4kdPV2w7BTSCCIoZv1QMYTMNDaPmWE0wX5RzZNoo2DaUWSuUiE+Hkw+y3kd5J/6ze107osXAn+WTGGdwcfFzHeinKbPWGvqbKL5LPa9g0zjXBRRQOnDMo9aXidw5ohmSpLIPBg0WaThtQb0PjZPvbnVJJRkCqkHyTwpnHF0OBwOh8PhcMzCtWAcKaRE5OJ7p97Io2XOZMfwNFastJBduYSd0AKbYFbEZxL6vvp8Qu2VTA4p37MWLB+faIdUZIqVkfuSkHyc11yH9H0xc4Yqq2eDhcSsFcGYHIbePkey5ykg8iG41m4oHTPATq20ZUUNaq9kTDTAcIh0hnqo8AvpcR6kHNyUfpHp/9JnEj5HmnERxhFSHNwSjZJGENbcyFfgu2a8bJqrGlstTKhxVYVfZDoP7pPrBU31/XytjjOX7djXEVIcy6OS9dfXBCN3cQ/1yxVcJ3ctWj5mXyww7jNSWtbSmI2mvwx6PNX9rPQ4knlGWMRhmbFLoM2LcYH7aSdOIBaJkkUsninGBJVsEfov/NWIKIt7g33qhgLsMibWpQRNOaZRD97WIdUds5+6rVaQkTLPWBMl6Ntg+zFmVLpE8W/mz7AwguA1ya/nxEKK7+AY60nKwoFrQrpHzT+rB8k3cf+wFK7vznIfwBhrWc9//8vpQR18SbGIEHVHetU7SWzcyi0R0TA17D77hp7lhAHxgBMFHKZ9YBo3d7K5ANYLK6g/JZUz+F2qsZIYBqrKcviTuNI9ndvd80WF/bQyPFLPhZ6kuGxfbihGHLOSA5Hv2jPFuNzZB1/5XZbhDSZUvxfw79DTWG0qcMbR4XA4HA6HwzEL14RxjMlfoOY/YdmnGb6JNq0g0dDvcVq01viBVdzKhAGShQD7Z6rVcl51s98QorNV1LhEQZtMWHJezTiCselK9kgzTTny0TwoHdULxgzPQPy1nlOW+icAVkehxnJa5kH7OGL1v1wM95nziFAxoquVjyMi0MSvsCSJC5YLkcxo18w8qs5kWKOAh6z9YHDcgHkcdu5BcB1Y52XesWPfW+n/3E8RxVnA+NJqFl3Osyr9NM/ex4zteT4f/LVWj1LZ1RF/HucHBtZK+mRbrrD1NfIGGpQR4Dk9IyMhUdSGqc1i67ms+LOCMYMAuGaC2IdZmDNhrDTNOeKnOIPRz+oHmuWEDEAor63HQVuWqWIkWjn7Ww73iwB+ZS6V5xXNc5tg+AbPRtdp+Zx/os7PR3fJHGSYRvH/VM9/8SjlfFtxys4tKxE0Shce/b1h68X6KD0DnVK0+VISF6d1Oo+wyoiSv8hlsY32E6sYulQ2Hp/ke0C6RGYwu1vph0XEvimrCaC/L47ZT/P20E8/n7j8LMag/F7yvu0zDtCrhH0x0D9L9r2i6sxZWpxqz7Jdlg6GUqRiaSWjCiF9sNNzCxyK+XvNfxFthPiNifrNgTOODofD4XA4HI5ZuB6MYwzUXDQ5NZ/SH8L/EulZYQXAFnVN+XauIeVH/Dm0n1rWVjSOHerEoWefAdFoRARvvmbPuo/dXpnGS0enSmJ5wxahfr1KCYdzt7xoXj1O510ppnCJMme88uwqPkZgxcCUdeJcSgPAvweRnhcVBxZTNt9cvmb21ainD9S+ccEyD02FwUHZU34YwvQN69OwL1C8lR727iA3QM/6dft/tKUCEiE49F8cPD992BKp88xzUykClxel/9j2dqpPPBj6cYEF3IrmGrYPrw0/XfT17W29D/dQfi8Z7fKaYB6bTekXSUS0PSzHhrDhxflSp27PxiOuc9Q5voPFHWdLZaEv7KQqa4Q4Jfpw6NZHtCktCki51qj5ZwMNvrP04FdnG66nYq0fp2hbsJAyW+jIa/zP/aJflmkiiYjCqmz/nGYyFscSEdEB92nWbRSGT/u7yXzIn4uKn6Cw+6gzf0VdtFsxzynBMPnaMmCVBsLZ+HwBH71JRhRl14vy/BqYv2Rc9sV3IhpGvKO+itGUNurL42NlzgqPUpvvfx6sYvJN3Nwb/qQuj9PxqzcTS9m+lRnCeJa2ET65AeQu9Zy3n1OREpGkulQOdfLcYXGCriT8GomyTmt3wLdZmUssBqomuskw70z5SF5yXq50sQ/zT96vjrME9sQtTJa17OEE7LwTmPUr0lZyoUZ0HHkcNLkS3Yb78oxr4nh7g2Gt9HJ5ruy3mMjgG63pUv7g7oTfj0XFyjXqS67rdXkRh8PhcDgcDofDXxwdDofD4XA4HDNxLUzVoU8iqdacRpSdjQfBCophlSAR66s6x/GzUmZMaFib6mBahvm52R+agbZI28WBDDAB7pTZAI7KMF8PUiLqoBYxq5cmby3f0qxhQmfhV5i39nJTS2oz/mzOYEaGOacijTOWSk9jLKhlCjWZjRmmK8GMVGRi8sP9bnWUE5exJiz0gZoZrrNlVYdBQBSbwGG6LoBgEZgrjQB4Lf2lpCVcVspIkEIZdFOYdnYwqZm6aNMyzCISNcJBWHCmL2677NNwM2mVvE/TlW0TdgiWoQGkuxtTejP0sJgOoJFtNgilUlQsudYlZVhm0vxmpcIQTFFLlTkhGyWBKDZdn4gv6+AwCEXz+fCctDnajNlYC9AZG2tPMISr5uMJ0fIBjAl9ENhHlF1mBn4KlAW7EWgogufKtci6u0jqNTW+pd2MyRpzlJoX+4eP0jEcjLJmc/niWIlxc/u3j5NJOTxMqQvjSTZVk02zCJMmGn1XMbej6lQB6or+JW0/LGrnCfnZfNrYllqsiFzMfNYOf7tiavryxPr3/dJrTkbR1rYhkIo/CcFial4cEwevXMtWr27erkSpjWEgJF45puYmZOCMo8PhcDgcDodjFq4H47hLIsOhwiSIM7/1k9WLVLtyMou24pRWQ6ISlV4LwCGi4jV7x0wjYh4gKq3ZP0gggJURp2S1KO32Syd+K0/SqwTqjcR0lNIPCNRJX5iNXJWBElq+BakQF6fpRltehTfn6YRBKUDYgJm4t+Lzqu1YmW+HKeUGqKzeU7WfcLkJBoLZihxIUFmhm/o1R/na4hxvl1DCcE+crxJM1IBN3LJUxj7LbGgn5BGWVByXa1I7YKbZYXy3pwcJf5gE9no5LZI4ZsTrFTfYTPS5iL6HQBO9Us/q83x+Hg/aIZv/3V2UwveFfBSCt/C5K/ttUOkXm5GVcCmiDYa2ZO0K2LnEsCGTLIQRnE//c8NxoIr0cV3GBEtJdZcqOEbGlJmjdjX6DxQ0hPTBqg/ZxGj6uK6D3Kuw3qWFQbOJU0ExAyCwZD3jJ2bCaiBBV4PUoiogQerFc8F2GMwSO7MN59PWg6bse6PMI1FOBchSOIGlchZHKi8tyuJZsLSOFhIfzHtyX/Ugwiq01YbbWqwZFXH7bNUy9ZxgCifHxNi+yvbBed6BNIM2MYKu1+WXV2MF7Fwsx0gBCfaDJYB/j/XvurmoTD+FrhX36YFVhE+/U/OGUd0SVr6Yo3ATprpaBhD7aiykgTOODofD4XA4HI5ZuDaM496DWPUngr/KYOVU+GbxYSaFW/F2fdlLtH45Fwaz9A8pVg2ysCz90xq14hfpFKSjYqYRLCMRUQ9GCSyP8X/QsiR4FvAnA4OpV3EdXzPwQ8A+7VfZbFjG53Eqsz5KD3B5nJYfkN0gImrO+f++ZIaKVbNlGiEJUVmRiR/RnBRi1i+pxky05cq6YDINGxks66DLoz6mzsUxYB5qch/mfGHPMA9ayBgSDWCb8pKzvBf1P3xqpZ/oVaH1jRTGcejME21TVXwchWlkX0dIP0TlKwQ2Rronlr1axJbZopaVRpYnzGwrFrEVxjIW+0RsXfsnWcvClK8jqtXLMlxtwz/l55Q/YzR+ggVTBEkcK3ujpV74WUCGB0wjfFjTbWCi4WcgbCBS3in2lUx6QmnHVa4X+qeR1KqNI+tXKKL5TyhHZff1exM/MXNSnqJ+1ie0sHiAceR+Cr9izSZyWwRr8Vio+nXl4Bj4PCo0ax7fwtDyvAhZHaI8JjB/8bXCWg3ws3FBcovafJrqktscFhjIge3W6GfqPPbxTv02zvF/NER5NXXnCLVXTaH6NqE2X1gDpL2/WprVSX9NMI3S9YaSPZDqsUxjUPkAsa1tYVEot1/oeXFEtDzq841QxtqiKZjhbOqMo8PhcDgcDodjFq4F49h0ROuHMUeVal9CE3WMCOrCNg/iBjrWeDuvZOWxQZe41qSvA8pWAhazWxLXSz3R3kZML8rPtM8wjeZVPqrlUWYt0rZuf/gs4KOUnxf7xB3k1TcEnRen6WLLo/S5fsQM5KN8wtWjtApvmXlEKrJwrlbnYNlQh5rY9wjDGGrRlzMipcUXy4oa6+8d0qZJxdKlFIuI/6UZra+k9i8zwsBVZpV9nYTZAOtZVJ63dez7B5ZN0rWpslZNoCIZEE3m+syy6WsyA4SmFX83zVzy/8a3ESmyimohhRUYbSM+zidIZZFFjRnHdjO8wRZaxsbPrOaPNBDiHeofK9a1PEZvi7br1ZhGYXPB1g3L5IhdRNKXfmZEJD564rOHeUwxjjmKOm3btaVPYatCnfvAfagpWe+yeiZaGWL0mikcSZow8GckGmcaFbMXRlix8uT2YpczHM8LmRXmNqrV16hLVP2vVyZHLNhKzYRK2zCrDnZzmY+NG5N4QHZgrpl4npiHdP24DyKxgfxeFj525WlkvmiG1xoln3RROyWNRQ3TCBs5su/tcn+s3dOciO6cctC8TBTTGSZEs6tgOUfmEtUXW4x9MRJYljIfJv+auI2inUfur18Ot4WpPsdwxtHhcDgcDofDMQv+4uhwOBwOh8PhmIVrYaoOfaTV8U5odS0XAQHgznqxamFsw6ziGK1SM0sMfARCUVecasWUVTGPW3N4VYQVVlM4Ytt7UZYMa76DNAtyjhIR7Tjwpj9gM8s6HbQ6yMrPCOU/ZyHs86PEV5+/lbYfvJ7tGvsc2LNic/bqUTpPo53mIajdlyae4j6NSXqWccoExdQElYX2FxOgbgCT37armHYq5utRTJmobZ1h1oMMjpbX4OOacwSPpHqi/7fnKscxXCDYpICc7bGbeIJiQlEBIbCutMY1QgfZwGlbzCRw2ubtugPDBULy+XI9N7nvQDIo5+TmMioeQKSkuHPL/Zqc7anO5X2JWbRihh6Y64syz8E0quVhYumWkKWiVDsuyj5cm+sEMBWZeu7UOh/BQ+LW0RcfkyjGkX0+GKZzJHcgoVQI4BuZrV3NRQV9EG2ERhtvl2BF97U5zQa0VeR4pF4wFxv3mlQfBM4Y+Z2a2RhlzL4irzVP/IGVyXH+oIJwbBBdtHOoDkI082rOf64D79hEzTmqe3GPUr+X5vdMXLym3gamgmTmBMfYawOTAtvPyYVhol6TwTA077VBB/DJvDpwLVJlJJ4K82v63qjxjaYO3DjRvP9oeZ4wMFHbKJ7szhT6S26Y6r+zFs44OhwOh8PhcDhm4VLGMYTwCSL6y0T0RozxT/K2nyKir+Ui94joYYzx1RDCVxHRp4nod3jfL8UYv+fSWvREzUVPYQcH8vwW3EOcmpm3LBuhgwO4LFZVT5Iuq7a4x//ylm53qH/tC3stnZqIhPOnFkAWOYfytEKsat9pCZQAu8aM46GqxN10wO17p0REdG8/0Tsv7p0O6rVhWufLp4fp89YdIiI6abWkR1PUZ8kBNbGf0FGoCRajp2GVnJdU5Xb7/2UwTGMRkGBWTiLLo1IOCpNxUspihNqaqjdsYqU6wlqYeygF0/ne+ZLtesnHctDSmXq2wi5zwAQHNhUyOruybGYShixDtB1Mr1y5v7dgHs3giFMMALqxYjDBimLb9hB1z+dpmQi3K2EbREKU2ZNQEr8lagwjEdXSHA7zefGhBcsZym01VmxRBsVY5jGdx8jv4Fo64A5sfGWesNfueTKQK4hMWa3fmu81mSzrEF9hGm1QjDCN3ZBNF3Tjk3G1TYiq9yB3Liyz6rc7U49K6lO5P7FQDBMRyPCRtIQmk0RTm9xRV2YwdRCgBB5NCJwf7hf1E2mzDiyluiaMRhHWDP6uZZ8g98T9FskEqsExdgoYElWjMjX1mxkeL7sGbNg7h2pavbGyT3Li2jtANDsrJ4xbBNOVfblXAxUWuh2/EwUzWBoVyNTLTymsW+MYBFLWkirMaKM5puofIaJ/TUQ/JheP8W/KNUL4ASJ6pMr/bozx1RnndTgcDofD4XDcIFz64hhj/EVmEgcI6bX4bxDRn3+WSgRKPjt449aCq/BXBKsiC0ctwSF+Ofx9DmFVYRfyRfmzL8vUilripvD3MX5WkspQveU38PcZkSKAdE4BLKgRSq9WVMv9xDjev5VSYX3g8CEREb24yozjkiuyZbrj3uo2ERF1vLp5eHxPynYHqcx2v2SLrGDwOw7LSlT8IPsVUr/xB1b1qu6BV/TtGSi50v+qSDmIa0pupwpzAwbD1k+fpyv9q+CTBWF2LVeDejTMNuBTM1X9iMeoZqvB1sFHUnzs1AwAxhEr14afjU5vdSk0W2d8i0QiSis5MbndbsqxUvMLHh3XVYer+lei8QX107pURSsJVTufldmq+RHJI+C+N+YLSNlSMciKWrtfbERh7VdZE/HWx9b2T7CIg+NraUjxvAyjKnNKza9SJNdq9cGPA+SCKgL91gpSs3TY1IKDY3LZoES3R2GvYRMaqGvJeIYcFU6h/CEjJIAg4VPpdtJXrGudtlAM3e7MSfQ91IvoMWTHTT114Qwu7236SZkSGbehE2P7q5DxVDuQP2vH2wQjmIO1RUH8uHmc87tE1RhnK29lg3RFJunI+Q3wrD6O30JEr8cYP6O2fSiE8L9CCP8jhPAtYweGEL47hPDJEMInN5uTZ6yGw+FwOBwOh+PtxrNGVX+MiH5Cff8iEX1ljPHNEMKfJqL/GEL4hhjjkT0wxvhDRPRDRES373xFjCHk1ZZaVbYXpYiqRFuqFbtkOysDNAvGRVYWWIzuypWZZjMao8mahT+H26yApmbirJ8i2J5mow6wKRUnVoPi28XX7lCvW7nC73shPeqvvfsGERHdXz1O25cPpQyiMx9xODYYyOO7KcLv6MV9Kbt9kP5fHqfvmzupyyyWavUd03larPjB2unVMv7HvtOUmguiuOEgXzPu8WreLq+0PxKvuvs76bjdQTrP+YuZCdjc5rRbvEn6hSJBwO6tH6ZcjQtOt7h4mBwQw2PFOpxf8C0gGq4Ufi7ukz9DtxyWwf0hypIZx/YoXWv5gmIzjLA8fB316lQit02fWZzlDd0B+xnyY46cRrA9UOklm5Ji33WlyHRUMgU7+GEa8eB+P7cR/E77bTnWdEXBqIONX1zE8vtZngvQbie3+DRmvBMRNRfGtxQE8G64Tb6zLyb8LXVZEWU3TFeVZeT+0B+k9uv38/Ta7TGzBKa3otTwJGlRoxHuFl+0GhVgmJHCKiI+nGXn6VeLQVlJQ4g6IKpaM2iW7as5om7KVIhy/krV83mZpZ9SP6j5Vlt0FQYUwLjGnGxFvnXRC+4srRH31j6OEIK3Pq9T1hpYTjBHxFwH8dPcL++zYK/lGryvyv6NXHpr+iaR+hGjYl9ZptxW9Yu01N4U6ynk2PiAGOypnWfE37l+rRnnw+laew9D+lWsirAyKh/ufs/kTt0Nx2DflWND0r3ytRYLldADcy/UMETpQifD4MOhxoE4iZXyq5T3k8uZx6dmHEMICyL6a0T0U9gWY7yIMb7J//8qEf0uEX3N017D4XA4HA6Hw3F98Cym6r9ARP8nxvgaNoQQ7oeQcmGFEL6aiD5MRJ97tio6HA6Hw+FwOK4D5sjx/AQRfYSIXg4hvEZE3x9j/GEi+k4qzdRERN9KRP8shNBRImm/J8b4YHZtQMVr520rqzFFP4N1nWGAx3lqqjLWJDxWl9oxtZy4Vo9Tm8IGZnDraDwlYg7TgPKIX7bp5Cu2662Zf35xcSxltkbp9YK/L0JFFNfUp9kyHd4pE1Y3YZYCYJaF5Mitw2K7mGaIsrlmaRpSy07w524/mXK2bKru9pR5ls2yu1VpDm23KviE67PYQzAM54/m84bz7AYAqY1gneiV2TIsTJ1FpFeVgWkZ7WaCZZZHSiBYAr6QexbnyPe5q5mYDGA6kWtL5Eo+T+yNeQTHwkFbi473pcmjClyzQ4APfyprIUzBcBmQfSZIiSjfn5jURINZBxOVlRf3BGV+sTIw1rWlUf1DAtpwDMy1ymRqZXjwSHtlwpU881PC3wa4F12fvLNuQteYk3N2/GC+TEWbZVBzbSI2cjlV07JIck2YXG117HmmzNJz8mXPKGNzVGvB/0FwTE2GywbFPO+AQjyDikndujLMChh9Srxt5xafiIl9T3L81DFj+wr3kBETdXEs5i0U4fFeZA8xJ8c41dI42AWTtZjH02fhcWHmcjFrqyEipvMevwO8YxtGy0xhTlT1x0a2/53Ktp8hop+59KoOh8PhcDgcjhuH65FyMEZqdr2wIL1OJ4jPiZdgcXYf92XODOOU07CFZQwnytS+j6UvKpzze7PN1Gun4yTsPRjBZiKiw0Vy2r67OOPPJMPzSvtYypzEdNJzE9nT8TKpVyufRVcyVe05y9ecK1Zs0xVlJK3gUp0fK/IVxK5L+ZvyppmBA7MnTuaKwWGh2809ZhwP077N7Vz37a0ysAToNfsEp2FmGmWlzs8m7HLQTmOFhU0aRSLKATOoZ1V2BQ1YsjPA8vUcS9bePeD6ITUZBy3ogJC9OuPY5arnIBGwdSz9s1PPNNgVdY/xyKtolU4wQMR2IC6t6gWGEeohF+UnEVHLIuiLczCOkAKq3VMojpeAMj1f2AA5tG8R8GLqDAKZWU9dvwUH5zXM7oi8jGa8Vsa5HZJVOs0b7scyjzquoSv7wWDeqUntDNjTp2QZrVwQbwhzAk6KA+Ggz/U4vxiWaStmHhoyfGZncf4qKqlObb1smtDJa5prF2WtZUEE3rUA+AjTqMvMSXUKjKV/VJaYnoMW+yX62/zT1zAI1pwKannemHEtSaVXE7IGphjRkcOsUHZZnzJgqKpNBMuOKMJVmD0cYlKpEikrCtdjJ2lgucBSBdJYplDmZnWdnbH2gHnsdL34kiY4uAZPOehwOBwOh8PhmIVrwTgSEVFPInhbbF6WK/R+UVkijLCI2n/RqgFY9q+6MrPn1S4IIwxhDYNE6tr34LJja6/2TOTBVXGxzKvWA2Yc4du4F4bLh/M+MY6nzGK9tU2s1tFFkqTpz3K3YOKSVsdgHNN5m60K478wFA77/xSrbzCNkPlgCRrx77tQGkVgdeDrWBPrZUByZ3uQynSHinFkN8p+yas1EIZqtSYSSUhpKX5pC96f++SCDsq6E44ZtuLA71O3OQR8xU/NSJgo0eSGn2HLPpwts36NWinGLeQYJnzEsIDlS/eSulDJBNkVtdkRFFML2ZtB2jjNOIJp5OOY/C4kdlYnLC9xCmbP3ktuczQFZIbEtacyiwnjyISXbkdZURsfKGEclQB7y0xoewrldD5x4WS0LqqK/lqmLuTDMY/hsesyIuVRMr9gVBvlzyjSOJbhm8CUeL/d1iAZg3r+o9fQLJ5h5aMe12NozbiuMJKWyZ9iHi2rWGBnx65i0e1zmZh34tqYt2rKzE/i02jrPNWu1jdUp1kF4yhsPH/qfjbC5MUag3aFqLJ+BpJ+V6RoKn17xnlmMajGz5AsC0iq71lWUV9qW+6DH2Qh0o4DcD883mP5tbyW9WPcqEQqPOdlX/dye/ofLCRdCmccHQ6Hw+FwOByzcH0Yxxip59WfZoR2a4g4lyt1zTKMpTwqXA9G9tV8HaNdrbVxUDYY3zV5g9eLwRk+SnL8SHRko1Ync/wyO6400tAhreAbu9tS5kGXFJRf27yQPk9TisEvHyeKrj3KK9jlUarX+hEEeOHrpVbu8O8Rh47UOP3tPSmC6Gf44IjPGIsBN8ohDz6TAFjKXomOY2WNKOodf3b5ktSvmL2CnyjavM3POjIbttsv6SewZOGu8h9alMyPsGK6LzBD0Ej0LX9XrCz89xCxLYLi6DsqYhP3vuP73fHY0L6vEkkO1xbTf/W9ix/LBVae42tH8RfEMYpxbC9Ah5XHFL6Xwjimz+XjVHipGMflY1YBeLTh4/nZCouSnz/YhO649H/U9ymBjh2uze2pVtYt9zmwbJbVaS8Uy3zC/rvw4wUbXKQWRaq7kkGuETeW7amnVAzFJWpzg6g4II3mFula9SQ1ZDLSNdWcgn1mPhP2UzWwMKlIg4lo715bH0o2XULfp2BTGFb8Kgdi3FP+jHP8Mi3LWewzEdIoW4uYnoJlEfHctV+jLTPmx0g0vC/4bSrGEZH8wi5L++p62HqOX3LASk79Bj1vpnKONa+Nk9/nX2vkuFApY11X1bHwZZTnPmWZtNu0VQoR0rifSXMqH2NULDSzKb7euAZ/Lk7GrW9TcMbR4XA4HA6HwzEL/uLocDgcDofD4ZiF62OqboOYqGGeJiLq1jBFpu+QVqk5eNvw/YLdvYRy1yY2BFNYU1hhEhPzFhza+auWz+nLT7m2NuchOGfEbKYdVZG2VM4nlqJ8M12PPNRKi4VK0e/Xt3eIiOiL5+nz9dNkxj59nJz8V6f5fEsENJxCIqcmU8C0+h4HwLDjeHcrm5e2t1igex8BL3wo2H8tKD7ihF+TtplqI+sYLkfHYRlRJuJnyfFChSnXiupW86Yb86KYSs/yeRan6f8WbQ7TPCQc9tdStruVOtRuv+V6sbn2QLU58k/L2CjrorfhHzEmUeqJAAAHrUlEQVQzbofP1DqYZxHtvA3m50GQWK/LsJmeTR8IhFmeZFMdTNTtCZuq2QUiHCBfeT5fxze4PDXmqWJcltdGrvv2TOV23ZoBaYJamk2uH/4XIXgO9tB52MMZ5zDHMWw6bDbKhMtzGvr5rrGdUt3PYG6qmKrh3oB7qZi1JeBP8onzdk0XNHABsqawoA9JGAm+KuoH0+tUTuinwWbCfjbHHG5hzeNEl0vs1H5zjGm5OndNmJ/FBG/PMyXTY8zb2oUHv53iboW5ecpUbUyuVfetsUCadwJTJvA5/lv2+Dlm46lr9eVz0lI7Oahlqj7zt4/KDBUucTxWjdSONjmLu5HI66XvCH5N5TFnjtRPwRlHh8PhcDgcDscsXAvGMYZAfduIYC4CYYiIdky+ICignxD5lvPVpC4MGzkVHCOspgTH8A4V1o+0Plj5o+6arMEKQFZnpW9t2lQqb1SCDZSMCJxfTaBDv8tnfLxN1OyDTQp0QXDMTi0RjziC5GiTqKrj8/SQIfDcFE61/aAeFnDOxueOpWM2d3L3gkA3AjmsKHd1NS9sJBfRzsNGOL3G7g621chSYXx5AxhIrp9OYYg+KIwj+klFygnPEMyXTlAm9eJn2xih891hLt2v0snB1IJ536kgIPwfFyVTrtnqYFJNBSsIS+PPEs+mEO6+KAN6rPA2UWYlURZMI9hrIqL2NC2Lw2k6OYJPZMgogXIwtIvzemCOvj5Wz4uzjq+jGUJE7ZiAkAVErxX7jaAYyMqI3Ea+0Xialu0i58LBTaHTLCcH/SzKdiiub0hIkRuCHI+WwMJ4lLkAN67uCX27JmGGa1jmU8YBM1V6PM2RlxkR2n5mWFbxWdIpEuXnpANOxn4Na0L/YAQtm6jPh334rD0TE/TzNALuUTGOZKwszyoAPgtvl3yPldGpXeZZ2cSxutcotc4MEhmCFdPO4FMVWTz587LMo/6ef0/sHJ/LC9OI31IoCp3nush8vbm8fs44OhwOh8PhcDhmITz3leHTVCKELxHRCRF9+arr4nhqvEzefjcZ3n43F952NxvefjcX/z+33R+LMd6v7bgWL45ERCGET8YY/8xV18PxdPD2u9nw9ru58La72fD2u7l4t7adm6odDofD4XA4HLPgL44Oh8PhcDgcjlm4Ti+OP3TVFXA8E7z9bja8/W4uvO1uNrz9bi7elW13bXwcHQ6Hw+FwOBzXG9eJcXQ4HA6Hw+FwXGP4i6PD4XA4HA6HYxauxYtjCOHbQgi/E0L4bAjh+666Po7LEUL4vRDCb4QQPhVC+CRvezGE8N9CCJ/hzxeuup4OohDCJ0IIb4QQflNtq7ZVSPhXPBZ/PYTwjVdXcwfRaPv90xDCF3j8fSqE8B1q3z/m9vudEMJfuppaO4iIQggfDCH89xDCp0MIvxVC+Ae83cffDcBE+72rx9+VvziGEFoi+jdE9O1E9PVE9LEQwtdfba0cM/HnYoyvKh2r7yOiX4gxfpiIfoG/O64eP0JE32a2jbXVtxPRh/nvu4noB9+hOjrG8SM0bD8ion/J4+/VGOPPExHx3PmdRPQNfMy/5TnWcTXoiOgfxRi/joi+iYg+zm3k4+9mYKz9iN7F4+/KXxyJ6M8S0WdjjJ+LMW6I6CeJ6KNXXCfH0+GjRPSj/P+PEtFfucK6OBgxxl8kogdm81hbfZSIfiwm/BIR3QshvO+dqamjhpH2G8NHiegnY4wXMcb/S0SfpTTHOq4AMcYvxhh/jf9/TESfJqIPkI+/G4GJ9hvDu2L8XYcXxw8Q0efV99doumEc1wORiP5rCOFXQwjfzdveE2P8IlEacET0ypXVznEZxtrKx+PNwfeyOfMTyi3E2++aIoTwVUT0p4jof5KPvxsH035E7+Lxdx1eHENlm2sEXX98c4zxGymZVj4eQvjWq66Q47nAx+PNwA8S0R8noleJ6ItE9AO83dvvGiKEcIuIfoaI/mGM8WiqaGWbt98Vo9J+7+rxdx1eHF8jog+q719BRH94RXVxzESM8Q/58w0i+llKdPzrMKvw5xtXV0PHJRhrKx+PNwAxxtdjjLsYY09E/46yOczb75ohhLCk9NLx72OM/4E3+/i7Iai137t9/F2HF8dfIaIPhxA+FEJYUXIs/bkrrpNjAiGEwxDCbfxPRH+RiH6TUrt9Fxf7LiL6T1dTQ8cMjLXVzxHR3+bozm8iokcwqTmuD4zf21+lNP6IUvt9ZwhhHUL4EKUgi19+p+vnSAghBCL6YSL6dIzxX6hdPv5uAMba790+/hZXXYEYYxdC+F4i+i9E1BLRJ2KMv3XF1XJM4z1E9LNpTNGCiH48xvifQwi/QkQ/HUL4e0T0B0T016+wjg5GCOEniOgjRPRyCOE1Ivp+IvrnVG+rnyei76Dk1H1KRH/3Ha+wo8BI+30khPAqJTPY7xHR3yciijH+Vgjhp4notylFhH48xri7ino7iIjom4nobxHRb4QQPsXb/gn5+LspGGu/j72bx5+nHHQ4HA6Hw+FwzMJ1MFU7HA6Hw+FwOG4A/MXR4XA4HA6HwzEL/uLocDgcDofD4ZgFf3F0OBwOh8PhcMyCvzg6HA6Hw+FwOGbBXxwdDofD4XA4HLPgL44Oh8PhcDgcjln4fyybJ+wQs7Tt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7" descr="data:image/png;base64,iVBORw0KGgoAAAANSUhEUgAAAo4AAAHHCAYAAAAxsdnZAAAABHNCSVQICAgIfAhkiAAAAAlwSFlzAAALEgAACxIB0t1+/AAAADh0RVh0U29mdHdhcmUAbWF0cGxvdGxpYiB2ZXJzaW9uMy4xLjEsIGh0dHA6Ly9tYXRwbG90bGliLm9yZy8QZhcZAAAgAElEQVR4nOy9aawt23YeNGZVrWavvffp77n9ffe9597CehhICFHAoGBAAkX5gxIEkYyILaSIJkgg8gMCllCQAlH4AzgQJAhSQpQIiDByiEgsrDiOn2Mr9vNznp9fc/tzT7+b1VbDjzm+OcccNavO2ufsc992PD5pq/aqmjVr1qxZzfzGGN9wXdeRwWAwGAwGg8HwLBTf6QYYDAaDwWAwGH57wD4cDQaDwWAwGAx7wT4cDQaDwWAwGAx7wT4cDQaDwWAwGAx7wT4cDQaDwWAwGAx7wT4cDQaDwWAwGAx7wT4cDQbD70g4577inPuR73Q7DAaD4bcTnOk4GgwGw3ce/BH7F7que+s73RaDwWAYgjGOBoPBYDAYDIa9YB+OBoPhdyScc99yzv1+59yfdM79ZefcX3DOnTrnftU59z3Ouf/YOfepc+5959yPiv1+zDn3VS77DefcT6h6/0Pn3MfOuY+cc/+Wc65zzn0Xb5s55/60c+4959w959x/55w7+KzP3WAwGJ4X9uFoMBgMRP8KEf0vRHSTiH6ZiH6G/PPxTSL6z4novxdlPyWif5mIrhHRjxHRn3HO/TARkXPuXySiP05Ev5+IvouI/hl1nP+SiL6HiL7E298kov/kpZyRwWAwvATYh6PBYDAQ/X9d1/1M13U1Ef1lInqFiP5U13U7IvqLRPSuc+4GEVHXdf9X13W/1Xn8LBH9dSL6fVzPv0pE/1PXdV/pum5JRP8ZDuCcc0T0R4no3++67lHXdadE9F8Q0R/6rE7SYDAYXhTVd7oBBoPBcAVwT/y/IqIHXdc14jcR0RERPXHO/UtE9J+SZw4LIloQ0a9ymTeI6MuirvfF/69w2V/y35BEROSIqLykczAYDIaXDvtwNBgMhj3hnJsR0V8hoj9CRP9H13U759z/Tv4DkIjoYyKSUdFvi/8fkP8I/cGu6z78LNprMBgMlw0zVRsMBsP+mBLRjIjuE1HN7OOPiu3/GxH9mHPu+51zCxL+i13XtUT058j7RN4lInLOvemc+xfkAZxzc/XnyGAwGK4I7MPRYDAY9gT7Jf475D8QHxPRv0ZE/6fY/n8T0X9DRH+TiL5ORD/Pmza8/I94/d9xzp0Q0d8gou8Vh3iTPCsp/774kk7HYDAYLgwTADcYDIaXBOfc9xPRrxHRjANvDAaD4bc1jHE0GAyGS4Rz7g8656bOuZvk5Xf+mn00GgyGf1hgH44Gg8FwufgJ8j6Qv0VEDRH929/Z5hgMBsPl4aWZqlkI98+Sl5r4H7qu+1Mv5UAGg8FgMBgMhs8EL+XD0TlXEtHXiOifJ6IPiOgXiegPd13365d+MIPBYDAYDAbDZ4KXpeP4u4jo613XfYOIyDn3F4noDxBR9sNxMjvsZoubRGOqE/yB61iS1zXxg9e1bX4fUV9X8P+86Fz6m8Shi7U/SH3ku6e8vfXrXTxm2/kdtrUv09X+t6timfBNviu4nWiLbKNqc+F3KidN75ho8qzw7lJTXraiwk3L7eHfFR8U64mICmx16bm0rUt++2N2ybEd9ScaTv2D+p1oe8ntCN3N2+rWax+3oiOwP/ZGe2Rf4Lyw3HUl/25CmXmxIyKimdsl53DazEOZR5tFUvfxZJPUu+2iNnPH7ejURZuIY6KFNe+3bny/17W46C06SvUlr3flsydzsm/3wdB1lLdc7toSxWsnB+vzTDfRx103XA+24JhVEe/tktL7vOFxvxPXqG4L3ubSY2UeLThftAvLMhlnTbL7qpkQEdF6J+4ndR3DOM09zniTvMfUpt49Min9eeN+J4r3CPqg5qWsFe1w6n7EPUdEtObnV7v16xwfAqcgn1Xh/0Kdnzz9zHntjdygwroxp6pwSNWDz8uJ7HMK+mLljtWq6vA76a+X1C49BMWt03t08O9iN9yY2MWZMi8rvhbH0u9qiu/ztuL7nIe0eBSE8dppef2RcdYbSiP7uS6zfqgeWWZgLGdvHae2jYy3cM9iH3kcfUy0s+2vAzYff/Cg67pXcm19WR+Ob1KaMeEDIvrdsoBz7seJ6MeJiGYHN+hL/+y/S82EB0HR78Fqwy+SM/8gnz7dhm3FOStdNNwLpe+lbhpPr53zA3LmR1Ez4TIVL0XHLr7+iIiI7v/eu0REdONf/4CIiA6qXSizqv0L5Nuf3iIiot3TGRERzW6tQpndxh/Tfeq3lUt/Xs2B+ACdcH/ghXLkn9y3Xj0hIqL5JL4s5pX//52jx3554Nu5bKahzDfPb/t6ePTcnPr2fOvsVigzK309eLHgXE43vp0b8VKsSu7vyi8nRf8jPbygeIl+mpexv474g2xWoB6//HR9REREa34hy/1wDuc77tsq9sWr81MiIroxWRIR0cfr60REdGd2Fsr8wOIjIiL64tQnBcEH3t88/YFQ5i/95g/7Y079Mf/pN3+LiIjuTnz9H2xuhrL4aNi16ZPo9fnT8D/afG9zjYiIvv7kDhER3X94HMts+CN3kcZL1Evf75OjLWmEZyc+bsp2cFtYiv1Lvm64jlO+rpMyfvQWAx+jN2fL5Nz0/xJyElO4dKzMedxtRf9t2/QRhI8jjNtb0/Ow7bhcJ2Wf1gdEFK89UZwIPN34ycGuKbktcgKWfiguJv7aY9xem8TjYDxh7Hzl6etERPSbH9+N53WQTizRx2XmXkG/4R6T/dg0RdI+jMnXj/1YfOfwcSiLfnq6833wcHOYrCeK/Y2JJu573HNERF976N8LZ+/78Tq7z/3F1TTz2G/1IX+sHuI5y9saMdHc8eSHJ9JdtcdXBU+YQtNbUR8fqp3ypEN/vBKFl2JXgFzAjFgcg/s5fhCPtGvoI1UOeT2Xwkeh6Itim55XueY2xFuOeG5LboD7yJEM4YMI9738KGxVvXysciMm8VtVtubn9qfxea3rcy33LT7m5DHx3r3kD8hi5xuPd3Q7ic+NHZM6m5s8Qb/hy2zjo4DAD+yup+1L+kuNlQLXJnM9ym2+rBOPcfR73Nb1jtlO+d5QH4PyAxePRXwfYBvWyzEUyLQ23adeiO+MWXr/YExW5+Jea9Lx+Q9+8o9/mwbwsj4cR+ba/KPrfoqIfoqI6PjaW1111lBZ4mHTZwqLre+VktlAtxM916irzL/dKr6Ay63vKVybSboHdUW8Q5sb/uXzyi88JCKij4598oezzwn24y3/Mj0+8i+4J8wo1eKjq+UPgSk/MDDwWnHwwHZscJ5+46PG3wGvvfMolMULHB+M10t/bPnhOC1SpvKw8h9sry9OxDH9eeAlj5cN9tmJG1SzfZtmODuaZm7ky3rN1wRszsfn15Iy8iOzyDAjsi1ERE93/qmAD9BXZ/783p7H/rpd+pf+nBnHht8ID3eHocx266/RnWP/gfLeuf9QPJ36+uVH4euHT4iI6HHt9/+7j98lIqJff/BqKIOPhiVfR3wM3LgRP4AwL3p66l/6u5Uv6ya+j2az4QBc9E0lPvjKIu3v8OEhPrTBvOkPPvkbLCs+0MG2Letpsp0oTgT0x6G8ZtgPH4oL/jCbFg1p6HFwwG83+bGI8f6g9h8+ux6VEBFYw7J/LEx+8NEcxjg/om5M4uQPH7ZfO/Mfig+W/tpfO16GMvg4zX0oDraPy3ZtfO6A8Z/wOMCk8QZ/RB+Wm1B2wf2D/t5U/Ud5uM/5cbxp+h+r6INu7svWh9weLtLMhAVlwR/EPOHBOGvFxxImRR0Y9hwz0qYv4FA/Di1YLW0pipXI/RTNk7EioSE95uYikOeiPxhhLajFhyM/0ko829XHnKwzfASq/hLzgNg/akgX4nsvfOjxB0v4aI1Dh8odPrDTMlcOmBHzR2tXSrOgXwR2jYd/yjiic7k6jLcRti6u6JftCrUJ2+RjqFHb8C1TyzGdth3nIufQ+EaIH5BdUjYdv+k9knsshnERPjJ5TG76k7R9xsPLiqr+gNJUW28R0Ucv6VgGg8FgMBgMhs8AL4tx/EUi+m7n3OeJ6EMi+kPkMyxk4ZqWpk82YXYJapqIqJvgc9wvyk2GcYSPY7TZpeuJiBrer+b9Ar3eN+u1R97cSw89w/Tq3/Gm0uMPFqHMydue9Tj9J/2e88WWDyO+xY+ZwWMfx3rBrM9CtJ1nEu0Zm4hg6tnwPhmGD35NH25uEFE0i0rAxAaT60xMI8DUgE0BawcWSZqN8T/M2cCQqVJu24m2b1061MB+XGc2ZVFFdhjHBGNyPF3zb+l75rf92iNvOvw9d7/p6ylEPZ3mlT3O61lv3RevPyAiogNmvN6Y+WtfiCnnzz76HiIi+q3HfnysFatIRPT4KdtHgu8Bsz2Hsf9vXvfsY8V+rDX7ly2Off9fO4gsG5gzMFTw+ZsI1g7rwBCin0630ZdTs2GBuRSM4ZRNmWD9Jrzt8fYgOY4E2tcoZtqXT6mRJY+htuvPV3VZoBFlMW7XbXpdJesJNhOsac4/tlCUwwGbqq/xWJT+wPfW3sXgw6fXk31uLiIrebL240n7ncp7RLsBoKzs06ZMmcabc38MsOnvzB6RBs4FfbAS1odwH2Z8QYFDNoefXfNjbwvWesoWgiq2Dyb5aQULhV8v/T03Fd8TzDjC6iIduIJJuVXPkAxjAhNpZGfAPnW9/UL9JZ7pYkPfTXcYY36LvTKwFLFVSXhTwDQNti/4jyZmy6SauC3jD1mgHpiN8U4Uni3a/BxM1cJ/Eb6MwYz6snwULwvKn5GIqJmxL/NM+ThKn9wLfN1o9i/j1h3cJYKpeufkLn4TXM9gEmY2uJu6Xhntgylu3cAwalM1xn/CFLr0fgr3RvJRk5qhc0x0MK/nH8UJXsqHY9d1tXPujxHRz5Ancv9813VfeRnHMhgMBoPBYDB8NnhZjCN1XffTRPTTL6t+g8FgMBgMBsNni5f24XgRuLajYrmNEc4iGrpr8zy6NGc7cNK19kwV4OCXbjbsUA9U73uzZXfsHeGLjed1r/1CDBS/9vf8Mb/63d5U+tp3f0pERLu2b4Z7xCYomCSnU2Fm5GCKzczz1M0yvSQPH8RoXJgbh6JfiYjuzLwZFKbpJdtCpKl6wxIciA4+ZFvHrOhH1Z1w5CrMlTAF1sImANMy6oUzvpTYgakbgRKHbJpG5KcETGzYdpcjqGUELiJDP3rgzfUPrvvfMpgCpjkExyBYRga8vHXHm6T/wO1fJiKiL59/3p/vLrolhGMu/bV4euLHRfuYg0ZOYl8gRqF+he1HbCKQ1/Xgjm/PrQMfYPFR6V0NEBwhTfxNMEP4YyCwY+dimRgZzSZ+trHJ6OWKrwUih2HWXgilAJi/MR4qFWglTa+IMH8qzOF+n2iHg/sBzNnvnd0kDdQ9UabqMjPGzxpvEtauFunxm+Q8cy4VIdCLx+ttvmfgpiAVCD459dc8uArwvbzcRXN5ORChO3afYh/5qELd1+Z+DEM5AAFft6ozGgLkiz7dxucFzNZwd6kzLgLop+sc5LecQEWhTtpEFIOttNtDThoKQWfbHexwYiOCaUKgCvdF0PMSgQTBREdqH1GfDo6BF5J81GeDCigxR/dM5xryNIPrFJujVxzYJC5Rxd4MwTSMPhCH2U7TaG8NGbFbbtlMichdNjWX8rHNAyqaHbukrGx7AUm7gXfsVUHOha1mE3U9x9KvD+ZkEsEmKhpdugrEwCoUSsvmEKKXndpX7IfXbahHdr+OlOY2S1M11Aha7W2lXKCIolk8uHUElYH+bhgXMLMn6NRyBJZy0GAwGAwGg8GwF64E40jOJXI4chqOGRNC8UNIvmQlWT6mOE113rKC4mWRbOsyZbqbngECO+lqFXxDFBlMnhncXfRZsU/OmK3gWbuUGQrHgnM1z+LbmfJMPY1TjkcnCz4FX/aVA8+UvLV4EsogqCO0YevPpRbTbwSmwGkebOQRS/fI4AHNmsBRH+wPUQw2gUQOGMic7l/DzFnN9SJgQjJVOCYCfI7Yg/e9bWQB3zvx7BUc9iE7JIMpHm49C3l/4q/DK5Vv+/fMP459ccf3xV97+CUiisEQkECRgRf3T5lpfODPd3LCLIPQwrr+I58QURSGf/gN387Zw9j/H6y9tEt3yNd6y23mgIRuJPAox+6EybKaAB+LIJu5ChZpec64FEFPBQcwIdDlGvfpBiLtom/BZmJcxTEzLEmj9UMlEKQT5KQILGdf3F4H10h2cq6OMcY44hi4H8CeQnKHKAqKT5Ssj9Q6PZim7OY+xwacGPcI0rk99/c1mPHjwl9HMOdERA3TKLASHPHvp8VBbLsKhsG5yP5DENHxzF/rMgRf9a0bWr4I93ISeISgH7ak1Mxgyud716XPYM08Sjqjp7eIsjI4RgvmK+bR/6/YzE4XFkE1YERHGJiCgxcRizdhta3pUxEcBsaR2b4Q3CGGRTYpxABiMEzKIiZkPZ4Be2SEA5MXmnNFmceuhI6jCI5hprbl1xCCjNoMa9fTS8wwcUGuaY+AqCBpA61SMUYj05gGo0iWE/qSGG94lXaTWE/QP9VjGUXkfYFkByG4DN9Mou1hjLikPYl2JG4RejaMcTQYDAaDwWAw7IUrwTh2jqibV1mGMBH9HFzPX9xzOA+kYfNEYgam/CBzM7PVF73cyvQRMzY8W969c0cc3687/Kbvwl+q3iUioslhZAU0cwR2QWb9gF+b4xkEZH0CS3kU4+XBNp2tUzkZyOgQRcYR/lDw+fvFk8+FMmBokMUFYstapoSoLySONH6l6zNL8KECe4R0ewl4hvNo7VmdWelXXJ9FeZM7yufshB1Y3hc+ck+Yff3R7/oNIiL63oVn+iSbgv2eNr7skqenh0Ky5/WpZ3XAZr3CPjPIxPEPPokZQtpv+nWYDE5+0DOYP/L212MZHou/eeIzcjw48ozvRrIoc5aGgrTCMWfaOehnjNHQ2WGyZXgpx8mm9Od3vp0mZZE1hYjoaOqvsWbK0O85OaRDHnvwlZQMrZbqeXMRfUuBiWIYsX9I/0d9Jvq8Scf/gRSPJ4xtP/UHq56TAAK7+eG5l9o548xJ0ofveO7Pb7VFqkH2mxUZnVAek/cm4+fcO3bZTyl654AltJhpv1X5+2DCjm5SXuq8Tf09J65fH6B9G6X0EQTEcT1zmaFi2bQe+HPL88XR8SgvmP1oxXUMPmtg+FRayFRqBwyhYgxFGadYydGsh4WqTz7/n+njGLdDAqfibGCTEx53J5JxTPsySMhIv7VOMUBaZDqTQk/kpPSntNtfeN7vwPUF1onrubKMI7OLknGc6SV8AjOs3cjt+DxnHK4RXxsn/QUxlEMSDB7r4kDIxhT9GPn3RI77tIFBYB5jtE849uSskqxNaIcKY8iJhWdcx3swxtFgMBgMBoPBsBeuBONI5PL+iKSEvp8BGY3d26Z/DzCZRDE6CcKjDftQNgciFR/7q9z9JWYk3vfTyHoufBJ/iGcSNziNGjNLi1n87N/W6Sd/yCXMvke3D2Jqs4crz5yBSYIfHRgTosgWvb3weW1fn3oG8kgIbB8w43aT8zyDpQF7If0XtWjwJxt/rCRimqfQjZrqy4jdmUprGPLo8vK6SPOGsqj3o5U/pmRwX7npfUp/zzXP9kEU+rSLUb7wm3zEKQK/tfWMcSPmS99ae3b5b33wXUREdIuFneHP9f2v3Qtlp29yrl+Orn7/nmfifvrvfimUKc9S31fivL7lrcgKHyz8/zVf+3qX9nGbYT6Kkdy6we2Lzxez3Y2I/NVsEaJ6ZQpJt/NsJMZ28F/M+ezxv5rJmwk2S7OJyCu+D8KYEtdqhzRZ8H/MqDmDfQzbkGZPMHEYpw84Mh8s7Iavx2LaZ3C0YLdk9sAegnlDD+R8VZ3aX7Kbr3EU9StTv1yw4vO64/YJqiqqJUCsPfU/JOrnVM+xkegnsJJaFULuoyPdcSzJfuPo8NkuYDmRHMUAXREjXDP+i+gmiIcnuaqV36h2Y5Qo1cZGjml+XocoVVA4/chnRFFXPKSDj+OpSAXKjGNgGkO+baEIonzNdESsPDUwQc0E7BOzWkLcWw+5Ky/uvQ/wrBExAvg/RCiHlIMjfoK5ztC36BjpjLGC2yqTmg/3E65w2/OpjVHUwRcRkeCSaQ8pAuFLy9e8Hm5gL5o6CRuBv2fqD5nUppjLMRjjaDAYDAaDwWDYC/bhaDAYDAaDwWDYC1fDVO286dgFQdJovglSOM1wMAvQLrz5JjjTCsHQdsrm5jk7y08RSs9lhVUH1rZ2MuMlTNaRwz17w+8wY/mFcuOX178RTZKrV7zZdOnY7LboBz/AVAXRZ1jJYfY63UazMUxD11lm5dpsnexLRPTNEy9e/BGbr+Fw/33H0eQKp/vrpbezwBz46c4HckjzNOSFYB78aNXPiw1zJQIbghlaiI4juAYmtR86+oCP7ZI6iKIZ7uO1P9bjjTfR32KZEiKif+T6R0QUgyc+3nkh8NMmmqoR8HLKMkGTTBLOD5Z+v1eOzrkdvj3f+Mibtd292P8wXSFn7AFkeMSQXN9l89Qtlkm5AVkfYSqFxAu7JRzO/biA20In+iKmX4ezNZtMy/65FMrEAJkYor4ZO4cVm7Z1AM3dQz+GpuJ65oJhiFIh72hy9eeHa5MLrIKrAa4Zxt1KmGdhYobbRT6YK40ygCvERgRqYcxB3Bv9hD5abtLzJ4r3HNqAYBkiosOpb093Abugvp5E0ZSPADTtIpCM7Q7SSf48EQyXkwBC4Ms24wmv88pDLLwq+6bvISRm+wr7+d81B7+1Ip87zMxhL20ik4fUAsoZqkOP6S5na4P5GcfO5q5+VnCMqI5vBcTZQSKnFAExCFqBDFsu//Gg5I8KdJD1wMSJd1axvWBwjMI+UkDfSWjzKlHOtJ8JhAk+PKpzkwTglN2W85wLz2VYn3FtZBBuaI+qQAazwESNYJgRN6RoskYglDo2ZYLBgsuFcCEJwWW8D8z4IrAH4zPzeO7hig8Zg8FgMBgMBsNVwZVgHF3bUbGuY0oh+bkPpnGXeqK2R5EJahYpQ4CZ2e4ont72iB2UZ2AjuWzm0zk64WJK1y8DYmV35JLl+nZkBQ4/5lno2lewWnpn/Ievx/Ye3/AswzVmNLQcRk7a45zZjrMMM4LZN5iD5c4HcJyK1HDvHPnAmR88+pCIiF6pPDN0k5nIp3UUEUYKsyecchBp5KZFn/GC/A6WM5FOEIE4dydewgbs35sTn07trz74x0PZ//fXv8//w8LYB3f8vsevRDYXbNMvnn2eiKJ4+VykTYQwOQImwGZJORcwnd/8yhtEJJ3VeVZ/LM4Tl4IdlLdQZxIz2vIIwQosRcNMSzL7U0wS2KtcUAyYHzA5wEYEVSEIYxpSwnXJenmsbg+pGI2TjR87Ta4+CIrzUgplQ6D+3aOHRET0+46/RkREX12/Ecp8e3U7ORYYSzCElZj+XmfpH0jInHOOrvM63gdoB8bnkrc92cQxfcLBZbi30P+4LrKvsW7L9xN+z4Qcz82ZH5+4x9YctCYD33Adj5idfJ2liW5NY8DQnckpn4Nv14Odv/dgAcgFA4F5BOMuhfTRF2d8H8B6kQvaKcK5s4xR02cnt2DcEXfEv2Xgla4bQV2l6NOW2ZMOwseNak9GaieMW9yfUrgb1NuYRBXqWVXDZREEA3Znmy6lweLgHvfXOY+HJ5yi8SxalYoty24hIUKpmEciaiFuzUO45vMKj6gMs4T9e2ntiMLFCQLUIQ2dYJbYioeUgzivXDKMokF+vXTfxPLXwhqYtlNi8NKMWBBxLAQXbY9F4Jd/lUZpGzCQY8LwkH+SDJ9mq1vI1qTjza9MLUwIVJGpKnEt2nka8JK0q0q3ubJP8XV4b3D/NLiOfI2qGEsaBMXbBTPcOokIqeA0cSrykZJLjzgEYxwNBoPBYDAYDHvhSjCOnSPqqiLOiqR/wIHK8g3/xZnwWZql378t/64PClGGZ8f4Op9gZpZp0KBcxNhZ9LF8Db6RXC2S0z+M53TCU6fNdX8+1w498wi/qaNJnMFulKA2GBMp6QFGAyzIMTNxSAdIRHSfZUh+buslaCAD8trMsyAQxSaK6f4gpg1/SLB5RDEl3W1mI29NPdP0KrOLRFE2BACbguWv3I8s1Pxbfvpdsf76+ca39/1Z7AukWTxRrOKTXUxLCBFuiIu/feCZ1i9/+nbsi0/ZZ3OGdH+8AbNSIc0SUvvhMoChkCmnXDqrzQl2o4ye2EGlY49sYco169k7jKUxfBbANEr2W6fXKzPC0WAC3zv3rPfPdt9LRESrps8QQqhbi8hLwFc1iNKzCrOUcgIb+SmPGaQRPJFi6JwuELJYY36f+rxykjZgGnF/oj7pY4qUj4d8j8BPU/oBg2nUEljwCW3F+mbgYfSAz5uI6DFbCcAYbzIsIiwc+hqDTcyNG7iig2mUZbrARPvfORkpB6alzd8HKSPEi4kaD/uM59x1xf08cs0hl9M6WAt4FyGFAhmY3QHfB/BPLuJzVrN98K/Hu8jvx8cEadqkS2nYQYpB3WFSJk6DteMHCFZuO7OKYxJ1F8Ferr57MI1dpca46//f9+8baQh+u/74Cj9DvV26wq9Ndwrvg65XJIqPZ3wvK2Ztc9JSqEaRhtr/MPH3RDt0PaKQFg5/UZkmYxwNBoPBYDAYDHvhSjCOGtLXwiH5+IxndCzG3c7E7JtnXGAR68AuSp8IzPqIy/KxUI38Ar/AxGts4rs75shJzPp4CfFYIiLHLMWm8ezAY565ns88K/OPvfF+KAs2ZTtLZ5iSBQGjccx0HXwJPxbR0BAGBtuDqOVvVT4i+9YsRi9/fuH9096d+yVEiR/Ux6HMA2ZNdfozCc2iaH8tmcLt5JAjh7mfpk/8/ObRBzdCmZ859W3+7tc/JSKidaOYaSLa8nl+9f6rRET05afvEhFRtxJtYaaR2C8EbEih/WNIRMKWKTvZCiYO25AyEoxLIqQ8EOFcN+l1kWU15Pp9UtwBY1nFdCAgAH+31GfSL3Gv4lwmlWTQ/LanzCgh/E4AACAASURBVHxhnB0IYfh3j7yPa8vX73TnmcFpSIcZy2LM3GDV5SrTN093/lgPOaXlw3N/zEZG9fJpTKuMgq+CjirWTCsR0dPNPCkDQfCZqP944u/H22wJOGQmfyHSXyKyXN8bOXYx+D0qH1OkyiSKbCui5MEiynHXFClriOuK5AL7MNVJOrUmbWvJfs5VJVIOqjp7Po4Cbsj6kxnInfJBy6GYIN0nDtAvDNFmsEZIL+tEO9d3WByfL/HmFv/eCEF9JbocIlrFOU3O2N95xOc+oEfN+oW0rGlWsgwyHSPVDt34l4kBhjGopmQ3MnuNaHIpaK3SL472mw6dEKeL53ynmbwiM5awDdd12vXLoB083guwi/J9EpxV03dD8qxR1zEw0UowXtYzihdkGDWMcTQYDAaDwWAw7AX7cDQYDAaDwWAw7IUrYap2bUfFahfN0H2VmUhbw9FYmGthot5cQ05Qv74+FKZqjploZ6lpYNDJ9sIn0V8FUwcsiQ7Ox0mIv1+Up3zua29eWhXeZPfV2Wuh6MHEm+1uzH0wwA2W8pB5qCvmtJFnGIEIC1FGU+OQLDnnXMVSigPm8adzbwK8zjoA0hyNYBoId0PO573NrVAGQt0wL55ysA3yZr+6OA1l773lxctXFQc0wMQmxErrE3+s+9e8mfxxGeVWAOT0Pj/xx+o2uBCiEJufyoU/n4pN5jAxyzzScGKeTn2ZINWyjbcRTHJa4HnI5OzL+CVkYJqMLA+QMzVD6uV5LE5ynyEzdgGJENEuHZjF1rwgRUMUAy4QgIE8yLLMqxz8BpN0CGZRgTBERK/OfLAVpJce802NXOZERB+ceneGkyUHc7HpFNeMKHWLkNASQ3Kdvmek5Q/BNrh+s5lvHwLUiIjusPsHXEhgopZi6NqdQ0OarBGYslP3uZQmQj9v6tTVIA3w8W3GPY/+0ibnHHCP5GSkAMgzydC4ii8/3DnqGjbc4YCcnsi3cGcK5UOwTcbMGOpM68m1vMBzmxCk0T/m6tXU3Ng/jpTd6dLfYhe44QRtaRUkU8ihCjkkNmO2vK3aSTMoJWWCjI68uYNkDxcpkA/5xYTEYxsybj5jJukBIIFHLwdzbh1MwTJABEFYwfyccUNC8KK+9WCOHmtg2FcEPgZXJ34m45iiXfreCmNbrFdp0kW7eCG+3HqPjXA/iHVq7L3o944xjgaDwWAwGAyGvXAlGEfqOnKrDVGN9HZx1qxFweGo3Ir0fw2nD9xeAxuJ9fEQEAoFmxkEOXNf3irq/rmBD3/u5ZAizfVnpawsQm4JR2z/++lZFEh+zGzp+9eY2bju2YsbR1GO5DqnITxksWQwfJJxBMOItG5zZntuTFfJdiKiD848g/Nr9yPzSUR0axGP+c6xD3B4deZZQ0j4SCd/nDuYSs2Y1Bm2pdj4/aslrquY5/C/p7dm6T5iZgcmsNty3ZziqZyLVHwq0EU68ROlUglaWgdnVwoB12KAWZQBLEPsowvsZFwXU1A6VWZ4LjzGWIKdiSLkw9t0G5J6eFkH5rFJ6vDt4HtVMV1zETQCaSgEZN3kMSjlowDs/8HKy/sg4OvDp5FxXK0R9cZsJzONORmdbZ1//Mnzx/k0I1N0MI2wCCAQ5u7sLJS5PfX/z5xKZCDuETD2cyVdBWzaSvzP6SEV0yitBUNBU7InQqrBGsuU/cuN/9B2MGCijGYfwWjPhAB4w+M/jB2+f8DEyDq0vE/c0L8eveCYRCaIl3x+UQol7h/SxenbMyeMfAMPbC6CYIjM2AmBRwiuEee3up6msQuvCBagLlaChUJiCljd+L03WQnBer5ZC2Yhg2C3OCcEm0CQHL+Lfkbc58KF2MV2uGw3ZcYREnzina/lbsL7XEjjOBXgWAQGcmRMQ0i8S5/xaUXcx7jm4nneszhlntP6vkHZhGnHftimUyyKc+t0ICeaI+/FEJCTO6GLwxhHg8FgMBgMBsNeuBqMI1CxL04pZxY8C+UlpHekBAFEWHeH2Mcvm6mYCWumMWzgmbVkXvC1P+bgsMeXezhWqKd/rBBmH9IXUVJm8YnoC55phr6Yedbh0VEU/f30GlfAqe+qmWc4GuGrV/KsaMrbZpOU4ThfRRZvu/Qdl0jYENGpi3I836587r2DG55p+cIdL93zpRsfhDJvzvy6G6Vnlt6asvxK630TpezK6V1//G+dvsrnnUn9CCaOGSa0b3ojpiWEX9umSWf+0t9tTPyZKGUTh5CbVapmJgATVJV5jYxELJzHzLZRPoViX5RHvfukFRxiF+W2sXZpgOWUTGhkHP3vQxbElkzYGafBwxLs9d25Z+hOBPP4zXPPvn+69GMPKTc3wsc0SO2wuDdEuOU5IRWglkXK+YhG/1FmepXvKlH044PMUJDcqeJY1EwjmHbp1whmFrI8YB6bjDA4hO9PWOoIjCOkd4iib6P2qSoky9ZjEYve+QHoQ9wTufFQQcIGBFDZZ6Irfi5WSmy8ZkezRGge27QfpGyX9t/C+UqZH2VFCgLPibC4Op8g39K3ThW8XyhSpPJb8v/AoIIMF31xeMuPkSi8zun1Nn5M79ZxbLdz/3+94GvEj8zJUlgztmgrPyc43a2T/ou4ITMyNy8dimF0zcizE8xqJllHz8dRXyvqS6rlkjFo8e1AHiLlrNymGEtIr00m/WdxaOeIpQLjoswwoWAzGzY/BWkoPlQrv9x0H+DZLhjHnH/ti8AYR4PBYDAYDAbDXrgajKNz1B3MqF2wUO1czLImYNd41n3kl5tr8Wt6x9HTEPcGY9hKTWj14Y+vcS2sSRR9R0YRZrAjn/AZNtOvz1SnfC5BLsi2wA8SorFTDkRuH8cy9SEzGUeIUGffwq0os/Drzo/9yUPu23HUcbkRx8wJjhJRGcmUIGLe3PMd/pUHPtr126/eDGU+d9On+4Mv2w1OEwem8fOz+6HsW2/4sj+/+AIRRT84KRwN/6jf+Pbrvg3MSOxW8aJPr/tj3Lrpj7na9kXCtU+iniFKn0dsCUKtEL0W7J9Ow7aPgPK0SplHyfYM+dblUhiillwqyiHs074ss6TqrjLMbGCS2I9u1w6rEKPMx0vvr/jWoU8pCRF3oiggfs7XEecpGWRgophCJ/2QeBuO6dR1nIrrCSFyiHlPi77PJET3MZZz4t4AWMMzdsSWLKIWztdMYy36Yq0E05c7//vkPDK0nUobiD6YTvvXIfhdDaTMJJJMIyXbEgZH1TumKjDjfkYqRDC+m+RyDrDo0n8R5wmmEakBc76+YJgyAexaFBynFXx8JeNY5PuiyPiETiZ9/0fg2pz9wZUv7Xbqn6mrWXxmbfj/mp/txM+882UsU63ZqvKUl6fMisWcDiHiGu+8YndJNBQw4rcIZJlG5cgafDA1oybWxfdmOm7luvAzU6bHEFL6bHeZaw6mUfszyv/B3OO+kqw/TjOkN4QPeCZ1bQumkf3zw1gU47eXajCeTA8uM5afB8Y4GgwGg8FgMBj2gn04GgwGg8FgMBj2wpUwVXdFQe1iGkzU9WFsFiw59dx/4yIopj4Qsh8HqCcNXc/Rscg3GoJQkEdaOpJm8hT3K+r900Mw86JIkdLORIK2ZvNKyGuNdsqgHVhgJum2xLkZlpg1H5JFszd3hMmV100epfaaKHQb18F8g3ZVZy4pSxTNBbC0zT/i6/hxzC39tZk3QcJ0Pv+Ct7MjMOeHXonBNndYugRmyhh0EO0twYR7yg25xsEQR8KGzkAwRDgn0alnT/3gOWazNilTg8xnHE1pvr4qiF/H+rQSBa6vNFUECSD+DfNDqcxeST29NREI2IAh/5INT1kMyQJJ0zf6C2ZKCGXLfdC/kLJ5uoap1Y8d6Z4Acx4EvEsOfNkJMyaudZTa8WVhEiQiuj334+jDs+vcTh6TaIs4JmSsIFk1g+laKDMfsA8J6jnmm68QVwKyOzooRpqf0U/apBnyUYtnTZCzanC+XN821qfdEErc3100VWuBYngT5E2v6TYspduCHru5YCItjo9QPLS3ElFKO53XWkvbUDRV90zU0moJczZcT0bMlsGtAceGDIxoy2z27DznOD+4omCsT0R/6VzoZdiHx7goi3Vbfk/CDLq5LRI2rGHehSsWu61sxXk2MFWnJuvPAj0T9UAOayKKDxB0v3zPObXU6zObwvoR97LgooHxVfS36XryAYZ+iaCubMAi9svp/mNbkS67vrfVMJLxf4H99oAxjgaDwWAwGAyGvXAlGEcAMjzNLM4V1jd5Rs3BMJDckYEvgZU8UjMC6QMOB/H0Z/jalzI9pfJpj4xhZp2ejMppTgjtT9uZMHrBQRlLbufIhBbOzCFARdTX3GLn6pu+TH2T0+MJIdkO0kQQJudjBt1hMTsJ7eF1EFKXCIFGSkpI5mWLwTl+uSbPMC65vr/1IDKOxze9nAlExjGju8bCykREv/Bz3+/P4ZZvdDnpT6lCgAqYDWa1aiGSPJn7/tFnBUdoKaisL3GU0OgfM9bD16ocvqBoT839NZv05YLAsgVB6lY6W7OsA8TeM7I3WmQ2K+qdqVsiJx+0T3ANGMblxt+0ksVCwBLYlDeu+bSC6HekwSSKDA7SUyJYBrI8RETvXH/CZTm1Jcv5vHP4OJR5uDlM2rfgcQGGULJAYBq/uHjgf/NNctrEIJRHu7Q+CHXfncQ0mncq///Txrf5w7VnVD86j+LlYELPILWz4fSLnDpzuY7nWTN72+7AaKRO/UTCsZ/7u2E2cnkuHp4Yu7jkcPiHZI4IPALLhmu+Y4mvWlzPawt/j9468PcwZJb2QZAjEkFsO5ZaqpfKHJKo6KhzhwVEPhMKBKqoMZxhiyILO0zTtEGQn6vJMKu4X6LYPvebuL8w9mp9zyG4QtQH5hKBaDjWwzfia3zL8j2w3iGoVKbonT9OA2fGUg0G5pLvDcjjdYIpBHOJVQVlaDEEzASpO75Gu0zAHD9QEeC5W+C7QFSnUgbHyEVhiWS2bzpP5ebG5NPwJsjJsOGaV0rsXT4Xw/MVslZg8kV/hdSmSMG6LHtt77Ho+wS1aOulCHJFEo1ylb7rEWgr65ZyiEMwxtFgMBgMBoPBsBeuBOPYVY42t2bUsB/j9kiIex/5r9+a/RiD5I5ILRTSBOnPYMnssW8FvuRDeqlAQYr2DNSTkCtjTCNWBSc2XmLyLnwa3JBCCRLQi8kbSKtC7VPPhe+TJzSomSOXIc+EN/05QtC1RbvwOydjMTYJUTH+gQCQDK0qOjnhmSu7LXaPY+HzJyw1wsLmx694n8ePHkV2plkwMzJN/ZF2QugcsiNoumQPY5ln+ypdBDod4UUAxlCyeJopHPPP2afMiyDXrn0QfDghmCvli9Q1ebhaJL+Xgk1cM2P5YOYZPsnMhmNxz2M0gcm5t46M9oOl3/+MmbzTlX+oQCz89eOTUPYai3hDPufe1qc5PBNpOVHmjZlnO+8w0/hgF4/5Nx56hvw3H75CRETnLJvT1rFPv7ZW4xPZViE2LVNbghFkNgXMlxSMhk9WEC4GgyYsOsF/UjOXT1n6RbBH9TH76B1wcoEKjFpsMhjkB13KwsprDpZtxg+0VQ15JX7Wi3u43kCXTN1RY0y39g8j2Qd5PzWivoTWmKpMFFHXz75cfelvKbGl5bs0JhnWU/vA3r4RU1vC1/VswSz1kR9n9UKkopyzVBsLgE/Zb706H5bL0nA5k8V3AmPD4JKfg5qFRO25a9c7dpLUwSOQ/SAc5S7hu0KP+359+l4I8RHi2RKsiviGYMZRyuqFGIc9rq0xjgaDwWAwGAyGvXAlGMd24uj8tUnwYagXIqruCOvYV2DGyyTlDqgy/p26Ufj/HfzweGUTNvTbM9TQ3OxmD5+DuOz7LzpVJrCduY9+PhZSMLVMzmwjEUc7pBwEW8Gp+Mp+sHGvnTmmMfhljuweyuppiOhITeyiPWBUnWQU4MbEflynpWcvqvuR/XA8DpBSEdGkraBz2xYCrTzTb1K/E6LIMm3qXGjbxaGFsffBRVjE3Ow2zFxHylwGcu3E7ZRL16cnriEaWvRR9H/0DB4YmBmzWauV8Ot7xCzduR8PJ/BvPYhMyTeDmDTXu/QPFfg7ERF17C9XnjPbw5uWN319R7N4s2zm6SOyYhPB6/PISkK8/t7O34h//cEP+LY8uRXKwG9Pp/9LHZ7VEkWCkLc4B5yyS+vrZFQ1xgOsM0yTyVRsITpe+QjXmahSYlZyy6GdHVs65gfRKRwM5hmnLT2c+21lwrjkx3vw9RXnQJv0AZR9RoXIU14BK4s4T/grah9H+Y7AtYmMY87UBCDFYKgp2Zco+go7HjMuU89WMe6ToNTAItPiXpkUqag9lrfmIkqe19XXfb33rvsX6L2FeEl0/tpMzsA4pm1yuUjnkLIu5xzdX3UZCFHfI0Rop9/9Mkoe42CEZb5QewYeq4m/udoWWcq+AHjB/8AfMrHQaZ/lnBVQtw+sIscTyFgNvG8rFg9BnMRkJRhyvHcr83E0GAwGg8FgMFwSrgjjSLR8zQX2SUbuNgcp0xhnz+LbHv/XejYf/0XEb4closVyM6hLImwKfMJrX8cRILob5EK1Ev4w8PPkTH7op1ykc8mJ75H1rFxlmA197Mw0QqcazO0bjt7z65B15w9a8/UVsniRTUaUNms1NoexAzEOYsL5/owfEZlNSJU2HDH3svA8s9uci0kxMigDQ3LhI+2HMd9LYIx5BODnFjUWxX4ZhoWIqBIMEWdKoxtf9cvVq8xSLmJbNpVnJcP9w9GE8xiQH+6J2WO/H1KWrl7z9X2b7oSyYIQ+d+yjst9e+OU7s4ehzN9++kUiIvqNR68SEdGTE28KkP50GHOtYhIKkf6vWviG9XzjEGErtQsDPaD8m2Q6wRC9CQdIjrClDPQ45f47uBY7Dj6NNbPzqxPf19KvcsHlrx96aiOXcjDoenKq0vOt73f4sHaalaXUX6u3Df6F8GMMzK18AYB90mNZ+IEh+hz9HBQI+seuVEpGHV1NJHU5KTmmLIO6Q6pHpY05E2oMiPCfl9CD9NdjJ7RAoS+K/Souc7KMKgDbiWcc8cydnvh6c8/oi/gyZt+ll4FMHEJvvI6wzJfFOGqE+3RkW2ieeOeA2Q7jlPutyb5cFesNglXeI3xDl2vW7OR3/UQwyYieBuMIXc/paXwagGm0qGqDwWAwGAwGw6XBPhwNBoPBYDAYDHvhapiqK6LN7S6YGmCWJiLq4LTNafrciJmxFxSQi1hH0AhM1jqAhfIm27SSflBLDu2QmTcTdt9pSSFYl45i0WCaZpNtMNcKqR3Q1CWLfwZh8Yx9KrRPM9PZIKCREx1y6k9+pE7M8AmPwTGxKEwo9SGbn1ly5+i1yL2D7seyZDNaKyh8BER0fNEhvSPlLJo9nI6HAFPUkGA20Z5SDXtAW4zGTMKXHRyD85PmRn2MKHI83A4ESMgUkCh+OPNmWgRI4LocHcRAld0t/7iasHxO9R4HAswzfQzzzY6DDTbimcKmmOlTPx4gA1ZxINlyHZWGP6p9gEvzhi9zf+1vyJ/bfSGUuffoWnpsHEeYlkNQjBKrli1vB8ZiAcHnPeK3YE4mEhI9LG8Dk3XO9BrVP7hdIyLJExyDzdKr09hfGxYpv337kT82X89JRjwe21Y6cEjeHzA97pTbjzwF9Swes5iG3S4QSJZ7bBc9U3VqYiaKgV9aHFze/1g3Ua4aMDXDPE1EdDzx90LFLy+kujytoxka9cENYMmyUXDbIYruT+WGx9WK74PDkXx2EOzGDZ54AbwkE3UIiBopg9upyPRtZl3u977QIyUIeY+MoVxATXSJKIbrwbNDS+sg9nUby2IbrmvFEndS3HuCdUu+5uz3Uy2FqZqfi+3s2XyiMY4Gg8FgMBgMhr1wJRhHKjyLFtL+SbkIMI5BrZo35CYNlZqaJF/wvGz7m3r1DWyTrFiPqYTjs2RcEMij2RlZtZrZBxFOXl9fywQBYZbFzrCQVSBSQTAUmcysj/M+QTL7zM60asWYioWuNlxX4fgPcoblUWjbn99seQYdnO8ncHoXzJK6JrlUU71UXxdAjokbYx+B8hIke+T11M73lw0cSp6bPoec47+WENqFFI0ZaYoeG5MGDRAR3bnphbVP3vXBJ9e/wSzNWgQb8Kx5xk7fIQhOdFiD1KYHHEDG0hSLB7jBI7W3O/YszMOFZxofOS8FJCVjwHbgPIsgAxL7KJwXRKBrBLzI8cJ1qmddcPjPMFWBucz51XMRyULqsnpchXPIBESBIUFwDBjMQj93iei9Jz6l4hduPuL2CvFysGIlyyKN3Q9l2hfj8mfpg0cyvi3l2Z1sbCT6NBNwF5qlZHM0uyi3TUKQzDDjCBYRzOyUzS6LKmqqaKZxwi+kW6CTiGjVeobxg6Xv/w+fehkeSFkREc2WfJ4tLHzpZ0ASEHORR9Uli4LvwzSSvg/EWEJqwB7j+JztQWpBnbQgkf0L9096TPks2DLDHoLeYBmTwb38v9vCcpgGw01ORVAXvyYrvq7TU2axzwXjuITlhfuEGcdiIywUEz7+mDkLx3xmCYPBYDAYDAaDga4K4+g66qo2fsbKGaxmidrMTBFsB/bL+S2qGb9mIJNpiBbhzhCHQbA6NJVnp6KiDv57EDJVzSMS7FqQGeLfkJY4iHIMkKkIot7MOCZMqHITCuzhyJUe9Okk6vlkBbh+kcA0Fv0yvbIgknUSdyLa3WahaJYWadiH8/zpQawHidyP2DcOszVxkUo144QPmcvQM/v4vWj3qhxTEkV/h+vrnsFKVhmmaiydoJbC2Uca53kgj5xjW4ny7AzKYqYuZ99gsSDRo88P/m9ERHeOPLPyyfd6X6/Djzy7In2Ja5bWKTAeAgnVb1c98ztOz9Nz2B3HsvWhH4PVyPhv2YcwMI8uvZeJIvvRhucX+xMJSgfjda/UkZop5HrhYyjLaFkSyYZAwFr76mlfQL+N2wzmETI8ovsgxg5WsuaHwULIyhwyizaFnAyPi3MWDW9kTlZmWmSKWSJKEwZo8LOhi+rcwRIBf8+c9QHI9ZPGNKRbZIuHYhWJiKZlKtgNxlDeM7jXIYoOZjZI7gjabUgAXOLJ1j8jv/3Ya7adfOzTXi4+jH06f8DtYaa+ZaapaPbRi/OLxK/xZacfHKte+TjKazaU/vV5LD5E8XmK/Vset7lnXrCkFP02dDrNZJDLEn6LEPPepO94DIfpqWgXu4FPlh1vY0vMUoydJd9/4b3L70Z5HXdIbWo+jgaDwWAwGAyGS8LVYByJ/CesFnCVAIOGD2TpD4Cv6EnqD9OJiUUQiR3xrQuAXw32D6mnRHMwkxhzlgy7ueR3UhrrAvPYpm2Q+/AsxKkIw0aQDMG/CmmHeDYCoe0cRsk2LUA6Mv3rBbXnriPYP27z5KTPms5u+mjNzQlHa6IvZKrAG/7EdHS1BKKoMfMECyKjV1HmshAncMOMyDN9EUeil/fBZTONOewza9f+noiUlhG2OD9EWsOPCCn65LVa7vy6V+76dH9t5YW6WxEMuvUESxD+jgxJLKN9p+qZL3vOkdOn3xcjWW++6o8FX9gzZr27VXx0ltdEbi+iMPDrXWR54BNZsC8u/A7nIl3iZu1PZJBpzKwPwtN8PVyGcSmDAH66nkhEdqprNeP7Qq5H++CfWc75/hL7QaQckdabm76fkujgas1L/xuRvw8m3n90W8cobcei5Z1KiSgTE/TYR7wrpGg4fL3D+ebYV8W6DrGwFMdp8LHOCJ1XwcexSX5LTIta/UbZtH6i4VSNG5F/9+Ha9+HpE+8HPP/Yb1t8HPeFL291jlSIL5kxfE64ZuRdo3N9ZHwLNRus11+4PcqfuJeaUqAs07GTayvulTBOZT2wjiGKGowjly1FqsCQTpAZ5GrF424Zx1bwZYT1M2NFvciLwxhHg8FgMBgMBsNesA9Hg8FgMBgMBsNeeG5TtXPubSL6n4noNfJG3Z/quu7POuf+JBH9USK6z0X/RNd1Pz1aWUHkZtkMquKAvAiSPf3y7W5EIVeH7YczR/CBKKvNs8GcLG3VaZEsYPqAuQX7CEdvN2eTBAeC6ND84r6wQ+tjl30avGW6uZ2k21yue3UQEbpIMvtZTlvsQyQCetJ9enmu5e5TlPHLzV0hC8AmMTjaB+f+TL5PLOdzzrcqLxG3GaY6lN1tRK5kNglMp6mze2iL+B1MDJBUadPr6ts6bKLYF7ljIoAApqtpIvScBtBsYPZNTDT7myG0aScnWYR1OlBItr1S92jOEjKt6qTtAIS/E1Md/49aTz8HqYq43/yhL7O9xqYeLtxENZIgML96JXWbaG6wzMlhrHDJwSZo3/TAbyuPojD5dqOEk2Eiq4bHAEymG+FiMSS6ra9vbhsgZYIQbIPxn3MvKHgcoZZwj2TcOnD/QWwfY70WbkMdgpk2fv+vf9Pn7/4j/8TPhzJfnN0jIqJfXb5NRFFy5p9752t+/fEboez7n7IA+ynXOxYvFEzWvBRW4CBvpnIadyKwo2DzfMXniXsMY7QUfX1rvkyOXWS0Y3QQS5UpU6nMDG1XJMtzIZa/UQrwaM9XOUc6EdG9T7wMz8E3/Lg9et+XmZ1mAvnm6X0NYXwpx4P7p9jyM5gDaJyUcQnvD372rdmFoRXH3NVJmQARwEQVB5uwPNDsgXdp2B1y7ncRBReSX/D7c8553qX0FFxi5pP0+uWCivBMR256uM7IZ99q078n/Cn170sEYe0y3yTNGTT3uL83aY5pouhqw14dVPLScTdeey8Obgyrct3wkvtfmvpxLaK/il/IruDrXi3FA3UAL+LjWBPRf9B13d9zzh0T0S855/4f3vZnuq770y9Qt8FgMBgMBoPhiuG5Pxy7rvuYiD7m/0+dc18lojcvq2HPhRGWpxcD0xMFFTI62KQZvawEhCqTC83XArk5phCsJGYzGZmafsUjLNJIs55Fho2Vxay+y7CvmpyUE+wgE4SJCS70MQAAIABJREFUz3r4/IbYOjmz08LRYD1KwUqGoAD+HSRRhOxEG1jDJjlGoUSdZbv6DFBOjmEPSZUB5GawepacCICr42Om/bIEwZ8XYzJBF+mnw6lnF+6/4WfG1/9+ZPzC7HsDRpsZ22PB4jIJ0HDAWId0phXYqP4YQl8G+SDNMu6JF2Gix+rBeK2mkXFB28NYztSjHfxxfmOC7igbgs12GY8nPPP4vvzbD2KKxtkrnhGZMfX75sETIiJacZTf20ePQ9mzjQ+Ueew86xQsMhvB5GzVswQ/5XMWci1KTN1lpK9y7DnRAFPV0yBLt+b2q2VZBD/0joV2xbKtOkbN1+FMpMiEVNuEs7OCaSxXSaSobzIYRmam2kkakEFE5MIh2cKA+0rexCrggiq8y0Q9YNZb9S5MEj9AgLpI6ssKgfNuUWyfx7+4nhMe/62yFE1EmWDFGEihmgR+KSmtXApPiM6HMvhmkO+RILHDFrE1Al4k48jnwCLeCIAJDHAtmHKW0Sm2bDWD1M6un7Gkmyjx8qo/bnPSZRqX4uPonHuXiP5RIvoFXvXHnHN/3zn3551zNwf2+XHn3Jedc19uTs5zRQwGg8FgMBgMVwgvLMfjnDsior9CRP9e13Unzrn/loh+kvz87yeJ6L8ion9T79d13U8R0U8REc2+8NalTMOHfITSQupnYI/6RXoqBfJjHZOWMTkelJnyjACC1HLCCaYRvkljwrYDDFIyWR3ogr2IDsUc5o4ZhUjj+hZ9GMTUQw/G/dp0VUjSjr6QaSb3mM5ARHU686xTXfd9ScK15d/wlawmcSYG5gj7x/GQzmRz9WK22okO0yzf8zCP0q+mCinNlN9h0z/fKBHif4+oWXxHkGMaL9I/mNmj3z/3Oe9G/eg3ok9cM08PUnuiinYidWdgxG/5aXzw06xShi6HJsOylQP+sQmeg2kc87cFdFtns2H/pJx8iGZSYypVdX8KQPi42WSeWZAh4WcefB2/8dGdUOStQ88wfnHhr9/rU//7K+feYPWl4w/isZhl+3DmU+edMLv29HQRyjScacFxatLANAq/+RLPYNxH8DsU1qAq+IKmzOMkw0DWmmEM3TXsP1dnOhNSRFMW/IZs0Yx9H2vxEto0VbLPln3+1qvoB1+e+mPMHvv9pk/Y303UUx+wL2F4hHD7cO+IZxhcMAPzzn6W8sMhZMLlFwBYLSeHIvsvBr/TjAQQ2hiIY2bMRhlH9XycTaLv35x9U1e7YZkrrJuo52tMTdmXRgtMI1KoSvabLYWIa4B8jjwHpAsM0jqs5lUtZRluF8vuQGIH6VGrs9i5IcEI+gvL3AugBWXJ51RlYij2wAsxjs65CfmPxv+167q/SkTUdd29ruuazvf4nyOi3/UixzAYDAaDwWAwXA28SFS1I6L/kYi+2nXdfy3Wv87+j0REf5CIfu3ZtXWX4/tzAZeuwGrBlyFDFIbqut4/gT7p9MwpcRD0C8x2q0k/gjQwF006C8k3esD3T5x4b2/ld5hUo4nBjNthz8cRaRPHphzBOWWkDKNecP/PIztQqNlfUQ4zQTpiOhGA5SUiRIMfTJVGMhJFseYQUB+YMBm9nD8HuXpoFOd8JYcgxcyDf6byW0z8ahTLOc2c31WC9M98pj9rZvsp+729e/0RERG994V4vhULytfHzH7kIpv5fjzgSMwo6KuOTUIgOyz77bqIYPcYhvwWgSTCeR/rStgPotfDjKOuF65onbQsgGFhZo9yzyqw8cz6NYHFjUW+9uQVIiL64eP3iIhowvcYxLDvVCeh7BcPPSv56syv+/bSR1l/UxzycX3k24oVfM1LwTjintdi6PJZg3tMs1C5dIIXwdh+YA3h09iGjmLrgXiigOVc1Z5BAwMpGa85+8lNmKFChG0n0sjBtxF+iniWN9P+9QRp1XBawirjnx8+ItgPDz53WeAm01G+RETMprman3UHng0DE5m1rCmViZlQcoCYesPnjutwkW+NROECfsDsZxtUXDbC+rDkY7FFDcskwcUTrpvJ0XLL53AWjxVEvE9ZrJ0jnbNsYohm3yW/UzMqtwOR6zzOEn/GC3w/vYip+vcS0b9BRL/qnPsVXvcniOgPO+e+RP7SfouIfuIFjmEwGAwGg8FguCJ4kajqn6P8N+q4ZqPBYDAYDAaD4bclrk6u6kuAUzT6GPOq6Wr5q+jHHfgyCQOvbMAZczZyZ8NEDUdsKQoandHVEtXuc4UkJa2CUGIZ0RvqWD2rYNIZqiI2T0lxb5g6sG6szaDsUaY9YLHdmRA0VddmMunnbdVlogkqrg+irhwAA+HiwwNxLG5HyCusOiNxK4B0BqSFRpytX0QKJ2cSH6tPe0u0/WZdOp7/7C4GaZLX+YA/Ob9GRERHb0bT5vnOB1GUHPgCs5LMAztlE/Vu6y8+gqWi20MsW+98GbiUOARQTEbMcSM5pccwZH4OwVhFf51GLmf7WE5dnc867lP26mtWSPiMe4QXoi+QizuIoB/5e+1gEQXTH55wPmVWZV+yAvsRa46ctgeh7M3KK268PvH2PQSLbUV+Zojjr6ooS0MU73eimJO+UoEuMmAL42rK5k7IWuWEu1tt4r8kmSVd/074BCFoLgTF1NwH8pnH75zdAQe8HE1QYSiD53RbpecQulS+Kvj/ls3Y2Afmbvl/yebsyRMkTxYuN1t+5vJDFOZoEtJoBHM6zKgT36Bg5s2YqhEk2WSkcdqBp1STSWiw43Ubvt+33LfyntmtuYPwLAjC3SKY8dyXr1Z8KsF8H481f8x9wKdereFWINwmljz2TjmAb8URNHjYV+IFjD5E3zb98dpVAx81uXdN2e8fDUs5aDAYDAaDwWDYC1eGcdxHguVZ0EEVCUac7f2+fSfY8BuBEpJl46UbpO36afDANDZSOqZJZ+/6U76bZNo7Mrnthrogs08Q44YjPGJapPO8/mfGzvNi5IQZLKcRDCxlMkNEpBD24Y3TkWuGdu4hQwJGR8ryYLZYgDnIBI2USp5DM0NpQALWYcVw+8aYx4tI0KBEbpYc29UlZYPEysg+v12QY3IWE39f3T/zzNViGqfzZ+p+QZCGvI4zZp9OHi+SslrgOt3I4yOkrJMi8nlmY4xl3Ofa7yPHo48h0/9pjMoMKaYySI7IABicJ54TfO+WQnTcqWfwjC0Jsu1I+fkb5z5V3jsHXvD7FrOLmzaKqyNw5kbptUremvqyq8O+APv9mR8PYI1yqTIhuZMLlBgKhskFx2jGcQxaRkoCARzYhrIbfsCum/igBcuK+zqwxSIIaHfdt3X5Oj8Hne+nqUg5GBI1FOkS7wHR/dQikIarC6kaBePYMrNYMitZ8vV1SZDMlM8TATkpA8knxAeBALjqL/kT45Pfn2AIV2KMQ9R7vUs/c6SUWbBKsfUBYxMpf2kbx1B5xoEvOz5PDkRCWkAiIaPD0tTVmp8XOzHOzhsc3NfD/eS2grlnhrbH1DKbmPRMLhiGKBVpR79XKaublN+DaQzt27ukwWAwGAwGg+F3NK4M43gZ0LPvJJS+G97Wg/6cDl/0GUmVESZzMfN+Cautn8JhVt+IWUwU2uWZnK43k9qvhz1SDyZuOjgE2L+emLnwJewRgpiBitk3M42BHe1XE6QHwGSEejHLFYyHPk0wJZIxAbMC3yUAM0df3ld+49g7nGBWv9xOeuVDOsIB9kgiiia7Xrt0WsLnYR4lc67ld7T4OFFkRMBEwOfrsv2uJJQrbhZa8PuyfC9xnrifVuJ6ljfZJyiwR/6gtXjU6WZAZgZsdZK2klnqIqdezhh77jwP+kyjX2bUNUaPqaVncoxqSBuo5IY6LQhOFGRuAoo+a1cpEfU5+3dL1gd1/8o9L/j9+ue8jyrYxUaMKsjUNPxQnrGz2JvQNBH7XZt4n9d7q2MiInq6nocyOD5EoXOMI/wfIYGzjwzPPvcYyuR8Jatqm/yG/2LNS/wmivI7hXoGLIT/KLvW0bLz/p4Q7G4/jc9XyL7gkdQg1SCSO0jLGutDwye9hq+j0I2G9amY8fOQ5YIkywb/vXLKzyaVHo8oZTGJiIp1+mwvhMEIhCV8mLecQEOO1y2P7dWanw/B11f47eJdvOZ7H3I6G7CnsU1I4wh/RaQ1nQgZnekZ+8me+AaW57vkfImIWu6DGFPAY1H0RU+uCH6fYApzAur8gA1MYykuJGR4JmqZYxn3oBONcTQYDAaDwWAw7IV/yBhHzdwIVkxN9sb9fTQTxLNwycQFd5/heg6nKeMYxL5FurLo26iYRswo9hH67TL/K0qoS5hLRVdoVlIW1T6X8IeUQVpBTB2/uQLJ3oV6MLtySZlG+maFqE1mi3gKLP3Kgp8oM45gINttbFgx9+WPZ3FGTkR0uorRl9ulnzofHHtHlRI+PJlIVJ3kPs/ydNkyKfs94EOLsmJbSFfG5xdSpI0wHdG38+Uxjs8DTISfl3lEPz08976Jh3N/fz05jVG4iN7dcCR9ZMCiH2RIL6n6J/j4Sr+3SeoXG8aZFGm/gBj3GIaYxovsI9nSIsMI+t/Chxn3H1KfqoQEJHxGHVKmjjFwfMxplfo2btaRFUY/nz3x13H++TRN4qKILBzG/5od70o2USDamkgylb7tS2a8IBTvj8kMkk4ukLuHB5jGF2Xwc/tPmEbbtWWyHmLfcn2rrA9QGTicxf4Ca/oUvn8rz7oizR0RUcVp7HQiiNzzPxwbzVDDw5eH3yI/rw+YtRMMdTuBjx2YPDiMy3rCDej3Z8YRTFrOx5FwP8LaIoYSrvlulTKO0m/RwV+RmcbJGfwX/fZSEMLwX4RgN9IBTs7iM2Jy4ncoT/z7xJ1yHkHRMHf7BklopjW7rUw/1dym7pfFAzbz4ADDCOayrV6MMzTG0WAwGAwGg8GwF+zD0WAwGAwGg8GwF66Gqbp11JxXWUHZILgLkxN+C5MMmFkd2JA6bSPA4tnyL5BtgfM9hIITEyPXA7mJmwvPbR9UkZJ+//GNdP+RwAuH/Kpsep3wUgZ7BJNAkM9J5TFkGY0uySurbBGoN+QRHW5n2CRVFFA3mgMToDThwen+kPt2UqRlRFHIe5RKPkf2P8ZBF9rO0ghCSHzK9ZxvvTkaJqhKjJ0qSCblzznv0pAGGchxV6kAAt0+orz5WmIhTE+bEFSQ3qpyz5zsCFEqx/O8+VmfBZTcR/pnrFb0js4XnGsX+vJ87a+rNCfjnsW64PGRuY6VCqzKSToNub8UwlP/Inmjh+r1bR23Te8jDC/LoC/iePPrpdm4Pk9lbRykdab9dgYpItQ3kvsdAVqPH/o80sc3l2HbdQ5WO12mgt1PG+9y8Hh9O6z7woHPVb1sfNldl5p0iaKp+u7k1J/TAQtkN/HcMD7P2Hx9xO4rx5PUjYUo5oLGWR1ymevTqLvy0fn1ZJ8gHl70+wJBMQj0KUWfPt54cz3EqjcsKwNTtTRvo+7ZdMP1+t8PVkehTM3XpOTxX3OChe11MaZR9xamYb+AOVlazSHNg2XofjnO4CkC2aEm/U0kAkoW7HLD+bXLjXiP1zyuOA/z7l0f7LS5hoCaeMzpE7jwsFD3Uw4CEu3C6U2QN5rN0lUcisRDhiZLHsvI8b2FOT/2/+E3YqKBBCOm4e72tf42NhOHYBgcQ+Sfdjtlita+dhPxPoDgtwqkoYzod4v3LpdtZrngmGf7yBjjaDAYDAaDwWDYC1eGcXSbgjpmazoh0Ilw8Y5nwkUFZ1ghOqvkJiLilzMYyrbVs/B+QEKvlhDs0W86ZvVnGz9FD2mgKDPjR+BEriLFWsAJX844gy8zZHQI/dVvfY+9GMg4lNTc5CgN9RMi3zKARkkHuUw6to7XTRd+6rndzntlAM0s5dkZPiSkLpj12AmGFoLrW555VUiNJVjnSjn8XyRVIJgmyTheRNx7H1xWPUPndVn1XwRjPRwZWv9bjiTMciG9UQTGS1of0vs6Su0IuacXSAd51SFVOoIwPK/bsrixDETr3atKXuyiiRl6wTosEp4GfPklrtvjnWfd7k49/XNQRqsNhL8fdZ5VKzKSNiUeRtxWSPZI9g/BOhCKxhgAu0gUnwu1igiE8PZ5HTVokI4wSONk+PS2Q7DONKlXiofvgvwOUufxMjNGwVRClgftnVWRncJ+Ib0tBzdJohaMor624bTloZVIeLZMqIDPacHPQDkWWZonpC5kdhMSPkSR5Sua/DPJiai6IJNTIDBn+N11cL9L2oDgIKIon1OxKHe55usKNjAXyTeu7D+8TTdPM4/yGwBsIVIz5jS5NDKi3i8LxjgaDAaDwWAwGPbCFWEcfTh8V/ZnRxCVBqvW8Ay2FSHswddmmvqXSD/IIXkU1CJZKMz+MGPX/lKyPrCK56vUX0eXJyKq4Is1kWWG/TKJUgkaAAxX2FPMcoJQtJ6YSMFuzSwqWYYuOVE4wHB7ZuiLEX9NxbASRd/Sa4feT+jBCfcXXC4u6ieGmTXP/LG3FPYITEtggfsSBpGJTsfH8zCPcr/nYR5zqQJleixfpr9fcDu9QJvH2vWsMfmikLXl7j8ioiawuBn/Ie6fLsM+DbU1lVXC/f1sf+d90E8usM8+mfO6hG6Wx0Zf7JCCb9N/3BfqmQk5qyDlJH0csYQfXebZpKH9lImIzpbe2jCf+bv1g6X3BQfjeEtI7RwW3p/v1Pl9igzXAYkesJHXOAfczVl0ZoOQ9oPGpyUM0jYkx0V6r+E+3DT9foMPZ/CbxtLF8wXjCFYT9Uir1DlbqjA+myDEnuF0wG6qhAjXD1ehCJ4XgWHH4zsjjeO0LBgUcqr+usA8Bh/H4cG6O8owjuwHDz9FuJ9KuZsG7CPvBzYQ5yDLEotug3nEseAn6Y/pl0cfsug7p/arlvE9UC79GHQrNKw/XoHukK1kIzd4t4fMDdjRkOuD/SGdlBLCC9chfWOdHlu2ASLeTXo/Spkf/B+Y2XBdn8/6YoyjwWAwGAwGg2EvXAnG0bVE1dKFr2GksCMianmm0s6R3JvZBvk1zf4cnRJHbsSsDT5wmIVjhhhTuMX24MMdbFYOOpI1F3ldIEJ0jxm6FpdGBPZkEmdHfeHo/vqhlHlyfRFSDXJf6sKivk41GdF6SfQ2WDr457CIcCmiXcHaamZpH18q3SfJOs3wZdL/Abno42f5/l3UH04zl5guXySKtpHnGcqq9l2oVcPYhzm+LORY2N54YIDtkSxqvMbpPumYL5J14Rkgo9qfo+0XgdIx/kwhWVREh9dIx9Zm7pFeBWCzMmyusgroaO1kHf/GM08+SxuOkMa1R1Rwc91fq+tlZAobHV3cpSkI5baC46Dn7ON4KCiqG1PPysGncJKJfgZQBs9v+C/uBPsPBrPo4Jvo27URr1SUgaoDEkFIpYztY89iBWUKpDHFYz9zC4Zm8C6fXI/WruAKxyLXxYqXdX8wgj0E0Rq6RBTt1O0TEknI6vA//JIRkS+GkE4kIcxloj1dsl94x3O9SPFHRFQhwJ1vtuAfKRlHXjd9suVt/M7fifiILXc0opa1n6AUy58MBAqMMZAZce8WDCPaEx7u0tSa+j92BY8Z9KnMIVKrQQL/SHku+J/b2o212aKqDQaDwWAwGAyXhSvEOIoZkJgdNTN8TYOB4C9wkWQdX+cNopTCx3X8EscETqcQ28fEn2Ml8emPGUXLjGabsJwpqzkc/R3zkeuo0mk1zDjmtPM6VXaMUeq6VK8y63elGMwYSRzXhcnLCEOFYyy3cG4B09j3pQospKqvk7NTXi7X06RMLuUa2JNcnyDyWo+LXPq5uG24T3UkvYz4HYK+5tKvUbc5RMqK/XVrYvsk+zpU5tnt+iwir3EMnDuYRmk1wP/Q54QfV73L9BfqxbLoj4vL8CmUxwQiWy3XXbyeFwWsIC33D+41l/H9xj03pG3p/09966JsnIhqH2jLXFhOTtX9vdr5Z8LDnfc//Pzs01D2SbNI6mkyXAe0HaHniKjqwypqNLaqZWADJaMNn0StxYiyMv0fWE48g5fstAefRSKiJetUNmd+W3EOPcJ4zMPHfI/xIcE0QvfQZSKMA1vEXbG9JlIr4j2CdyDXJwLVI5up3Yhz98NF7hEMpTZdEsXzC657CBYWUctxHR8ap4l9BbMWGMYQKc3s8EawiSFaWY1K8fLqmIlzU3+Ngi/glD+NJOOoB/fIx8MYoxf8RavU4udEhzlttlAMZPYFDAWanK6kfv6PRaPvAWMcDQaDwWAwGAx7wT4cDQaDwWAwGAx74WqYqhui2ZMuOOk2QhS0OEip/ChXICRQSphP2QwK09pE0OBsnsH+NdPE2pwsy2zatHtyqcW0ZE8x7Uu+ADm5lJ4AOf+G47g08eh6YCbZx8S1rQcce6kvjj5mwkPZtUhbFvoOWQSrvpkWDuFw2Hc5J+tQH3E7dDBQv3DNUiPRXJYzSab7DQUQ5duQ2zYcOBNM+zBH7BEooY/RJdsGgneGqxPtHD7GWJkxl4qXhaFrJIW7MT6nfI/h+jbStQXlcS4ITEtsri/3vHIm/s8qYEYGXkihbyKKAv1iNaS5EDCHezZ3j2gZmFzyBB3sVPPB5sLlZn7ggxUmZfrs/cbZHSKKaQaJorj3hG2uMEu3ItoCJuqW733ssxA56moEB7Al+YxFuZdC1Ltwqah3DKZjU3XTf4Yi8OXJiTepN4+j2Xj60O9/+Mj30PQEZtXkDvfH5PdbuWVpoQ3Wi7Iw68LMyB1fH8Z27fh9WbMIdxD7FtWEQJdKuVjAsitfOSiLeAu+1zohtaYfUTCPS1O1NsHDxCyPFczzuFfatG+wj/wfgt0h0KQW5l70Fy+jmVe0Vaf2Y/mb3AOzy6Tw62Hg/kYiEyKiFv+HoCQE94obU0nrRD8AfrZsRf+jWbhnYW6XgTlahucFYYyjwWAwGAwGg2EvXAnGsaiJDh621LAwaS2y0dXs34wE5fWcZ1Kb+DWNVIXBdzmIlcavckj8NMxCNjyz3nLKLSk10TWKeQtiqoLBZCHyyczPWCBmezCNXsiYfWOmumF2TAa1xKCHlGFESqtJRhYDjCO2NYmDdz4o5mDaDpbBxKxDyq1M0A1wPPcXRAYtaCf5mpmEueiLzcozlMFRX7ENRYYFimnjMtO4INHD55SZA22DNE5an2SOwRQPsYhjrN0+kj0xWKafFk8fIyev9CIYY45zrNhQAM1lpz28kCi6vFeYHcN4yI2LULdirVtRDxzPtazPZUNex1zAjF9/ucfcCksAUGCMZ25rCH3j3sV4rTLC3blgmCHgfIM1Q/QFnnHHM/8sgdzNe0+8EPi3ju+Esq9PnxIR0YwZkw1blXYiSwT2Py7XJDERYtwhNSnYSWYsaxHwgpSAFd+rCKhZ7jyrCHaRiOgxGEYOfJk89M/240/jeS4+8fUcPPTPwerUL8tVfC5ubx349jVgGpn15DJuLVMa5NHcjAFEuyMWG7/J75ppn30KjCMsdZN0PQTCieKYATMYbznJZqXtKVSQi9w/bFPBQLI8WFYEwIT1knHcaikbPgfB2rU8ZspNOpb1PjkgKClJRrKHuPc+VFxgevnFi3dXIajQLlTE59miPXiGZh4cwYr3fEE7F3ntGONoMBgMBoPBYNgLV4JxdE1Hk5OaygkLR28FO8BMAb64HVIPiplKy1/wYVLFy0YotThmLAM7ycxlx2LVnfRfBFNVw78y9SkhIurYX6IBq8mM41QI3YI1DAwfqm/7TATWgKVEPdUI44hlkWEcm5Hpg1OMY/wdauntA5b0aOL9hk7L6MsT0m0xu1Dz71nGP5Pgj7aHu8g+0CxKO8KWgikpy9guyB2BFR5jEYf8HlNftrTQ8zBKY4LuuckyxkzbS0/YH2f699jk+zshYI3mBIkouS34PbKgdZhgCyYCciRYwbdjmmbT/19NL4dxxDXK+UA/C5clCRTqWwkmbuHHNoT4MT5kX5Tw8YY/sBpvOTme8Bt1FMNs+oyZy60Ym3guHk88Qwj2b73yD+wHm6NQ9t35g6QMmMYc44h1hWIM/Tr2W+QykNjZCsYRcjst02J45iFF4HonXpcfeqZwfuaPcfCpr//wXnz+H3ziz696wikB6z6LWy5YqofT4TkwjZst/46SQkODpTiIL7pyxqkQtylDRRlZn+D/iHfqDL9jmSCRE/zo+LesKOjJqAPsMbblY7YIpi+uLkj3gHkUz1k85tFWyOJNhIUC/oDYH2ydTFeMcakEwAO7uIeszkURUg7iN/XfOQ7rBpjHvVD0+yL8rvrfNBeBMY4Gg8FgMBgMhr1wNRjHtqNqWYfIo2In0kkhbdaaZ0XnvJwKn40Q8UW8zS/rg1imZjeQBkwjR62FmcsY89L2y3Ss2N2e+uXpzB/0tLwWyrz1XV7I9mjqZ4+3D3wqLSS7JyI6Y78ZRD1jidnuncV5KIsZMdixXavScRFRyf8vJn7mOmN2bVVH36e+j2PKUubSvEF4/dHKd+RM+EA1Kl0ifCRLwTLAl6qbMZM6HUkm36rZUNYfj32WJsP19Nm6lLGS/+f8H/eFbNeEI34185K2ZXyatxPjH1Guul07cQ6I/kdZ+KdJP1Rgu/HjABG3UvD5aLFJ2o5xFv00xRkMiLRL6C1jPpzw/12de9oD13U+jz5ea5ok9eTQi/StRtoHa4ZKP7qfaHv8vywvPmZywHUbjjAXQuetulfh93x9Qxq4bhVbAIpZ/z7SZXPbtY9qcAGX/qMoy0v4RJ+uo4Xi1eMzv27nndnfOnxCREQzvtZL8axaMg12q/L7PKq9SPiqiWXuTk+TNn+4uUlE6XPs9sQ/R3GvQOQb/otERPdPue4zf8xu6cuWZ8xkCnfDG9/0y9lTP1YW9/x5Tj6JbXHnnmns5v4Y3aE/3+ZQRHJv06hggig0LDpT4bOaYSyJiDZ3o49jM2PfzTmWYOLEDgjO5vMpIaLNQ0da6uoDXiJVHV/qrGFHMYUXEg8n6Yep/Qv5HETZYptWDt/QJKoa6foFPcGCAAAgAElEQVQ4xV+4VUTqwBbfEcHvE06d/FsIZLdonxLNlmX6IuHUQ2AcQ1P75zcILjR7PFwkiHtL9hXpnCcQCecjX4TBFDDG0WAwGAwGg8GwF+zD0WAwGAwGg8GwF66EqZoKR+2sFDk4hVMz0+gTplSrNeQF4u7BCZbtR82UHamF1aYEDT8DZYtj9ZvT6l7JsLkhrzabANoaQTaxzL0nx0QUBYsh1SOdyWH+mbKZCibmg8ovc6KzMw7omCA4RppKizSoBvITj2FzuCCCrIbKzZrK57DZMwQDpfvK/yEODlNpCG6RAQ46t3eRN9dKtMpcPobE1AnzWxCRv3igw2XnGM6ZSsckaHTu5WhS7Ncd+rLsb8S11SLOwD65l3O9ptuTiO3zMWEOL3DuCGbQItZEws5yyZElqH7kPHNm8suTT8qbqEOgkLj22kQNWarnDTobvJ5ZSaG+60goj7K8hIn6xkGUyoF7zj9119t77299MMznbz0iIqLHm2h6/c3lXSIi+t3XvKm6ZPuefP6s+SG8ZHVvnbiBiGjT+XV3Jr6e89q3S5qzN5z33j32y+lT3++8Cwk9cZqcp/fI7ojlb96+HtYVNbst8SFgJmzFvRcEvoPYtQoQEUEtDqLQ2NZBTkeMi0n6fsykre+ZqOHihXdXEgQ6NLTlPaLXpbdwsk5vS8rk1pEwpz636fs7gH1keYLJ+iIBL5l6woN17GC8RJDxWJ7tPfJXG+NoMBgMBoPBYNgLV4Jx7BxRPS97qYaIonhnkOPZpbMuojjzgjNsy86vzYFIv3WQOg3LtIZoA4B0TXq2JdnE4GzKjsRwspVlzm/4We2O29Ed+TKLWZy6QpoC8juHLHczL/208GkTmUIEumgx25x4dpTs8Q3a1rEvtOi2/i1Fx3Xda65XslJo+6RMnbcTtgLpynjKqSVVCsmUqHZBRDjHAiLFWjZgYi/2MV/mRSRWXhTymGOsE9B1COpI+z8n1FyxDMMu492Oo+pUlvkUevlAiX0gz6BGClE+L5wD+qDeJaYFrqBLfl+UFdNl94FmcyXze1ljRAczaZa5y1BBYBrH5KN04NeY6PtY/+lkBTnoVkDs+8Z8FdZ967EPXvl47dm5+2vPOL575BlHyQIe8HNw3bHQNj/zZkI5eskPYbCI5xzdgX2JIiuJZxTEvle7GDXSnPr/54/8NgQgVGu8X8SJcbfU/B7ZHvJzSLxR9XAN0jYy5Z2WnFEBJknZIEuDbXyPHMh0dryEyDQWUmJHpRYsaq5n/uznZTbwRTGFYSnTCYZz14yqKFOnfRAEvzO3l1MMZtwg7xEey3sQj2NBMbGBw0ExL4LnYR7biXwuYlwgqAgRTLEI3r8Ozy2UlY+cC7TDGEeDwWAwGAwGw164EowjOfKfsBm1gcA0Ivk7kplvxXSGZ2LFU/aDmbA8ySSeXnvEPi1Tv66ds5wOEoKLdEKQ/Om0BIFICt9CSHySyh3I2c36DjOf+MhnJlMyc/BphIgtZttrlpuAP6MsM2XmEamxajFtwH6Q39kw0ygnEYUK/4f/YlgKRkELkIOpmst28X5gRMFYSbbijOVVtluWv8EMKOPjOIR9Urg9L8s4xFC9DGbpWcgdsyjS/mt2w85sSH8pW4saA+uUYY0Cw6h+j0rujPm77XEtgsQM5GSYoYpsm5CUQJNHprv6mPsxj2P1pfXkfE1fFuMYxvZAGtEcnle0fUgg/lnriPKuVXiGPDn1FhM854iIbh96WbJ7K+8D/qWbHxBR9HWcCjbxlx+8SUREt173cjpzdtBbCIfDhzsvowOmEbJiO5lOkMfRJ7VnOZ9uvTTOahsZR7flsYLHM58YZN2kpE29SddBPFtK2QS2Dwxhnf5O/g/JGPxP+CEmaft2ndqH+tAXA/Ul7B/Xg/cm19tBvi53QdWxiqa/Tbc9aRaO1aRlwDImdYabTtU/woQF9k+WKdWDAjI1ia7YYJV7I7kt9/Jt5EO3er14vz2L9ZPWT7xE0W85gwBYZv4n9oFo/AUYT2McDQaDwWAwGAx74Wowjh35L+Lgq5hzalC7CIYwsE9bTtO047RNZZxxljv2D2QWsuM0Te2Ufe3E7KRaIfqNlxylLaPXIEDeIvl7ZpY1feL323AzEHknoaOgwSoibZZk/Co1RUG6rLUQwz3Z+Jn0Oc+k4dt4KPwqAbAC8GksQyR22ysDVhGMKKK+ZfmKz2XH/S6ZyxkzDuu1b1c5Itzdj2SFn9+wH1dgZyQrMsDQ7MOg5cp+Vn6P0q9vOuNxi2vDrHe9iWMJaTMbJUQtBaPhJ9qDON8Q2Qz/wjr9rXbk5cWn7Nne6wmK8/2VuebPE8Wc9wHcn+XuMY0jaSGfF0Ps+X5M47MZwov4e+51zMw6HZEPkfWl8CUE+/h45Z9Vuxt+nD7aeOZQPn+WG/+chj/kWwfe8fBmFRMjPObsDmAY4f94WPXF0AE8V6F0QUR0fsBpZBfsF44xyCxiI4TTSRE2HRIcZKiYyDi65Hfyv/Zt5LKSvSuC6YrL8D5l5jSDP2TWipfuDyAKObn0+iLn9tW+jcpvk0j4U+qIbunjGBjVlBENxxKMmBvKAiD9DlH+OXwRdYo+or5P4z6PIWml1PXosZKmVOyPFYlm0h9o6GNY8xLmEd9W6GO0b/Z8MgzGOBoMBoPBYDAY9oJ9OBoMBoPBYDAY9sKVMVUXuzbKBDSCY1WCqGNwCGYBLdsIHnzlBWgdzZN9ChaN7YTjM/YnBLww3SwFRQPNrCQXJGaP4lGIiNYT70F9vzgKZXbHniq+yXIVt+feBAMpiZ3gsyGtA3NxzaYZmft6p6RUgONZ354Bs7g2R0sJnkJ1PEzUiyqavislyrvm4B9pcjpkk9BjNqtOD9MgiDGMldEm2LTss81vY3mP9T4w5+n2XLbpOgkI0U7pIbhFmjV4PzYtb1iiSJqqIUIf2hpMsPFYNRzylaD4Puc3Jt+iz0W2C+UnkzbZZ5cJ/hkyte4TI5DFQL7tLmOGDpI4uL+Sai7HVD3YPvzMySGpbsr1kb5HpBVOS+tgU7ZPB/p/SDCeiOj4yD/X5DPl8fIg2e+XHrxNRNFlZjGJzxaYkj9eeTHtW1P/fHxn+jCUOWJbLZ6ZMFFfr6IE0JKjVl7hvNZwq5FuPqdL/3zerr3pG65K3YTv+7no/wVUs7nHYEaWXdSm61zbL+N2aUBOMFHD9C3fObg/M7I+ob4QBAFTZ9+Engv2lKcyFhwD07KsT7cHrmbSDB0Cg1TZJDgGcjwQQ9+l402ap3XwSDAjy9WV6oOMULaW4XkujOSjvghywTF9c7ZftsJUjWCnUDZ8R4kLENwJYMbmvs6YvPeBMY4Gg8FgMBgMhr1wJRhHR362ER16hQD1lgXAd7xc87RLfE0Pha53dd1bF77pCz/rDbI+YjbTHfAsFDMzOA2LGQGCY7IOxTgWhJlXfuP0oacHapFS6/51PxNe3vJLSPUcMqNXiikUThNBMXXGExsyOVIuh4jo5mzZb2Cod3h2pLfNeRo5F+K6IR2hSoEoWcl6lgpYhwAQlV7Q/89M6FBAhyh/EcHnHON4sVSF+WNcujSLqF+yc/7YfimDi6DG0DKbuzmfJmWJiGqwydynQSC+liw6pxysUvavBQMgzm1IOHoMqC8X/AP2CVJObUbS6UWQq+VCpICWKpJBO8+Z5k9jUEonIz2l00zq9WP1ZwNpemVH6hnc0t+/5pSpbRfvZaRXff34hIiInqxTBvJsOwtlIZfztOCgP9a9OSyiBeW49Naka8ww3p6cJ+uJiB6Qt/IgZeHNyj8PX52fhjL3j31wzifnkPXhQEpmHGku7rkyvZ9yJieMkU6L98uxAwabByMsPOF5JK+nYsxCisCMRn4IYlHpBInEuwsWFCUWPoaclIwWK4+yOv0ygVUMYuZ9FjGwks8yBxFF6ktJKCVtfl6NKsoHO429KoYCX5J26Wdn7vtlgPoP/S/qbwljh7dtM/d3l/a72Pm5YIyjwWAwGAwGg2EvXAnGUQOpA4kE03jOPoorP9PsNnHG2YGhnEKNlacfTf9zuiOW6lmzDE8BZkP4NVWpHA98HDFT82WYjRG+kRq7o3RqwRPhIPdDRLRjeZpzno1+yrI51yb+fCGqLVG3KcUhyxywMDlEdOe8bVL0dRnAEPZ8J3PTLMaU65mIKSdmPGAekQpRtmvapOcRfOuUHxcR0f/P3pvF6rJt50Gjmr9bze5Od3vb8bUtQIAVroIVEEpkgRSECEQEEQkUhQjzQN5jeACJvFgIhISQIl2kCOeBNC9WjBQhIgsU0RhySWKTS+Lc6+tj33u6fc5uV/c31fAwxzfmmKNG1aq19jrXy9b8pL1r/VWzqmbNmnP+//zGGN+oTOq8KeYR8BiSzqTV80TDK2YOLLP3uwntdwaW4rCHqD237Sq254F9gfYH1g1B364VW819V/zx7JZiu9h281gslI1ySNczvuIvqO5ZGiko+GeCrSluubRFLW7DNdyVvM5NcT27OvS3nSJT7oqtHYPn22jv+fgosIBblfIUYx5JCpD2D1swkfq8Q5v6c5dq/jli9vGEfRvBNK6Ulg1SFb44BGtPLVJkca6BlaZahX3tnjsfM46LdRxzkMMCa1ctIJelvrv4GPx1G/TtSQX79IV6sjdWuseF8VdMfBx5H77DTAZPX1II93bExwfyO6ifk+ZQRMLbYZl47Rv0W5yD+IZqOCD074nrMOWbOGAa74h2u03KQbce4wp3d47MOGZkZGRkZGRkZMzC/WAcu56qbRP9HlQ6Qfg0Fg1YxImf1WAhQVMoUe9ixX4zK0RR18mWdMrBI07TJ9HUE1Xn08HoeNFr1hdFs5Q4v9iFQp9+8Chsn4Yowq9/7amUxeoYrB9YyVqtmhsRBQ8Xfn1YJ2WJ0tU6URTMXUkqw3g9rNRbXmPsu2GXgfDujrdgOT/dxuhxMAU/+pXPiIjodz5+Ep4bKzy1tG6Z/euQgo0jgjW7smOmdiHHrl+tRR8vvc+PrAW07yPYv36Cx0JqwCmfyTG/SsviEZGkBtzz8x62oR0Xm8imSKQvzueIz14xZ2DwWu6E8IdM6m4ExMVnkjusPg7frprZYdRZs3VRuL1MtppBBru5gx8Y/GQRVTqopS8KPgYhaZz3gbrbiOmp62NqKVRboN2XS7RF2HF5Hn31On5vBZepmTFeKF9VsN69Sbco4u+qLFhg1B1tWzg01Bx/1Dlcxxw/SEvYgDE8u4ptUfP7x/lPNsHfEIoNYCKJiL7+KMwXPzgP8+Ipz2Pf3X5ByjypQ6rZH199QkREHx0eD+qFFIWPN8Hsgz6t2e8vH78iothXPl0Fn8crfo+H1zGf4PE7oc62/bX/bmdYffTpTjuWsR/lQJQb5J32ZUtd7+WYTico/s48TYOB89g/C+97bhDVa4S8iYiqfT/YZ+9T75iZRerg/YjPHcU2kNiCajhx2+FcHpCSWPlMMtPonR9PtHXuk/263Xrz1Sduu3q+FtZwfA6pz9GIJj5CP5/8ZjDfEXhHEwM2Msnq4Q7+S+89gfIZPqGZcczIyMjIyMjIyJiF/MMxIyMjIyMjIyNjFt7YVF0UxftEdEbBNbPp+/4bRVE8IaK/RkQ/SkTvE9G/3ff9i9GL9IGyRiAMafoadiAn0OVG6G5wPujm3tD8mh4eYXM13d+u/GO9ljWBTMEO5ikuxI7Z33/2SMpCxPl0HUzyj9ehjDZDQ8bn0ZKFd2cZoVJ0iuK2KbiX5TBYB6btRTkUJAfOixVfm5+TTXcVm1VLJwAGJs3aSMgQXW9ivilsAAhMUMn1zTJLTMFuYM6Ek7XkIPaPa1Mu7l/WaANIeyiRcJSt0rLtdvgeYF7x7t2PDJGqHh7wxLwH1zW5lqNFRsv6pPIjOF8+zxi2U3moJ10G2jQozMsNPda/9FURENEZE7Nut9XjMB7XLGjdcJntVTR/oh7RNJ2ONeQO10C/xdyg+90sE/WMoKY3AQJO9ouhHRTSS6fLMH99aRNMxc/3x1Lmks3Wew6OOWPXm4WyISIYZlkE8/Hb9RnvjwLgwJLPe92G61x2sf2fl+G+CPrBOCwXw/lnz8Exg76jrdDGRI15olRNIcVtrFoaO5jASuIkJmZrPvXGj5V6MUExbq5q60ZTDsuI6ZxfjTYbS65kKxY+1e3EjWnoMmaDWLoSgayqWiw1Vo2YaT1MBsfcIH4yCnh75vH5rjb2OlO5x6cgQufcIQai6DfEXTGOf7Tv+5/u+/4b/PnniehX+r7/CSL6Ff6ckZGRkZGRkZHxexifV3DMHyeiP8J//yIR/a9E9OfHChd9T8W+iWHzTfxZLUExLObdewzkHFrCwlIu6rNdoWA140oj4ONQ3YRaTlFlHZ4TugK+uJx6Cg7GWGHsnm2k6I5XvtvjsEren/LrizEoknZrw87g+LxTQS3CbEAAFmneEDjhpTnkSm+KKOoNDBQQEASkHhT3gng5VSljWNfDpRRW/CL7oVg2CEdPKTfMWUwJK2AYRxt8wKWTfWD4vBR19vrpPvwxwwm5TNtHdG51+jkEUXB90G66RQf1wOepFIF4TohN68CXLmXrpoYgHPZLFrf35H0QXAC2ToTJvTa6QQrEuGNYpm1Mek6HQUYglLS3Q5EIE2juicAtIqKj1SG5DuRldDBF6TC7P2xYMsqDleHxCBQ859kuzFVIHUhEdMIpBV/tAuv3nWfvEBHRs+PA+Ol3h4QIX3sQDFb/1MmHRJRK7fzo8lMiIjrmuenj5iERpfPYnue2LeeR/awJwYcf7qJFB2kNPzsP9QAbjCAx3f8PF8hHi346bAP0024B5pIZR9V+nRVyR7CkpDKMl4uWqiLZJOn/zHdN6QiAD7qwE4gzdj3Z7wS1AEgVqJmwCvuM8HehWEm5PzqUBKrwHKM6mgSuCjM7fA+S4vHCXNfBnBSBtowrn2OGcCkSRfo5r7+XsMl41bgXf07YXLl3n97Tgb23q7w3o353wTj2RPQ/F0Xx/xRF8XO8772+7z8iIuLtu/akoih+riiKbxVF8a19M57VJCMjIyMjIyMj437gLhjHf6Hv+w+LoniXiP5WURT/aM5Jfd9/k4i+SUT0cP3Fvrjaix9ioRhHOpiUgHtQcuqnvf3lj0W8ZiWh8IDr1aEQUvEkEiuSOgkMU/icrrLSVR9+gms/CLuyk1/3M5gwrDiqcyXvsAwXOPBK6iXkTtRK+IJFoB8uw6p5ydI4D5UfJAB5H8jprBz/RUj3RI3R69ca8HncVHpfl9zj7XeDyO/ri/XodcA+oTdopiP6G6WM0JzUgRroVmDp7Pll6ZW194oveox9Su9ZmLNwgJnfvTqXWSv4sPUsyXKYkP0QGSMtK2Nlj6xzlflTl7F+h/pvK12TSPaUqSMTfAELh+UU/0CwgI5ckPh9zfHHcxhVi+5gnJYmRLWnhMghBl2z1A6YRu2ruj2wkDXfs3UE50UeCNIu3BZg6z05HrwbXLeewVp6Ppz2kT3m0RP8vg4LboPzbXT4RltsOZ2gMOQ83l9exTkBPrTNw3Ds/62/TETRkkJEVHFH/cIi+Eh+ymyi9l/E399+/UUiInrBaV+fnkVzzcVZuG9/yRI5h5TFStoIvqG2SVQhpCqU9mZB/kL1C4j0FxhHhmnS6mcyPeM7S5g47TOf1ku+GpxXJ3U35H6STlDS/6XHEnkf47fo+TiChcQ+yOe4PnaGOess06r+nEyXiHl2ikEbOeSnEMbB9OREAghMKp4BTKtiHJtNOvY9H0XLMNpprHAYR8uA6rYtTBviWF8PJ7Y5X6FvzDj2ff8hb58S0S8R0R8iok+KovgiERFvn45fISMjIyMjIyMj4/cC3ohxLIrimIjKvu/P+O9/hYj+cyL6ZSL600T0C7z9G5MX6ruQShDUniPy3e/2UpaIEpYRfo+SNhBlCocuGvvc6tURr/yZIiwXjo8jLsMOfnDdS1aIe0SD8QoRbjFJdFif7JPVB1ge5w0VzMY0Z+GCL/fxgq+XwSfyI2YvsJr/wsOzWC9+ECsoDnZyrVbzK6QY5C18HEuvMcxKZdHH97gxS5R/5u3gq/Srux8Jp6pzwZ7Ap2i1DvXxgtos++SxWRY3yWh1YziRuUSGXRyrF7p2O85God0TP0GwduwX2LfiZKqubVbmTtR3bxsGLKBTHzCNwlgholuxUlYQO4pUx+uAVRMRc2FenDZC9SyDUAzbQsTQKf2coDXLeaeDWd9Gr99bphEqALokBOubfXoTROx6kKd0FARuwrDPYWgdTsf9fN317DFJY9rGCWDJffnBUbCCHC3C+EYCAs1sni6DgsQHrwOL+I+a4PWk3wMsJl9ZBz/Ib58FVvHZVkVnczrDjz9mn0ZWrSgv4/uor8Agpc8UxbTVc3bp1mtApKht4evI47N0nUJxD0z8vFtZH+RViwj08D0M/CBxHT3/gtUcidz2GMdqh22ffCaKjJtYyXZDMW5h3hrzfGqU4F7ClI1Z7CgyjWjjqYjn/el8xtEYshLUJkg/sqhxX8U/U0r8XIHP6kE7X/LWvgc9FfDvm8r6K6LdpvwYnbSL0qbWQuoO8NFLC97UVP0eEf0S/2Crieh/6Pv+fyqK4u8Q0V8viuLPEtHvENGffMP7ZGRkZGRkZGRk/C7jjX449n3/PSL6Z539z4joZ29wIaLDQUVMK8YRfoqGaRywI2pfMfWTeYx51P4AiPwqzCrJuxwWR2hJvbIbWTF1S8WKYYWJFYDxo4CfTHohrif86ZQ/WFuxD5WsLELhD9SK3+ojIuJxwyv/pUphuKrTNIRf2ETmEhjTirSpDTXgowTGRGvUDYgvpPVSy+Y5KQLnsDIxVZ7vteHpMU5FTnf2XhNRx6OMaBP3N7yU3lWBMYGvo24vsH89GL0rZmx1CkGbCstrvpH6SISzR5QYplGn0BtcR3QOJ3wl24n64ZA9NuVPOqGnKVQLVvw8Vsp6yOxNsWynJ4GKaJiZbZ2+5F2bKPWDhN+jpHOs0ra0mpn6fLS7H8Vv/FAdX0Xr0ziDdJglRwemca2iqh9tUupmx2kJX2+Dj6F+7i8eBV/oitvvgqO0L5Vv9J7P///q94iI6KOngVWEryJR9FesL5hpRNY3xegNNPKElRk6OeI8XCeyZbGMsELsKC1zs7YWoE+XYO0Ks1/VR9imtJrJNGu0h6XbahZx4KvH1YSPombQmFmsL0JhpA4sFYOGiGmJ5EYKQsWK4Tu0xPc5jmnzg0mz165YYYF9+/GZiOiw4e8NFh2RlL+6T/LfzYZSTP08mKDcWS5UfDihE1lvVVuAmeU2qCS1ovruAltNabtpH8XIaPM+8S3tBmUHbCI3pGYeoz8sihS66I2RM8dkZGRkZGRkZGTMQv7hmJGRkZGRkZGRMQuflwD4zdD1MfiFiDypHc80HcuAY4cteOjsHs3Y1wOpDyVJT59SyvpCYn5GPMJCU8i85VaGiVqbn3vIZxgBUzFZaHkN7OvSsp7oaWKmJKL95VIVSs1mV+y4D3OXNp/VSL/FphTIWEyleQO0A7sNKkDKNQmcUGY4pForTeovDUnrZs1uTnDMlMnak5oJ17/e5OelHOzb63tYb961RaHMmZClOVylwRWJlIxtHtEv0jcd8wJXMKk20c9ECFyfMiLCrc2pg0AJmGsc8fLe9m25iPq7MvW7CXQbYWBDhN6YkZMglBISQnxr57Fhot7tOQ1dC0H2eNMo98TXGXGN0Pe/SRpAlPVSDtrruO4cI9edI8EzVc+Hm2DfO99FOZ7zfZiL0G6SBIBN1K8uom3x1y6/REREB27b5lkwUa8/iv3s1UnYh4QL6+fcp1Q3wbyMRAtj5toEML0i6Ey9fDFRw+Rtc7MSiSh1x0GREBLv6olIjhn1skpThXJtsabpQRAP0bhCFcompupQeHHF7+iKA1/2qi1GUvrpe6KMNbVqqZy+TMfE/gGb9tkM3RzFsgf+u+WugvS+XT18uHZjfca0P8HQDSHUZfg86Dsi18fvHEFVRDqIiF0ZYLZXbbp5Jmkcwv8w2yem6tREjYBdNygGqYztQ6iPvXEDkDSOjr+JKwpukBnHjIyMjIyMjIyMWbgfjCNRYBmdFD6jTGN3/Up4+n7pdbVAJ+45RWwMwvYLs5+IoD8LkVcRhNUsIn66S2CQYaMcGQWpQ+WslrAPYsuQAlLBFCjfsoN3x6uOllmsQos4G7buBR3RdXAj/EeWuZDa0SQzRIzBdoCJaJQsDJiVZZ2KB3v3tIEvmjlDs3sMYziuVsRjgRaOMPawjF/eQyIQvOVAF372HgFCui5g/6aWgXOiHsbqhT7pBY2Yc73AF1HHAsPntdcYI5oEEtyAcZyaHlCfRco4yjMplm2YHnF478vLQHe0TfoCalfoPNXB0NPQwgQ+dW2d1E+n5QSDieuB6fXGmWXep3ALLtcF5o2nr4PA9vE6WpQgv3PGdUcSAE+8HAF8xw9CdrFPz8KkWm/jXAB2p2eJltULHvcLxVAdwxKTXt8jn+JB3o9qaWkcyKdh6LXpOUkZHJPtVMCW2U4B5JETj2brkwbQmMuYMpo9hayMBHtseW7exwva4NGO5etKlYDDC+oYA8ocjhAcE/bjHYa/wxYscwfGUQeTgiBcdcnnWXDGShRT5/GE708VtIMAmmoLxjENoiIi2jyz95qoRnv97xxhIYV5nCp8NyM8M44ZGRkZGRkZGRmzcD8Yx66jfqsURSu1LCz937ZFNeEngmPLhewqaihx8moBPhb7oXNKQWGJ0x+He+8fhnP3p0r2RlY4ZhtdeahdYSln2E0tPSNyPLxlQeCer1NoxmN5/WptAF4d1eu45BH2QwSj2ScIK2pVX1ERgGj4JrQX0qwREfW7KnmGapMKPxMRHbZcnsvCL+dQhQeV9F5EdMl1fvT4gjSWinEBC3kw4tQe4wdfSd8vE+eZVbP49SmWzaQa9MjwxYpTAxp2MpHpGZHo6a1zF4oAACAASURBVI1PYag8s2B7SCzwfs3+oc/gfXI/KbdKAoKbDitysN+FZj8gWI9jG0i8cP32qt8yS92h/+LYUvn1rfj8Fn6Znl+l+Yz+jqK6jSE7ZRkbPUZG/Bc1iyukLUTMTSrDlJFO37VlDMMJ8JHs0qprpnvCXxcAo6iZRaIonL7fqfnMpCG053jwuIYxH0b4NGuCCGNtyODHQkuW74JEyNEqzBe7Q5wvrjjVIM5r+Nj+ozAX9EfxWY6/GNIILni8L5+GsqV2iefqVOd98vkQswnKfL04D9su/ToIf0MpZolzeD5jRnP5eljWzv+6P0dplnB+xSxpc6SktHCeZbYnpvqBf6Y3rBZpmURiB6wYpHX4mLSJ7hKwTrGfYcljUPva1TuOCYCvYwmnfnUZ49PYHHEKztPYL/YnLLvDSktXb8MPjy+n3PTxbjre9hI/oE1XPJ6n0nBKW45ZnNQHzD+wwqGfqDHUrnhOOeV7N8anlogOJ+GZ8R5Wr8LBzbN4ndWLMG7KXXg5hfFx7Nbqp5t0Ymu1GT6PvAcp6nwnzjDmZsYxIyMjIyMjIyNjFu4H43jXAJWj2URr2z/wL/nFsAk6RBxVzPKAXVFFITgqK05e8Whxb/J8EInSiGfxT+vTc6Tet2AZHbRKJBwMIyEab+C7N+4/1zwNYWyaqRLWjutufb2IIqNY7uAXwteF/4mOfOPlEBgOCJR7jGFnorPnCCB/nvhc0xkSxah5LQBrmDj43pSJT1bKMOKYjsgUYVvZciTr8bBv94/CO6mZYW2KUFY/f4d0gti3m4gktkoBciNdyJ7ERfT+rvePJX2c2bqlyS2Ho44/qvXF7FT/L8ECT41VXIeGrObw/uEg0hRiPGnfYyggLJBatBz39bXwWEbr/7hnn0ldFqxfOYPdtNeBHyhRnIsqZocQbSxzjWrbS2ZZX7wOvtXrM2bvdrG+SD+HdG+Yp8HoEPn+e3o/ke73vKNPr6tFr3FPiUCdevUmpZy+J/zfbepCGQ/aHd7Wj5zPIy7Dnu8lngEdHp91qsDeEOwDAWmK35PyCHxMpxPsFuyjXad+gWDoiCLT2Kzhs4p64hqqXvDnQ/yA+PYrS8yI8sOtMRizfVJPIuWGjcKojxZHAXOK77kjzMlaJDz9XVJdsdLIln+37NRLr8VkEsqwM21XRmsc+g6qUcxR759AZhwzMjIyMjIyMjJmIf9wzMjIyMjIyMjImIX7ZaqeCnhhFJ6NB3kYJeQf+5WsCQuMF6tlcipM1v0qOp5TBTM0S12s4dAb792wKg3MeBAZ7daOZ6kVGXWc+YVWt4E0d0S3qzTP1DNv3SF+H+YbyXOqzBC4PUwnbKKcrBVM1co0KdeEye4kXOfoQbAnrRbRbHi5De8IQQFwrG9Uvs8DSwdFCY9hMEt8BhOo4sjqDGVXfngY5BJW5paWnaFhmrbtSKRM01epGbo5HYrH1xdhu3qBz7EIcs4uOMhgcRn6yQ5CvGtlQnwvmB6374Rx08PlQLVjzya+gvtBf5PgLhsAoP5287cDZboVEWzn/aLv2BzaSfCHY5oerzP3bStVRDSQxMG40tMZJHWaQ7qVQBhlIkbuZ+uiMSXY7blzjEn0IPjMs2jZ63gBNBi7V+cc8KLyRqOPIJAhujtwu6n67RAQ9GGwYy5fo4yqEMyp1iSsrXlBzUfMniKirZ/LNh0CQ9jKXiq3jjGXiknPIpTRfcnO93A3aXFPfX6R1lPM2sM6F+kpyYOK+ZnbosX3J16R6pQSjAHTPL4ba1VmAVeK9HtTQ9y9WCLpgMDT03idw0n4G+0tUjvGLE3kJNPgoDwdCFOy+XrW2J0DG2SD7zkt5SdBSanbhXZ/aVu0IczsadsQEbUriJ+He6xewr2Dv/deKz8MoENwHsshKXM2XAUwDXZv+MsvM44ZGRkZGRkZGRmzcD8Yx6KYJcGTwFkKD9hIvRSGJEvTpGXBQKpz2yNmvDac7u0YjGO83IGZxubIMI0rtcw1TJLLHho20jIAxV39tE+uWyT1iWmH8NkL3uEzn7NUkU6LtxyyTUQk0kJERD0kenjf6XFYMS0mxL2Rui0KIqsy7FBfHgVaC4xh2zqr3RsIIN81RgWu9THZgXpq6RjIJ2B16txEGBZmnVh8tlGCuQsOKjj6OGxPPmR5k5eR0oAIfmnkNU7+9g9CASVv1X/xbSIiOv+xUyIiunw3VGz7RLFFT/idnFwfTNGbvjMaLEM0dFJ3RMILE3RW2KAziv0KsjlgJnrVhywzCFmfZFzOEda24uXOOft9Oh1D2mnFkjbrxTCYp+V2QgpPjCcPU4FjNqhmOREAA+Z/37CMzj52SiQREGmpgzOB8buASDgkhdab/eAZwGD2T8PkW225TynZM5Frsd9mmthDYAtYHcSe6LS0CADkNHb7h2kf0han1XMeq4Zp9Ng/+8qTAB1j0bFMY6klrEa6WdKV0M1Mds9+SKLHucSU0WURPCeBj4uhVQonyL3AEKrvaLBpsN7hO3X3UH3vSvrAPtmCCdVBpcI0SqILToWoysT5/m4YR/vzQurjvPPYpmbcE1GLE0BKboYWTVh3JAiX5QTrKw4Y1eLqkp4w7SC9Z529I/I1M44ZGRkZGRkZGRmzcD8YR2CCaRSG0HW6gQKs2a8VllEGv9RZDqBHwnkly9OcBmZlfxqOwfficKJ8zyzTaFL8hYuPLRGdXSOshRWJvi06Jdgtq5/OfLbSQBQZQjA41WVoG+2P0R/SVSl82Yp1ZA4gHL5m9gQ+jRADhs+ixoCtU21ULtKGAUupfRXH0gi695j22pyPGdI/g3dqbt1s1btqRtpAMwjYwqeHicHjH8RCm6fh2PEn3P7PAuNb7HR+MZbI2PA7OQ3s8gpM4+nx4FlOvhMEmh/830EduX90Ksde/ZOPiIjo5U+waHOTPgqRktow6TmjsLJiGcCiYIdHSvZmH6RHFI2Cvtxw35Nh6vlCic9kOr5L1Rch7m7PTsa0Iy5uy+AQ0nBChsrzW7QMYT3h22hZRX097LO9HzI6+j4Yoy0fkwQCepyZ/l8fhZeu/cwqZhgxVsH8QlrIY1aL59zuPKV4fOiA1FWXqdklTNgrh11ruc+J3/op3wXjSsmlLF9VSUXEF9HxvRRrkpvSL+3E9hkS9s+mEezTz/peVhw8YRzFxxHWDNSP/1C5OKzAec/HtI8jfPTAfHVV6g9JpNr2KGUcWydhRkymkVrjtJVrIF8nvpyfv1VJ5gvcS3912dt3w/29sTIK6bxRbbpAwge2hvDn+pLnkT42HGSi4naY3rGDtCDkkCpnrrsBMuOYkZGRkZGRkZExC/eHcRxLLTimlOs4/xVHcJLgVGc7lZeKf3FL6kH2bew3YdutYlPsHla8xeoo7Ic/IxFRtzYrHmw1yQD/tDks1FiZGazZHBTa3xA+XLwVEWjHP1DO4VXS4S1HNNmmeWN/k0rdE4LF8J264MhpsA4rJcaMJkREJVZ4CxXVBjbRpnDT7RjZx6lV6OezQpVUdbc52Y1G5424GTpXBvPFhx5/J7YpUljVr3aoIN8gthfSWonrE0f0HX7yy0SURksiDSfEa9fPA9N49H/+Yynz4Hc+DNt/GM5vH4RVcreKS3Sk39o+CvsQZXlg4lL7/SCSEr5QwpRo+gkRohLVyGMw8fEyYxbPD0ZDs4Bg2mvDvKt+1xjBe/GHVNex/dSb1pY8BqyfIli/XRPbDf0LZZEisHXmC8sq2jSd+nrA9ornRc3CeikxKfXdLpdpulGJCFepKB+wfzMit19frpP6vTiPzuTbj8Pk+w5P5ZEtU/3WMHkx/V8/LLNPWbFuox4PKeQwt6/S99CrqGr48YlouEP4DkYojAU62ptVDoRZF3aN66J99sBuwu/RI5kt0+gwjmDyJMKc+31M46jmUG7TnhlbbWmS0sKSGv9R9Y6QxrER3z3cW1VdfCPTek3CWM86NRbv2qfd9vtJDNhIVReMKXxfOmxpyzEfeEcQSof/eq/FvXmaX1zwWLviOWqvleZxD/6YBcAzMjIyMjIyMjJ+GMg/HDMyMjIyMjIyMmbh/piqr8MMarU/CiaPYsti3/oYTFdsqu7XbIrhQABtPtufsAwMm8miuLeWA4AGCu8QKQ9lQlmNSFp4DLoxFU067N8C1UaZeZnXF7ra2M1cSQlI+EDCxJNAYXPekp37tfkZjv6bRdgiB63I8SgnfJioIa0D4WMd7AKx5Lq2JsDrzRM6ZgmPPieQZg5ulBd7rKpa6kjMscaTWpnNqovQTsuXYd8yxKnQ8fvnw1sujJmy0+YMvnjDwsxs1m6PwvtYvrqSostn4V6vf+ohERGdfTWMq8X5H5Ayi1/7zfDHx5+Gz6+CXRDjlIiofCuYIvuSzdgcrAaJCm2Gxt+9Ne1oM/Qg1ztvHTmeCubTIg14KZVZ2ZqYPcANQ245Efw21T9xGqSpxNFiRp+CVVYHs4ydr/u67f+oX+fJ6MBMz3NfWUICZdhecBPZcVBeEgTEf6/rMD+06zBfI2jnxT6aqhcv2EzPbkMwbTaxCynTL8y+lGwD2JS/sq4QyjyIeZ7lo9A/2r1x6SFl+p2IrRuU8YTJeUjBxUDqYEzX6f1hioTZUpUx9fDMvmgXkbvBOGBtIh1UIcLdMO2LS5bXyc09tXkcwTUIhoNZOgkm5ctITm/znajL4hgC7sRdSl+O+7Qz9m+FxjyzNyytBJBHzdnkBDxmEmF+dvkQ9xLutw0C0up44XLH8z5Lri3OwlmLS/UdcUjbALeq9rdrm8w4ZmRkZGRkZGRkzMLvHcYRmFLEZkmdGC2vVrnCOPJqnn+xd9hW8bqS8ghbIxUSLmju7QgWDwWesVUrV/uD355zR0xYe7YY7sTiESsyZkg1UwoRYjjur8D+qXrDMR8MAljEbRO7F8SCn18ENqHmVRaYRp3mrWFBYUlpxkyEFgDH85RHu6TsFKIQ+LVFP1dcV9fFSQzqQtq5fsfPzivOchvba/E6/L35LLyHo085kOOjz+JF3wrSON2SWQVnodkdpek4kW6sYAYSWyKi4kWgNR9uA4N8/CQwh4v3P5EycovHgZVsH4Uy7Tr2i8OD8DfSGkK0HIxSq1l+OPMvDduvHwbNYoJZdAAHppAlS0OBHQOD5r0d21xaaN6mq5zDKnqAsLbI5xjGvVbMHgJLbIq/qdSZXr+z6RYRoyhC54qtAZuIuaB0ntOynI9OA6V2uYt9CylEt4f06+edk5D/8ujJK9n3vXdDRygPbBlagpGL50lQDLNiLfcdPV9DuBp9CNJqIrlDJGnr6jXPY/yc28akqSUafZFTBg9PJLw0QT9IMuGJXqPfwvrQT9E+RbpN5XgM0wgZNcjzeMyqZU/V89u0hiLIrt4RAmU6I4eUpE7Fl6EjYUNEaSpcyZ1nv2M1ResHwd0a9l42lfDww0CUm4gGdB3GihYvF8k2fBcjMI2LHJrYuNUVqgOrIF9PG0IsM54Zx4yMjIyMjIyMjB8G7iXjmEjwVMYni8WIkzL4m1kQOadW5za+vyEYmP2j2BSQehBdbPaj6JRMykCp1cPu+t/lo2fj3opZah9xRdqUdRIRcqK4usKqkTf169gWzYPQFotHga07PQlLlgUzCgfFpoDR6EQSZFhVVnEZMAhTsOyHZl7BcnYi/2HyZxFRdRpoBvhDgpXxBMDhDwk5Bc0+wT8NjM0cH8kpv7fm4K+A9VVxD/jg2JXs4VwxHNbH1ekwq5dh++7/FZia7td/I+x456142mXQ0yhBKdUQhFU+cQX8rGresjDzeXgf1XlUBu63/PfFZSjzmqmSTXQ+K/he/WcviIho+xOhPrtHsS9evQV/4vBZfKFQRDMb3LerS1gL+IB6n8IyQYIGLIhuN25/8LpgGsEwaWYPfnfwHeyc8b7bze/3mKocNSTpi+gfZZnOWdp/0QqA4zpeys1Yxsh/UHx2O80+enTB9VR+xWhTIyju+QzL9fmeR6vIoqNNwUJComtVhfZ/fhV9HFefcFrDx/DLxoXjTRt+53vu7l66ysMD3nUM/RxuC8XylHXqa7a9ZMk2tOlGp5OFk15yuUQiR+RtbJsof7NOUviFz5Bbkdto2SEuU18V6fU9YBjAn3Gj2Nfj1LcXZXHv6ireM0mPSFFOR/tBVlwPfE+CxWpU3xH2EbvED1L7LXIRSCftUmY18eXEvkX6DO4X6htY7fR3RW98oqXMpK/jsF4yDvEM3fAcqO1I+lnze+Og23bNiRtky2UuYhmknMW7wXvVLK4cm8FCZsYxIyMjIyMjIyNjFu4l4+ii+nx+44pfhfbZ2zKzwZFMLUevpVUwq1rXMYpXZ5acnFoAWcJKrYiXn6Sv6/AASzO1Ujmv+BmYbeOoweWPv47Xwa34XmAVse0TH8y0Ql13/Xu4ifDqjaKQHbRtynosl5EVAPsInyxhMPVqbURIfApTEdhW+BtR9slzoj8IMwK6aMiUSOeBDxqzzKvnKp3gZ+yPdsVqAqCP9oou4JctrkUc2dwvYuqqbg0/Q/abW4KBMGGAofL8fPDBQZorTbkwi7sO91icIYpW+Qc2/gBy/bfw/qwwcOH8LT5ZffpZ7UPkcMfP1XjMIfwfRawXbEF8Tt3nxjAv2v/NnW+n+mbMsaBYlBG/3zki4Z5PaG3Ey8+uwrt/dBwj8hdgeDeBBV8huprnlk8+eRjL8iuB3xYYoM4RAO+tf6f+iHbBaxs+3rT1aOy48eubvIJ8D6j5dcxtDkSTTk+4S5lGMH2dfhbUx4h7d943vfGJk3uqVyikN75q4Pess/maVIj2WfT5N4L1CdXTT5+WiQ+eTJ68a8Ln+Loh571zJwXutWWG1XJSz+p+0euig+slTCiY8iW+84fXkzZEggSez2rNcN/gezszjhkZGRkZGRkZGbOQfzhmZGRkZGRkZGTMwr0yVUvAy5w8ih7HLI7/VfqZiGhpnMmFcmdTVBNpWuR6jOYypoD3mtblDcwk1kRGKeWv4SkGjJmxm2P1CK/CQZgdJHfwZbwpzBf7h+HCm6+cERHRlx5FU/UlS1sgmMUKDmuzGpzb4dC+b67vMrcxuU2dI8EkTsN1LN3T4V2rMisWIl/WaURPo8xwzYiMiUgBKdOfNQOKWbof7ht8VueKiRqm6QmTBVDsUxP16W/Hmz74XghQKV4HwW+YhrUtpL9kU+E2mAeLlo8dR1N1c8QuC8ccsMJO1jWbx7V4+KCGOw6WWcbAHhH6ZvN1fRbK1MexD9VXcOjmc2DyE5u6vZG6OWRFtNyGkeAQk44nHSOi13w5NjlrmZnC9gsbsEVEex5zdkrS7g8xfzW2dyQRMgNTEj1jpjq4pOh6RrM2m7kQWKOuX8m+sN3xXFOp6xz42ks2az9chr75nWfvhOt+GvsQ8irDnCqizlqk2gpGixnTMWf3towKVGnT5xuYt/U4N3mV5T6t9nniOWTKjG3nfSjksAlRf4dgbof8CszGGKdEKrgMkjhWwooomjt5Tin3qcm6VNNlgYAXBPRgOOl68TER6PfcAABjYk5Evgfq5UVSWN8T5v54T/PO9PUwzzo0mbz+kfGYjA8x96b161XHGIwnZy63lvOpucCOuRixq+6JACF2S2j5d4GWQ+rRFzkYqxLRcDWOyuG1x5AZx4yMjIyMjIyMjFm4V4zjHBRTTKP53HsBNfbnfosQdOXsfsH3MstJ/Er3IAtZdYpIGWCfXbGo8wZBMYX9g6iCGgoWGJepoysR0f5JuMnjHwkSKF9+EJjGD14/kDJgAZoGAsMs7MvMnGYQdixlA9HeKRFhAAzHlKN+5aRZGgXkSdSu3q68kLKrUVJCLJ6N58KCCvIfGmNrrFS6JGxtQE7CbIjUDp/Dq+9EB7YY/JFcR0skiFQGS2SsPw07Hn73UopU3/0gFG34OY+Dd7SwjETU7aKUDhFRWWPoP5Z97So81/6EGfYNVqfcji/iErZeQR3f0KV6zInYPktocfBOreSGFpfMGOPSknqNP0ZCNDKMwiJSuiWK6bzA9qGbOKwkgmPKBSRpOGhDpRCUFHxW2km9o84EkkgfcNiPKDY+7HFTzOBceEFedsr00v/NQWEc9r00isI48r6Tdeh3ey3ebxjHPdNiFxcI2FIsCP9d2XRvGp2ZC1A/79GwT1io4TvqjdgyWZaSYkpAYUK96qEL2q8hj64xFiywfnUcwlRfpsybEGqOPrkworUZK6qyqDvYTRt0Q0RU7frkGCxzieY+M45gHpv13fBRwjByB06+W7keePUFAmESsW/z3jwLoE0RKDfgU/XlxHpkOpbqQ2AfJ4NuzC2FVUwobfQra5IMqGptzUitKz3SE6o0ygeeg2GlxDtfvlbzGAecLWZ8JWfGMSMjIyMjIyMjYxbuB+NYGCbRSytoFWoty+jBK9OJs0sowmnUtChrAakR+FHwKcnKTnw0eOWzSP0PwzXNvZ1f8tZHRj5jNaJkJ7D66yW1Vvh8eBKdUk7fC35u60XY991P3x7cE0xjL+n+rF9e/PuwZz9I9iVcbuxDDeHJ3lhmYyjzM2wcMDC960vCfla88m/lmeJ1wA5t92G1tV5yijl1K7CP+8b0L2FT1GoS79zzuWRUfD3xkYSweEKXmtVkaVayis0qWUR+9TLsO37K4u3ffyZl2jP2bWT/wqIGO6wpEq4z5HNYqqc4xGW4LKhFNDhsdw/DgdUjxRSy0LewmlOpQA1KlbpwcYb7h/YHs7GDX3HUgp5OsQaYNGBWRkf/vTpJWVjPZxUXApPnMXrbq2Vyb8+PEX3ZE+G+SyR+lWNlyuEzDMsM6Tp0z9hOPA8ll2MpJ+MbfbWPbPUDZiFPl2H7jz8Jvo3tay5zrBjfw4yXPiK27PmSD9keVWYsfZ1jWej4lYsIt1NN8cOcEqC2RBeEwLlrLs5jBeF7L0wjN5e2UNjndMcMph32bYTMjwh5qyke9ai36b21LyfYP3w/IV2oJtCi7N2QvY31wsDhezkyPPER0u9mYfoSpW1cdoJVHxuIU2z1VFpByN2YCyS3Mb6bnjxP9PE23xVODcA0akuJ3k9EhFfalOG7oeOYj91jFR/BU3k3Q/owM44ZGRkZGRkZGRmzcD8YR8CLpra/fr0VgsnjJdFBM345Y+VUHlQEap/6fuD3tWYlEdEmadp4BQrRZKI0UjvUC1u1QmzTY4UhA/TqDz5nV+8wy/aVECF7erqVMvC/+/jTIKLbXYZXvHkrOstIE4pPD/u2YcWpI7b473rl5Bq8BlP+U2MRytPX0+XDtjarLO3j2PHfe1ok9wDz6NVxyuMrpoKzR4bMUif+TSySrEINe1QZ1zFNW6q0hfBjXT8L111/Gl5Sv4+OSGAYhR1lVrHQ/d+MBTCP8DskGia8B6PRM+OoUwVuHp2E88/ZIdj6OhJJms+Ctz2rOWu2ot6m769sEBHIkd3HsS0Qed3NYRIMkvc8wgwivZfXE8GcIe1e4lY5Ih6fCs3LzUfLWMbgNpgaRXOYRgvrzqUBX0Ut+i1Mu1yAfarUnHLCTOPFIUyau+eB2i7Q73Vqvz381WFtoeRzuDjvA6src4vylSzMH0KfTvineYL8eKwFLE249wSTZjDFAgL4rgHTR0RU7zj9pVi30DbDy4kxg9tUW64kmYCknQtbsItgDsM9mU3cg3FM/SxDebbaIU5gMqx6BuDzh3c01akxdyJNcOLiyB+qiQvY9+UJdsuxkXN0BVFn81vGMpDhrPSCvXMdyzwCZT30w7ZpTBPfY/bjbnlsdez7un1bWTTZj75dXf9dnBnHjIyMjIyMjIyMWbgnjGNxrXajG009BkRVa2rIamkxQwIfr1KtSlowOFg8IJJML78lQho/84diXQONL28xM+ZigVWDIgnOv8Yru6+EiNoT1ik8KP+87UVYxcPXrzod+iTKSgQMKNLiwedRCQsinRrSi+33d9Nl5jGM48t32x3A+mi/jhj9HAqj7thPRFTXeL7rqQK7kvPOEf/RPm1T7b8ifpiIFIWeYJt+JiJaBPdF2jxjLcTXrMNYq/dwosQ+w83DVpUp4HdkmMHiIjLR9QUzhMhhhmoeh+vtT5X/6MMQ7rx8yfc+NIPrF9jH2/7hCVmIjipYyC37ErJvZx2Dx2UlLOyTsTTwTt4ObjXAdhvoIvRt9HWr+0mk0nJypH6n+hD0Qqf8dnWfI0p9ce8SjbqPHSOto81oxxhOaWaQk9Bx1FO31XHsuE0ebWI/e3YVHFc/ecqpBVGHh6Hdk3RqeJ3QI8QxRWoJ+wjmJTUUhUPtSHvr54R/2ljf0d0M0co4Z+p1gohD+kQ9F4ycB0YvsXIhapnVD+Bn6TGYEnnNXblUGsRoC4ngHpSN15GIaWETh88AprHcGx873Y7zjQPxfKOR7DUVmF6xYuh+4aYhHLsZTpp6kb4vbVrEMNoOY2i1YQc+j6TqbplHHHd+RIjig+OTC0CrlpiB1DNdy1HY/RRDi+tcWyIjIyMjIyMjIyOD8g/HjIyMjIyMjIyMmbgnpurPCfpn8XhurXC4HaezxUSto+4RHGMdebWz9Qxr1EA43HzWciTll4O5562HISDh2atgJmwPkZ+HXA5kOWBOPagyOIYmgTG7Zaq7U2X3XEEEodwmnWC4lwlCmaGQMEi35AAmQJicE1UnPg8UPoJltHgzzl+tDoPz7b3n1KeLkRvJOb02VRqTNIR4PTNQlOXg59vy21pFaZwCf7PETn/gZ1lF9WzUuBBtqTYpSxRNTXJ/Pqnly+jUZs0mTB0LvrfbK3b75F5wrHdbTxzh2cUCJjKlmFOz83ZjLPPaDCmmTHEVMGZtiu/v+CiV4/GAsjBfQ+ZKe61Y6RoJEOmH+xBcYyVt7gp6nFtMyQRZoB8ngXIjLho66Aai3tj3cBlcKx4so6n6f/vB10PZ94P/xP7HQpl33w7JCp69jC4NDYSOm9R9otd1sILw/XC+HloDPZeGkXEtc7yeXMx1ndc4Fmeh97vQbQAAIABJREFUTcsD/WlrDXXMvTgfQTLuvY2QuDY/xvFt550+Pa7+FtO3SAypfuEEmI5B5HycuQ7ojXkXwti90xbSxn26P5zHmHALifOFrahXGO09I4BG7s1bnfTDBLG8KXojf9fbeqpqSTpVBG0exzKI5W0n5hAgM44ZGRkZGRkZGRmzcD8Yx7KgYr2OgsV7FdDBzvZ9y+zFktOX6cAXpDZjaZACDMdeMS7MjPSbsG03LNGyRCCNYqFWSIPG4enLdBsubh6BV3ZJKiZZ7aVlO/UZcg6QRsDpLbM7P/GvfUfKXhzC85yzjMUJMyb7Jr5GK74NGRAt9WFZjshA9oPjeCUI+livrxcAn4OpIJubiCULuQBGR8nx9Ib9Q+PqwAZiuYorFjivECAxwkASRVbH1pMots9uF15sexXKFlfxpYNhlNW8+awlmJBmrD5P2z1JpwmJDAjWQ5x7oYJjRlhJsIFERIvnIRKl2gZ5FAjMo6/vH8ZbPv8nwvM9rkLKwvXHHMWiGqx6fk4eykslJbTnNIk8Hg8lPP75uJb9YNJq8RqSPaFQp8Zlywy9sBbyjnSKrrC9MsLdXjpA7x1bLKo0KAAMZBLvJ4LY45I720M6JqbYyDHGfqPGJ4p0Ruh/Smy/NJI9+tmsTn1UPYvnbOpw/6smvM+LJrTxr/3mV6VM/ZTf9UOe21ly5+mnMS0qUECah4OlhOrQcjw1Agh4/sLz6YAYxyIUPqu/bVrDQdCaOnYa+m3DES9Iy6lZSR1kou+lu1KzIReY/7ePVLCTCbCCVI82luE7C/0/BsUoy4mRNDowwQv5OS3LJdeD5eMVW7QuIlvfPAwPcfmlsEXCAC3rAsuZfBciliUqycV6Wesb5rVCl8W7xjnpc2tA/swNIkI6QzsknPEuqTBttI47Fie+tJhFl9MmAvrGxnm7UD8i7PdkaT4TyXixtWr36ntpyQFtb1/PHGfGMSMjIyMjIyMjYxbuB+MItM5qHEsKxKOjjGYcGyiYwg+mGJbB5ap0tYCVSqd8QOKKzJyjr2PcCMAiJoQCysBNh1dgOi0hGCXg5U+FMo++8ZSIiF7sopPjniVBwDBCXkOzBMsachjpdT0h35gy7Pr1w4RL4p1gSg5njpqCx6IM4BUBy8qpzfD6DkhLpxicKNvCKzNuN81ylmOsh/MMA/8eYdmUPxLohIEPjvMwzDDK6vt4HY8htaDIV7TDy/I4guhvfRme6+oB/ID15cJ1dg9Cn1ycs6+j8nMqjvj+9c3Xp9YXikgxtPaY4/sk7JCwbIq5EYY2bVSPXYys93gnhFSP+NSinqNnRGi2biCNcxOBc+d6QJTc8OR4+AifB4kdpOI8KJYLcwjmlpbbVjOlCz7/7U1gm//eb/xouO6LWAZzZAumkKVByjplkYhiykgZRp5PmijFGGbQHXNgppzr2G6Ksewdd/rn8GYj+z2/RcO2yVYz+Eagv4PotaoXLFidyBfhOs79rZ8gztEWMf67ZQmgdjP8ydAcsVTVUSpI3quinbm2SO0kcQjm/r3Zr40s1rfUndude5iyo0zjxPVuhBuMYfLe0Zypc8T3UguKy+8U+fxmDpaZcczIyMjIyMjIyJiF+8U4TgHLUPgrqDRfsuiA4DGYl1qleVuzTyP7BvSLNLWZ9nGMfiLmV7nzIx1MJaLNNPG1P2GfkR2uy4+golPxNxLD7x9xSiBeEbz//XekbLVK/e+QOk+zi2ABrvbhZmDidJo9C7AUYB69NdJdR3/OEdy29/QYmIGwcq//9uvspS4U5pH9nA68XNbXWG+C01IpPnHM0qhRBN/NBpFpjn+UZRrtY2kfRymLaqBPN4r+Q3/HM3Gf3L0b2erF61B3GRFIB7iLjlg9O8Qignv1MlznkoXnGz1GmEW8epuj2neBcay28eGqdahXx37Ey5cYCIrxErchHkcQ25dITeUzVknhZFskEZ58DBH0IH7VwLRpNIeR9PHvsT6o93Y2mnEC1if3oBSLra+x3NO5zlj6QD0X2Ixt3jnYV4gPJs9jXL/3TqKfKvr9J+enRBRZyfeOYpkz9sP+9kdfDGU+Dn2gVP6DEJTvl6m6Q8dl+uRdwfEXO5yHlpds94+XQbq39JXxCbVppzbtb86JkxgUdegaMHLtKn33+rvC+kK7jBrakv3xrL+gro+wfrYOi1i4jGECfE7F9Yw3PZyGfeLbiO805b/ZrdL6xGhtZekDOwp/PByzwu5EMXnFyFafN4iAp/Eyt2IVvevJ5xuco+vuRGNfB4nWdpwvO4i+ix+kufcNcesfjkVR/BQR/TW16w8Q0X9KRI+I6D8gok95/3/S9/3fvO19MjIyMjIyMjIy7gdu/cOx7/vfIKKfJiIqiqIiog+I6JeI6M8Q0X/d9/1/eSc1zMjIyMjIyMjIuBe4K1P1zxLRb/Z9/9s3yiktKIiqKhKsrdUxcKADaXBPSO7AnKfkSPolm80WoNpZcofNen2tzHDYh60X4m/C/70AGrDA+we4XvhcqgSRkCnYPmE6/ig816cfPOILx7ISwMPmA890a535WxNQ45W1uGuztIehIPj4PWPgy3iZvp+yRxhoUWP8CXkHlgYh3jaH+PIv+O+aJXsWS5aSUddrWN5AriP24+vrJVYTL0YMrhVs/i1a5YaB4BMeBzAjbx8rmSbuO2uYgGGqViZvmHwXZ+G5Vi9TiZH+OJZt18GWcrVlORJ+3tUrZXp6mMpaFRw1gtzvRMP8tkNTVjw2MPE71lqUhwSHaMZoFwZIcEDGh6/TiezHMHhEznXEdTfGDWQqEA3wAtKQc35O0I49P+aGHt6zZkkdNEUiAG7mC3yGqbpW5u2aG/dklQqnL6s4oX3y7O1Qv++Hia1gxSOYToli35HgE4yVZtgmoqhVmUbV7WkbfFbmBd7qtq5Nvnsx6xkXCYouLZNSKtYsiP1eWS7T8dwOk7V2wxC3Deu+Mgc6yAyPU6afIfSfjDkEVUggTjipUl0eLlkH/p5rEaATcxRQi7/RB+Ey4LgsRQHwcTPyqInavd6E+Xjkq2VwDtG4Wdc1gftFXeA9JKL2I/dEd3PGygBORBQCZvqJ9p+DuwqO+XeI6K+oz3+uKIpfL4riLxVF8dg7oSiKnyuK4ltFUXxr3115RTIyMjIyMjIyMu4R3phxLIpiSUT/OhH9x7zrLxLRX6DwE/cvENF/RUT/vj2v7/tvEtE3iYgerr/Q95uVsB+atYxCxYZeqCqyEMFjZhzBzhBFFgbMIhgYiAcnAuBgIuwqZGrFg+qoMhA3hcDqgVOlLS5UGf7NDBZyeZqyrTr4A5c+IACjgbyGup5xsIfwtycxAtTGaV6zGXY90s2Q7pmDITEd7xTFy9NCnjB53DGxxDMCqQn7Y/2IbQCGFhE+Z+HiKrT/YcVs2you0SVdI96NFRVW95Q+M+EIjTKHEzNUHbYNgV5wXIezOhFR0UM2hxnLw5IG4OCYcseM4ysObLhktv44MkvVOvx9eML3uoAGh7ocxhozGRWLoiOdIBFRxcLoSFcG9tR3djdbB4WINtsDw3fe8jtC0I3HemM8xXSTNCi7b9Jz5gSXefeygV6x6gjGGh/DDZ9bqaBBO65tIAxRZBgrwzgeLcI8dKH6CY49XgWxd0iF/Z3v/Gis12sOQjzmezGbmLDDeHTDmmCs9ItYuGR2v51i8M08MZDc0TABGHrMgX2xLIzImug25445GVswkNYZXsb2aakz+qT6mmtRZzsOkiAgbNNAGj0exqw7uLcWMYdsixUz15JyzREzjav0mGaZ5TmEzeV7mLET6mF2eMYkadu0nTzr4GBeTb7H+8G+UcwJoBnrEBNfm5Hh7gf7oEIo32H8cTyNwM1QWiZ/7nl3cO8/RkR/t+/7T4iI+r7/pO/7tu/7joj+OyL6Q3dwj4yMjIyMjIyMjN9l3IWP458iZaYuiuKLfd9/xB//TSL6B9deoSypP1oRMdNBSkanuILzRzc4JxbCShWMI7MWKi0PUgu2vAXTKL4bykcRjKPnQxXvmW6j4Gq8zoH9FyHDg1XR7nH8lV9fFkkZPBWYQp0eT86CcLeTtq/BysSkGCq1fBFYBsOmePhh+Dteh86mDpxAwkqaY7J6c5zQOvZNLFiEmJj10AK8BKFnpPGCEPtumP5peHO1+raPgdfYpH2BiOhwHPbtWfIC/atohs8ANr3ZsH/mcbxRw+w32MiSRZuTlaMZY/VV6IPrzzh93INYujoKFER7GiwCez5W7dQ4gr8WMvu9hzK6/0POJ32ew4afJSoKSQoz8QerndUyFu/iBzbsM+KWxiwWhlhhU4GRGn8T6S8hdDyU9bneB1mfoqV5kutLOk3v5sZ3Uo3zTpIBMJPMRetqyFe05jqvdkEf7GQRqSZc5/2XT4iI6OULNqEoP2BI7MT5kZ9TsYtgvyAALowSBMHXsX5L9iO+KkFjDX0KixGR/cKxLOAekoJNsZtj/l5eKlbBkCyKh6z4Nj5r4nKMKfOqYp/BY8sM425T8k1VGvNHoVhAYW/FN3FIm3bmGYQF1M9k9omPo8eWCvtKKbQA+BjTmGQM4GOWVZvDGHplxvwBp+g3t2N41HPa//D9LT7Ic+TrcK757N5b7un8yJnxPftGPxyLojgion+ZiP5Dtfu/KIripynU+31zLCMjIyMjIyMj4/co3uiHY9/3l0T0ltn37934OmVB3dGSCo58LrZ6yYMVFEIfEZFXJucTEfUcKd1XQ1HvFkLfEh2WMo2dWuzbVYz4iXg/zqVskXwmItq9hdW2ZUpUGWYfm7cCc1My84XoXO2DIKsPZhXqxXBNIf6BbSrmrUV1+8FyihkJrOKmfAnvCN69LKYipW/FhMrqbXiuZh4S6H6BMpK2j7dKpLpntrCwKRD1ahlsB1bzZm2YRCOymC4iF3umTXVqS0QpQ7i3YbauVdeRvmcE79tNpDcxxjB+ENF59HHYXn0xNkbJfXvNzOPuaMn3VCznBvfk898Nn6ttLAN/X/gDY4zhOppxRLt0lqlKmAhKIMyLNlCAFAZThuvw+9S+tR33UxmHDoOwWqVR1TjbSydoI5tLzURja3x8JTWotj6YY3IVVQazaMHtD6I9icg2jAOiqS9Z0F0zjs+vwst48eHDcF3u99VbMcq6g2/vM1a4MHNo+JCOHyhJeBAhfet7rIGHH4w5Z/Jif2TPn7EwfUfYOs/iMfGdMIA9PfGxM0X5u0J267LGj16YNM28o79LUS6snnPg14fPh9QaR0TUcScSJRDLot4Q0l7yztQx87r6pbmXHiuWacQzeOzfbRhGl3G85hreIbe7GuuFfC8Nby/91FoJq2HHs/NFck/j+zpVvzmi4HcVVZ2RkZGRkZGRkfH7HPmHY0ZGRkZGRkZGxizcj1zVRRDmhgxPqeyjRYc8vMyVV85vXZitZcuU7UKbZIyJ2sp9OCYBkTAYc9ZN6jAsU+5hDkwDJpZKJPlwEnbWR+H5IBECs0uvHNl75JI2EgaJicU43cMUBrFqomgmXvC1kXNWRMOVKQs5fhsODGlGJENuipsIgHtlZjkCj95ce6eHKyxYXgYuAlFWR9XLmHjE5GNNZMm9zFafb0zWNtCKSOU3Z/ORmIz22vTE/YxN1QhK0W4Tck10ryUH+qix1rf+c6xesyvDfvjuJXCgTp3V9fNhX3PCItXLoZtJDcd8MVXzdq2eYcntZc3PXrVtB3EgUklW6UWvp2sjrO3Yds5fB5s8zNkS+KLMwBhzMDV5ot61yRmP6+Fzp4K6ZCgYd47EgMVjteN7YgyXSptF7mWEvyFq/tHZqZQ9+ywEw4iJmQNhOh0cs0eWAzw4xowau2XaZ+B6A9eBXgX9HRB4Zl1JnKCKgalTf8YQG7wjXWbEHA53AD3Ob+UqM9xlgzrElOsFQsF0bmR5tLkd5vXBd1Yy/5gAIYxdPL5KhoGxK0kxnLiOKVeuAVB1zzsBEkIY34V5sc4cOhXM4sox6XO88xyz+OT59tBtTPjOPW0QXZTZS4/rv0v8tsF7VH00mrFtfW/ni5YZx4yMjIyMjIyMjFm4F4xjXxbUHFVUYsVZK8aLnffhqC8BL0o+B5Ip7ZqDY7Da0mkEIUZcp58j8xjLLs/65DriqL+JdYY0iDjsQ3JH/RQHQyLnrJlBWKl9J2F5VWFVy4LINcucVPXdSH1qx3pka8S+HaRZnBXaGDM4tVKZs+pqOL0aVkL63tgn9xAiOS5pJZ2aaZ/DIVJeECsHkzZV9/3lIt3hrZ5F9gPbsNGBMD0zxwPxeH1LXAfssjBezPqo/gHxePTxhoNkSiV7U29TRrtzUmXuHvN5/K6POpyrUg62YD16vvciuc7RB/GeV18N7bxcheet3w5K9rtdjGapL9J2Qso0STlHRC0X3zfmuRDIsYkN16941S2p11KW0v6t6957zJKRDxHoa/A76k1wjO7j9cqaAIZlbIBLzx1CB+K0jsO7PlePkfh3eo43htH3YC1AakMNK7bfOGWqDUuEMdMoZ2gCB8zgQw7g+zBMkHrIYe6FrFUvekaDW8q160+QTpbbTc+tErBhnt0JSMPYkwBBj2W3LKCwlWr+Eeo+7a8JESnfH6hDuh08hz7V281Dtbrge1/g+3LIoMV79cMyYtrgMmY86Tp1PB4XHP+1OGd2S3V5tPvijM/HXNPG67SS2pe/A3lc63ms4hgriI3Xxlyjx6kwoYu0zpgjwgXwgBNfSDcQwB6TxEnklUaCUJLr1D57nlh86pRpXC1Cg1clrBBq3sD3nKQZHucD7XefThiA87oZVsXMOGZkZGRkZGRkZMzCvWAcqQjsYOdQVSUkQnAMCz3l69hb9hCrG71olsXLDF868TUzzI3np2bkCRLG0ZBYsgpUKw4rqFqAVfGEOUfgsXW3wRw/wzdlGgHPxyseSz9HBaZ+sA/pF7EaXCn2Z2GEjvcs2L3fK1ayTVMETjpLWl8UbJJUcKaMnKp9vPgPkSTCKdzflMxS14ClA0uW+hrpiuGW6HcJmwHGC6Lc61SKhkipehhHGE9S5XAVbgLGEe+mUffsL9MO4foTi28kWH5IAaGsaluwRcfsk3uZWhiISOSQhOXcpX5TRIrRNYxxfI/qgvArFOcuzC2KTYEEjSdCzIAPocwTDvttx99txnJzGDKFY9cncro7fCVniI33M+p3eMLvah/LVlsWgr9MGXf0104x0rRIGSrXD1EGEH/0hOEx3+C9oe61bv/0lKn5DKy3CFkb38Lkb1MvL3Xt8Abj954qK98x5t63TakXUwWaosrftoS1AMYWEH2z5lJ1rzKd4wan6Ot16T45plg7+c1gL6c/o/wtU++NYsxf9oYQSwWzihXrsFXJd07YBx9msIg6PfCYiP1B+RN3MvYz45iRkZGRkZGRkXFHuBeMY18U1C5LETLuVahbh2TynVmxKx9HcdlYgI0ZrjS6Kt1a38aUKSzSc5bp/vA36sFb8Z1UTAT8OODLA1blWPmVXXCkIzOM1Ya3I/5OGt4qwvo4FTP8HuL5475Zt4m+mmYn/RWQroe9t66XPKdJq6bTqVVleh0wOI1aZSHtHHmMAVEqIjzi+zRaXkMzZ7g3rmcXp2r1Gxf27H/CDEypxL07E5GMPqkjkrGaRxrCPbM+C6dbVFuw/KgwMwoHxTK8ZqaXBexrfg+7jVIBODMC23gufU9hGVJfLIkOdfpHiXSccKfU7Ji4/vE7n/I56tOtML6afeiHc0m4sP4zZfkKZ+z2lvFCWX3JMSvDDViLw/aOpvQp1mGKTTFjfvk4KLtrv6lWoqc5sp/7YgkmUpUV5hP9BJfX48wyjbDoOCySCLk7x3rremZ8mfXzgsm2LJuGfH/AAoBXM4txnD/fahWGQZTxTQgvfD957pCYU1a4zXDMVVvTL/QrsoccC534LdouPMEyC+N7GFpiCr64pME09Q2FyMcN2r8YVutW10kTb6TfWUKo8mf4POqy1v9RpyUA+9gaf39YjsLBIt1OIDOOGRkZGRkZGRkZs3A/GMeSqFkXVLZYxWm/JuN3JCsV7csQrxPKDFlEW8ZLEQi0JkIaUdXaZxGroqiZB18tVQa+Olj5MFu02MS1QMNR1IsFtBTDfjCQ2k9BnsUsYrxISoupMnPYxBjpPP+cKUQyi9ttRr08dhJ+jPAB2R3iS4IvI/wYoTfXH3TH4K1lIBxGQqLqTDUmmVUnVZqQm9wfejh1gqxTPrA92G8JgeSNSnOI5Z/onwnTofy3EJXNygCHI+xXfjCGgZOoUOOrSxQjpmPELzO+R3El3C3T6aVfO7QMmDiwRZZ10+QfVt+8XR7vk89ERIezZVJ3etAMysA3ctDp8Hr1ijsl42l4gKg3kc09/GaTFGn8nJ25kH6Nlb/St0zYJBytzemUayP73QFpP4+zd3IZq5BARPWSOyr7x3bHzIZcMot9FSdRMEnob6JreqzGCCJpa6N1p5jfio8NLCh67OK2wvYgytRh0JgJLQw7k3zn1Nj2Sd2TfnGLb+DBNOjN7fJ95x0beV8m8pwo9ltY21pOZ6r1XxENXfDXGljYxCo46PewMMRdwrLB8mXSExbqBcgjwNeRu1SpaDZJx1mbBtNtMmYguqVrIs6blap3ooxlHK3FUAlvRK1HseINf9SgPrie/K7Yqfkf7P4M3+XMOGZkZGRkZGRkZMxC/uGYkZGRkZGRkZExC/fCVE0FTNXhoxYXLYzAqpf+b8x3PDFnj6Qn886NgS9M6xqR73RfaqJOHOthHgFlXw3NI3DcHQuG8cygkzIRI0En3jk3oePnmKjf1Hx9G0BiB8LfrRIuFtO0pPRjE8gqBnDAWb6b4RA8hiQ4CeYy/uyZxJBaU8wRsMk4MhSSng0yNzhHL/kgog4TkSd6DeFdDphBkIwuA2dyFXcTym5gJtTBAWELd4ATNlGv1tFWdHHM4s9sPi3WbVLfBEibxe8Dpu9SjQu4W2wvw3VlzCjLTLOSfGXhsbk+vWqwht914Zl1bwM7iZhUpUQkzxwlR4aX6W5ikx6d9JLoAN5Ho/e0YugCIxOWlJF0fb7rBlHs9yIP5FlMy/SdL47Du2rV+OxhorsI7xzi0G3UmaeCTd9WoLlSLh9IuQphcyQO8Fx4YBY8QEIIJk8dhCUDnOcPmENVkXbVJ1srzxYqMO66MBe95yow5lbgXmC8LL7fmqP0C7hTZugFTKUwWWM6U9/jnZ1UTNIDIuXCU8ANIL1e4hHiW77TuaVBAI0Ze7rMoP3NfK3b0QmSGoP9br2p6RrfR0WBoJb0e72px2W3WmuOJqL9LnS+ludr9GUEpBGp9s7BMRkZGRkZGRkZGXeFe8E49mVgQjphHJUju3GQdRlHExzg4gYrOQTDRIkd7I9lJMVRbT4njreIdOEq8EparwQqZmokyACrN2ZcWlV2sDB09g+YLnz25CdGVk5TosTXlffq52FqATbnnhZgEFIpCX4nZgXltUU5voC7EUrb7p5zOqQkjKi0sIk6eAdVt7I1ip2MbKlhiZLgjLBF3z4c87mKBRHh/FLoACKKjGO70WX52I4DGo6D7MqyjjTD9gEzSK/DTaRtVPsjNseSbWi35TJeb2XSS3oSU0engfZAP4DArX4Li5NAWx3OkQuOzNbpf2jSm4hyO5IlUVfDK36NOeQmQTJTmGARpcjC6bd2nDtWiMK8EqQJbZW8j6QARfrFDkkPHGsJX3v/Lqdce8XpURVT0i54Et6wGD3SHjrzEuYJsNU2SQAR0aFg6wXXDyxNEuBmLAC9w9wK07gyx/RXhCdWflPMsfTcZErV3dYIsEfBfh1Ul34Tyfew/nUx8uWlkx3Y7/bCBL5oJkyO2d8HOv2oaAn1yWeXobVw+rb0S9vet2Agrz3fWA6jnFV4wMtdnLgtax4Z8/gCGsh0cTBMKVunTWdkOc6MY0ZGRkZGRkZGxizcD8axCExIKb5Bw3B5ETf2/LcYI5mKRm46cQgyCkaQVEe54/7i42hSpxGR+Alh33IdVsT7y7haOH7IArnwgeKlSeWIAePxLBtZO2VbI+Ojy8gx+Crhmcx9dJkp3MY7UKQSZqRek4xiE75UqMVyGZdLDfu4dJBeQjJ4rz6W8fJYScPkeX6fVrYIzMbU87XCvMDnUR2vUzamhLSH8jECg9MN8oKp5wNzYNKzaZFwSbGJa8MlCGkKlQaE9PdtlTxTrXwSH5xeEhHRi8sH4TrMOlVKkLdkxqfAGJN3Hf7Q/Rb9/mQTWMXLnXWcItosA8sJ9Q/49iSsM9cdvnHiAyu5RrWzUZFsZXzr7mFZ5SnmEv3DYS5HxaCnMEndjzAkGlbMHkyHU7/CMtrYJMLF6TkV2lrXAT6+pvLCQGrGHb5ezCa2j/gSinEE+9hVLCi+GM6H6AfrTWCb0a906jb0LzzPfsAsqT95PMmdJJGEmguYaew99ha4iV/42EQ7ZwKecxuP0cbQYMmjKD+nirRI0oG+Tck2qQau57F+8krxXZreSzNhpSP4reub3pS3qI/jHw4LgGXaNYN+I1msW0CPHbSl3BIDlNu6OcSfbjFBBvdJpCncKVkrlriqLphp3OOAqoD4pmYfx4yMjIyMjIyMjDvCvWAcqSCiUi94lN0daQhNVLT2B4qrn/FllV39TLocmPSEg5RpqowwoBIxre7RwFcyHFutAhuyfx2pG6xyd/v0VUA72WMe7bm3PdaOMHD6s2XHrA/fXNj6tE36vN2E71hkJ4fH2rZKjzlpm7ASQ4Ru5UTqXr5m6s08X5n44/XJ+ThXsyl7fo8DH1PdL7AytOLI3JdK5fcEv9/4DFh2x9VkK6n80j6YrOolOpvfPSIXtTC2aUP7quGzRRR9IwuTmk73D0mLhehWjmLudbTrOvU5E/YV0YOKOV8yLYC+dLrZJmWJ4mr7wP0L71yL4jZIdWejgrkTJb6GuD2aPVIAscwY6+H4Cg1UIjRuM7TmnCM0z3COkiJyaGocmuvZ6xMNOk3G/5zlAAAgAElEQVTrmoZ4HBkFAvjqegL92Fdx5HVxrO7xApQ491vPAsP91LIzel6K/uUjjZowjil9ZUlrIuW/aCN0u4m+c91+U4/k+m5ZsMQT5wNe30RbGBZXk/LtmhkujkJHdLWXcnAAxw+bzHe9fI/q9oegvu2Luv2LwR+hiGr/MX9H12/fmuacZ7hJetBZMGNOyFM9Rsz3kFgLVJmC3w2YxmrL72ytvt/kXtdXKzOOGRkZGRkZGRkZs5B/OGZkZGRkZGRkZMzCvTBVF33IMRkDTtTBRUr9Fmz90vmsQb9KnkpjIdCI+af5XpDeUT+hbTBMy9ILWsQUZjuY/uBwn+QZ5muvfhAeaPsobI/fuhzUa8WyIwMW/IbSOGM4tHejNzNlArcBOVPHrMlo6tmmxFMPe2OCUmam0vgniPnzUA32bU5Ts2cjpq3hPa1ZvdR9B47i5bg5255XigxJ+KwlaMbunfgvn3D/XLGZF3XQovIsiQNHfckbrQJV2nfC3/uzRXKsesbisaeO7ZVNPWfnQavn3SevY7UWYWC+YomcLYs4J7ml+V3Edgr7V4swmJdKggd9aMPHXl4F94JHbLImIlqxHFBVhntBbkXnML94vkmer16kzwVTdqhr2BZoJ5iMtHi4kRkSWZlEjJjfjTWPa1PZDKf0AaylbjWhpTFlfjMovXGJACFzmaSfcXER1sczOa4aErAE0XfeVid7ssA7uvosKH8jWIaIqN+EY/XT8I6bNc+zD6/i86B/4Rx+rp0KMkAyge02DajC89UP4j0h5dQfcYCVM/8U1sUGbh36PeB7A23h5MWOF8Q5bOKvnX6GoiLfBSF9VS8z94qIOX9H6LnKuvdgXmzUcx747+aU3QkuUzkvXXd8R/f8hdvp/PUYP2wWxxiT5AfqOfH9LRI9IsvjuN6QOabs7CLRgyJw3yqH32WQ8ZJkBY5LA/oVXG4QEKjr3pt+EIMsB5cTWMm1RIyeRe0RMFZfsln6EMtYcXZxAamcm86YhjLjmJGRkZGRkZGRMQv3gnEUiOen2ueIpt74enqX/amMMsWwzCBNoePsK7vwh5b94FXG/hGv+jqwWHHlCmd+G3RycFZ/cqsJdu7zTvuHYAWvDlPsoT02p55zGNYlBxzZoAoiLZrKdZAUZ8PgGDBfWPXVWNXPaP+DYjALs4r8vJCILg8OonOqVa4VGubPpXZ6R905YAVMS3vC7ajYSRmjxrm8U/cE2yfp3SAl5KS0GkgUcT9rFTuAP19drZOy+vOT48DmP1iGJfZ5EaiJ7T4yjsvTwBzsX4agihZBEYth6jqwOZL6ziPc0QZ70wd131miP6XXJcUK2Lb83USHPp2kyuTtWPAIkcx5rbB14+PHji1nKo4CyGgvbsckgIyQ2pXP4aAAbRnA3whC9MY32DQRKB/IgikGhxM3CPvkphble2Nu4rp3znfE4HvEa+LSbHEfZeWKlhf7eTjnWcZsfxOrVOH8PSGVZ8tOTe3C0M7oZ5jXIvOoxq79ozBbojRhxzWQACv5TTIuND+A7hci6WXmCU/WqvcbrFBSOwjCKzkABrJF5UGVt8HBE1WeIwuWGceMjIyMjIyMjIxZuB+MY09hJe8teMZ+KetfzPjBblIVzVn5TB0bZSfV3yIV4LGSzEDU7wZfmwa+M+vhyqI0K3MwaFPMnLAX+p4jVNddMZGdMI7ePXwfKO+Y40JyK1ih7SQNnV2Zg1mq9Aqd/zCrP68sIKnI4Mei7lkawW+PhR0wLei/XicymGIyLROU+D6BoeHHqViMHhJRRPF56rVaqhLRFj5oidB52rgyLNVzLstwj9N1YP92kiZLM7TY9kkdROakjz57hzYVG0d6wyslBH6+Cyzijzx8zo8byj5ro34LfEjbk3A9MECHK66feoaSWUhIx4B16K7U1AnZC2FenPcHNksenP9SgsOTTN4PGWCbdZ3QBgOfUCXJBD+5KbFkYWwsW0fpfqLh+Fkc7Xn/8ILtCdeL52RtCWj57wY+aDV8/5RPuvUVNEyVruVqHephfZi9FIaou+dnfnXFvpKSLKJI66LnDZN2VOao2rEamHGl2cVRq8jEd4T1605878XXki0K7JM4+ZUzMNmpv8FI47rCQOoKYT7D9++QtZNbGT/bhGUctMF4lcHCi09vzWLaE8k68L2ux4Psk3SCTgfDmDLHICVUXql+0cCnMXyudulnovF3MSv9ooPMOGZkZGRkZGRkZMzC/WAciajoe2XPj/sH7kKOW8FowvMpWL8H5562rPYTQMRSZ8roJQuiy976+gUREX386kk4R4suI7Uar1RlFXIDSm6OP91dMY7RP+l29Rk7Nsef0WMyrb/UYjERVcrwfJ+Kkehny6x50KyFZSjnRGVPHffSGhKlDEJXQkjZ1FW3KUfbIlJxzawiUvQREV2xHyD8BFtEnHOZXRMZEwidx1UzfBJjHZDW7a1NuN75NrCBV07/t75sURw9TlEoY1f4us1bRJ2zev+qYmZVRapvmfk8Og7R2GBCwTjqVHhgx8CyLVfhOs0qXm93Hp7LsnSawRJRazAIyI/q5WW7ByidVIF4Lrwb11eOqRWIqE9aTMyYm1IgaLjvod/q+UL64gkfexVYPEQ+c4XClpu7YcWLaqnGyAyFBwCpNSuTurBWjCOY1E4Y8nBMjxGwosI0GtYtSec4UpebMtVjCRVuktxB+64WHb9zbu5ofVDlbfSz18QoL2PEMKO6fvCnFHON80UOy+MUP/Ym34vOueJHX6TpK5O2NmLe5EVKw0d4x6wmT9NgHOsLNYfi9w8UZwbJChTBaxOp3JI6zIxjRkZGRkZGRkbGLOQfjhkZGRkZGRkZGbNwf0zVHRHIW50rVv6CuZg5X23hGVh7ZgS+TO0XBhp5gkX4VjkECz2cOjVrgF6GNMjHRhyUaGhahZkGjv+eqLYlyKdYfxzrZphf5sATAJ+w+o9ijglYro93Xwz33RXwHnDdphmXpoBpdEqyB/DM0teZwtLjtnVpcE8xFSLXMoTrVSOVXFe8PfSvxLRWsnm3TgXIKyevrxW6hVm2dZ73rVVw1Xi2DuLNNi+7B5i+OyeQyQYbrBda3ipsPzh7SERE752cERHRu6fnUua3r4LLCN4x5IKqk3Cvg6pfy2LgV/tgjl4dh6CIB8dRdPyS23bPZRGIkYjRs0g15g0RBlZC4v3yzc3WdyUDJcLdypbV9OmYcO9lhLAXjiC5NUlPmahlToFLCn/W/bbnJBF4j5fnweWgPFNuDiIizZ9hOVUmV+7+bkCDvjdRnJfjvIo86soNxjyLNwevjNi/bQE9TyIIyc4pU3PhQM5oChPzmJ2z9CdIeg1SXSvZIWtJLrz6OALd18E1Y0vF+LI3uF6sC66r7lWlUlAxAGbcVUku57hWYA6QZAIqt3TJYt6lCXQRU3XUtpeOVtq8EaruHaSqxqQGb4jMOGZkZGRkZGRkZMzCvWEc+4IUq6j2k9lnt+rvvk4/F16chFlJeOQPnEztijpxXi3SbW8+ExE1R+Fmm5qXCzUcZtVl+MEaZk9qR85hUL9rS6g6m/t8HrD1uQnzOAW7kvZW1ljheSvr1giAVyKVE/fZQIuB6K9eGcPZnffhep5TOdgFEQF2AnJiHa5f6dv3p5/BtgEaqlSjG3WsVkjJFz57jPYlp+c74tR+CJJZqr55Yc5B8EijGRL++7QO7ByCZF5dbmKZxl+79k5wAN6VpF3kFHF1qVnJ8FwX2+Cpv9uEMqeLyBCeMFuINInCfCHgQac5NMzgjtMmvlCM9IoDNiIDzc+g37mZIISNXGkW17bC7x6iWLva2aaTHYKIdF+UgJcbyHwM2Cwt9WL2gfX2U3jyPrCdr1VfPOYxgnSyDuM1kFWxcl46zR6zysNgOMVgmluA+NLPe7RiWR8blIfUp0rCZ8eUKFhIb+wMRcsHRfwvPVJBXROvTt61HnMIWoPVxkhXEVFMs3ewgSG6XnLF+fWYAtrUJj/wSEHbJt7vDBnXYVuKXND4d45NQkFE1F5A9osvy3NLuVVzHYt5V7yvlFTLYVspxtEOBfka0AaCMt3XGwbypsiMY0ZGRkZGRkZGxizcD8axD36K8utX+y+afbclzq77ha33i6/A1KpmVBsh/rn9KjMRHB+PNFUew3RgBkN8Zwyrldz6Bmn77hruAvaO63MT5sXKHegV3yCNXQvBVu0fGLZWBkaOO+kJrU+W5/dJSJnnMKG2Xh1WsGAB1TNMMRpqb1I2StkMxY2XxqdqdxhOAWcsm7Pg54KMzuOjuMy1Po4iqq3qfnYIqQA3VRgH76yCn+H75WMpU5Zp35E2cJ7X3hPHtLCyyFsxa/ic2c1uE9v8Kw9fERHRb/F5WxZhbrgtSsWsLpihPTBV1XOqr0al/IKAb2VFpdWcAj8mvAewFZXyJz1s78d0TKT6tmZrar/MFOBHmvgH4vwyZWinWMRK5G/AlA8nZxljvFkoWrxjP8jOzGA68YIVNp+SHdrv2E+twNgL+5OxbZIAlDSsw5rfPxhHK+HTqr5YFIGp2nI/xT099m2YVGD4XLGsnb+H51g/85Rl9v36knSOqA/GqsfokdlnGVU9FxgReZeBxHPZxAiF80Ho4IkvfUkPye8GVXB+U2BOgLC79vcstvjS4f4FdnEfz4dvY7Xjz7CCgnk8TIy9uhg8CnwcOzDuYEu9x53B5mbGMSMjIyMjIyMjYxbuzRK36Kd94gpZQvFnT9xSdpitKj/Lpm/u4Wr0Tq2YGKsHYbmA1SPSu3mrwMNYpOnShkrFldxNIpPHor1uCuvDkWK+96VlXW/q3yWRtfs0gjVNJ+j7L+pnaA6mzsJYDX2pxnwRNePlpRzT974pLOvhwaYQi9rxyierDf0LEchgbLxIzx2zKTv2v4JgNinGEfXqhd2Ev09sW/hKrjkk8NEi+Dhqn8SGbKRuytJ4wLsB06v9NNHOOAY/RmyJiL7xtd8hIqLjlVriU4x21PduG6TQM+20HLK5whhKyrRYBmzWVFrI0vpi3QJdc7t+ZoFocp0+EZH5Y/54RJFhif62zsWFtQIjhM+Or7BJ/RkF3h3fMYxrVEd/Rwg9ZOsyHN+R/R73vRwzfSWC6ZZFxH1UJZawRpVp26JNd+orGnNLA8UBboPVIk0RShTbv5EUsdpX2PchjPOjto64j+nOi8PkCcO+3bYwDQ37qY20lmho2a0pNPizjvvbxgunbGKizkHpdWgixEBiHER8HJYPVQZNYAT/C/W8YBMlfSC/PjCPyT4wjDxVoR973W/gpqmHiPF7FP/HW04XmXHMyMjIyMjIyMiYhfzDMSMjIyMjIyMjYxbujamaSOVYbBXdb6hjoV8VVQuKFvQuyrQqVWnHOUltkIzN80ikHID5WLVjc8lO1ZWdU1FnzwT++FEQH/773/saERFtTreDMjCvPDgNZjyY1CDxAbNhUi9jvvHMmNZsMGVivokZdZaQ7AyMybDcFAsroKvNZoMglGHAUWdsG2PixHrf2PWJotnaBu3U9bgNxL7XOfI8GmOBPbUylSJg4+XrIMJ9dBQ6sxbPhoQNzoNw/afNAyIienZxJGU3bOa9onCODVghInr2+piIiF69E/r0j68/JSKirz+JwTF///tfSc6T9nfaAM8Ht471Zj+4ZwyACp/RP/Rr/u7Lt0M9Hn1GRES/8fyd8CwcJFM68j4CFjterGO7NfvU3B4rPOyLBZIcOK4C9cLvyzeRVKHFjPGpx8iIB4ub+pfNbzeZAjzZG5Erwtb4GKVtnpq+L7mPtkoOCaXFhB5twoLN03D+xZf5qpwDuFUBSR33lWOee1EP5HCHBA8R0QY5s3Eum4T3zdC0jBzVkLfS7iznh/A8CERDbnWUwWcNCPIfuL8snOAUCcpzZK2se4q0Lbuk2KQUGnMCok7WYd7QLiQI6NnV3JYl54XfqrHDpmAJTkUkB3Kk618rCO7AHMfeNIlMEM7Dd43JV57skxdp7b3qbxzam3O0GZqfQST9WlOWiNbP/HuUqtnld09vPuOWKxVsg98wbdr/k9805pdelOy5nXtMZhwzMjIyMjIyMjJm4V4xjneFN06nY0LewTTWV0q6YdclZXrIiii29PufBGblG19/n4giu6JXfMdHisYkoiXLf+y2YQnlMS+3gWaxhqxV6ljsMRy3De4Yg2bD3gSWSdXPKQEcRm7CY00t0zhHYBYMh26uu24nixiEUgz2lTOWgYWps87GZa/d8QBaclCXbutdz2ndTP/cbhfyN5jdhrUgPjkE5vJnHv2WlMGYkNSF3PnWfM+Ly5WU3TDD2IqQ+7Cjisg7f/Yc/ps63Ot7r94iIqIHzJAs+Nznr45jWWYTq2V6Tx2YFgOEUIlh/SDP0bUI5uIDzjO8SR/SZ86ZOVCPMebxtnPo4DLedQZ56PiTfn4+BMkkG+hAFBlimSuRMlCNB1iNMLf3bJ1qVTARrCCteZ9uPzOBWVGcPt5UB81pHCaCGhsxl4VNp14ArofzIQ7uMY4WSTDL4CAHBDoBlK7UGPltAnhJBVbMuqJ9MN51+0cmLw0aQTpfXRX8WfTpvNGrXzTy/i3rl0zY6TEJ0HEeDzI6EqCCfuIwhUWbHkviqmzQrVuv4XnhM88/iR4StmnwTjJ2x8ZxDo7JyMjIyMjIyMj4PPH7inG0TGOvfpXbRbz82neExcs9r055xbO4DJ8XF0oY+Jx9p/bMPDbQ+4kXevK/nBIR0R/+g79JRES/9TIwHPAzI4qLjIurwKwcb1jCZ8RvjWjaB24M3grRY6/Cfu8K4kl043t7uDt5oNp8Hl9CTTE5lZHREeZRlxlZfSdyMOb8OezRHL+hYcpBz/kmvacuI+xfn0p59OqZbNpGMOO1YQuIogAyfAjh/9UqYez6OJz3D1+9R0REf+JLf4+IiL539Y6UefIwqDR/9iKMFbCbuDdYRqLIwou0DQ0x1pY69Rf85C6QSpF9kTfsgwbWn4io4eeyaQn19YSZgs9xNXz38A8UdhKi0gvlb3sT58GxPqOZaHvIO1dEkvmjUDk3qMpE/+3FR1GXp2RfIRP2eP3aS+5XkMlSvlki6wPLCdIl6pSbSNXGUihC7Kn5Amww/BTtGHaTMRCugzSAyveSDx44VeDWka05Xof+jf5e8hirnDaF3+JNGGkvHepY3zky8lSj518DzId6vlyKv2eTHDvX0j+7lKEtIZUmzKNiTZmp7CB2vUgtf0QUfwdwf3DZROPbaFMba0W35Yv0uy/6Fjr7zLFEGW7AIqIOel8/XfaO0I+4Z1+HzDhmZGRkZGRkZGTMwu8vxhFpdfAr2hHAtLArDKK4OkCUU8n5kqqruCSoLjlV1CWv0nYc4dnE5cc7v/wRERH91X/rG0RE9OXTkOrs9cVaynSOQCsR0YJZnkMzXBLM8cObSgM4xl593v55Gnd1L+uP6YmxTvluWj8mcVOTdGjXL/H0yro373OOr2Ssy7j/4rwyKfPoi/SGz2C3PH8kSfuHSFGOYl6pCHYwZuKbyGU3p9Fn9yffCVHUz7eBYf/fX3w9lKmiYDEim3/mvfeJiOiXf/WfIyKi6nHq+0sUI8EhSC6qAppZNaxwx/5ROoofbCGYywuOmkWE+ZPjSykL37VL9rWU1I2r+Aw7vAsbdT9BqktU9SHWqxzzVXPH8MiFJ3wmjUehW76AoPKEEPKgT07QD+J3eJPxnigj8B/CTHF/U/RMyxN+DxUNRB2fxHruHzJryN0KTFWxj5Vv+e99Gfr7WApCIqKLJvSHTnz1uF5aLcJaP9BuqgiY+kFqRd7qCGykW0Qfr/lYq9oLTKVlLD3m0L7Heoav5BxAdPx4ERnMZZlGh8Mvc6cSX+wq+EeH51mcJx9lLBNFxhg+jcIuK8ZRgqij23W4nMc4Gp/Cgf8hES3O/Osk0cs92E1zXe2faVN3zmERJ5hHqQf8PKeYVQMbrT0XsxjHoij+UlEUT4ui+Adq35OiKP5WURTf4e1j3l8URfHfFEXx3aIofr0oij94u6plZGRkZGRkZGTcJ8xlHP97Ivpviegvq30/T0S/0vf9LxRF8fP8+c8T0R8jop/gf/88Ef1F3n7u6ESjsUg+E1H0d4B+41AeKxYdiXYqW6URdeCf6nvW/NoxA9HEC/fnwX+r+aWfDDv+3bBk0Zp+YBlWK06RBjYS/leriYrOQGei/t4Ucxi4ObgrHccpRs/6gk6VtattrO511LHJQCbH7qpNpjDt42jLDvdJ5GkBH8ch42jTG+6MJqUui/svwULy9tEmapV+7fg5ERE9XkUGj4joe2dvyd9IufZ//N2fIiKiP/qNbxMR0beff4GIiD57eSJlz8/C2KjYzw1M6FIxoZafB9OitemgAwlW52oXqCpErT5RqRXxPGBWvdSg0F/sTCo4Dfg/FpijwNSqqNJ+OWIlED9E7dfnv//eMa2MXS+Ut4Wvt2ZMMYzDsmDInWN2n8NKirUA/m1QY9C+cS36Z9pO7Ukc01dgxD9NI3Y1EQbG8cBfi2AR4U+pa9dA/xH1gH6fSmFqfeq8tLcHMJ54t+yPV61Cf9XankfsD1mJ5iNbpVR/A/sIxhH9XzPxln0suYKr+s2+a4Caaay10qA8rlNfzotDYGw9v1FEJNcX5oBqN2EcxcpYJJ81WhZm8KyLg+hlhyEEEJk/iHR2fBzHoqJdTFkOx47p69p7wuKkrVI4Bp/LGp9vZ/mbNQX0ff+3iei52f3HiegX+e9fJKJ/Q+3/y33ArxLRo6Iovnir2mVkZGRkZGRkZNwbvAnt817f9x8REfH2Xd7/ZSL6vir3A96XoCiKnyuK4ltFUXyr2dqlRUZGRkZGRkZGxn3D5xEc43GfA8K27/tvEtE3iYiO3vnqndj6YKLunacapARELb2Qev67QlpBDo7RqRCJ5XcKmK/ZRN13ypx9EoSE3/sfv0dERJ/8iWB2e/fBuZT56EUQRUYKreaCHf+PkCrtZk1jg04kqn/COX1OoIoNNLkvmJOmbyqYKB7zz7fmaY2pdrtrOR4py1ttehITsjVnq79RHu7qYladaDdcd8WBIJdKjBuAmRjP+dlZFM/+dhUMDZs6nP/9l4+IiOiffvcjKbNgU/UHX3pIRES/+sGPEBHRj70VDByQ6SEiOuaUnTBRS2CCksYZkw/R4sZN6b8bSKm83sbnXC2Qhi603Javo4XOV+xOsjc59AplNrP1koxiamISa5kJZpnqH1a43pX0Gcht9YNj9g43MUenJxozqLRB3C/P2fpzVQKYnyFb5L07mIdZQLpnMy+t46QuHgFP4SvA1VV1KCCZBFkqBC5BzkWbVTllYQETNQSflalazOAmdk1XvUDwI94fd6sWKRHXw6CuA6c73LNpeb0YmphLM6/p/ocxZ/ukDWC5LWCiXqnrwUS948iQqyY86PYy5gWuzjlo7ZKDYy7E9jqANVVLm+rgSP673ZgL6MASK8Yt8nzDzlgN1YoG1xsc8tyGIEI/McYGJncbZ5WYx01ADmL1tLndyg5iOB3oVngTxvETmKB5+5T3/4CIvqrKfYWIPnyD+2RkZGRkZGRkZNwDvAnj+MtE9KeJ6Bd4+zfU/j9XFMVfpRAU8wom7c8bYBrlV/7Uz+KJVUK9DQeRVrCSbfyZX7D8Dl0FFkSYxlaVWYRVVftZYE+e/saPERHRv/Qz35YyHzwLTEtzxikGeZV8dByuqxcaY1X2WC27YNJMhJXqmcOK4XwdiPAmqD8nIag58kOe7MQgLSECopymaU1gyRRfONXGtwmq8WSCIMvRmBRnmpW0zGzTDGVqLGvbGvZKM0QIGLBBI4dtfLG/dfE2ERE9fhIYdjCNexW19vYqHDvlIJQvnwTJqj/8OLD0H75+IGXPOXDs9CQEr0A0XwPMhg30SdP/sVizlc/hc7f7yCbivIWRR7nq4r1xrzmi9hiXlSNkLRPXTRhow6Z7rHqPHjrVB62lYtbNJ1h+3kIg3pt/kKBBPjv1tC2Kduv0+wTLZyWwasVy8vzcV2D4nEqDlRHWkOvFlqZeycEU9p48LbryJpZp1IxjmxaC+k7PbGengqcOvA+i9Ftui/WT185NA8AqluqNloaFxLHbiH1ryNjj7VUbxxHG/LNtsEg8fRWsb/3LyDiuXoXnW4YpQL6HXYy0aZKtkifvkt+ftLVmHG1QDOb9ZnhvO3xEbHyGFc77ipVgKQkAc8qPPKdmRAtTdzmSCIpTclDO2d3OhDjr67soir9CRH+EiN4uiuIHRPSfUfjB+NeLovizRPQ7RPQnufjfJKJ/lYi+S0SXRPRnblWzjIyMjIyMjIyMe4VZPxz7vv9TI4d+1inbE9F/9CaVui2GK4LhsWHScN4q3ZV6y8LCnHqwuuIUZ1fRIaA4GJ/GPfIiqZ/57ONYVKEi7/1q2H36L0bJkhMWNX5xFVZnx/8/e28as8uWnQetXfWO33CGe88duu/tvrdHG7vxkMhJCLYxCYIGYhAWQg5/AEcESwH+opAfQUQREgjxA0KQIZYlFJIQRULExAmWIO0I23Hac3voudt9b/cdzvCdb3jHGvix17P22qt21Vfvd85tn7T3I32q763atWvXrl37ffez1nrWrS7TKNfEvSSOXYco/VmTWPr2lO1rw5PiackDQfpkiGm0foGpsmDrDhH+tj5pQ+cd5MeYupcR56HtSVFvYaT62SeLkIIwliUhCqkAwThCAuXoVhjbOHbvyMvxQPj7X35O5GDpV65eJyKi73/JM4yfvP0bRET0J5f+nfvv/9G/JGWfe/WMiIhmLGe1myIVYpfNgr8ipK+couIgswI2DAxOKrWclSLCOJkq5t1ea5Zg2SD0bKV1ZkrgebeNlYqNa1yEm6QdpQOe/ah68HGgaIrxlT6FSQjsCRh8LVwPuRX4Ekrqx3CNZtaV6OlDx68s8nczvqD8aPDVMNjjCdaIjM9Zi2cWMY44iDaYtqTmbTCPYF/vKr/KHuHvlH8bGywAACAASURBVBxPYBqfbC5uzHgCu1gpy8JV5ZnFh1c+GcD2yn+eXoQHMmXidPY4tvgBbYJOFzHtpPO98f1D0bZTRJJ9kBXw1teaginneprEiLC/QRKkpK1nUI4HrwjuT+QEtaWC9+EexG1WsZJWFBwpLm9oQMwpBzMyMjIyMjIyMkbhmUg56FrvI9JJ90Mkv5DtSrGZqSImqLTtLtaCbwAipplNnKzjzxrFnn0bNxzhvAlp0CDurQW/LdozdtZgX8fb/5f3bfzpT36XlPn212L3T/hXYfEwxCykIp37op9rLZhr/PlSrABg0/VNyq4TD4STEWna8Gdd35KZ1TmzMvCfQ3qqSqVWxHnWZ0yXgU/dYtkX6qZ9p6i3XYD1exRWRBWtetJDphhHubZsu+3ri1DXUcLLub8/MIbot73yZ0SfNgT/TGbOEnUjungN0eStimpccJQmR23ifsGWzVWavctHnjlYMsOIZ7U6D+k0f+S7fpWIiP7+V/4ZIiL6Cx/6aW5X6OuXJ/4dOWt8fTW/zH/l7P1ERPRf/Ym/LWVPS/+y/q13/wgREf38lz7i27UIY2A+9W084n57fLn096TaPsP9MfNYIHVhEb8Pug8qw0Ck/BlFHFzE0cO7gv8xDvCMdT0ydvizCFsnKIm6jM/Htqm7XEBn6I1gHMtJylmPT2+sb2I/VpfeFzQ5t3SULmILgS/j72t2zCwz97EuA5Yb47TieUhHQR/d82Wu1qcUYcASIBG707ZTthVymN85+D8qFgosjySbwLyrhk7Hl22Ayik4ahzR4+B93n73tpQ5ueXfkdfvPiIiojuzFTcrVHzJ4tuV0Fl+e7Hn1KJKuPuIhbtPJ37+1ulCgYYbv639+e9uvf/iu6ugsPCAhfyrB35+mD/gOeUs1AOfRjRre4vTMTK7ptkxSQO8j533WuWUjrSSYBMDexfqgd8q2DlETpewOipmD/XhnNB96rvVPL/U8EIPhvoo2sZtxZgBK8/16ukHQ8+mMlRlJitYT+05KefL7i6LzDhmZGRkZGRkZGSMQv7hmJGRkZGRkZGRMQrPhKl6EAf4cUt4e6yp6vfhH0P1dgRASVHjsFNyAIyrgvmmrY2pKqHf4k48Pe8mvkHNW17q8vTXg5TH7EO+zlJkUvxveQTNVDo/sFwKpmZuS8L0BEdqK0vCZ/D5xsndBlAkjgFa+kVMyHC4ZXO2zg+M063EyxiIYUbn6u0JrhnM4XzwlXvqMebop5WreoyYuZRV/8PxHU+kbTlIQ5kbL1i6Zn3ltzCD6vzH2CduCVwvHDT0GICJestBXUcnvtRLLz2WMgh++Mi9B0REtHDeSPMr69elzFHhz3t9dp+IiD69+jAREf3DBz6/+61pCLb5xa/48z70kq/v9q0rbm9o2K6aRPtgVt1XKcN9Goc+T4iDr5zvC7wPOjgmuIP4z2JaVmUwppFjFrEF4Vl1r437qw/hABIC4H31RvusaTolA9bEZcXVKPX2meAChwQO2iTcIP833An8djIJ7z9E2rHd8rwjAUlEtNvyuDiC3bLbHBEbh1sPvhuq2KTod5pzE4EO0j34PoKsTxQd8+RzR6sktTD2ILB9a8ruGOoLDubnythV8a7pABuIeMN8DbO0ltqBiRpBMW9deneAlXKDgUxXsTdBGQO3b13OUsGu4UvL7KfE8ExEm9kAFyumrYNQcHkZ49IGNV6NGTuFQtzG2M3Bxe9Kqj3yues10QnCCo1R/9ogHRtQo08bMVVmxjEjIyMjIyMjI2MUnknGsT1wQZYK0yeKWUS7OJAVhYiDqpXFHqsO3kL4e58IhEmF5Nsit7zjvzvzbM9Lvxhyc09+BOwQr+hEFsbXu1KCyjaIRSL0tdAzb22rDhGg1iXtIk3kTmq9yo0lWSBHMk0E0oBBFfY0IR3j7OqIoe9zxovZlNzETZCSsLH12r5N9V+flNEh6Q6HpIrQzqS4N28nZfdi6wsOWrnk8TTn8+eaRY+DYRYzzxCCgdRi4WB8GiNlAyd4IqK/f+mDYn78O/8RERH9k7VnE//q7/6glPlD7/Np7T9+7Nn43zj3ae3Bqv/CL327lG04QOKNT/nEVO0nLoiI6LXnH4X7ZKblioPM8F5BPJwojLm+AJBDxdpxDTyTS05ZqBmvhucJ9BvGQ7JPwfbx8xDn+aG2Dgz/vjnBHzQRhdLeRJBNYz8naJ4+6Iv3iOKH+rv17dnzv2BJqEbNu3gnELiHcSvBSkS0Z2Z8erKLrh3JlIFZ3HGHG6mcmOZvo2PCkmoGGeSmZcciKqhzq4djF54VJJ0ud36CvD3zfXA6DYGdUw5wsdI9x5MtWUBSBwzjReXHNgJs/LX8/zv+7nrw0M8BzVYFPK5YsmoFVpcPJFgxy3gJi6eeeWD24mjQFCspUjtCGXZuM/xWkFgbnptVVGOxTb9kbSJLBIKlRDRey4HNMO/HwVI6+Kc1r2VHwFtPXT2vn+4LO31JQLH+/YJrjUhDmBnHjIyMjIyMjIyMUXgmGMfW8SqDf0UnF/fGzyG5yAWLiDKJBQLYRCT3hrqAluOBDE/BTKOIfWvpnRryGvHqIbqvKy+F4G6xEDj7PE6//JaU+Y03vezI87evojaPIDKFmUp1RccFZwR1O4a127Jkg5aMARMKxiSVuqo2TGNlZEOS7B2Oma1u65MyjX3XAlJM5BC/Ehash3tUplIhYjFrx0OpfBNtf+PaZ4plazcsRYRLlF22E75XrbnnJcvX7BOSSS7hqwccLz2DcVR4ludR5d+DH/v4L0iZn/rCHyUiol9tXyUiolucenDD40wkSIioYXWPhuVRFsxsf/AkMI6ff/yCv/czX/h5TneINIVEXfmoazg5f2TgeYIdhZj37SN/rfN16P/d7vqptk8WC33rVBusvyE+p9498cXF59TF7TXBhCZpTssUpvwXudpJoj2H+DnjPjk1WsP1VU5Jc7H/4vLYjzP0H1hGPoGIiCbTfpmhqix00ZBiE9tUekgAZfT7hF3wHcY7G/mnHT5PWDj1jtTM8l3w2Hs8830yK8J9pyR1iLrsov4fqQIfbby81aVK9wmWs2FhcvfIf9YGJ7zH5cb4OCqAucMzlrlPbq9rCxNh64QfJFg/sGpJmT6LDjus7gGWxx6/Q6LAMBbw12UfU81KFktDfUq71PvNRYoEM0tESYFyew+pMoFpjD8fisw4ZmRkZGRkZGRkjMIzwTh2oCOjxpTHr2iJgnbRfiLt08iHhHnkrWYcNzVvWfgbjOMurNRaSZPlK24LvpjylcSi2K08i9IuWQz3Iiy3lv/Ys5AP/xhfm1e1iFq+dRyiSgERz+YymhWzAsPA0aIrlN3n1zcE+A3plbukdUMbeJuKCLdIRXJbxiXpYvSUmEYLO95S7bbX1u1FVO8QrG+jM/uH2K2hlIh4nitmALYPl+Ga8N+Cf02RuJZpF5g5SSuYSBsHv0j46r3OEc9ERH/0+a8QEdH/9PkfICKiR9+4RURE914Jkdf/zoe9SPj/+jte1PuPv/ZlIiJ6Ze5ZxL/yW/+qlJ089H1bve7fiR94xacp/HMv/L9S5lOnHyMiop/YfD8RES3Y/3CvxuLjC+9z3OdLGou1u869W8Cn8S4zjUfTLqPzuPXPwjKzaX9Kvy1FmNx1zhWh7xEi3B0VgESZp+FqNxY2qcAgBWQfEehANb81HLYs2sZg09eKIb8Vp8gsjeg7UVCBkPYZofOoWXV8TNgiXVZ8HI3DmnYru2HKNw2nkzuwv+NmzSn+pstO+eUkHp8i9M+Mo04ucM5j+3LFfrsrX2/UtzuwiMzqrhJsXYW2cjtRRDOETHSG1I9tVERbEJG2TyLVE9HM1sdRBLe7U574zDowhvClnSof5Es8Ry676T48nN+yb6m4Ts5CfwVR8bjNsbUAVobOJbjCnv3h1FHnpaKqswB4RkZGRkZGRkbGU0P+4ZiRkZGRkZGRkTEKz46pGgEylKbvO9aCITq16RYR2R0T+i45L1WofcGJad2azbtb3taK190bc1TR/Q3uFuwcz6ZuZ0XDieiVv+dlSH73w88TEdH0RW9wgcO9DSIhCibJIbYaJphU0EIfUqbrzjUSItX2Co2I9oYjYhrqkZ7RgSFoB/pAHP8TpsXKtHnobofM22hzn0RO6vzD5Hi6ZVESMiLwn96pZ14W8THpf1Uf+mnFEjRrzg9crJULA/LtzvACpDQp4o8w623Z9D1JyNcUbN6r2IXhzUchb+5nJj7wa/OP/dh2L/myD75yV8r82m0fFFNz4M1HFv59+H8eehme7/+hz0jZn/v8R4mI6KPvf5eIiK5qbzb7Xx58v5T5B1/1EkDbL3iz+NnC3+/0pRAc0/GSd/G7Upb9zzX1HCG7AzkSyFDNVHTAkiViNia4TOeqliAYI7eVEoYX/WQjdD6EIVcIu6dI9YE0tY2umRImF/chvr/omhITADO7MeUmXlPHslGQynHqfluYFSH/gsAe1V+zOcudmX7Sz9OKtA8lUYDLDtoOU7V+Dq3wMsaJ5ykHx7TKtwJm65pNyReFN1XrhA2Yb+BWg8AtuD/UezVvIKhuy5JHKxYUV19/EPW27mCRy1lhtq5bBueFerj/E/2G7+/WCoBrUzX/DxM1BPVTrnAIXhHTdd19LpLXmn8ziFSP9m3B+zg174++TyQYMe2MA3KMuxa3r6gT87ZtZ2JI2ftLtmtE3UBmHDMyMjIyMjIyMkbh2WEc+3AI0ygr2XhFrI+Jk25jgmP2SlB5x4UQ+MIyPHpl15HhacDkqNUan4cy7ZYFVkslDPwVL4A8e/ii/3zPl4Vz8zYl0cIr35SDN2RaOiyWklLpW1dY1s3fJ1g//3mx6Dr+ozTOR9khiR2R8EkEe4DZq3lFHFiC0LdY1Fqh4qEghqYue4+FR2sGWDL94uGhBJpxKXqkhFCvZn7rBmXb6JzUM8KYoQvPEOpVL1gZCS7AClQxXggqsALNKaYXz2/KTA5SnW2VBMqbF559bLhZ7SkLZT8IZXYs7LzkFJufX78UXedX3npV/i9Z7uly7yv88rlnMh/Mj6UMxkp9zEzjI9+Xu5OQ/uzuPS8cDlFwPPsU0wh0ArbU85yzLNCaGd89MzeLqQqC44AZKHnsKE6NSBSYS1wriIV322XFwpG2rElYKIbupY8hTz1zYdVQj1xK1WdSDkqgii6DwBIwSy4+l/RrinokmIt362cFFp3rLTY8DykpoGqPoD4egz0WEA3LOOq+tekhRaRdB3swdZYMnMHtjdFduw46CBRMGbOG+ys/JmslNC9BP2uWvNrE0kvlXs1VO2y5b3n6j7otjvVISubJPivurYwYnQBWiedEHysrC8Vl5dqqflyznps2JF4R/C5A4KnDd5n6bm2mvvIC8j6GgfQ75cvPf+TgGh1kI/JANgBGB02ZNILRNa6BM8+DSAURjQl86VesCmVGtyYjIyMjIyMjI+MPNJ59xnEEOgm8E+ik7JEk5rJEDmXh48g+iS18Gxu1CseqQaSAsExSK7tLL+rt7t7xOyAgrhjHYulZjwm7YK1YzBayCtPTIKPjjF+aZQOJSKQfcAxuC23ivD6k/CJxDhhC7VsItin4iDXR1h9j/xletYuEj/jsqesj+Ttkhyqco9PsxWxA2N9/X0PHALNgHIVExqlrrhGfYM/XzzOkU4sdfzVTAqmZihmrgkV26+fUOeyj5PbxSrpQGsl97AsEwYtJ1/l4e+bHL8bpa+8PcjwvLT2z9/+96Mf/5B3P+i2/7UzKfPYtz7Tvzj0t8NO7TxAR0QfveTmeq1UQGobAMIS1MXYerYLkyJrbA/mh+SO/3Z+Gqa58Mb5P69N2qI8j2P311t/fittcHYUUbpDqmfI7UfGLqXk98RnsYT5T18Z0g2NjGMdUnXZM2rmGqGvJSRAlQYIMUiqp+g1TGfqW9yZuP6RWTPhnwo8S45/FwrWbWs0s/PIl/0zgh6r7FH6AorRWx++VLgumXdqKrxHdLmMoEUb1BskBBuG6/4v8luv6m6NjJhecBvCKy8I1NPJf5PpMco6UL2HntnQZMLJi1ejWU+xNBX39pw4NspyGhYSfn2U9/U5mxvmY+EPqB4q2YsJ2ZkuKlZd2uWhLFBhH8SmcdP0P284/1CnTB+mDRNnB30gHKNxlxjEjIyMjIyMjI2MUngnG0bVE5Vb/Sg/HsDpgV6j0qgGL0Rn8E3i38gvAymmyZV8xFvxGlJKOKHJXTP9JNHXXf9GV8Odro61T0dZu4ZkHpB4kZhfdJHR79a5naComTVqOhps/79ugWTv4lWEVH9LuJfwDmSWCb6OOWobAK1ahE6zYuV5E0fr78luI40IINmb/YqcK+Gphq8tPmWlE+7YDIuS439ms63QR/O8sCxv+T4mLX3ctrMhmiQhiuCPh2nthKLp+auiv2QR+rv0slrSByyxmYQyBoZKUjQnfs3OkFnzMqb/w+Laqb3ml3y6YacFnTaJzh2E8yXhLpBUUsWSuD5Hdrx4HNvHbj31qzee+zzPvv/bA+yv+yKu/KmX+4f1vIyKiX7/6ABERVRw1+6Wv3/PtU300W/p+QYTy/Qen/vNxYPa+9+NfJSKiLz70569e8OP1+VsrKQNfRCCw3/6zHrd4bjP2Y5TFvGZ8eRyI77EZ40RBSBlAf+lrIfIXaM14G+YLPIqynzYYtDS0/e9RBz0C9slqU+83zjP5NMVypCtEH7DVwS2Z6duGfoOvHli2Zs4+oi+FZ47K8T6mrARgjsO7Ft9nq9hcqADY91r7hgr72imjfS95Lub2IdUj7pc0CwdGWnIi8mam/EfRZpTddccOmL1ii89cAqypZu1Ks030m7XmpXwIQ8R0zG5GPoS4D7yHiGaHAorqixZtN2opmjXD//Wif4TaaRn3Wc/6zZjNhMcHi3xHKtoV0hXHSioT9dthd3ceta/c8Pe4ytFhf+fY6HH9ewW+liJwPvCrzvZTcYDvpEZmHDMyMjIyMjIyMkYh/3DMyMjIyMjIyMgYhWfCVP37AXFQxVbbZiok1DwgBD4RTdFuPJ/ecI7rAvUdBWf+8jkfOFAd+WMwUSO3tM4bKrIQzFfDpFIpqQU4dMNkdbzcduqBY3jFjtNbFoCFWXwxD6ZSmFC2G2/egynRKZV25NOGmVzO2SuTfB1fS5u6nwQ2mEU/BmsiGpML+hCk6oNJEwjBLcGcYcW8YQLfsgn1aNbtf6vaoZ/nbgW9G94sbEJYCiaOG9w6xsN6o10YfEWLozgH8G89eFnKfO7sBX+M+wCC2L95ESR2PveuL3N8x4/73Taekqr7C/m/YfP441/zZujv+n6fq/pkGkzVv3fhxcUv3vQC4HDGf6DekTt3vOl8t4tzcadQ2JzeB7g9PGt42uP/pte05n4xWVOifVLG9KmS2iGYWjl4qmHR93nSnaYfIebBmOIlOEOZB02O8JQzQdsT/FMnxKXlfPQX2qtt6rgYhmtj9lPXjN25ACnzJ79qcG0R+ZtEgMkQOsGpQx4RInZ9/fOwOv2RCdwEzKQumTKZH4pYUshF15JjpRrb1t+CTdSjXjn9ldjX9iedWmywzQGi3xqZcczIyMjIyMjIyBiFZ4ZxbB2F0PpE4IsNzU+tigYXMWCm8KseWzjXVurnvgl4kWVN02XJOkyjltq55Z3324deWqQ4Puo2i8ufftXXs9qeEBHR2V1/rZNXzjvXAlMCIFCBKDCVWLnuE6LXkrLwBszD3ecuiSgOHpky07g3kjuRkPWBMiFjcRN2Zyj9X2BNuf4RXRTJdBgH+ybRx0GCyG/haA9ZI4qCY9DP/tgVS76I2DeRSDcRBL8heaHje7BPAl76+6Ajdo1tFOjQlTMhIjo7D2McEkwIFgEb/n33vipl/t2Pf5qIiP72l76XiAKjXYBROg0M7p7Fxe99tw8oe7xjKSulWPu1r3g28p//3s8SEdEvffU1IooDTx7d9+/l7HgXtQtIBZggiMWK7xP1M9upcWbTepYDwSzfTNhp7ABjy7j6VdAIxlGHeUQwSeLahSQFYIvKPDxzJAoQVv04FvkmCkExnXYlLoZ3Lgh/cz0TLaItNfjP+KRlV8w4kD7V1zQBRqEPzHeQuojskRS9iQAaCVSJA06IAgvfhCmkW08PpF5d1CX29ZTpHCsS+3q2KakdGUOSvy9xTfuKaZFwa4mx11TPEyLeSBbSThLfacb0hcCVNmHqceZLJsmQyuNr4/YkHlVHhkcT97YPeFwhAUpUfsSUlBnHjIyMjIyMjIyMUXhmGEdyiRUHaT8HE8afWs1Y+313YSc2fYTxFxD73qkVKcS8Rfh7xPIbTKMWAGcZHqQabCDLo5jLZuX3ve+vx6n83JzTqv2Zj8i+9eu+zHMvP/aX4vve7LuPcYgp2xspCaRMAzu2UXI8KLNYenbmznITlSUi2tUxGwY5H53yccrXmBh5maeFpC/VCD8ayzQCqKcZcCoJPj1KXsOwuUnRZrMP8jfThAQQAH/RFUvv1Gu1bAarYNlXnYoMTOOAb6kwoaae9WqeKu7bwWyd9a31l2cpCr6vl5/3Uj3/5P5roe49s4gn3u9wzinhwFw26iamLMcDianz1rfr9dOHUuaf+8QXiIjot+/71IXVQ99f1Ul4v5ByEH2628byPPr+JYUhRO57+ohIP+vuyycsf+ecTtH3HGOkoZ7exRL9hHet7x1JtAWM8c4lLCj8NQbfxiOWZ4otAUbWykiaEYU+wBxVIeUsW3QqJV1SVfGcmxJMF6Ye94myifPgDymjHaygpn/ATIkfI29TTKFcHMxXVz0b0zOk7sp1zFZyA6J9yWFifRATr0FIOWisGQPMJc6BGHdZd8vKOdif+loZ8VUThLvhY8rVazJ3it8g8RjU1dtRIAxhqSu63pwlaQl7ymgGU8TKR7zCkN+R30M3NHhkxjEjIyMjIyMjI2MUnhnGsXWUFBm1dv8DtHDNiXwahC/ZT8Ht2VdrGxjHtpKM5/7zkMOPYRojn8f3vchFuMyLz/utYhwn8J/ZxYwjfBA++F9/Wnbd//f/MBERbf81/9jA0mhC9BGLIhdTX++S057tduFRB1HjmOES38QqrKjgnwYB8Tcf3iai2K+yMH46iCzWLEYQK3+6jGOff1m0b+B8tKcv4lR/RpvtvWhcrT0LZgXAtUi79XtEPSeLqnP87MpH4G83ns1twC7o7kMzTJe6SIyYhWmHWNieY5YhIgr+WkMp7sCmQND8a+/6iOfqnaAqgHRnFx/1vrPC7HHkqXsU2MD9qd8HVrNkhunT3/hAKMO+iDuOAJ/e89HaexWtfXZ2TEREx6eb3vsDwCzK7AAmWrHpNu0f/PF0bXimlonW4/VpsH4pJjSVQtSi49f61JQH+q8VFBHiaxeJ9wrvERQk9Bwlfn1LiO3zbjXH7MGI4/Uxfsb+RLAxvtCc576U9aDex6wTIq/1O9TnM6zZyTAO0GZuH/pAp7OrpfFRfa1iHAODBMos8U6j//FKIBkAC0jrXI2WkRLmUXf/xB7sXrsznAasix06yzKa6vpi1UoxZzb6PBEf0Sk74FdZz3gMCfPcZb8l6YgInPN8USYuapnHhH+miLJjjuFzovrsS2bO1f9bsfabIjOOGRkZGRkZGRkZo/BMMI7CNiadQHg7tFoYsTgWmz5SA0K/cWv8GYlCisHWLGPqhA+aZRpVVLU79yxKi3reedCpF0noaeYZEjfzzFK79MxVcftUyr70s28SEdHv3fY6eI9/0Lfnw3cfdJoF5nF12fVPOzrxLCRYRPh6If3VZBrYVzBn8N0Dw1TrVTNStnWuFIDS1sfoSTEQSCZIMYMWkv3MaK9pZtTew6Ts90ksTDpI3QacX2O1zJcozXEiotVDjlJmFmByy/uatlNV3+UUjScikjSAGkgxaNOoaTaqL0XjYuEZQ52KEhHgYP+EmVNMDCJgZ7c40vxtzzTq1GH797F43GPvi/jxD3+DiIi+/I5n52evXUjZ9dWM6/XXQOrB1XkID92/6dnEkw895vtjrVOlRIDxD7YJYzzFLElqyzCBcL1dX1qTFSx65o2kp5SzfL0JH7unDTybMczje4XU+46o507/Jcpa3+Fq22V7Sn4nwDrrekr2S5tP09HVREEdwloEkAmvqrUlpoeKU7Ds7yEKEBgnRSKHqh0nldK07L2CPkWYuHjWDCyimttrmRj7gXdCMvDhXem5Pimfx2KgDO6rcp3jnfMHhrbocA6U6WhGImJdp2SdxhXgNwSYSKIwz4o/qrClyvq2baK2iz+jZhGvGSq6rG370LluRLzGmGkoM44ZGRkZGRkZGRmjkH84ZmRkZGRkZGRkjMIzYaomIorkeBRCmHy3vJQxTrBySLP8EPpmK56T4Bh2qN7sqHPaGBkeIBE23+69Kc2dshD4eo3CnbKOxcHbKbQRfJndJ4J0yfx3van6A3/3HSIierPywTef+ePBVPfKc95Et7/jufbLx948OFGBMBIEU8cpC2F2nM+65hxI+Nw+XXeOSco8llaBqUhbWaZs5Zy8R4LHY0zUQ5I9UpZNYjvIzKQG5YCZHekXrcj3ECCntOaUg1r+xrG4N0zTeEZRcABMYDCTwFqiTFgSwGTkZMaYR1MmXJg9cQzmXm0OhXkYMk3ly156qvjsSaj8/iy6h4/depeIiD735ZejOoiI2jWnxrztTc2PLlmy54uhvuaOb8fFu37fy696qZ6rd46ljOOgGLgaYAux/Er1Le5nMo3N/zrNJ97ngoXIU64RbU9wzDcTvx8m66QcVRGPwU6KP1UWfblCcBiCsfah/8tTnmdhak5IQ/UF45WROZu/E+w7wVOynuK3xkUD0PdrTe+pvmhMu+wcFT+r9Dvr1NzewsaaSGtoqun4+QwFng7J8VizcUrixdZ9iNlYmpkQC++kO0xW2NMWBauklUpzKLI3xn+u1C5t9veKCZIhIqKQITXdhp42+gOJ4yYWKSmGDkF53RFzAQAAIABJREFUbh8CfNqux8coZMYxIyMjIyMjIyNjFJ4dxlFhkAR5wsWyOIfaxV+U2snI8CRSDeogmD7U933QSnnXy5C0O89qIhVhdPkFMy9gQK88szerw7WrD74Y3cMrP+OZx7O37kmZL/0LnmF86TXPtLzwipfsuX8ZGJcrZrQaXrVPWQYG6Qo1dkboth5gKyQgpOyyKnBKxz5b75MixfL0sTpPm+3Ri8nl1LMfdSK4JpRnp2oezJBKAtPV3A+MYzvnPmUBawlOUsEBbsbsBzvs11dM706DxJNLpMojGtcXSG84TTDRFbOlbcvyQ6oMWFEwqHMOsim++5GU2b7l34XpHc8C/szvfgcREZ3e8+P28kyl6URAArd586ZnFd1SsUZXzNDy8Hp04c9f3luFdnEfIrVcKewr95/TzwxBLEO0xfjxBAbpJqkyx+Bpy/s8KYbu0zJxk8Q7jGdjZZq02P0Rs/wI3mpGsLpDFgHsa00ZPcdMJte/R/a8VJldrykN72vqecb11MqyULNlrRUL2wFj4EmHy4BVcMw51w3XoRSGQ+UHi3aYUB47qXfaspASSNM/F4Bp1MyeZWaTqQbtpUeU7RzTFldMnQgKhqzP5GYPPTOOGRkZGRkZGRkZo/BMMI6O2PcwIQDeQAHE2u0Tv6blM6+2SkWgTTa8b83sDFIMJsS92w07IVhWcapT8bl0GQUwjXLOctG9Jp/vLpgRKWN5nuZWEEsur/wNubVvHyR77vxmYHDu/LJndd7+Ez7l2qN/3TOPM5XOrpozK8ZJ2uGflmID0VSkZZsMpMUT6RJhcMKxrUmLCFFoSFxoX8I+keRpqUXHic/rbU4HQ2kYz1f+2Rwz63o030Xt07DspmYVr9hPsRxgqHA+2gOxaveQWWftm3jMTCP7+rXw7dJMBLMKxZSZm9uegUkxTrUR7B5ihPD8UkwjzoN0U/D5C/UXht3c8H1qVvL4Rc8swi8Wvrjw/VqcBIcgEbHHOLvnj9UXKmUg3D1v7aN26vueGGHnaenbczr39X3j7FbnftEXwlaqe8BUgPqG2HQwVX2C8ymk/d3iY/KslC9mn79cVI/xvQTKxHve5yOZStFYGIZbM3vwKcU14VuKfouEtvkFF/kd9vmd3g7jAuMK93LMDKTGilnvpZl3ovvgMTfj9mG+OZruOvdg54AywWBaVhNznC6DsdZNZECd/YX5oktZWRp+H+sF++uueCwqn1Dxf2S/6fKY3+Et++xtlA+4YbpEeFvPG/wvxPyb2cCc0vH901/k5lrMhjXwid2Fdonh0DzGFCs5vYzL1jNVHuwf1+f4tZ6suuxutXDRrprlecq9Ghc7busejC8+h2si3bFYP3Es8qdky9Kcfe1n3BeTLoMJMfAhX1PXmLYmHhH8HtG+IWTGMSMjIyMjIyMjYxSeCcbxPYNezPT9iE75L/bApfJnWZR6ZdfE+8BOpupBGRYUTyU3b6dY7rEQ8in7Ks7D8mP6lhdMvvN5v0p+6xe8kPKH/pUvS5mv7J7j5vj2TU1U6eW7KgJ17o/dueuZIcsc6tuxDKFmInA3nZU6f24HUhA+qevNENMITJlhCT6cXRHhwCjFy1zNLopPFtcDpncxCQzV+cY/t4dv+fSNbsOrykV3LIKhqrCUNkLeKXwzfdueNFK3L+3cUJbP6qFnhx2LoWv/RSnDDOhm5d+VQjG0uNamZRUAHvd7ZqOmim1bM5vV1H7cz+ZIpzl4W79v0FOL7dtCppguQ2hhfWF9fWn/zFQdVrHBpjfVsD6FevzKlcBoM6uumVVcqzVkSmShKCHubdqp5x2TDhXt2nM4baG+UCx7WKfeObC5hnFsE6xk+Nytpg9opx6vVgUC4tRtlZhfwVBJSj7ufzVhghEEYyUMYcqtbyhyuu+YHq/G4jjko2jPt1HRGrBaQqA85W+IsYNhL23Rj4eZwU7U+IFzQa8It673mhCKVN9a38tGGWKgJoMB5lKsIiLCR9CJmXHMyMjIyMjIyMgYhfzDMSMjIyMjIyMjYxSeKVN1oKgH+Pokb82HEoEzndORq9o6qGqT9QipnVH2T2OiFlN3oc0jPSbqwnDoROT2zDdXHMxSsZl3GR5jfdsH08zf9h7B7/95X+YbD1+XMssf9jJBr932gTOfe/ACERFdfMNLo8yeC87l9277ei7ZvArJmMhpWwR9cdv+mpNEMAtg2frosDHfJJ3An7KpECblLd/fnh3IF4nctnvjWD8pg+czTFcLDp6ACevtx0GCaf3QPyOIe9vlm841DdMoTFDNgEkGaNmsNGTOPgSHBHIMnYeztWmzuGbpGuWE5m3L8kMtB0yslRlOAlX2ccW1MlVDyqhkN4x6zfUsWVJoHp6n5GqvuqL2wCFmaxtI87Qx5DKQkoOZTOJ9h9yLDbSKzjf3t1c5zCGVJLmqD7jGhKXDEFxHFBIPiFi7yRNPFAKy8O6Ga2oTugkcE9ksbm9yHnK9n/vM2PrzdbJMY+SylqovgJXzfQIZo0rLBxmztQRYsRtAWyn3HA68aCR6hPerW7LC00kztN2HuSEh6i0wpnRd1pn6OvmaFYZM1Q2P/6KK59eCyzbqJkrzwyIZRGJ3yfuQKHuDXBjS10oCCMLkeK+a1K86HBNFM3a1UEMH/VL0p3MXZMYxIyMjIyMjIyNjFJ4JxrGlAYdM4/iZSmfUOcUykLgI9TCMRMNL7etoEaI4KAbtmJjuTTGOnGKwwzTCiXWvVsRgGlkcvOTP1IZglvqIU3PNZclEREQv//RXpcwbi9eJiOhz/6JfYrx06llFOJNjBU9EdL5exLeZcJoPjCMzQbxfsyoNQZqie4wovZoHgqxF95hlHoeI4KHVe4cVEwFvteLk+8QKH+fotiMIBo7r7z7yTGP1jpJV4lVefcznscg3ZDIm87Dkm3F9u4IZL75Bpxg0u8wO9/J0adkhcemhIJmhlGv2/L769fnHz/tgmKvHPDaVGHrnCswqFopxaTh1YcPvmrvyn/GsN0o0eXnsZV/APEIMXbOShwjKh4CV0acchP0uzDnOTIQpiRe8z10JLH9cP0+bZjLFLtrnBtminWrXfu3nl4LlYJZHvo/B0FWKZdyiLJjGpQ+Imqp5aC9JElhOBvORuk9YDpDe08m1wtgpXCwTtOVjU0llmJDwMc9eM44SDDPASmLO7UuJmPgK69Q3U5YdsJlztqDsEPQ3DfXL+eg2VMxzCphHIqJ2z2VNbFPUBBNck6SQ+4JihiwnOCZSQKpdVti8jctq1MI08hylv5bRFRj3kKxCmslI0oa31lrW6v9jS2bqt4jM4Wh0PHxHIWJqeViCeWym/UEu9veTZuVxrCmvn5wy45iRkZGRkZGRkTEK1zKOzrmfJKI/RUTvtG37Cd733xDRDxPRjoi+SET/Qdu2Z86514nod4jos3z6L7Zt++OjW2NWGCkkmUecB6Im4evoWvPrXrYmveCTQvtHWoYxOAFKEWEax/hV8nntMfvIMeNYnK9DfVxmf2ce1e9ee0HKvPp3v05ERI/eepmIiH7vR/yq/tXnz4iI6K1dYBxXF57VOTpl5iUhDGx7Th7HCImdoXRc1/lFppAqY1nO1LXANlnmU9/DbOJZJr3CJyJaK4aWmCH8+v07vj2cPlBfspkbiQswjSz2PUmIOFuGSjMd8t8NfRGvQ/DL0/uuZwi7FfWzkpbJhm9bVBYyOhBMx6Fl1ymnZVYRgtGNZijQ71XM3pbn/h3UKdxW5378l7N4nI6RtHnaqS3HoI78PXnsmNewUGMcKSwtjTIqJeIAK9wRHd8pVpiFplvzzHHFzaVKubnx5x294OXAwMDrvoVP495YCbQRqC/F4JClw5bVn+dmDgCLWKoyYP+E2Ev0FxifsmDh+zYuq5nIjvscyiTrRfpXHrfqeYockPWtZskkzeZBzNsx85ga0uJ2bY5FjFePb2Ny2rDtS+jygGWzMjwpmZpmaq5ZdsvgJoYYURtDIQyk9nXEvybFX/TFZMoIRsjxSFckmNCOgLqWHbL1hS+NUA9Po2Pe/TGM408R0SfNvp8lok+0bftdRPQ5Ivrz6tgX27b9Hv4b/6MxIyMjIyMjIyPjmca1jGPbtj/HTKLe93+rj79IRP/2E7ekj7AwK4mhRXzH9yD1K198EOBXNuA0CR+olEOSXcanGMMeprGdlN0yAB9rg0NSuAUWAEfktOO2l5ch/Vax9cuGkhkXlNGirvXz3u/u9mfPfdm/5T+/8Ye8r6T7+KWUff55/z98g2y6MA2sjlOPyJYHA4BzdErEXqZmIC1hCpaxHCpr/Sidi0XRU9jxsceXwQ/0wX3fly0zXY7Zq8hXCb46EPOexn5mGuJPZlmthIiwDJX3KGI3JS5t26CHs2XihLls9HPs1u33dykEsCb1ZhJ9jtgUM1G4CuLQiWePY9z/NafzcivFjvEzQiQ2xMbjsfQeOSw+IWTs8Ktl3zkNmc4kbHME4zjifapSCQNYNQDpJdHOFTONYBmJiMpTz8JbX0wtwo/7sfe3U0T0pESkdTfiWq5VmDKujT5HaRONsxiib6Ooam4H9u0hLK6vWdZRmZCGsZ/TsfPEWlmIbAKCpCXAVo0IW34etfpOBCvfy5IRkSPMUVw00fReJi9yEIy3Uk8yqhosYnx/MctpmMYiUUbqM21IWC07cRIJ/0Vz6XFmssQkKL6Slt0EGasj32FVND6rSaHzganKIfq8un4+exo+jj9GRD+jPn/IOferzrlPOed+oO8k59yfdc592jn36Wpz9RSakZGRkZGRkZGR8V7iiaKqnXN/gbxn4V/nXd8gog+2bfvAOfeHiej/cM59Z9u25/bctm1/goh+gojo6IUPfPOdgTIyMjIyMjIyMg7CjX84Ouf+PfJBM3+yZTtQ27ZbItry/7/snPsiEX2ciD49ps4ntrAZOjdiwfss0mKy7s+lKkhpvRgZnsisbYNhrOnan+C31kTNIfFa6LO49FIUbsmCtyz8XWyUNAjL95QbdiJf+2PVnWBORTANZH1OV97UPTvzAR2QkCEiuv8xbxaHiW7vrg/isYEvKSDoZJIoMyRxcQhEzNUEx6QAEw/KQKZjnsgDi2CYR+dHRERUn89CPZf+vuoTNq3NIdqeMA9CKsaYQxslOg6zWwM3gKTcTe9t/b7CSvSIeUmZdvssoqn9OH92vIv2Vzrwgh37RURd7GeJi0DGB/EhLB0jgTVE5Hb8Hi7i4Jib5uaWdr5HS2UtO9S9aGxS1AjBQ3FAhzbJw5w9lJMe/+MYAlbKZXiPYHauWBT86oF/jyCI747D+J8v/LMOwVKJ98gGask9dc3Zc363CnMPeh+C3/BZtmoQHU/9nNkYu+euCdfEXGmDBHUwi5jDJS828mTzcTU/2nowhlYbNf9w39p3Lzn34dXAtZDPWwUttRO+JsaHNeWqejrzUBSo0hMUkwhm6TNn68QgVqpH9t806YE1CZut/z82H9tzbXkNLRYugbpiik+4KCFvtDXbo75Kl+Xvj5kJYNKeej2mai1N5PqeYwI3MlU75z5JRP8ZEf0bbduu1P4XnPNvi3Puw0T0MSL60k2ukZGRkZGRkZGR8WxhjBzP3yCiHyKie865N4joL5KPop4T0c8ywwbZnR8kov/SOVeRlwz98bZtHx7aqCGCqW+lEbV5gDwUx9ahoJinBcM0WkdeDcs0ChQ76S79b3RZ09496laElQrqYXZy+s5FuNZyFrXPrXyKwdl972t693Nh1Ty9ZFbgFRay/o5QT2gimIfYuXyiVq6WRax28QMcDnLhFdV7EISA60KIF6kVg8N9V+oFwTD1Y9+P5SrcS7PgVSkzVcSsR6sYFwRzIIAGfvBIgafZrMCepPQm4nv4ZiIl0TMWmv2wbR8j8wP2SQIm9IrdRtGhOpWCEExvy+wcApjokr3DFWsxedGz8hAA325ZkFoHSkxHWCu+SZgohtwKdbdgrLTRQMSgY8ZdJIui7kdQl9/IVDzAOAbB7m67zrkvJZDpli9bqv60KQdFdF/PLZZ1SgRcgZVJBboAU3MMATCpcxalnxeqNg6AGYMiURbnd5nQ6+utVKCQpF3ksS1zSYIhBOSrB0ywDjYLjfafhZlT7bJt7Z+qDoK8yql6blJ34pyOqHdPMEqyupRVJOgpRfUkLR5P8BNESwA5/q4HC5majdAOCZhx5rPaNwZjoqr/dGL3X+sp+3eI6O+Mv3xGRkZGRkZGRsY/LXgmUg4eAhueThTs9/AdwK/oKBF7X1h8QpanrSAyy6vuKQsO65/kYOv4GM2ZxYv1SHpuQtUz6fEZTKQcbF64ExUp2I8xkuxhSZFiHSe+b24HdtJBpwJSPfNZVHZ2Fs495ZXN8r6/r0ebW0REtH1O3dv7vL/P3duesQykrvZJiWU07OJGpxnrSzEYS2jEshPwSUQ6QH2tC04Td7z07VwoH8JdNYm2JwtfBj5HO+Un9fCxlyvaP/asJJhGp+QL2iPuF7xZGLBKVFfW52C64I/EZeaL8MzBJswW/r4CgxDqw3mW9dhvw+sNP8rCCpzvu9Q9yhSQMEmkmQQsGxD5xIHl4S7cinC3LsPtYB9QMFZg+FzCfADRajCN5VS9u5A24j6RuWHerac84vSQK+4niHyrskiPt7/0Y2jKIu3zRRhnlhUVF6aUTBBDfAD3ii0yYtw2RaB+Dqn0gUShj3UbUQZsqWbxJE0oV1iz0DPSAdY6neOaxzuPz9mJ7z/NckKcHf323L2Lzv2fX3q/6RpWB/hfJSgqMGdDzLYwqkZ0PEbsUy19qp6RSIMhDSA7dZZtl3E8a5dRfRMep5Mi9AX+39Tsk95O+bPyg+T/+4TJNVNbmjI453waBNPhB4lnLGyiekdQY2uE8DcrP8Y76fw0UmwpZFzw/uDd0ykCZybwAMf0s4J/Mm/LbYItRX0yhGNmTzOhkkLPVqA/Gp/NIOrtt8VOsel1XFbI+SiFIX4X8PdTnLHX11MNDGZcwnz5hfvz565eUPMGX7+e8/ifoo7Ete00eENjVU45mJGRkZGRkZGRMQr/1DGO31SMSQM4gNayidYZ52lhRBhUxL7KMhQRc3E4ldP+n2BPmHmcP2T/n6twL7tzv/p+cM+vWN1d76u0VNGvYAIR1WgjrjXbAOasNsxBq6IKwQ5AkBwC4pp1w775qfcNXXC6Mn2tTRuXPbvy97J66BlapKEjCsxiyatl+DO2J2oZ9wSOPSJgrBihQ9IHgoFQfF6nbuuYk/KPdOKzGvu9pcr2CXgPnneAT2ac5tCcn6hfrikRi8Z3T9fd4zdaKKYEzAgikaezbso7sIY2onX4fmJfNKIQgWz7K/gNhn02shnQ/pbiqwfRfo66TLKcOIdZ8JLfBx2BbQ0oYIl1GtLTY+8vXZz4LawPl1eBeqmvVIpOCsxvAXZNPY8ds+bo9yfFoA8t3j/jbwjoucUyjTYCmyiwf2E+S7D7I95HAO0C89gkxov1O03WZ1+Foa8lZ15wiXBOlfUbYRpT9QrD188m9p8zcE1JT9h2jslHTBt6Z9uzTaCT7lhMR9qyhnvnZ9N0LzooWm7xhH6iN8KIa2bGMSMjIyMjIyMjYxTyD8eMjIyMjIyMjIxRyKbqBJK5qS1gxh4yP+PYTRSah2yAtqiW8Olrj6LHRdS1Sufi1oFE5RZmbDYNb1BHKI99xVsc+PJ1dn6fLaXMw7ssD8Fm3ePn45y/2qQyMflkbQ5ZomCuudx68/gkYYaGKWfBJjAEujy6DIFCG+THhfgwb4t9t9/rJfoCF+D7XivT38JqXWCrzEkwZfaYG+uq6yIxKLnTY+4q1LhIiTX7W9BuCS5ZNiUi3DX5YX+3ecF8nDCL39Bs7U82XupD0EVMMIWg7D6PchJ7k8McHcnLTNkUWSMwgU2d6n4xdrEHQU/7XXiR7LWGzI19/Xa8CO4hyC9/fhHLdhVayqbHvI73QksTwaQ8Y7MxTNQ6zzzuE+/e2Ree77Yd+ds5yCaIj5fmM0mHwVSdcjmwcwhcSYbcPEJOevVeGjHujstAJMcTBx/a3NVERBXzMvWAyfomUlq1da2IYi19n+7reA5J3acEJTVmf0JoG+Znl9S0icskIXMeKjYXIBXYMsJsTKZoqhs7jz/lrSNBMS5ZjzYjh74w9ejXFnMu5HIK09DERdqh7/i+QykPBLmX/urs+e0NvfEy45iRkZGRkZGRkTEKmXEcAWHk3PXsYuT4Ok137+AK4wC0kpZQtYuvj2uIRJFuFxx3mXlsLZWjGMcCgTJgFffscL/SJ8TSJyijV0ULlvMB29kWt/2lWAmoVl21XbKTOvvTN0vIBqmlFAcVTN/yFTy6x0ELSkpF0s8hyGPD0hersMwCiYlAF0nDBdZCrcjaqVk1Y//g8g8X6hbpOG8PyJLIyhrbJAtlP3dZTssspYIDukxXoj09gRzJYJaBNluA3Rwi8m29KX/41rQ9CqAx+1qTpm+olWAKdeo7sGwYeUGEucvE4Zqop1ZySBKQAmaqjtsZy/vEcisiuaPYagTBzOaeHTvi7SQhxr2v41R3t4+98PlclV1xqs31zm+vOODl4lGQ85o+4oCZS1/RS1/x9331vnCfVx/g/mIitGXLR73hi6v7dJBXGsEqdyWKEiybgWYR8b8kMIAsFcX7iboMI6R3KpVy0Aa+WKYwVcYiJSxu+yIKNDSpXBse2zq0SMaXsQSE+Ue1Cc8CVodJor12rpsmKC+kXJXAEr62tuwY1m8wkUfH+tBf1r7QqXohnt0NfFHV2OQcYBU1aydpHNMMpr7+cFBM+oZsfoO+a9j9faMsGkoH/CzJjGNGRkZGRkZGRsYoZMYxhREyPMJCDlAj7RRK5CP8WLB6qW1Z9RkMI3wUcW3tvwjGkVnI5JVBCEIVo4FwK6889SVXzORNfX1Hb3Mzl6GPtreYMZjh2miLuiSPNBwr17yKZyYzWkHxiiyInmIprHyDuPzygW/fw29nNuSFMKTBEOKaED/Vgq3NMXZyHw49etuZELxVPmPt1lQAv5/EElF8s4p4/5DPXj8HOG6YPW30CVv7Y3HZIZkaK9qcFnHuXoMo7i5hHI0sj5aVsf3ujBhxo1hAKwLTMHNSKpYS/ndos4iXq/Pgr2vzEJQpdkbuIb6XlI9pEAXvMqtox2wSSwhpHzvUCT/Fk5n3kQTL9tUHd6Vs9TUvgL98259/55EvM38crjl/yCkGLz27iUQErr0tZXa3eb444TYjHSd8xzTjCOkrMx5SY8n6Osb9n+7nyJ81Iamjzx1iB5sEfQS2EP6ws4Z9rXXdI1hJQATOTRntbxsAQf0m+kykGGyIq9cxjRWlaixlEPIWleibiOe4UK8aZ/gHrCKE5hXj6EQei1s8pMCUot56inQmS02ossSasJADc2hjfBtTrGLnOzSRchBJOjpI+YePYQH7fjJEfpXmUikfx8w4ZmRkZGRkZGRkPG1kxvFpQzGQwjgChtnzhdJLHPFNHBNVrRnHaexrifOLvaZcuDnMXGJl1/LySKc5BEreN3ng0wpWzx2r6/sIzO0t9v8y19E7sbLbvMCrNb52qZbh00t/79MV+1OusVXRoLuYQcA5m3thH/wmsboC09guw/1NTjwjUr/r/bXEjxKMkl5aIbUgVsYcgR09I/FpjJ9r9BiNy2yXQRvhC6jZp55lqWaokF6sMeMpGn5tXKawOR9HYCjyesjHEa+NZZaGomjDZ12e9+GzsIu6L+J6IHoNplEzJdIc+Hgh+v40jKHtOha0hqj3TKW2BNOI1Jbwf9R+kPCbtExjCoX4rMb+eB+8fSZlLvb+vTxb+7ENxux0vpUyU6bhV3vvp3ix9ec8+M0XiIjo6K3Qhhe+4ssu3/JzAOYozCNEJIoMbXA49Oe8G17wkxN/jXru+6J6xdd7dLqN7p+IaMdpErt9of0X4yP4qH05bRQ1+mKqlRoMK4m+SYl7r6oZ74v7X0P8DHnALSd+rpmpvG87prHs/e1lLIT9ITqbomNIbOAbFEe1W19HIsWiI3WntbKoOU/8wwcipmFxEV9JEc1X5+CdY4ax3EC9QtUD9g9Tbxy4nvbHQ1rgxKsiry7SHQqTqeYo870kPo4gP3WEuVgmsCPacHNiFjKVXtBGPQ+Jqfci6TvJO6eJOdMYs2Sb8Fkdw3JmxjEjIyMjIyMjI2MUMuM4hANSBNo0QkQqCqsB6wG/w7DkCBFe8I0Y76jWifJS7WiMP2RUL+6LVyjiDybLENU+sI81dBhZ301denLFK3NOCA8fjv1x6L8Nu0pVC39s/ogPYHWpVmZgQHEPNV9SMxsFr5YnK46uZsbRqdWk+OxU8SqwUVHo1TlHhC5jX0fHEdhUd+sT/bMZ2MnuylqWZBIimFoiphk5/VQtE5EaHeIDZ1eyEfvH42IgjaM9D2VDpPNhTpQ28hqL9zFDPPj16Z3MVrBfINoV+VWCWTL1DMF1/hkou2XWR41t+D0SM5ZX/Lk5DRVCX/HWctNbd1fvr+vbCEyMniSYs6NJYPYq+N2xnOrduZdCeO3ooZR5d3dCRES/8I0P+3o/60Odjx7749Or0Ldg7Pe3PAsI9YRCpShF6WLHEeL8Dk8fhfu+I5SZZ0LPSv+Cr/g2p/Ouc9sYWVsbFa2nZMs0pvwWLbNoo6oLRRVtau4DcVCuonOIQuT1hJ/JjJ9Hpd65aucfjp020Ia9KmuZRoyXVFR1g0h/eXf15MDfCRIxTRGi1xMMmn33db9NYt/SJJDGEb6NTHqXO+3jyFuwgHYYaMtCEe9LvebW7TQRbB+YUIyvAQ1Ee02pVxvoZOLh6hP+jOXO9mX/NXuR9Ie8gYXohtRhZhwzMjIyMjIyMjJGIf9wzMjIyMjIyMjIGIVsqr4pQAuX/b+9JVxfJEFikzUREdU9KqcV70+JiBsTuhYAxzVFaDtJ4cdOyPIZ96SDd2CGYluRyA0ox2dxZuZjsIaKEDgRTdaxE7Mz8g6e/XypAAAgAElEQVRaeqGQgBk2EVXxVv8/WfvCC7a+ldsQqMD6xx0JFE3zF+yk3bCpWszavG216DIEwK2juBaxHUq7hcv3BY0k5DBCpIQxW0aBL2SOoWJdjXFHMPujfT2BNNrMfYjZus9k7Y9dd/JN7DgJRGLo3Jf4PHBaATkYPCJ2XdCSPZAfaViKyV34d3aj+ujFW5dEFEzLMH9ulfL90dRHA8CUiRSZMF1rs+oMEi8caDHnAIkvnIXoMFzrcuNNwV9+0x/75dWHpQxSbE6u2A2ATYinX+P3QXu4wDTN2+m5LwzJHQ2YqF3FgRObYEKfXnmz9W24T8x8+85bv93dU6LonOYQ4xZi+0NjMZXGtEjss0A/z8vYRjopunM0npuYox2CUtQ1EcCEMiwRX7kQjXJxgByPlEHgDK4TuWrE5vZUfBvaVdfpa0UxKBDJt+ZZ3eemb1NzFN4bzKsIUImCY4wkjhxzZktBGkcCDRMma3SLVbhLimdja+VztKRcEZeRgBP9dWzOS5m+b2IebhJuaf2Fry8ykNshB8dkZGRkZGRkZGQ8PTwbjKPjFQRWD2qBZ9MPya9hLRlgQ+p5wagXiiJPA7kaloJwS++gHbGAhkV0E+6miequGctEoCzOV+c2c5NoHmydciZ3NoBGVj7smL0Jq9+2jo+1aE8ktB0zezhWHYW2oJ+wEi46Ss3q/8Ywjpc+FVm5Vqm1Nj7ApD7yfVKdsOO4YgghrVNu2ekb4r98e5OtYic3XJbldyZr3+BS9YUwGZAJeuzru/eZEynzzsy3cfsin3/FTuGbcIP1Mdezw3Pk24YsT2r1ZcWp9Qp23rPcG2AI7RnlpFtHhyfRDBqEaU2ptu5eszFrxSgtoWE+0T4ISethUnNwUlOb+hQTAXFq1IsUeGMg10owRJBoCSkSlUxTEVMIwlSpZ4bSYA0nHIwxYUa50mUh0bNHkBlfRwl313gXIHw8Q/NCPW/cv0NERHOT/m85DZTLw5UPlIBYuJWHgZQPEdHZlS+73/l9kPKpzwPj7hBcgz5Bm/UYZbZ8wu/G7IzZxCt+djr9KEtgIfCFjHWDKLyPbsvbve/bdhHSEroLH6Qz/eXPExHRi/df8W2fP0dEROcnYZxgyitPPWOJ8aaZPfT7nOWPwLYhNSIR0Z5TMS7nHKjCMkh6/IO9nRhJm4ud/45o1GQAhhGsbpOYKCC103D2g1T6wNuzNZf1Za5YFmnLbHOtxmJHbJ+3m6r7Nd4Yll+LhE8kcCZmLrF/tQnPqqnjuhGY5lKC6nzNCkkQNuE5Ts8xvnyZ2TmPcRUrVpjv+E4iCc04SkIJnkPLbhn5PdHE34ma8bOsYcNDRthOdZsytRjDTpH4vdIryq3/H2D2OgwvZK5Kc3EFfN+WaLtKC1yzRE/FX48Vp/Otw6M+CJlxzMjIyMjIyMjIGIVng3F8jzBoq4c0Dvz71CE3Md2CFISTsIJq8T9W3fBFTPgiHCKxIwzfCIhIeHR+7EfWIhVZtOIBG2P8FSFQXnXbICuelNOMTUeFNmjNcbCtfH7BLk/iv6j8IYMvVcxw6Ha5Hfs+bTil2covXecnYQk1vfDSIrs7/Izw+PTzMPIJQymnejHG/cQlrjkCN2lOxx+Shn27ngjvUb2D0j0J2aKD6uatsIYmlVuUQpIZLmGkYSBQbK6zIrpgbBUbW6/8/LC68pTGKvWaX+dcpIeQSc8m21koJEwj/G6Nj5auB37F2OJ9d8pq0JkvWrMl6vhEy7y4V36De35nMc9uvK/krd/zZXa3w/y7foVZFMNep7Dd+/NS6QXBRFspG51+ERI2W8PggU3UjKEwjHBFT6b981iwz2SKcdw1aRZ+KL3hEJrEu38otM8ofHwhfi39r/sC7w/8fplpLJRlp9ywDy0zjGD0tDSN9Qes5/0+2zKUeZwV4lgfyrSxEUk+Rz6GZv4/pNtvPPX1PJqhR5aS3pPqJFYBhQeuM+DveciQyYxjRkZGRkZGRkbGKHxLMY4dXwjXPSZRx4j6g29iSuwbtAezi62OcEY9c/gZIn3TiJ/tiZWKXb04GwqWOCarQJVOsECkoq1X+yrVMZsg7AKuqXwwLeUTmEfNMsS+myW3p5mqyFMQNuKzyitFXqiXG5X6i/8vOWK65KhNsIxEJFHn7sr7CLVXPg3a9K3AON7+Eqc2W/jnt3mJffVUhji3gx8YGop7gf/We8TUJSBRiTetYMSSUdLtjVgyjiHKhzRng3A4ynYrvI4ZGar/IBZV+3LyFr6bO/YThE+o9jHds5h3gXGCyHrlewaG0kaP6w5sO36xiRuzaS6tcLr2dxNHTRdvNfCOQqAZrNsusFxggib+NRJfZMwNWtxb5hnMF+LPqN5L4xNNc/8+uoeXoe0VWwsW/v1sL/y7e/Jbvi375YtStmY/5c2Rr2fCzwxbDSugrseHZSHxrLTANlX9jKU+R1+DuCun1G0PfCYldSEiwtUXE0Tag8h4PKa1gQfTsx31+7rLWor/dBt/JopZVo0qsb+QsY2Ku+xrveHvQBbHn5759mBsERHNWFB+dsE+l0gnq+b9kKbSNALjX3+fl/HcImlaE9/58FvEOZpx7KRbxCWHGMgx8+KTWLD0pQ74PdGJ4NYWiuA0zp+71STI5F5kxjEjIyMjIyMjI2MU8g/HjIyMjIyMjIyMUfiWMlUDEsYf0dYu2ir7md8mhLalLIJjtND2jM1bENoWwW1lwrJm3jphAumoU/dDgmFEjBumrXBNCSRp4/botsDk5IzJiRJBMaGdNqGpkuBobH1sat4qMxfaw+YyWOUQ8FJqcztLeUBYGAEwWizdbY3oMBztH5zJrlu/zk2fvERERO+ecK7Y26Gekh26mynMxHjmCbtQ0TWHXIsR5tQnDlwZY6JOmO+I4tuTWoJKO5/bra9PRDh1L0O5rvtiwYZM2EOBA12x8YSnuO0Dew+6nft4bd1CyiYV65QwCwrseErZhfA/3qNpPN6inNwwK8JEjUO67SYYpoXZfR3uacYyVrPH/rzZhQlI00L/lTmGeaPR5mw2W7MriVjs9up9xbw1h8QRj7P7PoH9nd9ZhPraW0RE9KDwZu39LZaSuRMExZfH/v/CmJijvNFscq1EzgfNVAGPyIWO7cA4g4kbYzEl0g4T9ZL1UYqE3RKC3zATo0zq2n0m5jrlpsBIjUVrireyPMn5SPLXc1DRVsm7XbJpeuWPzR/G7g9EQX5ndskSa6tEICZ/j4nYNb5jUqZqmYtj83Pq1atnLjqnURI0zbRrvvY7uvX0mp3b68u4xPf8TYJhZGrW3mRWbDw15dljA185Y76OMuOYkZGRkZGRkZExCt9SjKOIX/MKtpkoZ3I4hk/ML3kEvujUf0Z+R9jEqZbjieV8RFg8xTgaViUpzwPWTjygZUncaasEo4gasapPpHDaqD2R6LgEzPA1jVhvxOzZlZJ4I+vgmFiMu5A+CE7zBVb6zNqKmDduQUvtMJsoTvfcHp22DPva4yVfioWGt6GMe+cBERHd+YxfYu6PWGD4o0pgeAH2Nr5NWQ2WiZ2231NLx060U6LITZjGgWVqa9m7BJ0ojNwYr+0BaQ+0vSzjizYJ9mOIcexLXTioSjUqsKePeewHAoaisiZIys153FXK+sBje1QwEe5XAmBUcAAHrYi8D4wjiTSWkCFpRUorEViA0+qYaZw/DG1f3PeFlg85heE5s2OVmY9IBcMgSI3nC6eldvD+oTMeKBVigJMnyEPGHIVAmrcfStE7nHCAWm81uHrZ99HVB+dSZvOy3y6PvKzPbAIh8HDJMSkHLaPXQDybGbqYTYzlgcBuTtTzxP8h8KU7qKe8D5I9EAJfV9NOWcC+j6ngGGCMcQQMJOqptYwUC6c3SMEKearLrrg30lYu3+E+UUkdICg/veBng+8c9dI0/J1a8Fa+ewYi5DpTU4pxXDBLysyjtpLUSJOLABpca2COsUlJ0g3jMgcwjSmWsa9snPI3zZqm0h12L5Cq/PrTMuOYkZGRkZGRkZExCt9ajKP1hUiE5oMhxOrGYbWr5HjapV/5ygoAEjeacURov2Ea9a/+cjuC5bgB6SQ+QWAFtP9ij9yQ+CNpgHEEY2AFflUZMv6ZTq05WhczjkChhheYEaSqKkTao+vrAqZR2mXal8TWsw1O+aG6BftKsd/ji5/yZYrqfVLm4T9rl1fctxCG174kIpdiWKNY9yCubsTqbYw0zkFMY7JQ3B6R5RmRBTDFIpZWEFigWH7zQh4ix9PHRPJZUbt0HXaICIFQ6HckLuRwL/xZp1F0nJKvZWHtyQS+cv3XDAf6/SpTL76bMQvDbQXTKOnddH0g7eCHime0U4MJ/c4yKbNHfrt8O1z7+G1/zfl9fjfAJmJe1D5o+L8yFgrF8osvI88XIr0zVykHrfQZLDxgIlfBOa59+z4REd35VWZLP3SXj4T6Liaefdy8wP125LdIQUgUfBCnZZxuT8MZf0WwimWCccRrM2emcMbK6ZNiiIZCW5RMGdJm9mzHYFDSKiGWb30c7fugx3+N8WREvcEuEhHNzrm/WGpnccYpXnUa2cs9b3ms4HtFjwWWXmp47E02A305Pk8GOWZxSz/EaX+sJ72YqW+ML3JsQeypf2D6T+0PKRUPYFIH6rvu2kThe6zouiUnLj58baLMOGZkZGRkZGRkZIzEtxTjKGwK/A6jpQD2xWXJsIpEsS8jUWAn9QoBTCMiwEJUdTgPUcXiXzi0IrC+jSnA35F9HYV5jBZmvMKUhiSi13ANkx7MVYnlSN1099m2o1p2+pAu0L4prWF4wWzAX/OQtIxEslIVAXCwpKV6dhAYvvQCw+3b7xIR0d3fPZUi2zv+/6tXYhbRxQtPc22KCg2JVKdwkG9jz9JzFMt4IHojrwcYQ3vvmtmzEdcp9F1rzDkgKw69Dtq43XiGS1geRN7uw7QoQvDlwPg3vq7JoYxjeD+F6QiFW2Z1RLhYGMcUU8v/SOrBbugp2FKwQ3MWHADLSES0/Lp/N4rLbVw/Ehvo9ITwacQ8wZ/bEWlSozSu+J/ZyXbj89DJHHC0lKIFl23f8u/uksvcmd2TMg0rXFyV/n1fG6bQ/w+fXJ6juN9TzCPGAyKb4b84VWxi8Gn0++CjqKOhUR6C39tahfOaMltOPQh/yEN8c7VFQDS0RRFh6N0Fu2nq0+8gR09PLjhyes3s4pW6B46YnnA6wekFM46bwPiWK/ZbXys/daIojS8YR3xfuu3AO4fbscolKWUQzBNzvgdVL3zu8T0uYvsDlhjxbRzj05woc13EdLoiW7h7DTn/emNN+vMB32OZcczIyMjIyMjIyBiF/MMxIyMjIyMjIyNjFL6lTNWiljJwrIOEnTHktISZKmGqhulbzNgHNHSM6PdAruo+k7VGa/2Kq4SjMc47xExszdxEXYkeI88zWE/fZ1IBKmVifWPNY3CsV6bqds0mMDZ3udMTv/8qmOXufcafd/WKN3OJtMEIO8SgifpJgmKeNBDmGUMwl6WOHV6fmJMGTMJjos4gZlxOWEYKAsFVaKhYOyex/Iq+l4Llc5o6vnT0rMwzRdudHigi+D1i7EmAljGTK2kWmNnLLZsXLzlo5CyIcZeP2OYIs/N8yucii0IiUA5BMRI4p95zcX9Bf3VdgSTZAgfO0I5N1vh8ciRFq5dvExHR5DMXfse5z3m9fOtYyiyf8+/17o5/nvtTX3+10EkCfHtmbKre4f6UOdu6SYgLA8Uma6Jgop5I4ExXjgfYsxkaJmCdq3pOsYk7JdnTB7RXy+dgDKeCwsaiUVJTjnO0FzxlQtS73ITy5Q5bNvGzibpQSR0ksMpIMGlY9yCbMENLQ/V9f7jE9yakfwAt01eYd7aTZv5ANyRp6wGJPYYrGlHmKV0qJRzeh8w4ZmRkZGRkZGRkjMKzwTg6ombm0jI6Nn1g4qcujmEVhHN0aqGKmSRJMQd5AaTPSrBaIt3DgTD1XEnQGCFxWWHoX/8ozgvpAgK6ymk4Es8lCqLjWJHp1TyYPV6xt8lVG6+8eBWfDHixMPIYrXZYnhgqFbIamsGEQLe5l4j9qIyoOgKQ4MStHmxIpcj7sGpOpWzE/cKJPsVcVqaPWRiciGjG/3/sHe9s/8YnnycioouPYimqzmNGaLLw9dUs2Nyu1X0excLmKSCtYVulj4PBIgqslbAhqfRiwjIgmILbkgjoAJsg9anHCFkaBIlA3Hu/m0THU7ABK34fi2Uj6AQp7wZYkDHBALutb8905jtwOu0y26Kfz+MuKdkD+RVmbHC/EOImIqpPmI1kxnF/weNfE3E9Ekxxf42gBcyzBauYDo6JxwPuqbzU6QT9/0ff8AdPvs6SMY+U3A0iI5hplAe4NUEMpOY4zJXM2LqpEquexG1F4Eu7CSy/WEjYOgBLAOao9uw8VId39eUX/Pahj/Bxv/0lKfPCW16iZ/H4/URE9O7Wy3BdfiS04+5znql8vF7w7fq+OJmF+wSzWLVxOsE5C4qfTMI9bGo/BsEiVk3X5IRjknIQguBqvMxZxmde+DLHTN8dTfznh5PAvj5c+/8vN946gvdgrphVjAsEzCBwbK/GVt/7B+ayvQo/CzCGphxgNeVHc3S/UWXAMDLjeM7SaKnvHGud2in2e+3Pk57EGLTyTURR+t/eMnx9CIpL0aliaHlOAjsPmatOohAicma+DgE6YV9IHIH5NfHuHsJi9kwbEDMnUr93JnG7CkW4o+3lJqYVqzC8DkJmHDMyMjIyMjIyMkbhmWAcWxrxK3zMr3T8DLbh6er8oFphfG+00Gcdr/SFxdMrizHt7KSA43pSKzGTYjB5uyIpBIo1ISVUxb5Fwh6mmKoxSK3kbLN6/Dn0/oN8QPuQ8nWsY7bJ6b4wzIYtq9F84StERPTSL/klWDPxkiBXHwnLNjCN1YZfG4jjapblgG5OMUndMn7b8VkdKJvEgCxHp+hAqsEnwZMyjVJ2RL/t98w0Nt10gBDxRp9M5/4ZC7O6VZaFI2ZN4UeGV272HjibOjPvyNYfbrToOPzQWHLH8WekfyMiml7ydgXfM55btNi+8X1upy65n4i60lyN0OHhfPFzHjFgD8G7D6OPbqq+utiisHjbM1bLd/yz391VIuEz/z6fngS21QK+h40Z99vKX6tQs771RQRLOaH++xaZn4R6tRX8TrGTgLPjREs6jRDUt4L++Fzx+IfINxFRuWFLHVvzxI9RSdqI7NzQ99tNpN/sVks6oew0/gnTam2hkq1QIpUHx08dq8D/mG7Db4CUVW8IN0nocRNEv0WMf2ZSLqjP9fuG7c2MY0ZGRkZGRkZGxig8E4yjIOXjaH7wJxdUcPdBoBzK6pUFr7gkYnrizGedqivhr9iDwKT1r0ycjfjSvnrwD2R2rrVqrEn/DtNmXQYsJARNTZqwURgjQp6C9UFMtV0iwqHKGrO6ESSNI9+LXuegbuu/mEi/KIfKftqzmHu/oeJ3fo+IiF6evEZERG/OF1Jm835uB0ShmbkqFspndcxSrKPY2nOciFoReO4eC4V4I2kEU30JlsIurXV/xeelUg0+C5iYKGjNssCPUphGHFBCzyDD7P1WK54OFYPswE5yXyAtYDkNY73em4c+ZhWf6NrgY2ooBECLVTMrWl5C1NjvXr4bzpms/Hb+mNvMIsykfZFt5Coih63vNVGHYWwTfmrvFZqVv5liye8jv69EJGkOp1/z6QnvLl8mIqLqOJS5LP15a/aHbVs+JxIJZx/LFn6B3N88beyUH+NMHkU/MxjSB45np23ZKM2hSX2I9yD5lWgEwFMpN8HKN/BFP/cOfpq1nnEw+2Ttz5le8bWvlBj6FT//gfHgtqYMv4SReDxeTBOZL0yjKitpK6F4AuYx+i7EMbY+TGKxbyIKKYINW2eF1KN7GfF+2+jubxYT2Yc+prGoXGffGGTGMSMjIyMjIyMjYxTyD8eMjIyMjIyMjIxReHZM1Y5CAEth9ie2qcAXZ85v1d0hVF3ywLITOPJQO2WqhnlX9qWsg+YnN0RFo0ARnD7gYCvlmYa3Vo123pXGEWffqZHuIZIc1RAtd+wfLrmhNfrMxGPM2ocqN4sHbyxTMCpHdYkcvgmzgTWHDwQeWdN1dNoHvZRH8cjrTcy/8A4REb20eJ+Uefgd3pRz+Tqb/k58n+qgBWtqisUPbOONOQPyMCkTNnalumuERVmK9FxTwz6qp42DcnVH56X3p70cWrNNHCuM3BBLdNFpMLXBbIy89yVMnYkcxwch0WaRYbIuAzC/b8JcMDn3/0/POcCHzdI6D3W54RzLVyyXsjHmwqg98TyUCnyRonAPScpjvTcK9UFInOc19d63W2+nb8+9XXX+hjdLnz4f8lm3he+vy5kPftuwbNb2OHxJHHGQFMbHYhLPmSlz9CEoE2Zt+67j2FQExcPzhHj5jE3UqEXn5BaR8SaWvipUGcjuwERdcz7q2SO/HznN/f9smmYZl+klt+GxkjE6jwOO3OWKLHrdGhJBVB1JtdpfK8p3Dlk4CZLh/TqAksdMw9+hNcvwRFI7Mq5wcf6YGMZ95t6hYfGemahT9bYDx3pgJYb8zuvPy4xjRkZGRkZGRkbGKDwbjCOzjcIUDsroxPujYxALh3KGWjWISCa2zDi2WIVUYTXv9rzCAfM4wIq1ZsWi0xI2vPopoBnM13A7tVquwVT2XiKUlfSGvC3ieyDSwQDcLKT/c91HLashpAYEM6cLjWEfLUth9xORknX110g531+HFOVk888NCMEOAUyjrIB5RXv0xSAD4hovNLx+yS9vSxYR3lVBALnDph0gg5PC05Lj6Vw/KfPB10KwzVOW4zlIcmfg0sLMivi1YnyZYSlLI0avysh5zMpUF/z8WGJnogJfcN6Eg2JmLDq+ugyBF70r9BuyDZgTIAEEphEsI1FgGhcPmBFi0md2Fu4bKd+QeEA6VaflXCDgq+cd0Q/CylsB+lwZsE+XeXRLL6eD1KIIiCEiSeEKpqpYee2Yo3cCK+Y4G0S98PPg/sTfw+q5cC/7U89cLlhQe8oM35In51kR+nbHJizMqs3Ad0QIkom3Gn3Mo05zOOP8eJOyfzKojDQamMapOkdEwmEp4e+j2WP/ef4w1LF4xNYVltwpV8xeK5bRXa1Rsd+s1rgJfYPpBttgPaKQhtNOaDMlNA8rFITrp7H0jq+b3+8lHzPf/URdy6FI2gx9PQ0xjGJJG3/OjTA0NR8wbZc3jGvLjGNGRkZGRkZGRsYoXMs4Oud+koj+FBG907btJ3jff0FE/yERvcvF/vO2bf8eH/vzRPRnyCcz+0/btv0HYxrSFmk2MTQk3qbIEEm5AwJMLVAch51jH0LykU7QKcaxZKaxncLvB/XqZUPMNCYyTlG9ZF8ShLwjRF81rODVuvjC2ZWZTvlnBEzBNNZTvcpCg1APy3YowVawC9aXLcU6SDdb5nEEi5csPyCJ04FJd5hMsYgyQ8zokIg5t6th/6ji1mlc/1VYWR99xv9/+4NequfBXe9LNT0NqcjoaYhn6/R46Oa2e0ydEJUVyZ0Uq2hEg3U77b5D3VifBsb4VQ7JBFmRcZTd7cJU17B8TmtkdKanzFBpOSRmJSF9Imxlrd+5no46cAjg+cGnkcA0XsAHLVQI37P549gHDSyjBvy4aennHTcLfSG+z/B/hK+19SHTx/AuQy5Lyz+JpIq5qSeEW8y5Oq5P+cq1kDTD3MI+mNO3LqRMufKM5fa2T2+4ec63faO+AlEjxiBYOvgWThs1hpBqkK4X/gaC/2Iou+U6RRyc+2vK7OJCUUKbiX9+C/6yYU1uM9eYOZOPlWqM4lpgtiH4PbvgMXWuWM5z9vsU9prHgLIYgf11CYHt0CxuF7OG4q+ofVXBHko9SLDA7KK25nFZkdOThBf6vfSbeu6isnWCcexVRtNWS1MmCG4PTJTfjDl06HcTmtHzu6l4DxnHnyKiTyb2/3dt234P/+FH43cQ0Y8S0XfyOf+jc+5p5AzJyMjIyMjIyMj4fca1jGPbtj/nnHt9ZH3/JhH9zbZtt0T0ZefcF4jojxDRL1x7nYRfo94/SOCYaGo5t+j+L1usVIp4NUJEssoWfwVZdWv2z7QrQZXU8ziyrWHBVb1CcXNeLW/RLnMPWqwUAqYiZFpE+/X92Q4r1DUhhN0rUqoZF76vQWavzz9K75/YGxsI3cUK06ZWjBpr9tn6dVttWU2l8arWHbEPFYRpmYFMidm++CkfcV0tXiIioss/pgTAe/z4hpi9oXMPcRkbFB+3Kc2EgVARnpbJe8o+jkPoYxrTUd/Xt0uYxq1nJuorxbKBaeTI2hkzjfBfhDAy10RERBVbJKodj03VrKfVS8Ji7mJx7yl8z87CRfH/7BJMEM8x08RcwHMc3txip0Sv+d1CUcfMYwt/Mi26bBQgZJ7U1gdhiXiMbzb0NGCZxijyFu+sTT+q/i/Z73Hxqo+qhp94dRRK1Ud+337q7/3KjL1dHcbFydSPmYLZSIlmjr6E0ixkqWgssH/WxxHR1KVqA/bB1xHfDdu6n5sRJrNITCAQB9+xHy8HQ0/WanysYmc/Yaj1vIj+x/fK8TFfvMsmtkeeOQZjWCvVEFjQxBo4iye0NiXc3Zmy1DzLY0Tqk6QfoXwz6Xl7bxgp/c0S+tbDpcOaJmI8OpMUyiSG6Jhp/0l8HP9j59xvOOd+0jl3l/e9QkRfU2Xe4H0dOOf+rHPu0865T9frqydoRkZGRkZGRkZGxjcDN42q/qtE9JfI/y7/S0T03xLRj1F68Z38Dd627U8Q0U8QES1f/kAinDeNG/tBGlayNZ+T9R3qx2euKasZLNR5BYUVHhFRC38juA1hJQ22TPvn2RR6hkX1ZcwWbdF+kMwcyK0jqDp220xjyPHN9lfKt9Cef4hooCojq09cI/Ws+ljS1LVued+n9v4jv2U/Kfe+Fzttbd98i4iIXv557+P4xVdvhTIfiOSKnwgAACAASURBVDXNUriWaYwy2Pc41gzBJV4nRHcXiLJP1WPG1xNGhD8Jhq5po781wDQi9SA06rSSAd61+bFnjU6PPN2/Y1ZR+0mWpS+8Zeay2bDm4zTF4NiGDhxLQF4FbnvJLpfQaJwoebzpOmYaoQARR4zC78vOG11WRhQkbIpSHYGNfkH6xdS7ByvDDebOISBSV/zoVP3CPvK81lx6IqLQ6UfZZ7Pcod94LlbEGeblmsfKvvTPes33vVfM3tH0cOcw+DYWicHQibSGSIQqa8vgHdH7nTmWOlfYRyh64FHzWNKMtNsbFtcocPh6Yv/19pitN8oK1BxxVDv72VZHrK24VKlAZ7Co8eepnfuoi+vFIqjc4sXitkz0O5KoU9WjrXL2PRrEiHY9EcZYYId+I+FjSq9yxOVvxDi2bft227Z127YNEf3P5M3RRJ5h/IAq+ioRff0m18jIyMjIyMjIyHi2cKMfjs6596mP/xYRfYb//z+J6Eedc3Pn3IeI6GNE9EtP1sSMjIyMjIyMjIxnAWPkeP4GEf0QEd1zzr1BRH+RiH7IOfc95AnZrxDRf0RE1Lbtbznn/nci+m0iqojoz7XtGOliRoLOdfZYYw+o062TqLq7itlzx2YWaLmWbJbQlG199yjZvHLdvRWYhoRmt/S6ApzLI8kdEa7mj7gxNpNUt4PQsEgO2ICehHlczFG8qWehTFGxSYe3YOAlrkYFtYgQqg000SYsMTcoUWSitLlKJD3auJ0pmR6bWlE7RyNo5xY/K2Ny0212eNiQkEg41ou8xO1TPgeBCl2TlHvhef/PO4+JiOjj/8NjOfa5/8QT7tUtdmS/y075cyUfwltIxCDwAjIsx6choODygb8/pMNrFywNchLEjafT9CumgzyWi/g+0IZKyVDV/D+OQYIG+6t9eKEmEw4o4bRsMONpExmGymbtzVNzbgPMyBq4B0igoB5tHlyv/PhaHm2jc7Xp/+rCuw+UX/dlZ/Dlvxf6aP7cOromTNQTk9JNH6shxzNHwoBwD1O+r5Dejd8vFWzUcOBLxc+khelc1TO7z6ZyE6xQstSONndVaAfMxzz51TNthvZbvO8wu+ngAIgjS5BC4/utFNkVFciBfQiQWHOihJ1+5/wxBLOIcLcGXD4qo7IsUj7980bSwWISf4056gb2tGsWBf+yf1enlz6Ao9yGOeuSzddb7v/9Hb9dw91hEq6+2fhrnPBYfOHYm8cniSAUG/gyV0LiFVID9piWh9IcYtynzObrHQefcP3n64Ucuzzzz2TxNb6HN/w1jt/091JsVbAfnjEHF0mfztUXCkscwRy9edHXr+drjMuKBecRlITPREQNEmVARgfpcmE2TplV64FjImUWB8VEZeUd4e0O8lbxtVMQNxGtf4/XEeZivmY96b6XT4JqoT5YLwf8lpgl9vGkDBeN2nxlj8WYqOo/ndj91wbK/2Ui+ss3a05GRkZGRkZGRsazimcj5eBTgv21n4INikkFmKSEpjvX4lU8DTCMNpAHsgCtTsRegFW79pLh2sKYoWJ1TBhZdAbaMtTOuF26fVhltzxURqUKHOEY38JxGu1SjtRtD9OonfrRxmaB4CJe/alVljhyo25OSxUxjiG/XrKdbsibA6yk6pOP/m+e0fjqD9/xRV5kqQp1GpgzBKqA2asgj6Ed2VkypmaR5ZLlmzTLaINtrAg2UWAerCxHxBDyMXSzMGeQD1LnSQwX15uSyEG6s6KMBed1+8DKgR2tmZlDUIpu3xGzO2tme1DPbqNSPj7wA4AVS6g67vbFltMFFreYVpD2gaU/UALIpHBrJH5AMS7MLArTyOyW22tdDb48P6LCsilaAqhpzTlmTgjNkuQEEliiLgkJpyDLAYsM5rcw/nGJgmkUB/ZUB6FYiZ4xQTJDTONThrvwNO6EgxJnt8LYmV4xC3bMViQWxgZx3KqJtuFxv6t8Pec7lplRnbuceFrnZOLH7ZzTYGoB8BdnXvZrw0khLpkCCvI+ob4Fnz9beHaz4i+tTR3uYcvtgeB3WcSsuj8xDr6aP4b8XGwN0rDi3K1iHJsTBL74a+9usQVFXVIYxyXfFzNdmvFCUAy+i5tp3A79Wjqbqrc1W1UebGLy9e7cKj97axHTGB+fKN/NOsipmh8QZNNXvzIyoQ+G5AgFqYDaGyCnHMzIyMjIyMjIyBiFZ4ZxdO0wUygr6/hjcmeyGqwasaqB7wGvhJz6CS6C2vCbk9W9WlmLBMRAm1GfXJtXM3P9e52ZPMhhHJDnzSVWWVR1mQciIir76w1Cwdh2ZW+EedvdzEHDrmLbOSeeT4h8Q6KoI9KuxY35vKaAbxZfR/tnos5ZGbchYkj4Ga+Dz2DUTs3eGfZE6psqcek33iYiold+zi+l32xuExHR6tuC3+LiyF8LPo5gqmbsB3lxHvzCkBbMEsZ7lUJPUgTyZzCWTrVdiNXkXfJ5YClKc59IU1irZ2RSK8JvcTLpvhCTSeyDqRlHHEM9YBy3Wx4DjXrm8g9fk9nFyXl3/Vsv4M+XuOM67ky5Nl/LqeX8mNEOUXA7gbWV+gyGcRdLcil3N/G/FhZFxjRx2dAa8cmqzByV9P02/s66u0Ak4dpGhkSzMyCQxKjB76m+ZHhGeK9if1RfQROV6Tb4vWMe2wtOLcqfZ6eB8pqfsJ8o+901/N2wh1VI1QOZp5D2z2+3yg94PvUPacv9NGH2b1mEuabmyXfPX0hrduy74u22VvUx4zjhAQJfyYe74JO/ZX/PvfGdrJW/Lcbg/JE/tnyHxcz33eeCeZocy1Hx5/o4sJz7E/bV5n5b34OQtxSR710wjMi6W8/bTpnOOyvfc+oeLOM+4AdZbOOxnQLaA98/WAcLNXVNVmYSHWHZTOFp+DgWideqm+REHZPUjHGZG1//yU7PyMjIyMjIyMj4g4JnhnEk6rjl8c4R52GhZMtq9yEb5cS+iYWJ3CJSqQIh/rnv+n60bfe8bsNwTV7ByiKt688H0dVCBHQH6kX1YCD0UwS5YALttO+NZRPsKi1K2ySr7UZXbypPNzblK9O5BlZCOm2irIpiplH7m2BFCNHaEJWuU66BKRPnrG5DZN8s3j8QpS1RoYmH1Lz2MhERTX7lC0RE9Pr99xMR0Rd/9Dkps/huFijma68u/DJ8zX5S7lw5vM75GuzrCDZQs4IiBIyoXmEZVF8MsfEMnC8sIvuwFWXiPsFQWVH6RBejiI3AJgqsK64JBnI2Y98sRQTXXBZ+jNMVfNKUz+Qckb/8Xm2Z/VDPqp0PL/kr1T74srVgbLBVbGKLdoHJhF+TKiMM4z7+PCZSVBhHxX6AaURkZ2hM4obwPsm2OwosA+GYltQsZ1v4+7TjoVDvrgito+3bAaFsk7pQmMbUvGHSCd4UUvOaI+sfBlX1OTNnu1OeW+DryOOl0VYRnsNr7tQ1M+67SXh3NxzSj/dwzuN/rh7kuomZxT0/iIrpOu3vjGtZHernZuEeVpWvrzFv+uUmMKvFyl9jwYzj9O1zf85tZi5V4oZmwe8P+y/uj2I/Rr8PDK3/vDvlA6oJ8F9sZtyX0/gzkWIacZ5NgaoGt7wbhiR1nXPCeUMsIBh8qJIUYOL1O8dDWfyC4ZOuXzr7W8S8e7rNTwL9XoZQh64PM2B//7RpI0nv+Z3rj2plRkZGRkZGRkbGH3jkH44ZGRkZGRkZGRmj8EyZqpPoCYqJTMRgaG1YuqZcjeNocM6lTuGQ15nNgpW9ujJ/DgSzdCV/mNJXTquFUOMwZUGQnE1RuwSvLX3C5lRlrgpmKCNloCl8ESLnNkCGASZ5LYsBIV/c7wh5jaSJ+innrpVr7UfUK3IaXSofz8SVMT8v96tsFVLC5hFX91Y+8mbo9sgHuCA44MVfCWW+sbxLRESLD3tH/QmbZav7rOqqTeozf950zlIeUwSTJG6TXwpI7kDQmohos4v1nlBmX2mzbNwHMFVPYcLuXlJgg2X0/wic2cEUry4zm8XyToWR/tlfBMf/8sxPV/OHXO8JJDO0CcsEecBLQeWHb3gy6Ab0sFlO9QP6YM85qomF2GECJyKaXMoAi9qgA1+s1I7dryGmaeQOruLPRMFNRZIKQMx/q/rfzDc2SIYoJCywpjW46+hAhSDaj3tnNwNlqi6KuP/bLVSdVT1svoabgxxB/dos/ZRM1B1gzlPBO7Mz7xcxv82C92yqrsQUq/sfbY8DZ+pI9B3uHP7og7KbWKIR87Nvz4wDYI5ZYH9ZBlP/hAdG0yLwJQ6SISI64vNgtoRc1lYF080e+2PzhyzufeXN9u0d3z79PBsWht+LGZ/f5dNwn/uT2BWrSUjLtZB1w3Qzwhxq9fVSbmH4bsU7E5mE8ZWFWxcXKFWRFQdHO7lLnXI3qVlGB0kxUE+p5paOPFDKVP0UgmNSwS1ifraJUHQ7TJlRzyGBzDhmZGRkZGRkZGSMwjPDOLpGrR66C4Jh2ECVmACI6sHqA0LRYYWoHOwlbRcLpYLV0tIZWLFCDNeKcqtrSuoltFMxjmgPxFhl5cOr1STjKBcgc+3AQnagF+5GukZYCwTN7FVh1F1fv0zqMI0DLCPajISUTgeaCJMXBydpMeKQaW1M9JQpk1qtSZtxCgSou6f1Mo9E4nRPd25x2/2gufXpN6XIZO1Tvb/9fV6qZ/8BZmBOfdliptLjsUQPpD3AHG7XYVnf1kiDB7rIb597f0iFCIFtiUlixlGzawiOEdFtPtbU/etL1CeC4CqFHv6v+drzpb+XqZLnsYLkZ498KrjJm56dvP2N0L7Zhb/I5avcPO6CdqYnDK4XwTGQ14giCnyhilmY2gSYtOp+27Vve3nF7CS261B+eknXwqZRs07quq2YCyQt6h7MhmK2t+lgunLTDQ4reP7BtaO0qLh1vHI8H0GkuFDfEJiTJhQztBH7gRNqBGzhxgeYwxYC7G2nLPbZIKwbw7SnvQqBJZPHvoPmZ34LVm3PzKNm4uqlmdtSAZoiLeUHKhN9IhpOFKwCCw6cuTtfkYYOvBDhcN7WiYlMM5REROd7b8XYb8M1b51xfedQAGcB7yOW3Jmpd5jTye5Yqmh3i/vkRLHyrB4GVhHjJE6qgX/irWb0BIalGwomsWkFNSyLbuv3/9vAGVhOUEfof4iX4zGAadQMZhE/otAW/aiewlB2deJ+oUyHuUXNea3p0ydFZhwzMjIyMjIyMjJG4f9v79tiddmyssas+i/rsm/nsk/faKTRhgA+HNEYEgJpjVEgJq0mKv2gaEyQpEk08QV9wfjkC5oYlQRDB0jkliDKA/ESYuQJocGWW0u6aYE+TXNO99ln77XX9f/rr+nDHN+YY46aVav25Zy1lmd8ycq//qpZVbNqXv6a3xjjG9eGcSSq+CgSDX2AsAqpsJJVOR+Uac13I5KZWUYVkm+YCM3swZcwdIat0KssI7opfpban84SlexyM7XAHoiEVyU9jGRGzRcQ/ouQnBGZHnX+rs4UTEntzPJnZCZOmISigZhqWZnuqe8BKQdXZcPW0ywFU2b4cEWAHX6fOI+Sg5G0kNE8J/WM+vsp1aAIiuNZdJmu3v/cAyIiem+ffB3fPGLR3w8yC7iX7/uU5S/O4dsIdlE9/oZ99CAh0fMq/uwiSwx1SMsHCYnGpNkjogWzHktmQS6Wq6KM1mVuVmCU+Nr8wDQ7CSmbnv0Dz5nBPH+c2dL1G6n9Dr+Yzvf+B/wMON3Y6Su5fsdfYUwJlVR8Ik2xApNQmTAArkc0LEij/ATbM/YHe5g+V0csYXKSz9dewH+rZFp2ak7p2H0Vfa9DW6kuDhZzIMOzjcX3VAasMH/n/rs4y/0M19qtwAwOGUIh4OCbyNcQNleNFZF5khOUzKOGWFWQvrQ2J9hJrjfMI1G2OrQTE+KTANcAq1lYaxLW++nmt4e30ueBSY9KRDto9ENsf1nzRWfGfgNx7/R9o9g/SBvBz/bRWeoot9Zp/rizzokD7izT/2AVIQiuWXu0Ecocd5zC8FQJib/FY/YiHd/fStfc7bHEkEqJtz1kgfLDkn0tUgVirMljGo61Ob51A1m4JXxqK/O1WJx4A6wl1d/CITP4NNjt4Xy4JuqgmD34RkoMBCqRz4Nn+CxYnKsvZhhWfRztEK0xkE9QLWccHQ6Hw+FwOByzcK0YxzmYjEgyzEH9BFzECmGqlUqsMYP2NPALnJMiUKK5ys90nvSJ6Dr4Nc067xTTaA4PG+WgafwVw7aMbC3orLE0e08L+FUyS1ddTco/WNq1gzJosN0t04VrkWQQEq+sdsFIic9aVzJxs1yrtGA6mEYwoncgqntLyoAlbc/S/d3/9bR8fOnTvLq/le/37EX2aXxhxfvS9s1LmX7ae19ysrt3qBzviOj1B3fk/8jRwB2vunuOmtVC4muIbzPzeMzfJaVeccvc//k7/CN3ymcJzCfEsr/6x9PX5VuPpUxzlHy6+tuJwjn5qqQefHGX1QVU11wnopZOP8Bs5xbny/XrbjFjeYcZbdyfElVfPGbmzXYd+BQqxnF1xNdGerY30zNZHueKiTA0opgXYGcU+9qWa/Ss7jA0nYivMdjEauQ1oqnha83P5FTVCz7Bxh9Yz2vi820IkmrUJhg0KD7I+VSZRRllnCusBhJSdHadLTW8JjODoX0+HEfENTGP7VTuNp7r2rfSmF29lPrk6jGsG+oejBVJ0nKqKPSeFTLESsDOZ303vJcLfranfJ4j9nN+c50jse8c8Dyxn8aMMJB72SyybEoLEX5XRJidiJZnZevsDhN9CKZR+wMjUQbuHWNGR07b37VQayrjb5j9D5UVz87PlTJSVjpqKIpoBl/GT1eWLXpnMPvKQO6i22KsNoTnhB26YlSUqWG3P7prNpoJl+EaBuPZ+DY/8fWf7jCHw+FwOBwOx7sN/uLocDgcDofD4ZiFa2OqrgY1UIWSrUa+pI+tyZFZOIGDrjaO53IKxSyfv1hKbuA8EE4lImo2bEKB2YYd5BeKt4Z5CiYASBhox2LUfXFa1mN5mnac3c82AZHlOOdrsSO8FsEeMyXHpbInQTYBsjsL3sfm46ADYmw+2anAl6l9xvQeD/bGywLGDFeQ/2xDgPUI+ay1SRAixllqZGiqy2YWNo3yBpgCm21+bu05O5VvOTexqZ8+bhIIRMDxEHi+SM+9vcjP//D3kxmqecQdhO+7u39byjz6E8kk/dYHk7zP5kU2197PJqxwUJoFz8+S6btRjvUnnK97w/3hzmEyhT2Kqa2iyn19fso5cTnwBeLcdz6Xr/HKJ5MJPfzGb6fPu6meQcsX7fO5F5C7YVMwcuQqk1i3h8gXKvb166HpKZyW2hRasBttvjhBEBx/5/G+PM7nWz9K/68fpue3ON7y+fLzRDv26/QMulv8bJRpc8HzA7HpW8Z7MUdBdid9Xx2z+PsRX/skX7PhsVtIZ5nvgcd8wIPCWFGmSCQgEOkeyJGgW2i3DgTSrEvXj0bJ+2COQkBPz2bQwlXmJPWrMXecsFgM/39euaovkmm62Uv9Luyth2XeSjJWe7/P+ZkPXyIiou4gzwXrL6X/N/fYbIn6KimtlgNmWpah2rHYfnes3CYecP5vuElwMFaLIEn1iN7i8fNH72WR8JdTJ+peyZ3o/fup7pDueeMk+bYsH+of2FSv7jbfO88pp/e5fvsqqCupY9GW88H3Od4uA+ZZ8xtbTNiQ3xkIZCs3HxscU/FQugw1A7EWbh9cxyQMGASYFCeSmnGZoasGzNADVxRVMeQ+Hwib62nMPCdrrd8e5v8lQQDLA2H+KO8TJy4/tWl/0sXPwBlHh8PhcDgcDscsXE/GUb/5wuHWvjFXA0NMmYpMxyBQBcEx2gl2W67Co3F6T9cq37lrq4YBjONtUVW70mFWTK8axH/X1GsyfmMqmGVEnFcHrEyJr75tAPPJzFeUGBlNf5TBAbLqVSviyDIMu0X5hGrCtCKlwudta4wL2BmjpqolmWxAVZaD0deveF4T5WWcbnNmjeItpDBMy8nFl3KAyUtfTszei7/GTAbXYftC9sKG1MbmDkuDvJjKnN/PdTi/nx70+b3EkOwdcPqyz6flrV71sl8+HbKu+b3PcLq2P3ggZcJ52hY/+P70/ZQPUoxj5EAJ3CcCOgbyHUTzlrnWsV62DycDYXqF8U2frZK6WJwxa8RBJ+0Jp2k7L4WWdfUaDn5qVEBCA8f6yriWWkFY2LB2YCIbzSaew9owEWACFl2Y7fK8REQNUqyFsv8LOz9+dtWPx0vJeFAWj0vFvN+uNIPp4umzBSNdqzvYXGZ6TxEQldsTkipgefqaIDN/QqKqu2AGWIm0IxBrmTKV0voBgrAgr5Q7yo4Z9/N7nP7vTrIw/MrXZfrphQ8kxvEr7yaV76OTxKxqa9nymFMXcj89fW+aNyAfpRk0SY9rb0+zY3Kj9FzwvESqnzcGEkD8EIpXAft+scB3FTS1Ni8LJtBHX2uMqdUphAfSgvxZ0xwfDZJ5Qjjj6HA4HA6Hw+GYhevBOAb2V7Jv15S34WV8Kgwdvkri06ZlIkYESLFaKATFod3MBA5WYq1OeQeWCYtu+DrqtIRP8jYvPhHps+MVRSGdYFZiwhJoSRvxiWAmgX3HQk0AnEq24R1d6IFVaCprF7AChnmkbvhAmx0c1NgnTmmsWKZYfFIqfltCMPJz34nYt7oYni3Ly4A56VUqMvSDAauobhN+mFm8tqzf6mGWCMG5dy8k5qB/mZlHrYXOvq7tGacuZFZy9YZWjE7n3mPm5xAix3czRXtxl1lJ9n3ql+lzD2yuOt2CfXD3Hu6KOgiTQ0Rxr3SIiofMgC5ymZ7r0a+ZcVzh+Q/9UcUfZ8Am0pMBTSK+QfgOH8Pc6JBMwrNtHrMj5JmmJaFRwiyRsFoFXZ02MduH+9Osc2MYQfh7tmAXlZ9guGDmE4wjxpFmINfp2YovYRg+U5lXuU8jHeHmcDgnDJigMNyeU7vy+bhdi1EOOZ5F/ecnVnwfn1fKwbBYju6D9A8kexr2dVy/mfwEdSq+zR32f4QbcYU1AnaQ32FJrIViLsW/ln1ewTQevpY2NEelxBYR0SH70qLNb30h+zu/9TXJH/N/f2ViI5cP0zVv/WGeMOCne/FSGt8XnEYQ/nmF1E6N+ady/hHZmx796wl++K4ZuzhIJlKxDg4k/Yphzow9niEYff1M7POpWCujkQfSDCMRUaO7hbGWSdFN7b2gvHT1+c9x07+8iMPhcDgcDofDcU0Yx9ikSGOTw52IVNLwiTdlrHgQTVRdCYylHIQArrrmjokSrAZFGFWnJdzBf8hEbGlGVBiqsp4Fo4oVukl9CJagVynvrA+nREduFYOA+5T0jRNLujki45YRnJNOcAZyyrQhhSx1xrVH0h4SEQUwl8x0BcWm5KhSPh3Sqalen9mXegcrV9pgcUtfx9IP1fg4gnnRLM+iZBytX+TZe3PEuYwJk2JOp5Ds2X9R2OWDtNxF5H/aWLJNfSW9WC/+OPjOflzMgOloY0T84rGdvS/VuXk5R6nufSmxcos3UigxxNB1hP+OGamO6yNMFSKmFfvR29lqDlsxVcYwB7V0plIUvrTM6MWt8nE8v+AyGOiwUGhnMf7g6O52NVyz4xrCPHL7NWAcdSQ3mEVmHiPSh6rxKlYHWBRQr0pig9zW7I+HfhGGZeT8kqJ0cDpBNGw6UW7/58UiPgnCijsU0i/qNLJGHDxu0rNtX0/+gvuq7Ml7UoQzfBRDxcdRUg4y49ieps/l41x2lUhN2udUm/uvpzEDFYWwyf0M/sDiX8v1ufvLR1Jm/437RER0fp9/xDg8fv2WPg+38T7MbcTfeb+2jtio4ApzZX/X7HjSyMLfE/uuAPbatboMEngEwy4SUVzxQ2CmkTiVpBaGt+y0FTNPJ8V8j/FTUqBaGQFsJsYYLCnarxL9c+grqW+QZsMZR4fD4XA4HA7HLPiLo8PhcDgcDodjFq6FqToFx0QKTHEXtD8c100ovBXwJlJUeSXgBcg0erlT560FDQwzHkx1IihNypyE0/H3oPjeZseO4YgDgYC3dvgHzQ2zGRRy2El9qeqZzXgwj5T1TfXAfRqTqTbhynEQvTYPszAhPWW8/mWYkBGRvLRGdqgApEYukgkmQstWiWcHNhtI4BLkTRbD+7N9ZlZgU62MCUTI9VWmBWOizjIKHJhwS8l1IFACou+nbM5UQuPiLmFcD87vq6SocIlA7tlKPuWOLeTdAVwz+JjV0FUDYvarx2zGPuHAkJP8/BHYs33vXa5fWReibDaLpm/X8rrbe5FzhOE+mGnEqbxSBi4pEiAigTnKfAm3ghVPEAjs0Pm72ZwI8zXMi81p9jMRp3t2cYFJWENEvXemPeEeotuXBflhopY6rLLdLMB9wwTQNOfDawd2GSB2gVgccLCZnltgwjUm/SJQwgTnZZNYZbDgWa7X42WAWhDdU0DmFtyLlv6x2zhgKD5O0letev7LkxSQ0p7zbwSbrHfKBUGGKMvwQHB+eZwv+cJnOZDtQTJRt3/0VrrmOQdfaTF0tDmCni5KkzUR0erzb6bPL3C/5Wfc38lzwfkraaBvkJBiD793xixNI+PPQMZfOzw+V/6SY4uyb9NvTg21KJgRZPe2WH7qfPP4zWETdQNTtTrPrjL2hxebtp3HiulbTNY8ZhHESZTfV+S9iY+Bq8WTwhlHh8PhcDgcDscsXAvGMQYWxexLhi8BwSJctpYy0LCRteCYLAwch/sM4IQfmJGAHE+nslOBMUB6vsassImI2gteIQakwysZJo0BwwIWSqcHg7O7OJzH4rxEigG1sjAXM1ZxshrPFEIWGX/Oa4zOMI6aUcD1wSoKA6nLICjGCLGrujcINthwSjh+Tu1GlWnQttZ5GIzVcGUn7LJlhtQ2tLGcrx/26dzm5fdGC4rDcZ1ZAQSR1DqRXagXclRoR9MvauOgMcFccj7lBL5FkA1mkAgmbdjPIGOisxYE3gAAIABJREFUU+blOk6veGtsVt4weeilZbIQLxzO07edDoJbls8pcn/TQShSLaTlxKcK6kKgi3SVLeYGGpaBSDj6l4jID28mSNBTU3xP9UBkFejmYWAbUhTKeZhhbSF8rodcJWUnUTlGpP1jeU+6/0ugkYUEuD1FrrknBVJt6t8RmevK60cwtseZKlwfpQMv7jJzD4kdPV2w7BTSCCIoZv1QMYTMNDaPmWE0wX5RzZNoo2DaUWSuUiE+Hkw+y3kd5J/6ze107osXAn+WTGGdwcfFzHeinKbPWGvqbKL5LPa9g0zjXBRRQOnDMo9aXidw5ohmSpLIPBg0WaThtQb0PjZPvbnVJJRkCqkHyTwpnHF0OBwOh8PhcMzCtWAcKaRE5OJ7p97Io2XOZMfwNFastJBduYSd0AKbYFbEZxL6vvp8Qu2VTA4p37MWLB+faIdUZIqVkfuSkHyc11yH9H0xc4Yqq2eDhcSsFcGYHIbePkey5ykg8iG41m4oHTPATq20ZUUNaq9kTDTAcIh0hnqo8AvpcR6kHNyUfpHp/9JnEj5HmnERxhFSHNwSjZJGENbcyFfgu2a8bJqrGlstTKhxVYVfZDoP7pPrBU31/XytjjOX7djXEVIcy6OS9dfXBCN3cQ/1yxVcJ3ctWj5mXyww7jNSWtbSmI2mvwx6PNX9rPQ4knlGWMRhmbFLoM2LcYH7aSdOIBaJkkUsninGBJVsEfov/NWIKIt7g33qhgLsMibWpQRNOaZRD97WIdUds5+6rVaQkTLPWBMl6Ntg+zFmVLpE8W/mz7AwguA1ya/nxEKK7+AY60nKwoFrQrpHzT+rB8k3cf+wFK7vznIfwBhrWc9//8vpQR18SbGIEHVHetU7SWzcyi0R0TA17D77hp7lhAHxgBMFHKZ9YBo3d7K5ANYLK6g/JZUz+F2qsZIYBqrKcviTuNI9ndvd80WF/bQyPFLPhZ6kuGxfbihGHLOSA5Hv2jPFuNzZB1/5XZbhDSZUvxfw79DTWG0qcMbR4XA4HA6HwzEL14RxjMlfoOY/YdmnGb6JNq0g0dDvcVq01viBVdzKhAGShQD7Z6rVcl51s98QorNV1LhEQZtMWHJezTiCselK9kgzTTny0TwoHdULxgzPQPy1nlOW+icAVkehxnJa5kH7OGL1v1wM95nziFAxoquVjyMi0MSvsCSJC5YLkcxo18w8qs5kWKOAh6z9YHDcgHkcdu5BcB1Y52XesWPfW+n/3E8RxVnA+NJqFl3Osyr9NM/ex4zteT4f/LVWj1LZ1RF/HucHBtZK+mRbrrD1NfIGGpQR4Dk9IyMhUdSGqc1i67ms+LOCMYMAuGaC2IdZmDNhrDTNOeKnOIPRz+oHmuWEDEAor63HQVuWqWIkWjn7Ww73iwB+ZS6V5xXNc5tg+AbPRtdp+Zx/os7PR3fJHGSYRvH/VM9/8SjlfFtxys4tKxE0Shce/b1h68X6KD0DnVK0+VISF6d1Oo+wyoiSv8hlsY32E6sYulQ2Hp/ke0C6RGYwu1vph0XEvimrCaC/L47ZT/P20E8/n7j8LMag/F7yvu0zDtCrhH0x0D9L9r2i6sxZWpxqz7Jdlg6GUqRiaSWjCiF9sNNzCxyK+XvNfxFthPiNifrNgTOODofD4XA4HI5ZuB6MYwzUXDQ5NZ/SH8L/EulZYQXAFnVN+XauIeVH/Dm0n1rWVjSOHerEoWefAdFoRARvvmbPuo/dXpnGS0enSmJ5wxahfr1KCYdzt7xoXj1O510ppnCJMme88uwqPkZgxcCUdeJcSgPAvweRnhcVBxZTNt9cvmb21ainD9S+ccEyD02FwUHZU34YwvQN69OwL1C8lR727iA3QM/6dft/tKUCEiE49F8cPD992BKp88xzUykClxel/9j2dqpPPBj6cYEF3IrmGrYPrw0/XfT17W29D/dQfi8Z7fKaYB6bTekXSUS0PSzHhrDhxflSp27PxiOuc9Q5voPFHWdLZaEv7KQqa4Q4Jfpw6NZHtCktCki51qj5ZwMNvrP04FdnG66nYq0fp2hbsJAyW+jIa/zP/aJflmkiiYjCqmz/nGYyFscSEdEB92nWbRSGT/u7yXzIn4uKn6Cw+6gzf0VdtFsxzynBMPnaMmCVBsLZ+HwBH71JRhRl14vy/BqYv2Rc9sV3IhpGvKO+itGUNurL42NlzgqPUpvvfx6sYvJN3Nwb/qQuj9PxqzcTS9m+lRnCeJa2ET65AeQu9Zy3n1OREpGkulQOdfLcYXGCriT8GomyTmt3wLdZmUssBqomuskw70z5SF5yXq50sQ/zT96vjrME9sQtTJa17OEE7LwTmPUr0lZyoUZ0HHkcNLkS3Yb78oxr4nh7g2Gt9HJ5ruy3mMjgG63pUv7g7oTfj0XFyjXqS67rdXkRh8PhcDgcDofDXxwdDofD4XA4HDNxLUzVoU8iqdacRpSdjQfBCophlSAR66s6x/GzUmZMaFib6mBahvm52R+agbZI28WBDDAB7pTZAI7KMF8PUiLqoBYxq5cmby3f0qxhQmfhV5i39nJTS2oz/mzOYEaGOacijTOWSk9jLKhlCjWZjRmmK8GMVGRi8sP9bnWUE5exJiz0gZoZrrNlVYdBQBSbwGG6LoBgEZgrjQB4Lf2lpCVcVspIkEIZdFOYdnYwqZm6aNMyzCISNcJBWHCmL2677NNwM2mVvE/TlW0TdgiWoQGkuxtTejP0sJgOoJFtNgilUlQsudYlZVhm0vxmpcIQTFFLlTkhGyWBKDZdn4gv6+AwCEXz+fCctDnajNlYC9AZG2tPMISr5uMJ0fIBjAl9ENhHlF1mBn4KlAW7EWgogufKtci6u0jqNTW+pd2MyRpzlJoX+4eP0jEcjLJmc/niWIlxc/u3j5NJOTxMqQvjSTZVk02zCJMmGn1XMbej6lQB6or+JW0/LGrnCfnZfNrYllqsiFzMfNYOf7tiavryxPr3/dJrTkbR1rYhkIo/CcFial4cEwevXMtWr27erkSpjWEgJF45puYmZOCMo8PhcDgcDodjFq4H47hLIsOhwiSIM7/1k9WLVLtyMou24pRWQ6ISlV4LwCGi4jV7x0wjYh4gKq3ZP0gggJURp2S1KO32Syd+K0/SqwTqjcR0lNIPCNRJX5iNXJWBElq+BakQF6fpRltehTfn6YRBKUDYgJm4t+Lzqu1YmW+HKeUGqKzeU7WfcLkJBoLZihxIUFmhm/o1R/na4hxvl1DCcE+crxJM1IBN3LJUxj7LbGgn5BGWVByXa1I7YKbZYXy3pwcJf5gE9no5LZI4ZsTrFTfYTPS5iL6HQBO9Us/q83x+Hg/aIZv/3V2UwveFfBSCt/C5K/ttUOkXm5GVcCmiDYa2ZO0K2LnEsCGTLIQRnE//c8NxoIr0cV3GBEtJdZcqOEbGlJmjdjX6DxQ0hPTBqg/ZxGj6uK6D3Kuw3qWFQbOJU0ExAyCwZD3jJ2bCaiBBV4PUoiogQerFc8F2GMwSO7MN59PWg6bse6PMI1FOBchSOIGlchZHKi8tyuJZsLSOFhIfzHtyX/Ugwiq01YbbWqwZFXH7bNUy9ZxgCifHxNi+yvbBed6BNIM2MYKu1+WXV2MF7Fwsx0gBCfaDJYB/j/XvurmoTD+FrhX36YFVhE+/U/OGUd0SVr6Yo3ATprpaBhD7aiykgTOODofD4XA4HI5ZuDaM496DWPUngr/KYOVU+GbxYSaFW/F2fdlLtH45Fwaz9A8pVg2ysCz90xq14hfpFKSjYqYRLCMRUQ9GCSyP8X/QsiR4FvAnA4OpV3EdXzPwQ8A+7VfZbFjG53Eqsz5KD3B5nJYfkN0gImrO+f++ZIaKVbNlGiEJUVmRiR/RnBRi1i+pxky05cq6YDINGxks66DLoz6mzsUxYB5qch/mfGHPMA9ayBgSDWCb8pKzvBf1P3xqpZ/oVaH1jRTGcejME21TVXwchWlkX0dIP0TlKwQ2Rronlr1axJbZopaVRpYnzGwrFrEVxjIW+0RsXfsnWcvClK8jqtXLMlxtwz/l55Q/YzR+ggVTBEkcK3ujpV74WUCGB0wjfFjTbWCi4WcgbCBS3in2lUx6QmnHVa4X+qeR1KqNI+tXKKL5TyhHZff1exM/MXNSnqJ+1ie0sHiAceR+Cr9izSZyWwRr8Vio+nXl4Bj4PCo0ax7fwtDyvAhZHaI8JjB/8bXCWg3ws3FBcovafJrqktscFhjIge3W6GfqPPbxTv02zvF/NER5NXXnCLVXTaH6NqE2X1gDpL2/WprVSX9NMI3S9YaSPZDqsUxjUPkAsa1tYVEot1/oeXFEtDzq841QxtqiKZjhbOqMo8PhcDgcDodjFq4F49h0ROuHMUeVal9CE3WMCOrCNg/iBjrWeDuvZOWxQZe41qSvA8pWAhazWxLXSz3R3kZML8rPtM8wjeZVPqrlUWYt0rZuf/gs4KOUnxf7xB3k1TcEnRen6WLLo/S5fsQM5KN8wtWjtApvmXlEKrJwrlbnYNlQh5rY9wjDGGrRlzMipcUXy4oa6+8d0qZJxdKlFIuI/6UZra+k9i8zwsBVZpV9nYTZAOtZVJ63dez7B5ZN0rWpslZNoCIZEE3m+syy6WsyA4SmFX83zVzy/8a3ESmyimohhRUYbSM+zidIZZFFjRnHdjO8wRZaxsbPrOaPNBDiHeofK9a1PEZvi7br1ZhGYXPB1g3L5IhdRNKXfmZEJD564rOHeUwxjjmKOm3btaVPYatCnfvAfagpWe+yeiZaGWL0mikcSZow8GckGmcaFbMXRlix8uT2YpczHM8LmRXmNqrV16hLVP2vVyZHLNhKzYRK2zCrDnZzmY+NG5N4QHZgrpl4npiHdP24DyKxgfxeFj525WlkvmiG1xoln3RROyWNRQ3TCBs5su/tcn+s3dOciO6cctC8TBTTGSZEs6tgOUfmEtUXW4x9MRJYljIfJv+auI2inUfur18Ot4WpPsdwxtHhcDgcDofDMQv+4uhwOBwOh8PhmIVrYaoOfaTV8U5odS0XAQHgznqxamFsw6ziGK1SM0sMfARCUVecasWUVTGPW3N4VYQVVlM4Ytt7UZYMa76DNAtyjhIR7Tjwpj9gM8s6HbQ6yMrPCOU/ZyHs86PEV5+/lbYfvJ7tGvsc2LNic/bqUTpPo53mIajdlyae4j6NSXqWccoExdQElYX2FxOgbgCT37armHYq5utRTJmobZ1h1oMMjpbX4OOacwSPpHqi/7fnKscxXCDYpICc7bGbeIJiQlEBIbCutMY1QgfZwGlbzCRw2ubtugPDBULy+XI9N7nvQDIo5+TmMioeQKSkuHPL/Zqc7anO5X2JWbRihh6Y64syz8E0quVhYumWkKWiVDsuyj5cm+sEMBWZeu7UOh/BQ+LW0RcfkyjGkX0+GKZzJHcgoVQI4BuZrV3NRQV9EG2ERhtvl2BF97U5zQa0VeR4pF4wFxv3mlQfBM4Y+Z2a2RhlzL4irzVP/IGVyXH+oIJwbBBdtHOoDkI082rOf64D79hEzTmqe3GPUr+X5vdMXLym3gamgmTmBMfYawOTAtvPyYVhol6TwTA077VBB/DJvDpwLVJlJJ4K82v63qjxjaYO3DjRvP9oeZ4wMFHbKJ7szhT6S26Y6r+zFs44OhwOh8PhcDhm4VLGMYTwCSL6y0T0RozxT/K2nyKir+Ui94joYYzx1RDCVxHRp4nod3jfL8UYv+fSWvREzUVPYQcH8vwW3EOcmpm3LBuhgwO4LFZVT5Iuq7a4x//ylm53qH/tC3stnZqIhPOnFkAWOYfytEKsat9pCZQAu8aM46GqxN10wO17p0REdG8/0Tsv7p0O6rVhWufLp4fp89YdIiI6abWkR1PUZ8kBNbGf0FGoCRajp2GVnJdU5Xb7/2UwTGMRkGBWTiLLo1IOCpNxUspihNqaqjdsYqU6wlqYeygF0/ne+ZLtesnHctDSmXq2wi5zwAQHNhUyOruybGYShixDtB1Mr1y5v7dgHs3giFMMALqxYjDBimLb9hB1z+dpmQi3K2EbREKU2ZNQEr8lagwjEdXSHA7zefGhBcsZym01VmxRBsVY5jGdx8jv4Fo64A5sfGWesNfueTKQK4hMWa3fmu81mSzrEF9hGm1QjDCN3ZBNF3Tjk3G1TYiq9yB3Liyz6rc7U49K6lO5P7FQDBMRyPCRtIQmk0RTm9xRV2YwdRCgBB5NCJwf7hf1E2mzDiyluiaMRhHWDP6uZZ8g98T9FskEqsExdgoYElWjMjX1mxkeL7sGbNg7h2pavbGyT3Li2jtANDsrJ4xbBNOVfblXAxUWuh2/EwUzWBoVyNTLTymsW+MYBFLWkirMaKM5puofIaJ/TUQ/JheP8W/KNUL4ASJ6pMr/bozx1RnndTgcDofD4XDcIFz64hhj/EVmEgcI6bX4bxDRn3+WSgRKPjt449aCq/BXBKsiC0ctwSF+Ofx9DmFVYRfyRfmzL8vUilripvD3MX5WkspQveU38PcZkSKAdE4BLKgRSq9WVMv9xDjev5VSYX3g8CEREb24yozjkiuyZbrj3uo2ERF1vLp5eHxPynYHqcx2v2SLrGDwOw7LSlT8IPsVUr/xB1b1qu6BV/TtGSi50v+qSDmIa0pupwpzAwbD1k+fpyv9q+CTBWF2LVeDejTMNuBTM1X9iMeoZqvB1sFHUnzs1AwAxhEr14afjU5vdSk0W2d8i0QiSis5MbndbsqxUvMLHh3XVYer+lei8QX107pURSsJVTufldmq+RHJI+C+N+YLSNlSMciKWrtfbERh7VdZE/HWx9b2T7CIg+NraUjxvAyjKnNKza9SJNdq9cGPA+SCKgL91gpSs3TY1IKDY3LZoES3R2GvYRMaqGvJeIYcFU6h/CEjJIAg4VPpdtJXrGudtlAM3e7MSfQ91IvoMWTHTT114Qwu7236SZkSGbehE2P7q5DxVDuQP2vH2wQjmIO1RUH8uHmc87tE1RhnK29lg3RFJunI+Q3wrD6O30JEr8cYP6O2fSiE8L9CCP8jhPAtYweGEL47hPDJEMInN5uTZ6yGw+FwOBwOh+PtxrNGVX+MiH5Cff8iEX1ljPHNEMKfJqL/GEL4hhjjkT0wxvhDRPRDRES373xFjCHk1ZZaVbYXpYiqRFuqFbtkOysDNAvGRVYWWIzuypWZZjMao8mahT+H26yApmbirJ8i2J5mow6wKRUnVoPi28XX7lCvW7nC73shPeqvvfsGERHdXz1O25cPpQyiMx9xODYYyOO7KcLv6MV9Kbt9kP5fHqfvmzupyyyWavUd03larPjB2unVMv7HvtOUmguiuOEgXzPu8WreLq+0PxKvuvs76bjdQTrP+YuZCdjc5rRbvEn6hSJBwO6tH6ZcjQtOt7h4mBwQw2PFOpxf8C0gGq4Ufi7ukz9DtxyWwf0hypIZx/YoXWv5gmIzjLA8fB316lQit02fWZzlDd0B+xnyY46cRrA9UOklm5Ji33WlyHRUMgU7+GEa8eB+P7cR/E77bTnWdEXBqIONX1zE8vtZngvQbie3+DRmvBMRNRfGtxQE8G64Tb6zLyb8LXVZEWU3TFeVZeT+0B+k9uv38/Ta7TGzBKa3otTwJGlRoxHuFl+0GhVgmJHCKiI+nGXn6VeLQVlJQ4g6IKpaM2iW7as5om7KVIhy/krV83mZpZ9SP6j5Vlt0FQYUwLjGnGxFvnXRC+4srRH31j6OEIK3Pq9T1hpYTjBHxFwH8dPcL++zYK/lGryvyv6NXHpr+iaR+hGjYl9ZptxW9Yu01N4U6ynk2PiAGOypnWfE37l+rRnnw+laew9D+lWsirAyKh/ufs/kTt0Nx2DflWND0r3ytRYLldADcy/UMETpQifD4MOhxoE4iZXyq5T3k8uZx6dmHEMICyL6a0T0U9gWY7yIMb7J//8qEf0uEX3N017D4XA4HA6Hw3F98Cym6r9ARP8nxvgaNoQQ7oeQcmGFEL6aiD5MRJ97tio6HA6Hw+FwOK4D5sjx/AQRfYSIXg4hvEZE3x9j/GEi+k4qzdRERN9KRP8shNBRImm/J8b4YHZtQMVr520rqzFFP4N1nWGAx3lqqjLWJDxWl9oxtZy4Vo9Tm8IGZnDraDwlYg7TgPKIX7bp5Cu2662Zf35xcSxltkbp9YK/L0JFFNfUp9kyHd4pE1Y3YZYCYJaF5Mitw2K7mGaIsrlmaRpSy07w524/mXK2bKru9pR5ls2yu1VpDm23KviE67PYQzAM54/m84bz7AYAqY1gneiV2TIsTJ1FpFeVgWkZ7WaCZZZHSiBYAr6QexbnyPe5q5mYDGA6kWtL5Eo+T+yNeQTHwkFbi473pcmjClyzQ4APfyprIUzBcBmQfSZIiSjfn5jURINZBxOVlRf3BGV+sTIw1rWlUf1DAtpwDMy1ymRqZXjwSHtlwpU881PC3wa4F12fvLNuQteYk3N2/GC+TEWbZVBzbSI2cjlV07JIck2YXG117HmmzNJz8mXPKGNzVGvB/0FwTE2GywbFPO+AQjyDikndujLMChh9Srxt5xafiIl9T3L81DFj+wr3kBETdXEs5i0U4fFeZA8xJ8c41dI42AWTtZjH02fhcWHmcjFrqyEipvMevwO8YxtGy0xhTlT1x0a2/53Ktp8hop+59KoOh8PhcDgcjhuH65FyMEZqdr2wIL1OJ4jPiZdgcXYf92XODOOU07CFZQwnytS+j6UvKpzze7PN1Gun4yTsPRjBZiKiw0Vy2r67OOPPJMPzSvtYypzEdNJzE9nT8TKpVyufRVcyVe05y9ecK1Zs0xVlJK3gUp0fK/IVxK5L+ZvyppmBA7MnTuaKwWGh2809ZhwP077N7Vz37a0ysAToNfsEp2FmGmWlzs8m7HLQTmOFhU0aRSLKATOoZ1V2BQ1YsjPA8vUcS9bePeD6ITUZBy3ogJC9OuPY5arnIBGwdSz9s1PPNNgVdY/xyKtolU4wQMR2IC6t6gWGEeohF+UnEVHLIuiLczCOkAKq3VMojpeAMj1f2AA5tG8R8GLqDAKZWU9dvwUH5zXM7oi8jGa8Vsa5HZJVOs0b7scyjzquoSv7wWDeqUntDNjTp2QZrVwQbwhzAk6KA+Ggz/U4vxiWaStmHhoyfGZncf4qKqlObb1smtDJa5prF2WtZUEE3rUA+AjTqMvMSXUKjKV/VJaYnoMW+yX62/zT1zAI1pwKannemHEtSaVXE7IGphjRkcOsUHZZnzJgqKpNBMuOKMJVmD0cYlKpEikrCtdjJ2lgucBSBdJYplDmZnWdnbH2gHnsdL34kiY4uAZPOehwOBwOh8PhmIVrwTgSEVFPInhbbF6WK/R+UVkijLCI2n/RqgFY9q+6MrPn1S4IIwxhDYNE6tr34LJja6/2TOTBVXGxzKvWA2Yc4du4F4bLh/M+MY6nzGK9tU2s1tFFkqTpz3K3YOKSVsdgHNN5m60K478wFA77/xSrbzCNkPlgCRrx77tQGkVgdeDrWBPrZUByZ3uQynSHinFkN8p+yas1EIZqtSYSSUhpKX5pC96f++SCDsq6E44ZtuLA71O3OQR8xU/NSJgo0eSGn2HLPpwts36NWinGLeQYJnzEsIDlS/eSulDJBNkVtdkRFFML2ZtB2jjNOIJp5OOY/C4kdlYnLC9xCmbP3ktuczQFZIbEtacyiwnjyISXbkdZURsfKGEclQB7y0xoewrldD5x4WS0LqqK/lqmLuTDMY/hsesyIuVRMr9gVBvlzyjSOJbhm8CUeL/d1iAZg3r+o9fQLJ5h5aMe12NozbiuMJKWyZ9iHi2rWGBnx65i0e1zmZh34tqYt2rKzE/i02jrPNWu1jdUp1kF4yhsPH/qfjbC5MUag3aFqLJ+BpJ+V6RoKn17xnlmMajGz5AsC0iq71lWUV9qW+6DH2Qh0o4DcD883mP5tbyW9WPcqEQqPOdlX/dye/ofLCRdCmccHQ6Hw+FwOByzcH0Yxxip59WfZoR2a4g4lyt1zTKMpTwqXA9G9tV8HaNdrbVxUDYY3zV5g9eLwRk+SnL8SHRko1Ync/wyO6400tAhreAbu9tS5kGXFJRf27yQPk9TisEvHyeKrj3KK9jlUarX+hEEeOHrpVbu8O8Rh47UOP3tPSmC6Gf44IjPGIsBN8ohDz6TAFjKXomOY2WNKOodf3b5ktSvmL2CnyjavM3POjIbttsv6SewZOGu8h9alMyPsGK6LzBD0Ej0LX9XrCz89xCxLYLi6DsqYhP3vuP73fHY0L6vEkkO1xbTf/W9ix/LBVae42tH8RfEMYpxbC9Ah5XHFL6Xwjimz+XjVHipGMflY1YBeLTh4/nZCouSnz/YhO649H/U9ymBjh2uze2pVtYt9zmwbJbVaS8Uy3zC/rvw4wUbXKQWRaq7kkGuETeW7amnVAzFJWpzg6g4II3mFula9SQ1ZDLSNdWcgn1mPhP2UzWwMKlIg4lo715bH0o2XULfp2BTGFb8Kgdi3FP+jHP8Mi3LWewzEdIoW4uYnoJlEfHctV+jLTPmx0g0vC/4bSrGEZH8wi5L++p62HqOX3LASk79Bj1vpnKONa+Nk9/nX2vkuFApY11X1bHwZZTnPmWZtNu0VQoR0rifSXMqH2NULDSzKb7euAZ/Lk7GrW9TcMbR4XA4HA6HwzEL/uLocDgcDofD4ZiF62OqboOYqGGeJiLq1jBFpu+QVqk5eNvw/YLdvYRy1yY2BFNYU1hhEhPzFhza+auWz+nLT7m2NuchOGfEbKYdVZG2VM4nlqJ8M12PPNRKi4VK0e/Xt3eIiOiL5+nz9dNkxj59nJz8V6f5fEsENJxCIqcmU8C0+h4HwLDjeHcrm5e2t1igex8BL3wo2H8tKD7ihF+TtplqI+sYLkfHYRlRJuJnyfFChSnXiupW86Yb86KYSs/yeRan6f8WbQ7TPCQc9tdStruVOtRuv+V6sbn2QLU58k/L2CjrorfhHzEmUeqJAAAHrUlEQVQzbofP1DqYZxHtvA3m50GQWK/LsJmeTR8IhFmeZFMdTNTtCZuq2QUiHCBfeT5fxze4PDXmqWJcltdGrvv2TOV23ZoBaYJamk2uH/4XIXgO9tB52MMZ5zDHMWw6bDbKhMtzGvr5rrGdUt3PYG6qmKrh3oB7qZi1JeBP8onzdk0XNHABsqawoA9JGAm+KuoH0+tUTuinwWbCfjbHHG5hzeNEl0vs1H5zjGm5OndNmJ/FBG/PMyXTY8zb2oUHv53iboW5ecpUbUyuVfetsUCadwJTJvA5/lv2+Dlm46lr9eVz0lI7Oahlqj7zt4/KDBUucTxWjdSONjmLu5HI66XvCH5N5TFnjtRPwRlHh8PhcDgcDscsXAvGMYZAfduIYC4CYYiIdky+ICignxD5lvPVpC4MGzkVHCOspgTH8A4V1o+0Plj5o+6arMEKQFZnpW9t2lQqb1SCDZSMCJxfTaBDv8tnfLxN1OyDTQp0QXDMTi0RjziC5GiTqKrj8/SQIfDcFE61/aAeFnDOxueOpWM2d3L3gkA3AjmsKHd1NS9sJBfRzsNGOL3G7g621chSYXx5AxhIrp9OYYg+KIwj+klFygnPEMyXTlAm9eJn2xih891hLt2v0snB1IJ536kgIPwfFyVTrtnqYFJNBSsIS+PPEs+mEO6+KAN6rPA2UWYlURZMI9hrIqL2NC2Lw2k6OYJPZMgogXIwtIvzemCOvj5Wz4uzjq+jGUJE7ZiAkAVErxX7jaAYyMqI3Ea+0Xialu0i58LBTaHTLCcH/SzKdiiub0hIkRuCHI+WwMJ4lLkAN67uCX27JmGGa1jmU8YBM1V6PM2RlxkR2n5mWFbxWdIpEuXnpANOxn4Na0L/YAQtm6jPh334rD0TE/TzNALuUTGOZKwszyoAPgtvl3yPldGpXeZZ2cSxutcotc4MEhmCFdPO4FMVWTz587LMo/6ef0/sHJ/LC9OI31IoCp3nush8vbm8fs44OhwOh8PhcDhmITz3leHTVCKELxHRCRF9+arr4nhqvEzefjcZ3n43F952NxvefjcX/z+33R+LMd6v7bgWL45ERCGET8YY/8xV18PxdPD2u9nw9ru58La72fD2u7l4t7adm6odDofD4XA4HLPgL44Oh8PhcDgcjlm4Ti+OP3TVFXA8E7z9bja8/W4uvO1uNrz9bi7elW13bXwcHQ6Hw+FwOBzXG9eJcXQ4HA6Hw+FwXGP4i6PD4XA4HA6HYxauxYtjCOHbQgi/E0L4bAjh+666Po7LEUL4vRDCb4QQPhVC+CRvezGE8N9CCJ/hzxeuup4OohDCJ0IIb4QQflNtq7ZVSPhXPBZ/PYTwjVdXcwfRaPv90xDCF3j8fSqE8B1q3z/m9vudEMJfuppaO4iIQggfDCH89xDCp0MIvxVC+Ae83cffDcBE+72rx9+VvziGEFoi+jdE9O1E9PVE9LEQwtdfba0cM/HnYoyvKh2r7yOiX4gxfpiIfoG/O64eP0JE32a2jbXVtxPRh/nvu4noB9+hOjrG8SM0bD8ion/J4+/VGOPPExHx3PmdRPQNfMy/5TnWcTXoiOgfxRi/joi+iYg+zm3k4+9mYKz9iN7F4+/KXxyJ6M8S0WdjjJ+LMW6I6CeJ6KNXXCfH0+GjRPSj/P+PEtFfucK6OBgxxl8kogdm81hbfZSIfiwm/BIR3QshvO+dqamjhpH2G8NHiegnY4wXMcb/S0SfpTTHOq4AMcYvxhh/jf9/TESfJqIPkI+/G4GJ9hvDu2L8XYcXxw8Q0efV99doumEc1wORiP5rCOFXQwjfzdveE2P8IlEacET0ypXVznEZxtrKx+PNwfeyOfMTyi3E2++aIoTwVUT0p4jof5KPvxsH035E7+Lxdx1eHENlm2sEXX98c4zxGymZVj4eQvjWq66Q47nAx+PNwA8S0R8noleJ6ItE9AO83dvvGiKEcIuIfoaI/mGM8WiqaGWbt98Vo9J+7+rxdx1eHF8jog+q719BRH94RXVxzESM8Q/58w0i+llKdPzrMKvw5xtXV0PHJRhrKx+PNwAxxtdjjLsYY09E/46yOczb75ohhLCk9NLx72OM/4E3+/i7Iai137t9/F2HF8dfIaIPhxA+FEJYUXIs/bkrrpNjAiGEwxDCbfxPRH+RiH6TUrt9Fxf7LiL6T1dTQ8cMjLXVzxHR3+bozm8iokcwqTmuD4zf21+lNP6IUvt9ZwhhHUL4EKUgi19+p+vnSAghBCL6YSL6dIzxX6hdPv5uAMba790+/hZXXYEYYxdC+F4i+i9E1BLRJ2KMv3XF1XJM4z1E9LNpTNGCiH48xvifQwi/QkQ/HUL4e0T0B0T016+wjg5GCOEniOgjRPRyCOE1Ivp+IvrnVG+rnyei76Dk1H1KRH/3Ha+wo8BI+30khPAqJTPY7xHR3yciijH+Vgjhp4notylFhH48xri7ino7iIjom4nobxHRb4QQPsXb/gn5+LspGGu/j72bx5+nHHQ4HA6Hw+FwzMJ1MFU7HA6Hw+FwOG4A/MXR4XA4HA6HwzEL/uLocDgcDofD4ZgFf3F0OBwOh8PhcMyCvzg6HA6Hw+FwOGbBXxwdDofD4XA4HLPgL44Oh8PhcDgcjln4fyybJ+wQs7TtAAAAAElFTkSuQmCC"/>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9" descr="data:image/png;base64,iVBORw0KGgoAAAANSUhEUgAAAo4AAAHHCAYAAAAxsdnZAAAABHNCSVQICAgIfAhkiAAAAAlwSFlzAAALEgAACxIB0t1+/AAAADh0RVh0U29mdHdhcmUAbWF0cGxvdGxpYiB2ZXJzaW9uMy4xLjEsIGh0dHA6Ly9tYXRwbG90bGliLm9yZy8QZhcZAAAgAElEQVR4nOy9aawt23YeNGZVrWavvffp77n9ffe9597CehhICFHAoGBAAkX5gxIEkYyILaSIJkgg8gMCllCQAlH4AzgQJAhSQpQIiDByiEgsrDiOn2Mr9vNznp9fc/tzT7+b1VbDjzm+OcccNavO2ufsc992PD5pq/aqmjVr1qxZzfzGGN9wXdeRwWAwGAwGg8HwLBTf6QYYDAaDwWAwGH57wD4cDQaDwWAwGAx7wT4cDQaDwWAwGAx7wT4cDQaDwWAwGAx7wT4cDQaDwWAwGAx7wT4cDQaDwWAwGAx7wT4cDQbD70g4577inPuR73Q7DAaD4bcTnOk4GgwGw3ce/BH7F7que+s73RaDwWAYgjGOBoPBYDAYDIa9YB+OBoPhdyScc99yzv1+59yfdM79ZefcX3DOnTrnftU59z3Ouf/YOfepc+5959yPiv1+zDn3VS77DefcT6h6/0Pn3MfOuY+cc/+Wc65zzn0Xb5s55/60c+4959w959x/55w7+KzP3WAwGJ4X9uFoMBgMRP8KEf0vRHSTiH6ZiH6G/PPxTSL6z4novxdlPyWif5mIrhHRjxHRn3HO/TARkXPuXySiP05Ev5+IvouI/hl1nP+SiL6HiL7E298kov/kpZyRwWAwvATYh6PBYDAQ/X9d1/1M13U1Ef1lInqFiP5U13U7IvqLRPSuc+4GEVHXdf9X13W/1Xn8LBH9dSL6fVzPv0pE/1PXdV/pum5JRP8ZDuCcc0T0R4no3++67lHXdadE9F8Q0R/6rE7SYDAYXhTVd7oBBoPBcAVwT/y/IqIHXdc14jcR0RERPXHO/UtE9J+SZw4LIloQ0a9ymTeI6MuirvfF/69w2V/y35BEROSIqLykczAYDIaXDvtwNBgMhj3hnJsR0V8hoj9CRP9H13U759z/Tv4DkIjoYyKSUdFvi/8fkP8I/cGu6z78LNprMBgMlw0zVRsMBsP+mBLRjIjuE1HN7OOPiu3/GxH9mHPu+51zCxL+i13XtUT058j7RN4lInLOvemc+xfkAZxzc/XnyGAwGK4I7MPRYDAY9gT7Jf475D8QHxPRv0ZE/6fY/n8T0X9DRH+TiL5ORD/Pmza8/I94/d9xzp0Q0d8gou8Vh3iTPCsp/774kk7HYDAYLgwTADcYDIaXBOfc9xPRrxHRjANvDAaD4bc1jHE0GAyGS4Rz7g8656bOuZvk5Xf+mn00GgyGf1hgH44Gg8FwufgJ8j6Qv0VEDRH929/Z5hgMBsPl4aWZqlkI98+Sl5r4H7qu+1Mv5UAGg8FgMBgMhs8EL+XD0TlXEtHXiOifJ6IPiOgXiegPd13365d+MIPBYDAYDAbDZ4KXpeP4u4jo613XfYOIyDn3F4noDxBR9sNxMjvsZoubRGOqE/yB61iS1zXxg9e1bX4fUV9X8P+86Fz6m8Shi7U/SH3ku6e8vfXrXTxm2/kdtrUv09X+t6timfBNviu4nWiLbKNqc+F3KidN75ho8qzw7lJTXraiwk3L7eHfFR8U64mICmx16bm0rUt++2N2ybEd9ScaTv2D+p1oe8ntCN3N2+rWax+3oiOwP/ZGe2Rf4Lyw3HUl/25CmXmxIyKimdsl53DazEOZR5tFUvfxZJPUu+2iNnPH7ejURZuIY6KFNe+3bny/17W46C06SvUlr3flsydzsm/3wdB1lLdc7toSxWsnB+vzTDfRx103XA+24JhVEe/tktL7vOFxvxPXqG4L3ubSY2UeLThftAvLMhlnTbL7qpkQEdF6J+4ndR3DOM09zniTvMfUpt49Min9eeN+J4r3CPqg5qWsFe1w6n7EPUdEtObnV7v16xwfAqcgn1Xh/0Kdnzz9zHntjdygwroxp6pwSNWDz8uJ7HMK+mLljtWq6vA76a+X1C49BMWt03t08O9iN9yY2MWZMi8rvhbH0u9qiu/ztuL7nIe0eBSE8dppef2RcdYbSiP7uS6zfqgeWWZgLGdvHae2jYy3cM9iH3kcfUy0s+2vAzYff/Cg67pXcm19WR+Ob1KaMeEDIvrdsoBz7seJ6MeJiGYHN+hL/+y/S82EB0HR78Fqwy+SM/8gnz7dhm3FOStdNNwLpe+lbhpPr53zA3LmR1Ez4TIVL0XHLr7+iIiI7v/eu0REdONf/4CIiA6qXSizqv0L5Nuf3iIiot3TGRERzW6tQpndxh/Tfeq3lUt/Xs2B+ACdcH/ghXLkn9y3Xj0hIqL5JL4s5pX//52jx3554Nu5bKahzDfPb/t6ePTcnPr2fOvsVigzK309eLHgXE43vp0b8VKsSu7vyi8nRf8jPbygeIl+mpexv474g2xWoB6//HR9REREa34hy/1wDuc77tsq9sWr81MiIroxWRIR0cfr60REdGd2Fsr8wOIjIiL64tQnBcEH3t88/YFQ5i/95g/7Y079Mf/pN3+LiIjuTnz9H2xuhrL4aNi16ZPo9fnT8D/afG9zjYiIvv7kDhER3X94HMts+CN3kcZL1Evf75OjLWmEZyc+bsp2cFtYiv1Lvm64jlO+rpMyfvQWAx+jN2fL5Nz0/xJyElO4dKzMedxtRf9t2/QRhI8jjNtb0/Ow7bhcJ2Wf1gdEFK89UZwIPN34ycGuKbktcgKWfiguJv7aY9xem8TjYDxh7Hzl6etERPSbH9+N53WQTizRx2XmXkG/4R6T/dg0RdI+jMnXj/1YfOfwcSiLfnq6833wcHOYrCeK/Y2JJu573HNERF976N8LZ+/78Tq7z/3F1TTz2G/1IX+sHuI5y9saMdHc8eSHJ9JdtcdXBU+YQtNbUR8fqp3ypEN/vBKFl2JXgFzAjFgcg/s5fhCPtGvoI1UOeT2Xwkeh6Itim55XueY2xFuOeG5LboD7yJEM4YMI9738KGxVvXysciMm8VtVtubn9qfxea3rcy33LT7m5DHx3r3kD8hi5xuPd3Q7ic+NHZM6m5s8Qb/hy2zjo4DAD+yup+1L+kuNlQLXJnM9ym2+rBOPcfR73Nb1jtlO+d5QH4PyAxePRXwfYBvWyzEUyLQ23adeiO+MWXr/YExW5+Jea9Lx+Q9+8o9/mwbwsj4cR+ba/KPrfoqIfoqI6PjaW1111lBZ4mHTZwqLre+VktlAtxM916irzL/dKr6Ay63vKVybSboHdUW8Q5sb/uXzyi88JCKij4598oezzwn24y3/Mj0+8i+4J8wo1eKjq+UPgSk/MDDwWnHwwHZscJ5+46PG3wGvvfMolMULHB+M10t/bPnhOC1SpvKw8h9sry9OxDH9eeAlj5cN9tmJG1SzfZtmODuaZm7ky3rN1wRszsfn15Iy8iOzyDAjsi1ERE93/qmAD9BXZ/783p7H/rpd+pf+nBnHht8ID3eHocx266/RnWP/gfLeuf9QPJ36+uVH4euHT4iI6HHt9/+7j98lIqJff/BqKIOPhiVfR3wM3LgRP4AwL3p66l/6u5Uv6ya+j2az4QBc9E0lPvjKIu3v8OEhPrTBvOkPPvkbLCs+0MG2Letpsp0oTgT0x6G8ZtgPH4oL/jCbFg1p6HFwwG83+bGI8f6g9h8+ux6VEBFYw7J/LEx+8NEcxjg/om5M4uQPH7ZfO/Mfig+W/tpfO16GMvg4zX0oDraPy3ZtfO6A8Z/wOMCk8QZ/RB+Wm1B2wf2D/t5U/Ud5uM/5cbxp+h+r6INu7svWh9weLtLMhAVlwR/EPOHBOGvFxxImRR0Y9hwz0qYv4FA/Di1YLW0pipXI/RTNk7EioSE95uYikOeiPxhhLajFhyM/0ko829XHnKwzfASq/hLzgNg/akgX4nsvfOjxB0v4aI1Dh8odPrDTMlcOmBHzR2tXSrOgXwR2jYd/yjiic7k6jLcRti6u6JftCrUJ2+RjqFHb8C1TyzGdth3nIufQ+EaIH5BdUjYdv+k9knsshnERPjJ5TG76k7R9xsPLiqr+gNJUW28R0Ucv6VgGg8FgMBgMhs8AL4tx/EUi+m7n3OeJ6EMi+kPkMyxk4ZqWpk82YXYJapqIqJvgc9wvyk2GcYSPY7TZpeuJiBrer+b9Ar3eN+u1R97cSw89w/Tq3/Gm0uMPFqHMydue9Tj9J/2e88WWDyO+xY+ZwWMfx3rBrM9CtJ1nEu0Zm4hg6tnwPhmGD35NH25uEFE0i0rAxAaT60xMI8DUgE0BawcWSZqN8T/M2cCQqVJu24m2b1061MB+XGc2ZVFFdhjHBGNyPF3zb+l75rf92iNvOvw9d7/p6ylEPZ3mlT3O61lv3RevPyAiogNmvN6Y+WtfiCnnzz76HiIi+q3HfnysFatIRPT4KdtHgu8Bsz2Hsf9vXvfsY8V+rDX7ly2Off9fO4gsG5gzMFTw+ZsI1g7rwBCin0630ZdTs2GBuRSM4ZRNmWD9Jrzt8fYgOY4E2tcoZtqXT6mRJY+htuvPV3VZoBFlMW7XbXpdJesJNhOsac4/tlCUwwGbqq/xWJT+wPfW3sXgw6fXk31uLiIrebL240n7ncp7RLsBoKzs06ZMmcabc38MsOnvzB6RBs4FfbAS1odwH2Z8QYFDNoefXfNjbwvWesoWgiq2Dyb5aQULhV8v/T03Fd8TzDjC6iIduIJJuVXPkAxjAhNpZGfAPnW9/UL9JZ7pYkPfTXcYY36LvTKwFLFVSXhTwDQNti/4jyZmy6SauC3jD1mgHpiN8U4Uni3a/BxM1cJ/Eb6MwYz6snwULwvKn5GIqJmxL/NM+ThKn9wLfN1o9i/j1h3cJYKpeufkLn4TXM9gEmY2uJu6Xhntgylu3cAwalM1xn/CFLr0fgr3RvJRk5qhc0x0MK/nH8UJXsqHY9d1tXPujxHRz5Ancv9813VfeRnHMhgMBoPBYDB8NnhZjCN1XffTRPTTL6t+g8FgMBgMBsNni5f24XgRuLajYrmNEc4iGrpr8zy6NGc7cNK19kwV4OCXbjbsUA9U73uzZXfsHeGLjed1r/1CDBS/9vf8Mb/63d5U+tp3f0pERLu2b4Z7xCYomCSnU2Fm5GCKzczz1M0yvSQPH8RoXJgbh6JfiYjuzLwZFKbpJdtCpKl6wxIciA4+ZFvHrOhH1Z1w5CrMlTAF1sImANMy6oUzvpTYgakbgRKHbJpG5KcETGzYdpcjqGUELiJDP3rgzfUPrvvfMpgCpjkExyBYRga8vHXHm6T/wO1fJiKiL59/3p/vLrolhGMu/bV4euLHRfuYg0ZOYl8gRqF+he1HbCKQ1/Xgjm/PrQMfYPFR6V0NEBwhTfxNMEP4YyCwY+dimRgZzSZ+trHJ6OWKrwUih2HWXgilAJi/MR4qFWglTa+IMH8qzOF+n2iHg/sBzNnvnd0kDdQ9UabqMjPGzxpvEtauFunxm+Q8cy4VIdCLx+ttvmfgpiAVCD459dc8uArwvbzcRXN5ORChO3afYh/5qELd1+Z+DEM5AAFft6ozGgLkiz7dxucFzNZwd6kzLgLop+sc5LecQEWhTtpEFIOttNtDThoKQWfbHexwYiOCaUKgCvdF0PMSgQTBREdqH1GfDo6BF5J81GeDCigxR/dM5xryNIPrFJujVxzYJC5Rxd4MwTSMPhCH2U7TaG8NGbFbbtlMichdNjWX8rHNAyqaHbukrGx7AUm7gXfsVUHOha1mE3U9x9KvD+ZkEsEmKhpdugrEwCoUSsvmEKKXndpX7IfXbahHdr+OlOY2S1M11Aha7W2lXKCIolk8uHUElYH+bhgXMLMn6NRyBJZy0GAwGAwGg8GwF64E40jOJXI4chqOGRNC8UNIvmQlWT6mOE113rKC4mWRbOsyZbqbngECO+lqFXxDFBlMnhncXfRZsU/OmK3gWbuUGQrHgnM1z+LbmfJMPY1TjkcnCz4FX/aVA8+UvLV4EsogqCO0YevPpRbTbwSmwGkebOQRS/fI4AHNmsBRH+wPUQw2gUQOGMic7l/DzFnN9SJgQjJVOCYCfI7Yg/e9bWQB3zvx7BUc9iE7JIMpHm49C3l/4q/DK5Vv+/fMP459ccf3xV97+CUiisEQkECRgRf3T5lpfODPd3LCLIPQwrr+I58QURSGf/gN387Zw9j/H6y9tEt3yNd6y23mgIRuJPAox+6EybKaAB+LIJu5ChZpec64FEFPBQcwIdDlGvfpBiLtom/BZmJcxTEzLEmj9UMlEKQT5KQILGdf3F4H10h2cq6OMcY44hi4H8CeQnKHKAqKT5Ssj9Q6PZim7OY+xwacGPcI0rk99/c1mPHjwl9HMOdERA3TKLASHPHvp8VBbLsKhsG5yP5DENHxzF/rMgRf9a0bWr4I93ISeISgH7ak1Mxgyud716XPYM08Sjqjp7eIsjI4RgvmK+bR/6/YzE4XFkE1YERHGJiCgxcRizdhta3pUxEcBsaR2b4Q3CGGRTYpxABiMEzKIiZkPZ4Be2SEA5MXmnNFmceuhI6jCI5hprbl1xCCjNoMa9fTS8wwcUGuaY+AqCBpA61SMUYj05gGo0iWE/qSGG94lXaTWE/QP9VjGUXkfYFkByG4DN9Mou1hjLikPYl2JG4RejaMcTQYDAaDwWAw7IUrwTh2jqibV1mGMBH9HFzPX9xzOA+kYfNEYgam/CBzM7PVF73cyvQRMzY8W969c0cc3687/Kbvwl+q3iUioslhZAU0cwR2QWb9gF+b4xkEZH0CS3kU4+XBNp2tUzkZyOgQRcYR/lDw+fvFk8+FMmBokMUFYstapoSoLySONH6l6zNL8KECe4R0ewl4hvNo7VmdWelXXJ9FeZM7yufshB1Y3hc+ck+Yff3R7/oNIiL63oVn+iSbgv2eNr7skqenh0Ky5/WpZ3XAZr3CPjPIxPEPPokZQtpv+nWYDE5+0DOYP/L212MZHou/eeIzcjw48ozvRrIoc5aGgrTCMWfaOehnjNHQ2WGyZXgpx8mm9Od3vp0mZZE1hYjoaOqvsWbK0O85OaRDHnvwlZQMrZbqeXMRfUuBiWIYsX9I/0d9Jvq8Scf/gRSPJ4xtP/UHq56TAAK7+eG5l9o548xJ0ofveO7Pb7VFqkH2mxUZnVAek/cm4+fcO3bZTyl654AltJhpv1X5+2DCjm5SXuq8Tf09J65fH6B9G6X0EQTEcT1zmaFi2bQe+HPL88XR8SgvmP1oxXUMPmtg+FRayFRqBwyhYgxFGadYydGsh4WqTz7/n+njGLdDAqfibGCTEx53J5JxTPsySMhIv7VOMUBaZDqTQk/kpPSntNtfeN7vwPUF1onrubKMI7OLknGc6SV8AjOs3cjt+DxnHK4RXxsn/QUxlEMSDB7r4kDIxhT9GPn3RI77tIFBYB5jtE849uSskqxNaIcKY8iJhWdcx3swxtFgMBgMBoPBsBeuBONI5PL+iKSEvp8BGY3d26Z/DzCZRDE6CcKjDftQNgciFR/7q9z9JWYk3vfTyHoufBJ/iGcSNziNGjNLi1n87N/W6Sd/yCXMvke3D2Jqs4crz5yBSYIfHRgTosgWvb3weW1fn3oG8kgIbB8w43aT8zyDpQF7If0XtWjwJxt/rCRimqfQjZrqy4jdmUprGPLo8vK6SPOGsqj3o5U/pmRwX7npfUp/zzXP9kEU+rSLUb7wm3zEKQK/tfWMcSPmS99ae3b5b33wXUREdIuFneHP9f2v3Qtlp29yrl+Orn7/nmfifvrvfimUKc9S31fivL7lrcgKHyz8/zVf+3qX9nGbYT6Kkdy6we2Lzxez3Y2I/NVsEaJ6ZQpJt/NsJMZ28F/M+ezxv5rJmwk2S7OJyCu+D8KYEtdqhzRZ8H/MqDmDfQzbkGZPMHEYpw84Mh8s7Iavx2LaZ3C0YLdk9sAegnlDD+R8VZ3aX7Kbr3EU9StTv1yw4vO64/YJqiqqJUCsPfU/JOrnVM+xkegnsJJaFULuoyPdcSzJfuPo8NkuYDmRHMUAXREjXDP+i+gmiIcnuaqV36h2Y5Qo1cZGjml+XocoVVA4/chnRFFXPKSDj+OpSAXKjGNgGkO+baEIonzNdESsPDUwQc0E7BOzWkLcWw+5Ky/uvQ/wrBExAvg/RCiHlIMjfoK5ztC36BjpjLGC2yqTmg/3E65w2/OpjVHUwRcRkeCSaQ8pAuFLy9e8Hm5gL5o6CRuBv2fqD5nUppjLMRjjaDAYDAaDwWDYC/bhaDAYDAaDwWDYC1fDVO286dgFQdJovglSOM1wMAvQLrz5JjjTCsHQdsrm5jk7y08RSs9lhVUH1rZ2MuMlTNaRwz17w+8wY/mFcuOX178RTZKrV7zZdOnY7LboBz/AVAXRZ1jJYfY63UazMUxD11lm5dpsnexLRPTNEy9e/BGbr+Fw/33H0eQKp/vrpbezwBz46c4HckjzNOSFYB78aNXPiw1zJQIbghlaiI4juAYmtR86+oCP7ZI6iKIZ7uO1P9bjjTfR32KZEiKif+T6R0QUgyc+3nkh8NMmmqoR8HLKMkGTTBLOD5Z+v1eOzrkdvj3f+Mibtd292P8wXSFn7AFkeMSQXN9l89Qtlkm5AVkfYSqFxAu7JRzO/biA20In+iKmX4ezNZtMy/65FMrEAJkYor4ZO4cVm7Z1AM3dQz+GpuJ65oJhiFIh72hy9eeHa5MLrIKrAa4Zxt1KmGdhYobbRT6YK40ygCvERgRqYcxB3Bv9hD5abtLzJ4r3HNqAYBkiosOpb093Abugvp5E0ZSPADTtIpCM7Q7SSf48EQyXkwBC4Ms24wmv88pDLLwq+6bvISRm+wr7+d81B7+1Ip87zMxhL20ik4fUAsoZqkOP6S5na4P5GcfO5q5+VnCMqI5vBcTZQSKnFAExCFqBDFsu//Gg5I8KdJD1wMSJd1axvWBwjMI+UkDfSWjzKlHOtJ8JhAk+PKpzkwTglN2W85wLz2VYn3FtZBBuaI+qQAazwESNYJgRN6RoskYglDo2ZYLBgsuFcCEJwWW8D8z4IrAH4zPzeO7hig8Zg8FgMBgMBsNVwZVgHF3bUbGuY0oh+bkPpnGXeqK2R5EJahYpQ4CZ2e4ont72iB2UZ2AjuWzm0zk64WJK1y8DYmV35JLl+nZkBQ4/5lno2lewWnpn/Ievx/Ye3/AswzVmNLQcRk7a45zZjrMMM4LZN5iD5c4HcJyK1HDvHPnAmR88+pCIiF6pPDN0k5nIp3UUEUYKsyecchBp5KZFn/GC/A6WM5FOEIE4dydewgbs35sTn07trz74x0PZ//fXv8//w8LYB3f8vsevRDYXbNMvnn2eiKJ4+VykTYQwOQImwGZJORcwnd/8yhtEJJ3VeVZ/LM4Tl4IdlLdQZxIz2vIIwQosRcNMSzL7U0wS2KtcUAyYHzA5wEYEVSEIYxpSwnXJenmsbg+pGI2TjR87Ta4+CIrzUgplQ6D+3aOHRET0+46/RkREX12/Ecp8e3U7ORYYSzCElZj+XmfpH0jInHOOrvM63gdoB8bnkrc92cQxfcLBZbi30P+4LrKvsW7L9xN+z4Qcz82ZH5+4x9YctCYD33Adj5idfJ2liW5NY8DQnckpn4Nv14Odv/dgAcgFA4F5BOMuhfTRF2d8H8B6kQvaKcK5s4xR02cnt2DcEXfEv2Xgla4bQV2l6NOW2ZMOwseNak9GaieMW9yfUrgb1NuYRBXqWVXDZREEA3Znmy6lweLgHvfXOY+HJ5yi8SxalYoty24hIUKpmEciaiFuzUO45vMKj6gMs4T9e2ntiMLFCQLUIQ2dYJbYioeUgzivXDKMokF+vXTfxPLXwhqYtlNi8NKMWBBxLAQXbY9F4Jd/lUZpGzCQY8LwkH+SDJ9mq1vI1qTjza9MLUwIVJGpKnEt2nka8JK0q0q3ubJP8XV4b3D/NLiOfI2qGEsaBMXbBTPcOokIqeA0cSrykZJLjzgEYxwNBoPBYDAYDHvhSjCOnSPqqiLOiqR/wIHK8g3/xZnwWZql378t/64PClGGZ8f4Op9gZpZp0KBcxNhZ9LF8Db6RXC2S0z+M53TCU6fNdX8+1w498wi/qaNJnMFulKA2GBMp6QFGAyzIMTNxSAdIRHSfZUh+buslaCAD8trMsyAQxSaK6f4gpg1/SLB5RDEl3W1mI29NPdP0KrOLRFE2BACbguWv3I8s1Pxbfvpdsf76+ca39/1Z7AukWTxRrOKTXUxLCBFuiIu/feCZ1i9/+nbsi0/ZZ3OGdH+8AbNSIc0SUvvhMoChkCmnXDqrzQl2o4ye2EGlY49sYco169k7jKUxfBbANEr2W6fXKzPC0WAC3zv3rPfPdt9LRESrps8QQqhbi8hLwFc1iNKzCrOUcgIb+SmPGaQRPJFi6JwuELJYY36f+rxykjZgGnF/oj7pY4qUj4d8j8BPU/oBg2nUEljwCW3F+mbgYfSAz5uI6DFbCcAYbzIsIiwc+hqDTcyNG7iig2mUZbrARPvfORkpB6alzd8HKSPEi4kaD/uM59x1xf08cs0hl9M6WAt4FyGFAhmY3QHfB/BPLuJzVrN98K/Hu8jvx8cEadqkS2nYQYpB3WFSJk6DteMHCFZuO7OKYxJ1F8Ferr57MI1dpca46//f9+8baQh+u/74Cj9DvV26wq9Ndwrvg65XJIqPZ3wvK2Ztc9JSqEaRhtr/MPH3RDt0PaKQFg5/UZkmYxwNBoPBYDAYDHvhSjCOGtLXwiH5+IxndCzG3c7E7JtnXGAR68AuSp8IzPqIy/KxUI38Ar/AxGts4rs75shJzPp4CfFYIiLHLMWm8ezAY565ns88K/OPvfF+KAs2ZTtLZ5iSBQGjccx0HXwJPxbR0BAGBtuDqOVvVT4i+9YsRi9/fuH9096d+yVEiR/Ux6HMA2ZNdfozCc2iaH8tmcLt5JAjh7mfpk/8/ObRBzdCmZ859W3+7tc/JSKidaOYaSLa8nl+9f6rRET05afvEhFRtxJtYaaR2C8EbEih/WNIRMKWKTvZCiYO25AyEoxLIqQ8EOFcN+l1kWU15Pp9UtwBY1nFdCAgAH+31GfSL3Gv4lwmlWTQ/LanzCgh/E4AACAASURBVHxhnB0IYfh3j7yPa8vX73TnmcFpSIcZy2LM3GDV5SrTN093/lgPOaXlw3N/zEZG9fJpTKuMgq+CjirWTCsR0dPNPCkDQfCZqP944u/H22wJOGQmfyHSXyKyXN8bOXYx+D0qH1OkyiSKbCui5MEiynHXFClriOuK5AL7MNVJOrUmbWvJfs5VJVIOqjp7Po4Cbsj6kxnInfJBy6GYIN0nDtAvDNFmsEZIL+tEO9d3WByfL/HmFv/eCEF9JbocIlrFOU3O2N95xOc+oEfN+oW0rGlWsgwyHSPVDt34l4kBhjGopmQ3MnuNaHIpaK3SL472mw6dEKeL53ynmbwiM5awDdd12vXLoB083guwi/J9EpxV03dD8qxR1zEw0UowXtYzihdkGDWMcTQYDAaDwWAw7AX7cDQYDAaDwWAw7IUrYap2bUfFahfN0H2VmUhbw9FYmGthot5cQ05Qv74+FKZqjploZ6lpYNDJ9sIn0V8FUwcsiQ7Ox0mIv1+Up3zua29eWhXeZPfV2Wuh6MHEm+1uzH0wwA2W8pB5qCvmtJFnGIEIC1FGU+OQLDnnXMVSigPm8adzbwK8zjoA0hyNYBoId0PO573NrVAGQt0wL55ysA3yZr+6OA1l773lxctXFQc0wMQmxErrE3+s+9e8mfxxGeVWAOT0Pj/xx+o2uBCiEJufyoU/n4pN5jAxyzzScGKeTn2ZINWyjbcRTHJa4HnI5OzL+CVkYJqMLA+QMzVD6uV5LE5ynyEzdgGJENEuHZjF1rwgRUMUAy4QgIE8yLLMqxz8BpN0CGZRgTBERK/OfLAVpJce802NXOZERB+ceneGkyUHc7HpFNeMKHWLkNASQ3Kdvmek5Q/BNrh+s5lvHwLUiIjusPsHXEhgopZi6NqdQ0OarBGYslP3uZQmQj9v6tTVIA3w8W3GPY/+0ibnHHCP5GSkAMgzydC4ii8/3DnqGjbc4YCcnsi3cGcK5UOwTcbMGOpM68m1vMBzmxCk0T/m6tXU3Ng/jpTd6dLfYhe44QRtaRUkU8ihCjkkNmO2vK3aSTMoJWWCjI68uYNkDxcpkA/5xYTEYxsybj5jJukBIIFHLwdzbh1MwTJABEFYwfyccUNC8KK+9WCOHmtg2FcEPgZXJ34m45iiXfreCmNbrFdp0kW7eCG+3HqPjXA/iHVq7L3o944xjgaDwWAwGAyGvXAlGEfqOnKrDVGN9HZx1qxFweGo3Ir0fw2nD9xeAxuJ9fEQEAoFmxkEOXNf3irq/rmBD3/u5ZAizfVnpawsQm4JR2z/++lZFEh+zGzp+9eY2bju2YsbR1GO5DqnITxksWQwfJJxBMOItG5zZntuTFfJdiKiD848g/Nr9yPzSUR0axGP+c6xD3B4deZZQ0j4SCd/nDuYSs2Y1Bm2pdj4/aslrquY5/C/p7dm6T5iZgcmsNty3ZziqZyLVHwq0EU68ROlUglaWgdnVwoB12KAWZQBLEPsowvsZFwXU1A6VWZ4LjzGWIKdiSLkw9t0G5J6eFkH5rFJ6vDt4HtVMV1zETQCaSgEZN3kMSjlowDs/8HKy/sg4OvDp5FxXK0R9cZsJzONORmdbZ1//Mnzx/k0I1N0MI2wCCAQ5u7sLJS5PfX/z5xKZCDuETD2cyVdBWzaSvzP6SEV0yitBUNBU7InQqrBGsuU/cuN/9B2MGCijGYfwWjPhAB4w+M/jB2+f8DEyDq0vE/c0L8eveCYRCaIl3x+UQol7h/SxenbMyeMfAMPbC6CYIjM2AmBRwiuEee3up6msQuvCBagLlaChUJiCljd+L03WQnBer5ZC2Yhg2C3OCcEm0CQHL+Lfkbc58KF2MV2uGw3ZcYREnzina/lbsL7XEjjOBXgWAQGcmRMQ0i8S5/xaUXcx7jm4nneszhlntP6vkHZhGnHftimUyyKc+t0ICeaI+/FEJCTO6GLwxhHg8FgMBgMBsNeuBqMI1CxL04pZxY8C+UlpHekBAFEWHeH2Mcvm6mYCWumMWzgmbVkXvC1P+bgsMeXezhWqKd/rBBmH9IXUVJm8YnoC55phr6Yedbh0VEU/f30GlfAqe+qmWc4GuGrV/KsaMrbZpOU4ThfRRZvu/Qdl0jYENGpi3I836587r2DG55p+cIdL93zpRsfhDJvzvy6G6Vnlt6asvxK630TpezK6V1//G+dvsrnnUn9CCaOGSa0b3ojpiWEX9umSWf+0t9tTPyZKGUTh5CbVapmJgATVJV5jYxELJzHzLZRPoViX5RHvfukFRxiF+W2sXZpgOWUTGhkHP3vQxbElkzYGafBwxLs9d25Z+hOBPP4zXPPvn+69GMPKTc3wsc0SO2wuDdEuOU5IRWglkXK+YhG/1FmepXvKlH044PMUJDcqeJY1EwjmHbp1whmFrI8YB6bjDA4hO9PWOoIjCOkd4iib6P2qSoky9ZjEYve+QHoQ9wTufFQQcIGBFDZZ6Irfi5WSmy8ZkezRGge27QfpGyX9t/C+UqZH2VFCgLPibC4Op8g39K3ThW8XyhSpPJb8v/AoIIMF31xeMuPkSi8zun1Nn5M79ZxbLdz/3+94GvEj8zJUlgztmgrPyc43a2T/ou4ITMyNy8dimF0zcizE8xqJllHz8dRXyvqS6rlkjFo8e1AHiLlrNymGEtIr00m/WdxaOeIpQLjoswwoWAzGzY/BWkoPlQrv9x0H+DZLhjHnH/ti8AYR4PBYDAYDAbDXrgajKNz1B3MqF2wUO1czLImYNd41n3kl5tr8Wt6x9HTEPcGY9hKTWj14Y+vcS2sSRR9R0YRZrAjn/AZNtOvz1SnfC5BLsi2wA8SorFTDkRuH8cy9SEzGUeIUGffwq0os/Drzo/9yUPu23HUcbkRx8wJjhJRGcmUIGLe3PMd/pUHPtr126/eDGU+d9On+4Mv2w1OEwem8fOz+6HsW2/4sj+/+AIRRT84KRwN/6jf+Pbrvg3MSOxW8aJPr/tj3Lrpj7na9kXCtU+iniFKn0dsCUKtEL0W7J9Ow7aPgPK0SplHyfYM+dblUhiillwqyiHs074ss6TqrjLMbGCS2I9u1w6rEKPMx0vvr/jWoU8pCRF3oiggfs7XEecpGWRgophCJ/2QeBuO6dR1nIrrCSFyiHlPi77PJET3MZZz4t4AWMMzdsSWLKIWztdMYy36Yq0E05c7//vkPDK0nUobiD6YTvvXIfhdDaTMJJJMIyXbEgZH1TumKjDjfkYqRDC+m+RyDrDo0n8R5wmmEakBc76+YJgyAexaFBynFXx8JeNY5PuiyPiETiZ9/0fg2pz9wZUv7Xbqn6mrWXxmbfj/mp/txM+882UsU63ZqvKUl6fMisWcDiHiGu+8YndJNBQw4rcIZJlG5cgafDA1oybWxfdmOm7luvAzU6bHEFL6bHeZaw6mUfszyv/B3OO+kqw/TjOkN4QPeCZ1bQumkf3zw1gU47eXajCeTA8uM5afB8Y4GgwGg8FgMBj2gn04GgwGg8FgMBj2wpUwVXdFQe1iGkzU9WFsFiw59dx/4yIopj4Qsh8HqCcNXc/Rscg3GoJQkEdaOpJm8hT3K+r900Mw86JIkdLORIK2ZvNKyGuNdsqgHVhgJum2xLkZlpg1H5JFszd3hMmV100epfaaKHQb18F8g3ZVZy4pSxTNBbC0zT/i6/hxzC39tZk3QcJ0Pv+Ct7MjMOeHXonBNndYugRmyhh0EO0twYR7yg25xsEQR8KGzkAwRDgn0alnT/3gOWazNilTg8xnHE1pvr4qiF/H+rQSBa6vNFUECSD+DfNDqcxeST29NREI2IAh/5INT1kMyQJJ0zf6C2ZKCGXLfdC/kLJ5uoap1Y8d6Z4Acx4EvEsOfNkJMyaudZTa8WVhEiQiuj334+jDs+vcTh6TaIs4JmSsIFk1g+laKDMfsA8J6jnmm68QVwKyOzooRpqf0U/apBnyUYtnTZCzanC+XN821qfdEErc3100VWuBYngT5E2v6TYspduCHru5YCItjo9QPLS3ElFKO53XWkvbUDRV90zU0moJczZcT0bMlsGtAceGDIxoy2z27DznOD+4omCsT0R/6VzoZdiHx7goi3Vbfk/CDLq5LRI2rGHehSsWu61sxXk2MFWnJuvPAj0T9UAOayKKDxB0v3zPObXU6zObwvoR97LgooHxVfS36XryAYZ+iaCubMAi9svp/mNbkS67vrfVMJLxf4H99oAxjgaDwWAwGAyGvXAlGEcAMjzNLM4V1jd5Rs3BMJDckYEvgZU8UjMC6QMOB/H0Z/jalzI9pfJpj4xhZp2ejMppTgjtT9uZMHrBQRlLbufIhBbOzCFARdTX3GLn6pu+TH2T0+MJIdkO0kQQJudjBt1hMTsJ7eF1EFKXCIFGSkpI5mWLwTl+uSbPMC65vr/1IDKOxze9nAlExjGju8bCykREv/Bz3+/P4ZZvdDnpT6lCgAqYDWa1aiGSPJn7/tFnBUdoKaisL3GU0OgfM9bD16ocvqBoT839NZv05YLAsgVB6lY6W7OsA8TeM7I3WmQ2K+qdqVsiJx+0T3ANGMblxt+0ksVCwBLYlDeu+bSC6HekwSSKDA7SUyJYBrI8RETvXH/CZTm1Jcv5vHP4OJR5uDlM2rfgcQGGULJAYBq/uHjgf/NNctrEIJRHu7Q+CHXfncQ0mncq///Txrf5w7VnVD86j+LlYELPILWz4fSLnDpzuY7nWTN72+7AaKRO/UTCsZ/7u2E2cnkuHp4Yu7jkcPiHZI4IPALLhmu+Y4mvWlzPawt/j9468PcwZJb2QZAjEkFsO5ZaqpfKHJKo6KhzhwVEPhMKBKqoMZxhiyILO0zTtEGQn6vJMKu4X6LYPvebuL8w9mp9zyG4QtQH5hKBaDjWwzfia3zL8j2w3iGoVKbonT9OA2fGUg0G5pLvDcjjdYIpBHOJVQVlaDEEzASpO75Gu0zAHD9QEeC5W+C7QFSnUgbHyEVhiWS2bzpP5ebG5NPwJsjJsOGaV0rsXT4Xw/MVslZg8kV/hdSmSMG6LHtt77Ho+wS1aOulCHJFEo1ylb7rEWgr65ZyiEMwxtFgMBgMBoPBsBeuBOPYVY42t2bUsB/j9kiIex/5r9+a/RiD5I5ILRTSBOnPYMnssW8FvuRDeqlAQYr2DNSTkCtjTCNWBSc2XmLyLnwa3JBCCRLQi8kbSKtC7VPPhe+TJzSomSOXIc+EN/05QtC1RbvwOydjMTYJUTH+gQCQDK0qOjnhmSu7LXaPY+HzJyw1wsLmx694n8ePHkV2plkwMzJN/ZF2QugcsiNoumQPY5ln+ypdBDod4UUAxlCyeJopHPPP2afMiyDXrn0QfDghmCvli9Q1ebhaJL+Xgk1cM2P5YOYZPsnMhmNxz2M0gcm5t46M9oOl3/+MmbzTlX+oQCz89eOTUPYai3hDPufe1qc5PBNpOVHmjZlnO+8w0/hgF4/5Nx56hvw3H75CRETnLJvT1rFPv7ZW4xPZViE2LVNbghFkNgXMlxSMhk9WEC4GgyYsOsF/UjOXT1n6RbBH9TH76B1wcoEKjFpsMhjkB13KwsprDpZtxg+0VQ15JX7Wi3u43kCXTN1RY0y39g8j2Qd5PzWivoTWmKpMFFHXz75cfelvKbGl5bs0JhnWU/vA3r4RU1vC1/VswSz1kR9n9UKkopyzVBsLgE/Zb706H5bL0nA5k8V3AmPD4JKfg5qFRO25a9c7dpLUwSOQ/SAc5S7hu0KP+359+l4I8RHi2RKsiviGYMZRyuqFGIc9rq0xjgaDwWAwGAyGvXAlGMd24uj8tUnwYagXIqruCOvYV2DGyyTlDqgy/p26Ufj/HfzweGUTNvTbM9TQ3OxmD5+DuOz7LzpVJrCduY9+PhZSMLVMzmwjEUc7pBwEW8Gp+Mp+sHGvnTmmMfhljuweyuppiOhITeyiPWBUnWQU4MbEflynpWcvqvuR/XA8DpBSEdGkraBz2xYCrTzTb1K/E6LIMm3qXGjbxaGFsffBRVjE3Ow2zFxHylwGcu3E7ZRL16cnriEaWvRR9H/0DB4YmBmzWauV8Ot7xCzduR8PJ/BvPYhMyTeDmDTXu/QPFfg7ERF17C9XnjPbw5uWN319R7N4s2zm6SOyYhPB6/PISkK8/t7O34h//cEP+LY8uRXKwG9Pp/9LHZ7VEkWCkLc4B5yyS+vrZFQ1xgOsM0yTyVRsITpe+QjXmahSYlZyy6GdHVs65gfRKRwM5hmnLT2c+21lwrjkx3vw9RXnQJv0AZR9RoXIU14BK4s4T/grah9H+Y7AtYmMY87UBCDFYKgp2Zco+go7HjMuU89WMe6ToNTAItPiXpkUqag9lrfmIkqe19XXfb33rvsX6L2FeEl0/tpMzsA4pm1yuUjnkLIu5xzdX3UZCFHfI0Rop9/9Mkoe42CEZb5QewYeq4m/udoWWcq+AHjB/8AfMrHQaZ/lnBVQtw+sIscTyFgNvG8rFg9BnMRkJRhyvHcr83E0GAwGg8FgMFwSrgjjSLR8zQX2SUbuNgcp0xhnz+LbHv/XejYf/0XEb4closVyM6hLImwKfMJrX8cRILob5EK1Ev4w8PPkTH7op1ykc8mJ75H1rFxlmA197Mw0QqcazO0bjt7z65B15w9a8/UVsniRTUaUNms1NoexAzEOYsL5/owfEZlNSJU2HDH3svA8s9uci0kxMigDQ3LhI+2HMd9LYIx5BODnFjUWxX4ZhoWIqBIMEWdKoxtf9cvVq8xSLmJbNpVnJcP9w9GE8xiQH+6J2WO/H1KWrl7z9X2b7oSyYIQ+d+yjst9e+OU7s4ehzN9++kUiIvqNR68SEdGTE28KkP50GHOtYhIKkf6vWviG9XzjEGErtQsDPaD8m2Q6wRC9CQdIjrClDPQ45f47uBY7Dj6NNbPzqxPf19KvcsHlrx96aiOXcjDoenKq0vOt73f4sHaalaXUX6u3Df6F8GMMzK18AYB90mNZ+IEh+hz9HBQI+seuVEpGHV1NJHU5KTmmLIO6Q6pHpY05E2oMiPCfl9CD9NdjJ7RAoS+K/Souc7KMKgDbiWcc8cydnvh6c8/oi/gyZt+ll4FMHEJvvI6wzJfFOGqE+3RkW2ieeOeA2Q7jlPutyb5cFesNglXeI3xDl2vW7OR3/UQwyYieBuMIXc/paXwagGm0qGqDwWAwGAwGw6XBPhwNBoPBYDAYDHvhapiqK6LN7S6YGmCWJiLq4LTNafrciJmxFxSQi1hH0AhM1jqAhfIm27SSflBLDu2QmTcTdt9pSSFYl45i0WCaZpNtMNcKqR3Q1CWLfwZh8Yx9KrRPM9PZIKCREx1y6k9+pE7M8AmPwTGxKEwo9SGbn1ly5+i1yL2D7seyZDNaKyh8BER0fNEhvSPlLJo9nI6HAFPUkGA20Z5SDXtAW4zGTMKXHRyD85PmRn2MKHI83A4ESMgUkCh+OPNmWgRI4LocHcRAld0t/7iasHxO9R4HAswzfQzzzY6DDTbimcKmmOlTPx4gA1ZxINlyHZWGP6p9gEvzhi9zf+1vyJ/bfSGUuffoWnpsHEeYlkNQjBKrli1vB8ZiAcHnPeK3YE4mEhI9LG8Dk3XO9BrVP7hdIyLJExyDzdKr09hfGxYpv337kT82X89JRjwe21Y6cEjeHzA97pTbjzwF9Swes5iG3S4QSJZ7bBc9U3VqYiaKgV9aHFze/1g3Ua4aMDXDPE1EdDzx90LFLy+kujytoxka9cENYMmyUXDbIYruT+WGx9WK74PDkXx2EOzGDZ54AbwkE3UIiBopg9upyPRtZl3u977QIyUIeY+MoVxATXSJKIbrwbNDS+sg9nUby2IbrmvFEndS3HuCdUu+5uz3Uy2FqZqfi+3s2XyiMY4Gg8FgMBgMhr1wJRhHKjyLFtL+SbkIMI5BrZo35CYNlZqaJF/wvGz7m3r1DWyTrFiPqYTjs2RcEMij2RlZtZrZBxFOXl9fywQBYZbFzrCQVSBSQTAUmcysj/M+QTL7zM60asWYioWuNlxX4fgPcoblUWjbn99seQYdnO8ncHoXzJK6JrlUU71UXxdAjokbYx+B8hIke+T11M73lw0cSp6bPoec47+WENqFFI0ZaYoeG5MGDRAR3bnphbVP3vXBJ9e/wSzNWgQb8Kx5xk7fIQhOdFiD1KYHHEDG0hSLB7jBI7W3O/YszMOFZxofOS8FJCVjwHbgPIsgAxL7KJwXRKBrBLzI8cJ1qmddcPjPMFWBucz51XMRyULqsnpchXPIBESBIUFwDBjMQj93iei9Jz6l4hduPuL2CvFysGIlyyKN3Q9l2hfj8mfpg0cyvi3l2Z1sbCT6NBNwF5qlZHM0uyi3TUKQzDDjCBYRzOyUzS6LKmqqaKZxwi+kW6CTiGjVeobxg6Xv/w+fehkeSFkREc2WfJ4tLHzpZ0ASEHORR9Uli4LvwzSSvg/EWEJqwB7j+JztQWpBnbQgkf0L9096TPks2DLDHoLeYBmTwb38v9vCcpgGw01ORVAXvyYrvq7TU2axzwXjuITlhfuEGcdiIywUEz7+mDkLx3xmCYPBYDAYDAaDga4K4+g66qo2fsbKGaxmidrMTBFsB/bL+S2qGb9mIJNpiBbhzhCHQbA6NJVnp6KiDv57EDJVzSMS7FqQGeLfkJY4iHIMkKkIot7MOCZMqHITCuzhyJUe9Okk6vlkBbh+kcA0Fv0yvbIgknUSdyLa3WahaJYWadiH8/zpQawHidyP2DcOszVxkUo144QPmcvQM/v4vWj3qhxTEkV/h+vrnsFKVhmmaiydoJbC2Uca53kgj5xjW4ny7AzKYqYuZ99gsSDRo88P/m9ERHeOPLPyyfd6X6/Djzy7In2Ja5bWKTAeAgnVb1c98ztOz9Nz2B3HsvWhH4PVyPhv2YcwMI8uvZeJIvvRhucX+xMJSgfjda/UkZop5HrhYyjLaFkSyYZAwFr76mlfQL+N2wzmETI8ovsgxg5WsuaHwULIyhwyizaFnAyPi3MWDW9kTlZmWmSKWSJKEwZo8LOhi+rcwRIBf8+c9QHI9ZPGNKRbZIuHYhWJiKZlKtgNxlDeM7jXIYoOZjZI7gjabUgAXOLJ1j8jv/3Ya7adfOzTXi4+jH06f8DtYaa+ZaapaPbRi/OLxK/xZacfHKte+TjKazaU/vV5LD5E8XmK/Vset7lnXrCkFP02dDrNZJDLEn6LEPPepO94DIfpqWgXu4FPlh1vY0vMUoydJd9/4b3L70Z5HXdIbWo+jgaDwWAwGAyGS8LVYByJ/CesFnCVAIOGD2TpD4Cv6EnqD9OJiUUQiR3xrQuAXw32D6mnRHMwkxhzlgy7ueR3UhrrAvPYpm2Q+/AsxKkIw0aQDMG/CmmHeDYCoe0cRsk2LUA6Mv3rBbXnriPYP27z5KTPms5u+mjNzQlHa6IvZKrAG/7EdHS1BKKoMfMECyKjV1HmshAncMOMyDN9EUeil/fBZTONOewza9f+noiUlhG2OD9EWsOPCCn65LVa7vy6V+76dH9t5YW6WxEMuvUESxD+jgxJLKN9p+qZL3vOkdOn3xcjWW++6o8FX9gzZr27VXx0ltdEbi+iMPDrXWR54BNZsC8u/A7nIl3iZu1PZJBpzKwPwtN8PVyGcSmDAH66nkhEdqprNeP7Qq5H++CfWc75/hL7QaQckdabm76fkujgas1L/xuRvw8m3n90W8cobcei5Z1KiSgTE/TYR7wrpGg4fL3D+ebYV8W6DrGwFMdp8LHOCJ1XwcexSX5LTIta/UbZtH6i4VSNG5F/9+Ha9+HpE+8HPP/Yb1t8HPeFL291jlSIL5kxfE64ZuRdo3N9ZHwLNRus11+4PcqfuJeaUqAs07GTayvulTBOZT2wjiGKGowjly1FqsCQTpAZ5GrF424Zx1bwZYT1M2NFvciLwxhHg8FgMBgMBsNesA9Hg8FgMBgMBsNeeG5TtXPubSL6n4noNfJG3Z/quu7POuf+JBH9USK6z0X/RNd1Pz1aWUHkZtkMquKAvAiSPf3y7W5EIVeH7YczR/CBKKvNs8GcLG3VaZEsYPqAuQX7CEdvN2eTBAeC6ND84r6wQ+tjl30avGW6uZ2k21yue3UQEbpIMvtZTlvsQyQCetJ9enmu5e5TlPHLzV0hC8AmMTjaB+f+TL5PLOdzzrcqLxG3GaY6lN1tRK5kNglMp6mze2iL+B1MDJBUadPr6ts6bKLYF7ljIoAApqtpIvScBtBsYPZNTDT7myG0aScnWYR1OlBItr1S92jOEjKt6qTtAIS/E1Md/49aTz8HqYq43/yhL7O9xqYeLtxENZIgML96JXWbaG6wzMlhrHDJwSZo3/TAbyuPojD5dqOEk2Eiq4bHAEymG+FiMSS6ra9vbhsgZYIQbIPxn3MvKHgcoZZwj2TcOnD/QWwfY70WbkMdgpk2fv+vf9Pn7/4j/8TPhzJfnN0jIqJfXb5NRFFy5p9752t+/fEboez7n7IA+ynXOxYvFEzWvBRW4CBvpnIadyKwo2DzfMXniXsMY7QUfX1rvkyOXWS0Y3QQS5UpU6nMDG1XJMtzIZa/UQrwaM9XOUc6EdG9T7wMz8E3/Lg9et+XmZ1mAvnm6X0NYXwpx4P7p9jyM5gDaJyUcQnvD372rdmFoRXH3NVJmQARwEQVB5uwPNDsgXdp2B1y7ncRBReSX/D7c8553qX0FFxi5pP0+uWCivBMR256uM7IZ99q078n/Cn170sEYe0y3yTNGTT3uL83aY5pouhqw14dVPLScTdeey8Obgyrct3wkvtfmvpxLaK/il/IruDrXi3FA3UAL+LjWBPRf9B13d9zzh0T0S855/4f3vZnuq770y9Qt8FgMBgMBoPhiuG5Pxy7rvuYiD7m/0+dc18lojcvq2HPhRGWpxcD0xMFFTI62KQZvawEhCqTC83XArk5phCsJGYzGZmafsUjLNJIs55Fho2Vxay+y7CvmpyUE+wgE4SJCS70MQAAIABJREFUz3r4/IbYOjmz08LRYD1KwUqGoAD+HSRRhOxEG1jDJjlGoUSdZbv6DFBOjmEPSZUB5GawepacCICr42Om/bIEwZ8XYzJBF+mnw6lnF+6/4WfG1/9+ZPzC7HsDRpsZ22PB4jIJ0HDAWId0phXYqP4YQl8G+SDNMu6JF2Gix+rBeK2mkXFB28NYztSjHfxxfmOC7igbgs12GY8nPPP4vvzbD2KKxtkrnhGZMfX75sETIiJacZTf20ePQ9mzjQ+Ueew86xQsMhvB5GzVswQ/5XMWci1KTN1lpK9y7DnRAFPV0yBLt+b2q2VZBD/0joV2xbKtOkbN1+FMpMiEVNuEs7OCaSxXSaSobzIYRmam2kkakEFE5MIh2cKA+0rexCrggiq8y0Q9YNZb9S5MEj9AgLpI6ssKgfNuUWyfx7+4nhMe/62yFE1EmWDFGEihmgR+KSmtXApPiM6HMvhmkO+RILHDFrE1Al4k48jnwCLeCIAJDHAtmHKW0Sm2bDWD1M6un7Gkmyjx8qo/bnPSZRqX4uPonHuXiP5RIvoFXvXHnHN/3zn3551zNwf2+XHn3Jedc19uTs5zRQwGg8FgMBgMVwgvLMfjnDsior9CRP9e13Unzrn/loh+kvz87yeJ6L8ion9T79d13U8R0U8REc2+8NalTMOHfITSQupnYI/6RXoqBfJjHZOWMTkelJnyjACC1HLCCaYRvkljwrYDDFIyWR3ogr2IDsUc5o4ZhUjj+hZ9GMTUQw/G/dp0VUjSjr6QaSb3mM5ARHU686xTXfd9ScK15d/wlawmcSYG5gj7x/GQzmRz9WK22okO0yzf8zCP0q+mCinNlN9h0z/fKBHif4+oWXxHkGMaL9I/mNmj3z/3Oe9G/eg3ok9cM08PUnuiinYidWdgxG/5aXzw06xShi6HJsOylQP+sQmeg2kc87cFdFtns2H/pJx8iGZSYypVdX8KQPi42WSeWZAh4WcefB2/8dGdUOStQ88wfnHhr9/rU//7K+feYPWl4w/isZhl+3DmU+edMLv29HQRyjScacFxatLANAq/+RLPYNxH8DsU1qAq+IKmzOMkw0DWmmEM3TXsP1dnOhNSRFMW/IZs0Yx9H2vxEto0VbLPln3+1qvoB1+e+mPMHvv9pk/Y303UUx+wL2F4hHD7cO+IZxhcMAPzzn6W8sMhZMLlFwBYLSeHIvsvBr/TjAQQ2hiIY2bMRhlH9XycTaLv35x9U1e7YZkrrJuo52tMTdmXRgtMI1KoSvabLYWIa4B8jjwHpAsM0jqs5lUtZRluF8vuQGIH6VGrs9i5IcEI+gvL3AugBWXJ51RlYij2wAsxjs65CfmPxv+167q/SkTUdd29ruuazvf4nyOi3/UixzAYDAaDwWAwXA28SFS1I6L/kYi+2nXdfy3Wv87+j0REf5CIfu3ZtXWX4/tzAZeuwGrBlyFDFIbqut4/gT7p9MwpcRD0C8x2q0k/gjQwF006C8k3esD3T5x4b2/ld5hUo4nBjNthz8cRaRPHphzBOWWkDKNecP/PIztQqNlfUQ4zQTpiOhGA5SUiRIMfTJVGMhJFseYQUB+YMBm9nD8HuXpoFOd8JYcgxcyDf6byW0z8ahTLOc2c31WC9M98pj9rZvsp+729e/0RERG994V4vhULytfHzH7kIpv5fjzgSMwo6KuOTUIgOyz77bqIYPcYhvwWgSTCeR/rStgPotfDjKOuF65onbQsgGFhZo9yzyqw8cz6NYHFjUW+9uQVIiL64eP3iIhowvcYxLDvVCeh7BcPPSv56syv+/bSR1l/UxzycX3k24oVfM1LwTjintdi6PJZg3tMs1C5dIIXwdh+YA3h09iGjmLrgXiigOVc1Z5BAwMpGa85+8lNmKFChG0n0sjBtxF+iniWN9P+9QRp1XBawirjnx8+ItgPDz53WeAm01G+RETMprman3UHng0DE5m1rCmViZlQcoCYesPnjutwkW+NROECfsDsZxtUXDbC+rDkY7FFDcskwcUTrpvJ0XLL53AWjxVEvE9ZrJ0jnbNsYohm3yW/UzMqtwOR6zzOEn/GC3w/vYip+vcS0b9BRL/qnPsVXvcniOgPO+e+RP7SfouIfuIFjmEwGAwGg8FguCJ4kajqn6P8N+q4ZqPBYDAYDAaD4bclrk6u6kuAUzT6GPOq6Wr5q+jHHfgyCQOvbMAZczZyZ8NEDUdsKQoandHVEtXuc4UkJa2CUGIZ0RvqWD2rYNIZqiI2T0lxb5g6sG6szaDsUaY9YLHdmRA0VddmMunnbdVlogkqrg+irhwAA+HiwwNxLG5HyCusOiNxK4B0BqSFRpytX0QKJ2cSH6tPe0u0/WZdOp7/7C4GaZLX+YA/Ob9GRERHb0bT5vnOB1GUHPgCs5LMAztlE/Vu6y8+gqWi20MsW+98GbiUOARQTEbMcSM5pccwZH4OwVhFf51GLmf7WE5dnc867lP26mtWSPiMe4QXoi+QizuIoB/5e+1gEQXTH55wPmVWZV+yAvsRa46ctgeh7M3KK268PvH2PQSLbUV+Zojjr6ooS0MU73eimJO+UoEuMmAL42rK5k7IWuWEu1tt4r8kmSVd/074BCFoLgTF1NwH8pnH75zdAQe8HE1QYSiD53RbpecQulS+Kvj/ls3Y2Afmbvl/yebsyRMkTxYuN1t+5vJDFOZoEtJoBHM6zKgT36Bg5s2YqhEk2WSkcdqBp1STSWiw43Ubvt+33LfyntmtuYPwLAjC3SKY8dyXr1Z8KsF8H481f8x9wKdereFWINwmljz2TjmAb8URNHjYV+IFjD5E3zb98dpVAx81uXdN2e8fDUs5aDAYDAaDwWDYC1eGcdxHguVZ0EEVCUac7f2+fSfY8BuBEpJl46UbpO36afDANDZSOqZJZ+/6U76bZNo7Mrnthrogs08Q44YjPGJapPO8/mfGzvNi5IQZLKcRDCxlMkNEpBD24Y3TkWuGdu4hQwJGR8ryYLZYgDnIBI2USp5DM0NpQALWYcVw+8aYx4tI0KBEbpYc29UlZYPEysg+v12QY3IWE39f3T/zzNViGqfzZ+p+QZCGvI4zZp9OHi+SslrgOt3I4yOkrJMi8nlmY4xl3Ofa7yPHo48h0/9pjMoMKaYySI7IABicJ54TfO+WQnTcqWfwjC0Jsu1I+fkb5z5V3jsHXvD7FrOLmzaKqyNw5kbptUremvqyq8O+APv9mR8PYI1yqTIhuZMLlBgKhskFx2jGcQxaRkoCARzYhrIbfsCum/igBcuK+zqwxSIIaHfdt3X5Oj8Hne+nqUg5GBI1FOkS7wHR/dQikIarC6kaBePYMrNYMitZ8vV1SZDMlM8TATkpA8knxAeBALjqL/kT45Pfn2AIV2KMQ9R7vUs/c6SUWbBKsfUBYxMpf2kbx1B5xoEvOz5PDkRCWkAiIaPD0tTVmp8XOzHOzhsc3NfD/eS2grlnhrbH1DKbmPRMLhiGKBVpR79XKaublN+DaQzt27ukwWAwGAwGg+F3NK4M43gZ0LPvJJS+G97Wg/6cDl/0GUmVESZzMfN+Cautn8JhVt+IWUwU2uWZnK43k9qvhz1SDyZuOjgE2L+emLnwJewRgpiBitk3M42BHe1XE6QHwGSEejHLFYyHPk0wJZIxAbMC3yUAM0df3ld+49g7nGBWv9xOeuVDOsIB9kgiiia7Xrt0WsLnYR4lc67ld7T4OFFkRMBEwOfrsv2uJJQrbhZa8PuyfC9xnrifVuJ6ljfZJyiwR/6gtXjU6WZAZgZsdZK2klnqIqdezhh77jwP+kyjX2bUNUaPqaVncoxqSBuo5IY6LQhOFGRuAoo+a1cpEfU5+3dL1gd1/8o9L/j9+ue8jyrYxUaMKsjUNPxQnrGz2JvQNBH7XZt4n9d7q2MiInq6nocyOD5EoXOMI/wfIYGzjwzPPvcYyuR8Jatqm/yG/2LNS/wmivI7hXoGLIT/KLvW0bLz/p4Q7G4/jc9XyL7gkdQg1SCSO0jLGutDwye9hq+j0I2G9amY8fOQ5YIkywb/vXLKzyaVHo8oZTGJiIp1+mwvhMEIhCV8mLecQEOO1y2P7dWanw/B11f47eJdvOZ7H3I6G7CnsU1I4wh/RaQ1nQgZnekZ+8me+AaW57vkfImIWu6DGFPAY1H0RU+uCH6fYApzAur8gA1MYykuJGR4JmqZYxn3oBONcTQYDAaDwWAw7IV/yBhHzdwIVkxN9sb9fTQTxLNwycQFd5/heg6nKeMYxL5FurLo26iYRswo9hH67TL/K0qoS5hLRVdoVlIW1T6X8IeUQVpBTB2/uQLJ3oV6MLtySZlG+maFqE1mi3gKLP3Kgp8oM45gINttbFgx9+WPZ3FGTkR0uorRl9ulnzofHHtHlRI+PJlIVJ3kPs/ydNkyKfs94EOLsmJbSFfG5xdSpI0wHdG38+Uxjs8DTISfl3lEPz08976Jh3N/fz05jVG4iN7dcCR9ZMCiH2RIL6n6J/j4Sr+3SeoXG8aZFGm/gBj3GIaYxovsI9nSIsMI+t/Chxn3H1KfqoQEJHxGHVKmjjFwfMxplfo2btaRFUY/nz3x13H++TRN4qKILBzG/5od70o2USDamkgylb7tS2a8IBTvj8kMkk4ukLuHB5jGF2Xwc/tPmEbbtWWyHmLfcn2rrA9QGTicxf4Ca/oUvn8rz7oizR0RUcVp7HQiiNzzPxwbzVDDw5eH3yI/rw+YtRMMdTuBjx2YPDiMy3rCDej3Z8YRTFrOx5FwP8LaIoYSrvlulTKO0m/RwV+RmcbJGfwX/fZSEMLwX4RgN9IBTs7iM2Jy4ncoT/z7xJ1yHkHRMHf7BklopjW7rUw/1dym7pfFAzbz4ADDCOayrV6MMzTG0WAwGAwGg8GwF+zD0WAwGAwGg8GwF66Gqbp11JxXWUHZILgLkxN+C5MMmFkd2JA6bSPA4tnyL5BtgfM9hIITEyPXA7mJmwvPbR9UkZJ+//GNdP+RwAuH/Kpsep3wUgZ7BJNAkM9J5TFkGY0uySurbBGoN+QRHW5n2CRVFFA3mgMToDThwen+kPt2UqRlRFHIe5RKPkf2P8ZBF9rO0ghCSHzK9ZxvvTkaJqhKjJ0qSCblzznv0pAGGchxV6kAAt0+orz5WmIhTE+bEFSQ3qpyz5zsCFEqx/O8+VmfBZTcR/pnrFb0js4XnGsX+vJ87a+rNCfjnsW64PGRuY6VCqzKSToNub8UwlP/Inmjh+r1bR23Te8jDC/LoC/iePPrpdm4Pk9lbRykdab9dgYpItQ3kvsdAVqPH/o80sc3l2HbdQ5WO12mgt1PG+9y8Hh9O6z7woHPVb1sfNldl5p0iaKp+u7k1J/TAQtkN/HcMD7P2Hx9xO4rx5PUjYUo5oLGWR1ymevTqLvy0fn1ZJ8gHl70+wJBMQj0KUWfPt54cz3EqjcsKwNTtTRvo+7ZdMP1+t8PVkehTM3XpOTxX3OChe11MaZR9xamYb+AOVlazSHNg2XofjnO4CkC2aEm/U0kAkoW7HLD+bXLjXiP1zyuOA/z7l0f7LS5hoCaeMzpE7jwsFD3Uw4CEu3C6U2QN5rN0lUcisRDhiZLHsvI8b2FOT/2/+E3YqKBBCOm4e72tf42NhOHYBgcQ+Sfdjtlita+dhPxPoDgtwqkoYzod4v3LpdtZrngmGf7yBjjaDAYDAaDwWDYC1eGcXSbgjpmazoh0Ilw8Y5nwkUFZ1ghOqvkJiLilzMYyrbVs/B+QEKvlhDs0W86ZvVnGz9FD2mgKDPjR+BEriLFWsAJX844gy8zZHQI/dVvfY+9GMg4lNTc5CgN9RMi3zKARkkHuUw6to7XTRd+6rndzntlAM0s5dkZPiSkLpj12AmGFoLrW555VUiNJVjnSjn8XyRVIJgmyTheRNx7H1xWPUPndVn1XwRjPRwZWv9bjiTMciG9UQTGS1of0vs6Su0IuacXSAd51SFVOoIwPK/bsrixDETr3atKXuyiiRl6wTosEp4GfPklrtvjnWfd7k49/XNQRqsNhL8fdZ5VKzKSNiUeRtxWSPZI9g/BOhCKxhgAu0gUnwu1igiE8PZ5HTVokI4wSONk+PS2Q7DONKlXiofvgvwOUufxMjNGwVRClgftnVWRncJ+Ib0tBzdJohaMor624bTloZVIeLZMqIDPacHPQDkWWZonpC5kdhMSPkSR5Sua/DPJiai6IJNTIDBn+N11cL9L2oDgIKIon1OxKHe55usKNjAXyTeu7D+8TTdPM4/yGwBsIVIz5jS5NDKi3i8LxjgaDAaDwWAwGPbCFWEcfTh8V/ZnRxCVBqvW8Ay2FSHswddmmvqXSD/IIXkU1CJZKMz+MGPX/lKyPrCK56vUX0eXJyKq4Is1kWWG/TKJUgkaAAxX2FPMcoJQtJ6YSMFuzSwqWYYuOVE4wHB7ZuiLEX9NxbASRd/Sa4feT+jBCfcXXC4u6ieGmTXP/LG3FPYITEtggfsSBpGJTsfH8zCPcr/nYR5zqQJleixfpr9fcDu9QJvH2vWsMfmikLXl7j8ioiawuBn/Ie6fLsM+DbU1lVXC/f1sf+d90E8usM8+mfO6hG6Wx0Zf7JCCb9N/3BfqmQk5qyDlJH0csYQfXebZpKH9lImIzpbe2jCf+bv1g6X3BQfjeEtI7RwW3p/v1Pl9igzXAYkesJHXOAfczVl0ZoOQ9oPGpyUM0jYkx0V6r+E+3DT9foMPZ/CbxtLF8wXjCFYT9Uir1DlbqjA+myDEnuF0wG6qhAjXD1ehCJ4XgWHH4zsjjeO0LBgUcqr+usA8Bh/H4cG6O8owjuwHDz9FuJ9KuZsG7CPvBzYQ5yDLEotug3nEseAn6Y/pl0cfsug7p/arlvE9UC79GHQrNKw/XoHukK1kIzd4t4fMDdjRkOuD/SGdlBLCC9chfWOdHlu2ASLeTXo/Spkf/B+Y2XBdn8/6YoyjwWAwGAwGg2EvXAnG0bVE1dKFr2GksCMianmm0s6R3JvZBvk1zf4cnRJHbsSsDT5wmIVjhhhTuMX24MMdbFYOOpI1F3ldIEJ0jxm6FpdGBPZkEmdHfeHo/vqhlHlyfRFSDXJf6sKivk41GdF6SfQ2WDr457CIcCmiXcHaamZpH18q3SfJOs3wZdL/Abno42f5/l3UH04zl5guXySKtpHnGcqq9l2oVcPYhzm+LORY2N54YIDtkSxqvMbpPumYL5J14Rkgo9qfo+0XgdIx/kwhWVREh9dIx9Zm7pFeBWCzMmyusgroaO1kHf/GM08+SxuOkMa1R1Rwc91fq+tlZAobHV3cpSkI5baC46Dn7ON4KCiqG1PPysGncJKJfgZQBs9v+C/uBPsPBrPo4Jvo27URr1SUgaoDEkFIpYztY89iBWUKpDHFYz9zC4Zm8C6fXI/WruAKxyLXxYqXdX8wgj0E0Rq6RBTt1O0TEknI6vA//JIRkS+GkE4kIcxloj1dsl94x3O9SPFHRFQhwJ1vtuAfKRlHXjd9suVt/M7fifiILXc0opa1n6AUy58MBAqMMZAZce8WDCPaEx7u0tSa+j92BY8Z9KnMIVKrQQL/SHku+J/b2o212aKqDQaDwWAwGAyXhSvEOIoZkJgdNTN8TYOB4C9wkWQdX+cNopTCx3X8EscETqcQ28fEn2Ml8emPGUXLjGabsJwpqzkc/R3zkeuo0mk1zDjmtPM6VXaMUeq6VK8y63elGMwYSRzXhcnLCEOFYyy3cG4B09j3pQospKqvk7NTXi7X06RMLuUa2JNcnyDyWo+LXPq5uG24T3UkvYz4HYK+5tKvUbc5RMqK/XVrYvsk+zpU5tnt+iwir3EMnDuYRmk1wP/Q54QfV73L9BfqxbLoj4vL8CmUxwQiWy3XXbyeFwWsIC33D+41l/H9xj03pG3p/09966JsnIhqH2jLXFhOTtX9vdr5Z8LDnfc//Pzs01D2SbNI6mkyXAe0HaHniKjqwypqNLaqZWADJaMNn0StxYiyMv0fWE48g5fstAefRSKiJetUNmd+W3EOPcJ4zMPHfI/xIcE0QvfQZSKMA1vEXbG9JlIr4j2CdyDXJwLVI5up3Yhz98NF7hEMpTZdEsXzC657CBYWUctxHR8ap4l9BbMWGMYQKc3s8EawiSFaWY1K8fLqmIlzU3+Ngi/glD+NJOOoB/fIx8MYoxf8RavU4udEhzlttlAMZPYFDAWanK6kfv6PRaPvAWMcDQaDwWAwGAx7wT4cDQaDwWAwGAx74WqYqhui2ZMuOOk2QhS0OEip/ChXICRQSphP2QwK09pE0OBsnsH+NdPE2pwsy2zatHtyqcW0ZE8x7Uu+ADm5lJ4AOf+G47g08eh6YCbZx8S1rQcce6kvjj5mwkPZtUhbFvoOWQSrvpkWDuFw2Hc5J+tQH3E7dDBQv3DNUiPRXJYzSab7DQUQ5duQ2zYcOBNM+zBH7BEooY/RJdsGgneGqxPtHD7GWJkxl4qXhaFrJIW7MT6nfI/h+jbStQXlcS4ITEtsri/3vHIm/s8qYEYGXkihbyKKAv1iNaS5EDCHezZ3j2gZmFzyBB3sVPPB5sLlZn7ggxUmZfrs/cbZHSKKaQaJorj3hG2uMEu3ItoCJuqW733ssxA56moEB7Al+YxFuZdC1Ltwqah3DKZjU3XTf4Yi8OXJiTepN4+j2Xj60O9/+Mj30PQEZtXkDvfH5PdbuWVpoQ3Wi7Iw68LMyB1fH8Z27fh9WbMIdxD7FtWEQJdKuVjAsitfOSiLeAu+1zohtaYfUTCPS1O1NsHDxCyPFczzuFfatG+wj/wfgt0h0KQW5l70Fy+jmVe0Vaf2Y/mb3AOzy6Tw62Hg/kYiEyKiFv+HoCQE94obU0nrRD8AfrZsRf+jWbhnYW6XgTlahucFYYyjwWAwGAwGg2EvXAnGsaiJDh621LAwaS2y0dXs34wE5fWcZ1Kb+DWNVIXBdzmIlcavckj8NMxCNjyz3nLKLSk10TWKeQtiqoLBZCHyyczPWCBmezCNXsiYfWOmumF2TAa1xKCHlGFESqtJRhYDjCO2NYmDdz4o5mDaDpbBxKxDyq1M0A1wPPcXRAYtaCf5mpmEueiLzcozlMFRX7ENRYYFimnjMtO4INHD55SZA22DNE5an2SOwRQPsYhjrN0+kj0xWKafFk8fIyev9CIYY45zrNhQAM1lpz28kCi6vFeYHcN4yI2LULdirVtRDxzPtazPZUNex1zAjF9/ucfcCksAUGCMZ25rCH3j3sV4rTLC3blgmCHgfIM1Q/QFnnHHM/8sgdzNe0+8EPi3ju+Esq9PnxIR0YwZkw1blXYiSwT2Py7XJDERYtwhNSnYSWYsaxHwgpSAFd+rCKhZ7jyrCHaRiOgxGEYOfJk89M/240/jeS4+8fUcPPTPwerUL8tVfC5ubx349jVgGpn15DJuLVMa5NHcjAFEuyMWG7/J75ppn30KjCMsdZN0PQTCieKYATMYbznJZqXtKVSQi9w/bFPBQLI8WFYEwIT1knHcaikbPgfB2rU8ZspNOpb1PjkgKClJRrKHuPc+VFxgevnFi3dXIajQLlTE59miPXiGZh4cwYr3fEE7F3ntGONoMBgMBoPBYNgLV4JxdE1Hk5OaygkLR28FO8BMAb64HVIPiplKy1/wYVLFy0YotThmLAM7ycxlx2LVnfRfBFNVw78y9SkhIurYX6IBq8mM41QI3YI1DAwfqm/7TATWgKVEPdUI44hlkWEcm5Hpg1OMY/wdauntA5b0aOL9hk7L6MsT0m0xu1Dz71nGP5Pgj7aHu8g+0CxKO8KWgikpy9guyB2BFR5jEYf8HlNftrTQ8zBKY4LuuckyxkzbS0/YH2f699jk+zshYI3mBIkouS34PbKgdZhgCyYCciRYwbdjmmbT/19NL4dxxDXK+UA/C5clCRTqWwkmbuHHNoT4MT5kX5Tw8YY/sBpvOTme8Bt1FMNs+oyZy60Ym3guHk88Qwj2b73yD+wHm6NQ9t35g6QMmMYc44h1hWIM/Tr2W+QykNjZCsYRcjst02J45iFF4HonXpcfeqZwfuaPcfCpr//wXnz+H3ziz696wikB6z6LWy5YqofT4TkwjZst/46SQkODpTiIL7pyxqkQtylDRRlZn+D/iHfqDL9jmSCRE/zo+LesKOjJqAPsMbblY7YIpi+uLkj3gHkUz1k85tFWyOJNhIUC/oDYH2ydTFeMcakEwAO7uIeszkURUg7iN/XfOQ7rBpjHvVD0+yL8rvrfNBeBMY4Gg8FgMBgMhr1wNRjHtqNqWYfIo2In0kkhbdaaZ0XnvJwKn40Q8UW8zS/rg1imZjeQBkwjR62FmcsY89L2y3Ss2N2e+uXpzB/0tLwWyrz1XV7I9mjqZ4+3D3wqLSS7JyI6Y78ZRD1jidnuncV5KIsZMdixXavScRFRyf8vJn7mOmN2bVVH36e+j2PKUubSvEF4/dHKd+RM+EA1Kl0ifCRLwTLAl6qbMZM6HUkm36rZUNYfj32WJsP19Nm6lLGS/+f8H/eFbNeEI34185K2ZXyatxPjH1Guul07cQ6I/kdZ+KdJP1Rgu/HjABG3UvD5aLFJ2o5xFv00xRkMiLRL6C1jPpzw/12de9oD13U+jz5ea5ok9eTQi/StRtoHa4ZKP7qfaHv8vywvPmZywHUbjjAXQuetulfh93x9Qxq4bhVbAIpZ/z7SZXPbtY9qcAGX/qMoy0v4RJ+uo4Xi1eMzv27nndnfOnxCREQzvtZL8axaMg12q/L7PKq9SPiqiWXuTk+TNn+4uUlE6XPs9sQ/R3GvQOQb/otERPdPue4zf8xu6cuWZ8xkCnfDG9/0y9lTP1YW9/x5Tj6JbXHnnmns5v4Y3aE/3+ZQRHJv06hggig0LDpT4bOaYSyJiDZ3o49jM2PfzTmWYOLEDgjO5vMpIaLNQ0da6uoDXiJVHV/qrGFHMYUXEg8n6Yep/Qv5HETZYptWDt/QJKoa6foFPcGCAAAgAElEQVQ4xV+4VUTqwBbfEcHvE06d/FsIZLdonxLNlmX6IuHUQ2AcQ1P75zcILjR7PFwkiHtL9hXpnCcQCecjX4TBFDDG0WAwGAwGg8GwF+zD0WAwGAwGg8GwF66EqZoKR+2sFDk4hVMz0+gTplSrNeQF4u7BCZbtR82UHamF1aYEDT8DZYtj9ZvT6l7JsLkhrzabANoaQTaxzL0nx0QUBYsh1SOdyWH+mbKZCibmg8ovc6KzMw7omCA4RppKizSoBvITj2FzuCCCrIbKzZrK57DZMwQDpfvK/yEODlNpCG6RAQ46t3eRN9dKtMpcPobE1AnzWxCRv3igw2XnGM6ZSsckaHTu5WhS7Ncd+rLsb8S11SLOwD65l3O9ptuTiO3zMWEOL3DuCGbQItZEws5yyZElqH7kPHNm8suTT8qbqEOgkLj22kQNWarnDTobvJ5ZSaG+60goj7K8hIn6xkGUyoF7zj9119t77299MMznbz0iIqLHm2h6/c3lXSIi+t3XvKm6ZPuefP6s+SG8ZHVvnbiBiGjT+XV3Jr6e89q3S5qzN5z33j32y+lT3++8Cwk9cZqcp/fI7ojlb96+HtYVNbst8SFgJmzFvRcEvoPYtQoQEUEtDqLQ2NZBTkeMi0n6fsykre+ZqOHihXdXEgQ6NLTlPaLXpbdwsk5vS8rk1pEwpz636fs7gH1keYLJ+iIBL5l6woN17GC8RJDxWJ7tPfJXG+NoMBgMBoPBYNgLV4Jx7BxRPS97qYaIonhnkOPZpbMuojjzgjNsy86vzYFIv3WQOg3LtIZoA4B0TXq2JdnE4GzKjsRwspVlzm/4We2O29Ed+TKLWZy6QpoC8juHLHczL/208GkTmUIEumgx25x4dpTs8Q3a1rEvtOi2/i1Fx3Xda65XslJo+6RMnbcTtgLpynjKqSVVCsmUqHZBRDjHAiLFWjZgYi/2MV/mRSRWXhTymGOsE9B1COpI+z8n1FyxDMMu492Oo+pUlvkUevlAiX0gz6BGClE+L5wD+qDeJaYFrqBLfl+UFdNl94FmcyXze1ljRAczaZa5y1BBYBrH5KN04NeY6PtY/+lkBTnoVkDs+8Z8FdZ967EPXvl47dm5+2vPOL575BlHyQIe8HNw3bHQNj/zZkI5eskPYbCI5xzdgX2JIiuJZxTEvle7GDXSnPr/54/8NgQgVGu8X8SJcbfU/B7ZHvJzSLxR9XAN0jYy5Z2WnFEBJknZIEuDbXyPHMh0dryEyDQWUmJHpRYsaq5n/uznZTbwRTGFYSnTCYZz14yqKFOnfRAEvzO3l1MMZtwg7xEey3sQj2NBMbGBw0ExL4LnYR7biXwuYlwgqAgRTLEI3r8Ozy2UlY+cC7TDGEeDwWAwGAwGw164EowjOfKfsBm1gcA0Ivk7kplvxXSGZ2LFU/aDmbA8ySSeXnvEPi1Tv66ds5wOEoKLdEKQ/Om0BIFICt9CSHySyh3I2c36DjOf+MhnJlMyc/BphIgtZttrlpuAP6MsM2XmEamxajFtwH6Q39kw0ygnEYUK/4f/YlgKRkELkIOpmst28X5gRMFYSbbijOVVtluWv8EMKOPjOIR9Urg9L8s4xFC9DGbpWcgdsyjS/mt2w85sSH8pW4saA+uUYY0Cw6h+j0rujPm77XEtgsQM5GSYoYpsm5CUQJNHprv6mPsxj2P1pfXkfE1fFuMYxvZAGtEcnle0fUgg/lnriPKuVXiGPDn1FhM854iIbh96WbJ7K+8D/qWbHxBR9HWcCjbxlx+8SUREt173cjpzdtBbCIfDhzsvowOmEbJiO5lOkMfRJ7VnOZ9uvTTOahsZR7flsYLHM58YZN2kpE29SddBPFtK2QS2Dwxhnf5O/g/JGPxP+CEmaft2ndqH+tAXA/Ul7B/Xg/cm19tBvi53QdWxiqa/Tbc9aRaO1aRlwDImdYabTtU/woQF9k+WKdWDAjI1ia7YYJV7I7kt9/Jt5EO3er14vz2L9ZPWT7xE0W85gwBYZv4n9oFo/AUYT2McDQaDwWAwGAx74Wowjh35L+Lgq5hzalC7CIYwsE9bTtO047RNZZxxljv2D2QWsuM0Te2Ufe3E7KRaIfqNlxylLaPXIEDeIvl7ZpY1feL323AzEHknoaOgwSoibZZk/Co1RUG6rLUQwz3Z+Jn0Oc+k4dt4KPwqAbAC8GksQyR22ysDVhGMKKK+ZfmKz2XH/S6ZyxkzDuu1b1c5Itzdj2SFn9+wH1dgZyQrMsDQ7MOg5cp+Vn6P0q9vOuNxi2vDrHe9iWMJaTMbJUQtBaPhJ9qDON8Q2Qz/wjr9rXbk5cWn7Nne6wmK8/2VuebPE8Wc9wHcn+XuMY0jaSGfF0Ps+X5M47MZwov4e+51zMw6HZEPkfWl8CUE+/h45Z9Vuxt+nD7aeOZQPn+WG/+chj/kWwfe8fBmFRMjPObsDmAY4f94WPXF0AE8V6F0QUR0fsBpZBfsF44xyCxiI4TTSRE2HRIcZKiYyDi65Hfyv/Zt5LKSvSuC6YrL8D5l5jSDP2TWipfuDyAKObn0+iLn9tW+jcpvk0j4U+qIbunjGBjVlBENxxKMmBvKAiD9DlH+OXwRdYo+or5P4z6PIWml1PXosZKmVOyPFYlm0h9o6GNY8xLmEd9W6GO0b/Z8MgzGOBoMBoPBYDAY9oJ9OBoMBoPBYDAY9sKVMVUXuzbKBDSCY1WCqGNwCGYBLdsIHnzlBWgdzZN9ChaN7YTjM/YnBLww3SwFRQPNrCQXJGaP4lGIiNYT70F9vzgKZXbHniq+yXIVt+feBAMpiZ3gsyGtA3NxzaYZmft6p6RUgONZ354Bs7g2R0sJnkJ1PEzUiyqavislyrvm4B9pcjpkk9BjNqtOD9MgiDGMldEm2LTss81vY3mP9T4w5+n2XLbpOgkI0U7pIbhFmjV4PzYtb1iiSJqqIUIf2hpMsPFYNRzylaD4Puc3Jt+iz0W2C+UnkzbZZ5cJ/hkyte4TI5DFQL7tLmOGDpI4uL+Sai7HVD3YPvzMySGpbsr1kb5HpBVOS+tgU7ZPB/p/SDCeiOj4yD/X5DPl8fIg2e+XHrxNRNFlZjGJzxaYkj9eeTHtW1P/fHxn+jCUOWJbLZ6ZMFFfr6IE0JKjVl7hvNZwq5FuPqdL/3zerr3pG65K3YTv+7no/wVUs7nHYEaWXdSm61zbL+N2aUBOMFHD9C3fObg/M7I+ob4QBAFTZ9+Engv2lKcyFhwD07KsT7cHrmbSDB0Cg1TZJDgGcjwQQ9+l402ap3XwSDAjy9WV6oOMULaW4XkujOSjvghywTF9c7ZftsJUjWCnUDZ8R4kLENwJYMbmvs6YvPeBMY4Gg8FgMBgMhr1wJRhHR362ER16hQD1lgXAd7xc87RLfE0Pha53dd1bF77pCz/rDbI+YjbTHfAsFDMzOA2LGQGCY7IOxTgWhJlXfuP0oacHapFS6/51PxNe3vJLSPUcMqNXiikUThNBMXXGExsyOVIuh4jo5mzZb2Cod3h2pLfNeRo5F+K6IR2hSoEoWcl6lgpYhwAQlV7Q/89M6FBAhyh/EcHnHON4sVSF+WNcujSLqF+yc/7YfimDi6DG0DKbuzmfJmWJiGqwydynQSC+liw6pxysUvavBQMgzm1IOHoMqC8X/AP2CVJObUbS6UWQq+VCpICWKpJBO8+Z5k9jUEonIz2l00zq9WP1ZwNpemVH6hnc0t+/5pSpbRfvZaRXff34hIiInqxTBvJsOwtlIZfztOCgP9a9OSyiBeW49Naka8ww3p6cJ+uJiB6Qt/IgZeHNyj8PX52fhjL3j31wzifnkPXhQEpmHGku7rkyvZ9yJieMkU6L98uxAwabByMsPOF5JK+nYsxCisCMRn4IYlHpBInEuwsWFCUWPoaclIwWK4+yOv0ygVUMYuZ9FjGwks8yBxFF6ktJKCVtfl6NKsoHO429KoYCX5J26Wdn7vtlgPoP/S/qbwljh7dtM/d3l/a72Pm5YIyjwWAwGAwGg2EvXAnGUQOpA4kE03jOPoorP9PsNnHG2YGhnEKNlacfTf9zuiOW6lmzDE8BZkP4NVWpHA98HDFT82WYjRG+kRq7o3RqwRPhIPdDRLRjeZpzno1+yrI51yb+fCGqLVG3KcUhyxywMDlEdOe8bVL0dRnAEPZ8J3PTLMaU65mIKSdmPGAekQpRtmvapOcRfOuUHxcR0f/P3pvF6rJt50Gjmr9bze5Od3vb8bUtQIAVroIVEEpkgRSECEQEEQkUhQjzQN5jeACJvFgIhISQIl2kCOeBNC9WjBQhIgsU0RhySWKTS+Lc6+tj33u6fc5uV/c31fAwxzfmmKNG1aq19jrXy9b8pL1r/VWzqmbNmnP+//zGGN+oTOq8KeYR8BiSzqTV80TDK2YOLLP3uwntdwaW4rCHqD237Sq254F9gfYH1g1B364VW819V/zx7JZiu9h281gslI1ySNczvuIvqO5ZGiko+GeCrSluubRFLW7DNdyVvM5NcT27OvS3nSJT7oqtHYPn22jv+fgosIBblfIUYx5JCpD2D1swkfq8Q5v6c5dq/jli9vGEfRvBNK6Ulg1SFb44BGtPLVJkca6BlaZahX3tnjsfM46LdRxzkMMCa1ctIJelvrv4GPx1G/TtSQX79IV6sjdWuseF8VdMfBx5H77DTAZPX1II93bExwfyO6ifk+ZQRMLbYZl47Rv0W5yD+IZqOCD074nrMOWbOGAa74h2u03KQbce4wp3d47MOGZkZGRkZGRkZMzC/WAcu56qbRP9HlQ6Qfg0Fg1YxImf1WAhQVMoUe9ixX4zK0RR18mWdMrBI07TJ9HUE1Xn08HoeNFr1hdFs5Q4v9iFQp9+8Chsn4Yowq9/7amUxeoYrB9YyVqtmhsRBQ8Xfn1YJ2WJ0tU6URTMXUkqw3g9rNRbXmPsu2GXgfDujrdgOT/dxuhxMAU/+pXPiIjodz5+Ep4bKzy1tG6Z/euQgo0jgjW7smOmdiHHrl+tRR8vvc+PrAW07yPYv36Cx0JqwCmfyTG/SsviEZGkBtzz8x62oR0Xm8imSKQvzueIz14xZ2DwWu6E8IdM6m4ExMVnkjusPg7frprZYdRZs3VRuL1MtppBBru5gx8Y/GQRVTqopS8KPgYhaZz3gbrbiOmp62NqKVRboN2XS7RF2HF5Hn31On5vBZepmTFeKF9VsN69Sbco4u+qLFhg1B1tWzg01Bx/1Dlcxxw/SEvYgDE8u4ptUfP7x/lPNsHfEIoNYCKJiL7+KMwXPzgP8+Ipz2Pf3X5ByjypQ6rZH199QkREHx0eD+qFFIWPN8Hsgz6t2e8vH78iothXPl0Fn8crfo+H1zGf4PE7oc62/bX/bmdYffTpTjuWsR/lQJQb5J32ZUtd7+WYTico/s48TYOB89g/C+97bhDVa4S8iYiqfT/YZ+9T75iZRerg/YjPHcU2kNiCajhx2+FcHpCSWPlMMtPonR9PtHXuk/263Xrz1Sduu3q+FtZwfA6pz9GIJj5CP5/8ZjDfEXhHEwM2Msnq4Q7+S+89gfIZPqGZcczIyMjIyMjIyJiF/MMxIyMjIyMjIyNjFt7YVF0UxftEdEbBNbPp+/4bRVE8IaK/RkQ/SkTvE9G/3ff9i9GL9IGyRiAMafoadiAn0OVG6G5wPujm3tD8mh4eYXM13d+u/GO9ljWBTMEO5ikuxI7Z33/2SMpCxPl0HUzyj9ehjDZDQ8bn0ZKFd2cZoVJ0iuK2KbiX5TBYB6btRTkUJAfOixVfm5+TTXcVm1VLJwAGJs3aSMgQXW9ivilsAAhMUMn1zTJLTMFuYM6Ek7XkIPaPa1Mu7l/WaANIeyiRcJSt0rLtdvgeYF7x7t2PDJGqHh7wxLwH1zW5lqNFRsv6pPIjOF8+zxi2U3moJ10G2jQozMsNPda/9FURENEZE7Nut9XjMB7XLGjdcJntVTR/oh7RNJ2ONeQO10C/xdyg+90sE/WMoKY3AQJO9ouhHRTSS6fLMH99aRNMxc/3x1Lmks3Wew6OOWPXm4WyISIYZlkE8/Hb9RnvjwLgwJLPe92G61x2sf2fl+G+CPrBOCwXw/lnz8Exg76jrdDGRI15olRNIcVtrFoaO5jASuIkJmZrPvXGj5V6MUExbq5q60ZTDsuI6ZxfjTYbS65kKxY+1e3EjWnoMmaDWLoSgayqWiw1Vo2YaT1MBsfcIH4yCnh75vH5rjb2OlO5x6cgQufcIQai6DfEXTGOf7Tv+5/u+/4b/PnniehX+r7/CSL6Ff6ckZGRkZGRkZHxexifV3DMHyeiP8J//yIR/a9E9OfHChd9T8W+iWHzTfxZLUExLObdewzkHFrCwlIu6rNdoWA140oj4ONQ3YRaTlFlHZ4TugK+uJx6Cg7GWGHsnm2k6I5XvtvjsEren/LrizEoknZrw87g+LxTQS3CbEAAFmneEDjhpTnkSm+KKOoNDBQQEASkHhT3gng5VSljWNfDpRRW/CL7oVg2CEdPKTfMWUwJK2AYRxt8wKWTfWD4vBR19vrpPvwxwwm5TNtHdG51+jkEUXB90G66RQf1wOepFIF4TohN68CXLmXrpoYgHPZLFrf35H0QXAC2ToTJvTa6QQrEuGNYpm1Mek6HQUYglLS3Q5EIE2juicAtIqKj1SG5DuRldDBF6TC7P2xYMsqDleHxCBQ859kuzFVIHUhEdMIpBV/tAuv3nWfvEBHRs+PA+Ol3h4QIX3sQDFb/1MmHRJRK7fzo8lMiIjrmuenj5iERpfPYnue2LeeR/awJwYcf7qJFB2kNPzsP9QAbjCAx3f8PF8hHi346bAP0024B5pIZR9V+nRVyR7CkpDKMl4uWqiLZJOn/zHdN6QiAD7qwE4gzdj3Z7wS1AEgVqJmwCvuM8HehWEm5PzqUBKrwHKM6mgSuCjM7fA+S4vHCXNfBnBSBtowrn2OGcCkSRfo5r7+XsMl41bgXf07YXLl3n97Tgb23q7w3o353wTj2RPQ/F0Xx/xRF8XO8772+7z8iIuLtu/akoih+riiKbxVF8a19M57VJCMjIyMjIyMj437gLhjHf6Hv+w+LoniXiP5WURT/aM5Jfd9/k4i+SUT0cP3Fvrjaix9ioRhHOpiUgHtQcuqnvf3lj0W8ZiWh8IDr1aEQUvEkEiuSOgkMU/icrrLSVR9+gms/CLuyk1/3M5gwrDiqcyXvsAwXOPBK6iXkTtRK+IJFoB8uw6p5ydI4D5UfJAB5H8jprBz/RUj3RI3R69ca8HncVHpfl9zj7XeDyO/ri/XodcA+oTdopiP6G6WM0JzUgRroVmDp7Pll6ZW194oveox9Su9ZmLNwgJnfvTqXWSv4sPUsyXKYkP0QGSMtK2Nlj6xzlflTl7F+h/pvK12TSPaUqSMTfAELh+UU/0CwgI5ckPh9zfHHcxhVi+5gnJYmRLWnhMghBl2z1A6YRu2ruj2wkDXfs3UE50UeCNIu3BZg6z05HrwbXLeewVp6Ppz2kT3m0RP8vg4LboPzbXT4RltsOZ2gMOQ83l9exTkBPrTNw3Ds/62/TETRkkJEVHFH/cIi+Eh+ymyi9l/E399+/UUiInrBaV+fnkVzzcVZuG9/yRI5h5TFStoIvqG2SVQhpCqU9mZB/kL1C4j0FxhHhmnS6mcyPeM7S5g47TOf1ku+GpxXJ3U35H6STlDS/6XHEnkf47fo+TiChcQ+yOe4PnaGOess06r+nEyXiHl2ikEbOeSnEMbB9OREAghMKp4BTKtiHJtNOvY9H0XLMNpprHAYR8uA6rYtTBviWF8PJ7Y5X6FvzDj2ff8hb58S0S8R0R8iok+KovgiERFvn45fISMjIyMjIyMj4/cC3ohxLIrimIjKvu/P+O9/hYj+cyL6ZSL600T0C7z9G5MX6ruQShDUniPy3e/2UpaIEpYRfo+SNhBlCocuGvvc6tURr/yZIiwXjo8jLsMOfnDdS1aIe0SD8QoRbjFJdFif7JPVB1ge5w0VzMY0Z+GCL/fxgq+XwSfyI2YvsJr/wsOzWC9+ECsoDnZyrVbzK6QY5C18HEuvMcxKZdHH97gxS5R/5u3gq/Srux8Jp6pzwZ7Ap2i1DvXxgtos++SxWRY3yWh1YziRuUSGXRyrF7p2O85God0TP0GwduwX2LfiZKqubVbmTtR3bxsGLKBTHzCNwlgholuxUlYQO4pUx+uAVRMRc2FenDZC9SyDUAzbQsTQKf2coDXLeaeDWd9Gr99bphEqALokBOubfXoTROx6kKd0FARuwrDPYWgdTsf9fN317DFJY9rGCWDJffnBUbCCHC3C+EYCAs1sni6DgsQHrwOL+I+a4PWk3wMsJl9ZBz/Ib58FVvHZVkVnczrDjz9mn0ZWrSgv4/uor8Agpc8UxbTVc3bp1mtApKht4evI47N0nUJxD0z8vFtZH+RViwj08D0M/CBxHT3/gtUcidz2GMdqh22ffCaKjJtYyXZDMW5h3hrzfGqU4F7ClI1Z7CgyjWjjqYjn/el8xtEYshLUJkg/sqhxX8U/U0r8XIHP6kE7X/LWvgc9FfDvm8r6K6LdpvwYnbSL0qbWQuoO8NFLC97UVP0eEf0S/2Crieh/6Pv+fyqK4u8Q0V8viuLPEtHvENGffMP7ZGRkZGRkZGRk/C7jjX449n3/PSL6Z539z4joZ29wIaLDQUVMK8YRfoqGaRywI2pfMfWTeYx51P4AiPwqzCrJuxwWR2hJvbIbWTF1S8WKYYWJFYDxo4CfTHohrif86ZQ/WFuxD5WsLELhD9SK3+ojIuJxwyv/pUphuKrTNIRf2ETmEhjTirSpDTXgowTGRGvUDYgvpPVSy+Y5KQLnsDIxVZ7vteHpMU5FTnf2XhNRx6OMaBP3N7yU3lWBMYGvo24vsH89GL0rZmx1CkGbCstrvpH6SISzR5QYplGn0BtcR3QOJ3wl24n64ZA9NuVPOqGnKVQLVvw8Vsp6yOxNsWynJ4GKaJiZbZ2+5F2bKPWDhN+jpHOs0ra0mpn6fLS7H8Vv/FAdX0Xr0ziDdJglRwemca2iqh9tUupmx2kJX2+Dj6F+7i8eBV/oitvvgqO0L5Vv9J7P///q94iI6KOngVWEryJR9FesL5hpRNY3xegNNPKElRk6OeI8XCeyZbGMsELsKC1zs7YWoE+XYO0Ks1/VR9imtJrJNGu0h6XbahZx4KvH1YSPombQmFmsL0JhpA4sFYOGiGmJ5EYKQsWK4Tu0xPc5jmnzg0mz165YYYF9+/GZiOiw4e8NFh2RlL+6T/LfzYZSTP08mKDcWS5UfDihE1lvVVuAmeU2qCS1ovruAltNabtpH8XIaPM+8S3tBmUHbCI3pGYeoz8sihS66I2RM8dkZGRkZGRkZGTMQv7hmJGRkZGRkZGRMQuflwD4zdD1MfiFiDypHc80HcuAY4cteOjsHs3Y1wOpDyVJT59SyvpCYn5GPMJCU8i85VaGiVqbn3vIZxgBUzFZaHkN7OvSsp7oaWKmJKL95VIVSs1mV+y4D3OXNp/VSL/FphTIWEyleQO0A7sNKkDKNQmcUGY4pForTeovDUnrZs1uTnDMlMnak5oJ17/e5OelHOzb63tYb961RaHMmZClOVylwRWJlIxtHtEv0jcd8wJXMKk20c9ECFyfMiLCrc2pg0AJmGsc8fLe9m25iPq7MvW7CXQbYWBDhN6YkZMglBISQnxr57Fhot7tOQ1dC0H2eNMo98TXGXGN0Pe/SRpAlPVSDtrruO4cI9edI8EzVc+Hm2DfO99FOZ7zfZiL0G6SBIBN1K8uom3x1y6/REREB27b5lkwUa8/iv3s1UnYh4QL6+fcp1Q3wbyMRAtj5toEML0i6Ey9fDFRw+Rtc7MSiSh1x0GREBLv6olIjhn1skpThXJtsabpQRAP0bhCFcompupQeHHF7+iKA1/2qi1GUvrpe6KMNbVqqZy+TMfE/gGb9tkM3RzFsgf+u+WugvS+XT18uHZjfca0P8HQDSHUZfg86Dsi18fvHEFVRDqIiF0ZYLZXbbp5Jmkcwv8w2yem6tREjYBdNygGqYztQ6iPvXEDkDSOjr+JKwpukBnHjIyMjIyMjIyMWbgfjCNRYBmdFD6jTGN3/Up4+n7pdbVAJ+45RWwMwvYLs5+IoD8LkVcRhNUsIn66S2CQYaMcGQWpQ+WslrAPYsuQAlLBFCjfsoN3x6uOllmsQos4G7buBR3RdXAj/EeWuZDa0SQzRIzBdoCJaJQsDJiVZZ2KB3v3tIEvmjlDs3sMYziuVsRjgRaOMPawjF/eQyIQvOVAF372HgFCui5g/6aWgXOiHsbqhT7pBY2Yc73AF1HHAsPntdcYI5oEEtyAcZyaHlCfRco4yjMplm2YHnF478vLQHe0TfoCalfoPNXB0NPQwgQ+dW2d1E+n5QSDieuB6fXGmWXep3ALLtcF5o2nr4PA9vE6WpQgv3PGdUcSAE+8HAF8xw9CdrFPz8KkWm/jXAB2p2eJltULHvcLxVAdwxKTXt8jn+JB3o9qaWkcyKdh6LXpOUkZHJPtVMCW2U4B5JETj2brkwbQmMuYMpo9hayMBHtseW7exwva4NGO5etKlYDDC+oYA8ocjhAcE/bjHYa/wxYscwfGUQeTgiBcdcnnWXDGShRT5/GE708VtIMAmmoLxjENoiIi2jyz95qoRnv97xxhIYV5nCp8NyM8M44ZGRkZGRkZGRmzcD8Yx66jfqsURSu1LCz937ZFNeEngmPLhewqaihx8moBPhb7oXNKQWGJ0x+He+8fhnP3p0r2RlY4ZhtdeahdYSln2E0tPSNyPLxlQeCer1NoxmN5/WptAF4d1eu45BH2QwSj2ScIK2pVX1ERgGj4JrQX0qwREfW7KnmGapMKPxMRHbZcnsvCL+dQhQeV9F5EdMl1fvT4gjSWinEBC3kw4tQe4wdfSd8vE+eZVbP49SmWzaQa9MjwxYpTAxp2MpHpGZHo6a1zF4oAACAASURBVI1PYag8s2B7SCzwfs3+oc/gfXI/KbdKAoKbDitysN+FZj8gWI9jG0i8cP32qt8yS92h/+LYUvn1rfj8Fn6Znl+l+Yz+jqK6jSE7ZRkbPUZG/Bc1iyukLUTMTSrDlJFO37VlDMMJ8JHs0qprpnvCXxcAo6iZRaIonL7fqfnMpCG053jwuIYxH0b4NGuCCGNtyODHQkuW74JEyNEqzBe7Q5wvrjjVIM5r+Nj+ozAX9EfxWY6/GNIILni8L5+GsqV2iefqVOd98vkQswnKfL04D9su/ToIf0MpZolzeD5jRnP5eljWzv+6P0dplnB+xSxpc6SktHCeZbYnpvqBf6Y3rBZpmURiB6wYpHX4mLSJ7hKwTrGfYcljUPva1TuOCYCvYwmnfnUZ49PYHHEKztPYL/YnLLvDSktXb8MPjy+n3PTxbjre9hI/oE1XPJ6n0nBKW45ZnNQHzD+wwqGfqDHUrnhOOeV7N8anlogOJ+GZ8R5Wr8LBzbN4ndWLMG7KXXg5hfFx7Nbqp5t0Ymu1GT6PvAcp6nwnzjDmZsYxIyMjIyMjIyNjFu4H43jXAJWj2URr2z/wL/nFsAk6RBxVzPKAXVFFITgqK05e8Whxb/J8EInSiGfxT+vTc6Tet2AZHbRKJBwMIyEab+C7N+4/1zwNYWyaqRLWjutufb2IIqNY7uAXwteF/4mOfOPlEBgOCJR7jGFnorPnCCB/nvhc0xkSxah5LQBrmDj43pSJT1bKMOKYjsgUYVvZciTr8bBv94/CO6mZYW2KUFY/f4d0gti3m4gktkoBciNdyJ7ERfT+rvePJX2c2bqlyS2Ho44/qvXF7FT/L8ECT41VXIeGrObw/uEg0hRiPGnfYyggLJBatBz39bXwWEbr/7hnn0ldFqxfOYPdtNeBHyhRnIsqZocQbSxzjWrbS2ZZX7wOvtXrM2bvdrG+SD+HdG+Yp8HoEPn+e3o/ke73vKNPr6tFr3FPiUCdevUmpZy+J/zfbepCGQ/aHd7Wj5zPIy7Dnu8lngEdHp91qsDeEOwDAWmK35PyCHxMpxPsFuyjXad+gWDoiCLT2Kzhs4p64hqqXvDnQ/yA+PYrS8yI8sOtMRizfVJPIuWGjcKojxZHAXOK77kjzMlaJDz9XVJdsdLIln+37NRLr8VkEsqwM21XRmsc+g6qUcxR759AZhwzMjIyMjIyMjJmIf9wzMjIyMjIyMjImIX7ZaqeCnhhFJ6NB3kYJeQf+5WsCQuMF6tlcipM1v0qOp5TBTM0S12s4dAb792wKg3MeBAZ7daOZ6kVGXWc+YVWt4E0d0S3qzTP1DNv3SF+H+YbyXOqzBC4PUwnbKKcrBVM1co0KdeEye4kXOfoQbAnrRbRbHi5De8IQQFwrG9Uvs8DSwdFCY9hMEt8BhOo4sjqDGVXfngY5BJW5paWnaFhmrbtSKRM01epGbo5HYrH1xdhu3qBz7EIcs4uOMhgcRn6yQ5CvGtlQnwvmB6374Rx08PlQLVjzya+gvtBf5PgLhsAoP5287cDZboVEWzn/aLv2BzaSfCHY5oerzP3bStVRDSQxMG40tMZJHWaQ7qVQBhlIkbuZ+uiMSXY7blzjEn0IPjMs2jZ63gBNBi7V+cc8KLyRqOPIJAhujtwu6n67RAQ9GGwYy5fo4yqEMyp1iSsrXlBzUfMniKirZ/LNh0CQ9jKXiq3jjGXiknPIpTRfcnO93A3aXFPfX6R1lPM2sM6F+kpyYOK+ZnbosX3J16R6pQSjAHTPL4ba1VmAVeK9HtTQ9y9WCLpgMDT03idw0n4G+0tUjvGLE3kJNPgoDwdCFOy+XrW2J0DG2SD7zkt5SdBSanbhXZ/aVu0IczsadsQEbUriJ+He6xewr2Dv/deKz8MoENwHsshKXM2XAUwDXZv+MsvM44ZGRkZGRkZGRmzcD8Yx6KYJcGTwFkKD9hIvRSGJEvTpGXBQKpz2yNmvDac7u0YjGO83IGZxubIMI0rtcw1TJLLHho20jIAxV39tE+uWyT1iWmH8NkL3uEzn7NUkU6LtxyyTUQk0kJERD0kenjf6XFYMS0mxL2Rui0KIqsy7FBfHgVaC4xh2zqr3RsIIN81RgWu9THZgXpq6RjIJ2B16txEGBZmnVh8tlGCuQsOKjj6OGxPPmR5k5eR0oAIfmnkNU7+9g9CASVv1X/xbSIiOv+xUyIiunw3VGz7RLFFT/idnFwfTNGbvjMaLEM0dFJ3RMILE3RW2KAziv0KsjlgJnrVhywzCFmfZFzOEda24uXOOft9Oh1D2mnFkjbrxTCYp+V2QgpPjCcPU4FjNqhmOREAA+Z/37CMzj52SiQREGmpgzOB8buASDgkhdab/eAZwGD2T8PkW225TynZM5Frsd9mmthDYAtYHcSe6LS0CADkNHb7h2kf0han1XMeq4Zp9Ng/+8qTAB1j0bFMY6klrEa6WdKV0M1Mds9+SKLHucSU0WURPCeBj4uhVQonyL3AEKrvaLBpsN7hO3X3UH3vSvrAPtmCCdVBpcI0SqILToWoysT5/m4YR/vzQurjvPPYpmbcE1GLE0BKboYWTVh3JAiX5QTrKw4Y1eLqkp4w7SC9Z529I/I1M44ZGRkZGRkZGRmzcD8YR2CCaRSG0HW6gQKs2a8VllEGv9RZDqBHwnkly9OcBmZlfxqOwfficKJ8zyzTaFL8hYuPLRGdXSOshRWJvi06Jdgtq5/OfLbSQBQZQjA41WVoG+2P0R/SVSl82Yp1ZA4gHL5m9gQ+jRADhs+ixoCtU21ULtKGAUupfRXH0gi695j22pyPGdI/g3dqbt1s1btqRtpAMwjYwqeHicHjH8RCm6fh2PEn3P7PAuNb7HR+MZbI2PA7OQ3s8gpM4+nx4FlOvhMEmh/830EduX90Ksde/ZOPiIjo5U+waHOTPgqRktow6TmjsLJiGcCiYIdHSvZmH6RHFI2Cvtxw35Nh6vlCic9kOr5L1Rch7m7PTsa0Iy5uy+AQ0nBChsrzW7QMYT3h22hZRX097LO9HzI6+j4Yoy0fkwQCepyZ/l8fhZeu/cwqZhgxVsH8QlrIY1aL59zuPKV4fOiA1FWXqdklTNgrh11ruc+J3/op3wXjSsmlLF9VSUXEF9HxvRRrkpvSL+3E9hkS9s+mEezTz/peVhw8YRzFxxHWDNSP/1C5OKzAec/HtI8jfPTAfHVV6g9JpNr2KGUcWydhRkymkVrjtJVrIF8nvpyfv1VJ5gvcS3912dt3w/29sTIK6bxRbbpAwge2hvDn+pLnkT42HGSi4naY3rGDtCDkkCpnrrsBMuOYkZGRkZGRkZExC/eHcRxLLTimlOs4/xVHcJLgVGc7lZeKf3FL6kH2bew3YdutYlPsHla8xeoo7Ic/IxFRtzYrHmw1yQD/tDks1FiZGazZHBTa3xA+XLwVEWjHP1DO4VXS4S1HNNmmeWN/k0rdE4LF8J264MhpsA4rJcaMJkREJVZ4CxXVBjbRpnDT7RjZx6lV6OezQpVUdbc52Y1G5424GTpXBvPFhx5/J7YpUljVr3aoIN8gthfSWonrE0f0HX7yy0SURksiDSfEa9fPA9N49H/+Yynz4Hc+DNt/GM5vH4RVcreKS3Sk39o+CvsQZXlg4lL7/SCSEr5QwpRo+gkRohLVyGMw8fEyYxbPD0ZDs4Bg2mvDvKt+1xjBe/GHVNex/dSb1pY8BqyfIli/XRPbDf0LZZEisHXmC8sq2jSd+nrA9ornRc3CeikxKfXdLpdpulGJCFepKB+wfzMit19frpP6vTiPzuTbj8Pk+w5P5ZEtU/3WMHkx/V8/LLNPWbFuox4PKeQwt6/S99CrqGr48YlouEP4DkYojAU62ptVDoRZF3aN66J99sBuwu/RI5kt0+gwjmDyJMKc+31M46jmUG7TnhlbbWmS0sKSGv9R9Y6QxrER3z3cW1VdfCPTek3CWM86NRbv2qfd9vtJDNhIVReMKXxfOmxpyzEfeEcQSof/eq/FvXmaX1zwWLviOWqvleZxD/6YBcAzMjIyMjIyMjJ+GMg/HDMyMjIyMjIyMmbh/piqr8MMarU/CiaPYsti3/oYTFdsqu7XbIrhQABtPtufsAwMm8miuLeWA4AGCu8QKQ9lQlmNSFp4DLoxFU067N8C1UaZeZnXF7ra2M1cSQlI+EDCxJNAYXPekp37tfkZjv6bRdgiB63I8SgnfJioIa0D4WMd7AKx5Lq2JsDrzRM6ZgmPPieQZg5ulBd7rKpa6kjMscaTWpnNqovQTsuXYd8yxKnQ8fvnw1sujJmy0+YMvnjDwsxs1m6PwvtYvrqSostn4V6vf+ohERGdfTWMq8X5H5Ayi1/7zfDHx5+Gz6+CXRDjlIiofCuYIvuSzdgcrAaJCm2Gxt+9Ne1oM/Qg1ztvHTmeCubTIg14KZVZ2ZqYPcANQ245Efw21T9xGqSpxNFiRp+CVVYHs4ydr/u67f+oX+fJ6MBMz3NfWUICZdhecBPZcVBeEgTEf6/rMD+06zBfI2jnxT6aqhcv2EzPbkMwbTaxCynTL8y+lGwD2JS/sq4QyjyIeZ7lo9A/2r1x6SFl+p2IrRuU8YTJeUjBxUDqYEzX6f1hioTZUpUx9fDMvmgXkbvBOGBtIh1UIcLdMO2LS5bXyc09tXkcwTUIhoNZOgkm5ctITm/znajL4hgC7sRdSl+O+7Qz9m+FxjyzNyytBJBHzdnkBDxmEmF+dvkQ9xLutw0C0up44XLH8z5Lri3OwlmLS/UdcUjbALeq9rdrm8w4ZmRkZGRkZGRkzMLvHcYRmFLEZkmdGC2vVrnCOPJqnn+xd9hW8bqS8ghbIxUSLmju7QgWDwWesVUrV/uD355zR0xYe7YY7sTiESsyZkg1UwoRYjjur8D+qXrDMR8MAljEbRO7F8SCn18ENqHmVRaYRp3mrWFBYUlpxkyEFgDH85RHu6TsFKIQ+LVFP1dcV9fFSQzqQtq5fsfPzivOchvba/E6/L35LLyHo085kOOjz+JF3wrSON2SWQVnodkdpek4kW6sYAYSWyKi4kWgNR9uA4N8/CQwh4v3P5EycovHgZVsH4Uy7Tr2i8OD8DfSGkK0HIxSq1l+OPMvDduvHwbNYoJZdAAHppAlS0OBHQOD5r0d21xaaN6mq5zDKnqAsLbI5xjGvVbMHgJLbIq/qdSZXr+z6RYRoyhC54qtAZuIuaB0ntOynI9OA6V2uYt9CylEt4f06+edk5D/8ujJK9n3vXdDRygPbBlagpGL50lQDLNiLfcdPV9DuBp9CNJqIrlDJGnr6jXPY/yc28akqSUafZFTBg9PJLw0QT9IMuGJXqPfwvrQT9E+RbpN5XgM0wgZNcjzeMyqZU/V89u0hiLIrt4RAmU6I4eUpE7Fl6EjYUNEaSpcyZ1nv2M1ResHwd0a9l42lfDww0CUm4gGdB3GihYvF8k2fBcjMI2LHJrYuNUVqgOrIF9PG0IsM54Zx4yMjIyMjIyMjB8G7iXjmEjwVMYni8WIkzL4m1kQOadW5za+vyEYmP2j2BSQehBdbPaj6JRMykCp1cPu+t/lo2fj3opZah9xRdqUdRIRcqK4usKqkTf169gWzYPQFotHga07PQlLlgUzCgfFpoDR6EQSZFhVVnEZMAhTsOyHZl7BcnYi/2HyZxFRdRpoBvhDgpXxBMDhDwk5Bc0+wT8NjM0cH8kpv7fm4K+A9VVxD/jg2JXs4VwxHNbH1ekwq5dh++7/FZia7td/I+x456142mXQ0yhBKdUQhFU+cQX8rGresjDzeXgf1XlUBu63/PfFZSjzmqmSTXQ+K/he/WcviIho+xOhPrtHsS9evQV/4vBZfKFQRDMb3LerS1gL+IB6n8IyQYIGLIhuN25/8LpgGsEwaWYPfnfwHeyc8b7bze/3mKocNSTpi+gfZZnOWdp/0QqA4zpeys1Yxsh/UHx2O80+enTB9VR+xWhTIyju+QzL9fmeR6vIoqNNwUJComtVhfZ/fhV9HFefcFrDx/DLxoXjTRt+53vu7l66ysMD3nUM/RxuC8XylHXqa7a9ZMk2tOlGp5OFk15yuUQiR+RtbJsof7NOUviFz5Bbkdto2SEuU18V6fU9YBjAn3Gj2Nfj1LcXZXHv6ireM0mPSFFOR/tBVlwPfE+CxWpU3xH2EbvED1L7LXIRSCftUmY18eXEvkX6DO4X6htY7fR3RW98oqXMpK/jsF4yDvEM3fAcqO1I+lnze+Og23bNiRtky2UuYhmknMW7wXvVLK4cm8FCZsYxIyMjIyMjIyNjFu4l4+ii+nx+44pfhfbZ2zKzwZFMLUevpVUwq1rXMYpXZ5acnFoAWcJKrYiXn6Sv6/AASzO1Ujmv+BmYbeOoweWPv47Xwa34XmAVse0TH8y0Ql13/Xu4ifDqjaKQHbRtynosl5EVAPsInyxhMPVqbURIfApTEdhW+BtR9slzoj8IMwK6aMiUSOeBDxqzzKvnKp3gZ+yPdsVqAqCP9oou4JctrkUc2dwvYuqqbg0/Q/abW4KBMGGAofL8fPDBQZorTbkwi7sO91icIYpW+Qc2/gBy/bfw/qwwcOH8LT5ZffpZ7UPkcMfP1XjMIfwfRawXbEF8Tt3nxjAv2v/NnW+n+mbMsaBYlBG/3zki4Z5PaG3Ey8+uwrt/dBwj8hdgeDeBBV8huprnlk8+eRjL8iuB3xYYoM4RAO+tf6f+iHbBaxs+3rT1aOy48eubvIJ8D6j5dcxtDkSTTk+4S5lGMH2dfhbUx4h7d943vfGJk3uqVyikN75q4Pess/maVIj2WfT5N4L1CdXTT5+WiQ+eTJ68a8Ln+Loh571zJwXutWWG1XJSz+p+0euig+slTCiY8iW+84fXkzZEggSez2rNcN/gezszjhkZGRkZGRkZGbOQfzhmZGRkZGRkZGTMwr0yVUvAy5w8ih7HLI7/VfqZiGhpnMmFcmdTVBNpWuR6jOYypoD3mtblDcwk1kRGKeWv4SkGjJmxm2P1CK/CQZgdJHfwZbwpzBf7h+HCm6+cERHRlx5FU/UlS1sgmMUKDmuzGpzb4dC+b67vMrcxuU2dI8EkTsN1LN3T4V2rMisWIl/WaURPo8xwzYiMiUgBKdOfNQOKWbof7ht8VueKiRqm6QmTBVDsUxP16W/Hmz74XghQKV4HwW+YhrUtpL9kU+E2mAeLlo8dR1N1c8QuC8ccsMJO1jWbx7V4+KCGOw6WWcbAHhH6ZvN1fRbK1MexD9VXcOjmc2DyE5u6vZG6OWRFtNyGkeAQk44nHSOi13w5NjlrmZnC9gsbsEVEex5zdkrS7g8xfzW2dyQRMgNTEj1jpjq4pOh6RrM2m7kQWKOuX8m+sN3xXFOp6xz42ks2az9chr75nWfvhOt+GvsQ8irDnCqizlqk2gpGixnTMWf3towKVGnT5xuYt/U4N3mV5T6t9nniOWTKjG3nfSjksAlRf4dgbof8CszGGKdEKrgMkjhWwooomjt5Tin3qcm6VNNlgYAXBPRgOOl68TER6PfcAABjYk5Evgfq5UVSWN8T5v54T/PO9PUwzzo0mbz+kfGYjA8x96b161XHGIwnZy63lvOpucCOuRixq+6JACF2S2j5d4GWQ+rRFzkYqxLRcDWOyuG1x5AZx4yMjIyMjIyMjFm4V4zjHBRTTKP53HsBNfbnfosQdOXsfsH3MstJ/Er3IAtZdYpIGWCfXbGo8wZBMYX9g6iCGgoWGJepoysR0f5JuMnjHwkSKF9+EJjGD14/kDJgAZoGAsMs7MvMnGYQdixlA9HeKRFhAAzHlKN+5aRZGgXkSdSu3q68kLKrUVJCLJ6N58KCCvIfGmNrrFS6JGxtQE7CbIjUDp/Dq+9EB7YY/JFcR0skiFQGS2SsPw07Hn73UopU3/0gFG34OY+Dd7SwjETU7aKUDhFRWWPoP5Z97So81/6EGfYNVqfcji/iErZeQR3f0KV6zInYPktocfBOreSGFpfMGOPSknqNP0ZCNDKMwiJSuiWK6bzA9qGbOKwkgmPKBSRpOGhDpRCUFHxW2km9o84EkkgfcNiPKDY+7HFTzOBceEFedsr00v/NQWEc9r00isI48r6Tdeh3ey3ebxjHPdNiFxcI2FIsCP9d2XRvGp2ZC1A/79GwT1io4TvqjdgyWZaSYkpAYUK96qEL2q8hj64xFiywfnUcwlRfpsybEGqOPrkworUZK6qyqDvYTRt0Q0RU7frkGCxzieY+M45gHpv13fBRwjByB06+W7keePUFAmESsW/z3jwLoE0RKDfgU/XlxHpkOpbqQ2AfJ4NuzC2FVUwobfQra5IMqGptzUitKz3SE6o0ygeeg2GlxDtfvlbzGAecLWZ8JWfGMSMjIyMjIyMjYxbuB+NYGCbRSytoFWoty+jBK9OJs0sowmnUtChrAakR+FHwKcnKTnw0eOWzSP0PwzXNvZ1f8tZHRj5jNaJkJ7D66yW1Vvh8eBKdUk7fC35u60XY991P3x7cE0xjL+n+rF9e/PuwZz9I9iVcbuxDDeHJ3lhmYyjzM2wcMDC960vCfla88m/lmeJ1wA5t92G1tV5yijl1K7CP+8b0L2FT1GoS79zzuWRUfD3xkYSweEKXmtVkaVayis0qWUR+9TLsO37K4u3ffyZl2jP2bWT/wqIGO6wpEq4z5HNYqqc4xGW4LKhFNDhsdw/DgdUjxRSy0LewmlOpQA1KlbpwcYb7h/YHs7GDX3HUgp5OsQaYNGBWRkf/vTpJWVjPZxUXApPnMXrbq2Vyb8+PEX3ZE+G+SyR+lWNlyuEzDMsM6Tp0z9hOPA8ll2MpJ+MbfbWPbPUDZiFPl2H7jz8Jvo3tay5zrBjfw4yXPiK27PmSD9keVWYsfZ1jWej4lYsIt1NN8cOcEqC2RBeEwLlrLs5jBeF7L0wjN5e2UNjndMcMph32bYTMjwh5qyke9ai36b21LyfYP3w/IV2oJtCi7N2QvY31wsDhezkyPPER0u9mYfoSpW1cdoJVHxuIU2z1VFpByN2YCyS3Mb6bnjxP9PE23xVODcA0akuJ3k9EhFfalOG7oeOYj91jFR/BU3k3Q/owM44ZGRkZGRkZGRmzcD8YR8CLpra/fr0VgsnjJdFBM345Y+VUHlQEap/6fuD3tWYlEdEmadp4BQrRZKI0UjvUC1u1QmzTY4UhA/TqDz5nV+8wy/aVECF7erqVMvC/+/jTIKLbXYZXvHkrOstIE4pPD/u2YcWpI7b473rl5Bq8BlP+U2MRytPX0+XDtjarLO3j2PHfe1ok9wDz6NVxyuMrpoKzR4bMUif+TSySrEINe1QZ1zFNW6q0hfBjXT8L111/Gl5Sv4+OSGAYhR1lVrHQ/d+MBTCP8DskGia8B6PRM+OoUwVuHp2E88/ZIdj6OhJJms+Ctz2rOWu2ot6m769sEBHIkd3HsS0Qed3NYRIMkvc8wgwivZfXE8GcIe1e4lY5Ih6fCs3LzUfLWMbgNpgaRXOYRgvrzqUBX0Ut+i1Mu1yAfarUnHLCTOPFIUyau+eB2i7Q73Vqvz381WFtoeRzuDjvA6src4vylSzMH0KfTvineYL8eKwFLE249wSTZjDFAgL4rgHTR0RU7zj9pVi30DbDy4kxg9tUW64kmYCknQtbsItgDsM9mU3cg3FM/SxDebbaIU5gMqx6BuDzh3c01akxdyJNcOLiyB+qiQvY9+UJdsuxkXN0BVFn81vGMpDhrPSCvXMdyzwCZT30w7ZpTBPfY/bjbnlsdez7un1bWTTZj75dXf9dnBnHjIyMjIyMjIyMWbgnjGNxrXajG009BkRVa2rIamkxQwIfr1KtSlowOFg8IJJML78lQho/84diXQONL28xM+ZigVWDIgnOv8Yru6+EiNoT1ik8KP+87UVYxcPXrzod+iTKSgQMKNLiwedRCQsinRrSi+33d9Nl5jGM48t32x3A+mi/jhj9HAqj7thPRFTXeL7rqQK7kvPOEf/RPm1T7b8ifpiIFIWeYJt+JiJaBPdF2jxjLcTXrMNYq/dwosQ+w83DVpUp4HdkmMHiIjLR9QUzhMhhhmoeh+vtT5X/6MMQ7rx8yfc+NIPrF9jH2/7hCVmIjipYyC37ErJvZx2Dx2UlLOyTsTTwTt4ObjXAdhvoIvRt9HWr+0mk0nJypH6n+hD0Qqf8dnWfI0p9ce8SjbqPHSOto81oxxhOaWaQk9Bx1FO31XHsuE0ebWI/e3YVHFc/ecqpBVGHh6Hdk3RqeJ3QI8QxRWoJ+wjmJTUUhUPtSHvr54R/2ljf0d0M0co4Z+p1gohD+kQ9F4ycB0YvsXIhapnVD+Bn6TGYEnnNXblUGsRoC4ngHpSN15GIaWETh88AprHcGx873Y7zjQPxfKOR7DUVmF6xYuh+4aYhHLsZTpp6kb4vbVrEMNoOY2i1YQc+j6TqbplHHHd+RIjig+OTC0CrlpiB1DNdy1HY/RRDi+tcWyIjIyMjIyMjIyOD8g/HjIyMjIyMjIyMmbgnpurPCfpn8XhurXC4HaezxUSto+4RHGMdebWz9Qxr1EA43HzWciTll4O5562HISDh2atgJmwPkZ+HXA5kOWBOPagyOIYmgTG7Zaq7U2X3XEEEodwmnWC4lwlCmaGQMEi35AAmQJicE1UnPg8UPoJltHgzzl+tDoPz7b3n1KeLkRvJOb02VRqTNIR4PTNQlOXg59vy21pFaZwCf7PETn/gZ1lF9WzUuBBtqTYpSxRNTXJ/Pqnly+jUZs0mTB0LvrfbK3b75F5wrHdbTxzh2cUCJjKlmFOz83ZjLPPaDCmmTHEVMGZtiu/v+CiV4/GAsjBfQ+ZKe61Y6RoJEOmH+xBcYyVt7gp6nFtMyQRZoB8ngXIjLho66Aai3tj3cBlcKx4so6n6f/vB10PZ94P/xP7HQpl33w7JCp69jC4NDYSOm9R9otd1sILw/XC+HloDPZeGkXEtc7yeXMx1ndc4Fmeh97vQbQAAIABJREFUTcsD/WlrDXXMvTgfQTLuvY2QuDY/xvFt550+Pa7+FtO3SAypfuEEmI5B5HycuQ7ojXkXwti90xbSxn26P5zHmHALifOFrahXGO09I4BG7s1bnfTDBLG8KXojf9fbeqpqSTpVBG0exzKI5W0n5hAgM44ZGRkZGRkZGRmzcD8Yx7KgYr2OgsV7FdDBzvZ9y+zFktOX6cAXpDZjaZACDMdeMS7MjPSbsG03LNGyRCCNYqFWSIPG4enLdBsubh6BV3ZJKiZZ7aVlO/UZcg6QRsDpLbM7P/GvfUfKXhzC85yzjMUJMyb7Jr5GK74NGRAt9WFZjshA9oPjeCUI+livrxcAn4OpIJubiCULuQBGR8nx9Ib9Q+PqwAZiuYorFjivECAxwkASRVbH1pMots9uF15sexXKFlfxpYNhlNW8+awlmJBmrD5P2z1JpwmJDAjWQ5x7oYJjRlhJsIFERIvnIRKl2gZ5FAjMo6/vH8ZbPv8nwvM9rkLKwvXHHMWiGqx6fk4eykslJbTnNIk8Hg8lPP75uJb9YNJq8RqSPaFQp8Zlywy9sBbyjnSKrrC9MsLdXjpA7x1bLKo0KAAMZBLvJ4LY45I720M6JqbYyDHGfqPGJ4p0Ruh/Smy/NJI9+tmsTn1UPYvnbOpw/6smvM+LJrTxr/3mV6VM/ZTf9UOe21ly5+mnMS0qUECah4OlhOrQcjw1Agh4/sLz6YAYxyIUPqu/bVrDQdCaOnYa+m3DES9Iy6lZSR1kou+lu1KzIReY/7ePVLCTCbCCVI82luE7C/0/BsUoy4mRNDowwQv5OS3LJdeD5eMVW7QuIlvfPAwPcfmlsEXCAC3rAsuZfBciliUqycV6Wesb5rVCl8W7xjnpc2tA/swNIkI6QzsknPEuqTBttI47Fie+tJhFl9MmAvrGxnm7UD8i7PdkaT4TyXixtWr36ntpyQFtb1/PHGfGMSMjIyMjIyMjYxbuB+MItM5qHEsKxKOjjGYcGyiYwg+mGJbB5ap0tYCVSqd8QOKKzJyjr2PcCMAiJoQCysBNh1dgOi0hGCXg5U+FMo++8ZSIiF7sopPjniVBwDBCXkOzBMsachjpdT0h35gy7Pr1w4RL4p1gSg5njpqCx6IM4BUBy8qpzfD6DkhLpxicKNvCKzNuN81ylmOsh/MMA/8eYdmUPxLohIEPjvMwzDDK6vt4HY8htaDIV7TDy/I4guhvfRme6+oB/ID15cJ1dg9Cn1ycs6+j8nMqjvj+9c3Xp9YXikgxtPaY4/sk7JCwbIq5EYY2bVSPXYys93gnhFSP+NSinqNnRGi2biCNcxOBc+d6QJTc8OR4+AifB4kdpOI8KJYLcwjmlpbbVjOlCz7/7U1gm//eb/xouO6LWAZzZAumkKVByjplkYhiykgZRp5PmijFGGbQHXNgppzr2G6Ksewdd/rn8GYj+z2/RcO2yVYz+Eagv4PotaoXLFidyBfhOs79rZ8gztEWMf67ZQmgdjP8ydAcsVTVUSpI3quinbm2SO0kcQjm/r3Zr40s1rfUndude5iyo0zjxPVuhBuMYfLe0Zypc8T3UguKy+8U+fxmDpaZcczIyMjIyMjIyJiF+8U4TgHLUPgrqDRfsuiA4DGYl1qleVuzTyP7BvSLNLWZ9nGMfiLmV7nzIx1MJaLNNPG1P2GfkR2uy4+golPxNxLD7x9xSiBeEbz//XekbLVK/e+QOk+zi2ABrvbhZmDidJo9C7AUYB69NdJdR3/OEdy29/QYmIGwcq//9uvspS4U5pH9nA68XNbXWG+C01IpPnHM0qhRBN/NBpFpjn+UZRrtY2kfRymLaqBPN4r+Q3/HM3Gf3L0b2erF61B3GRFIB7iLjlg9O8Qignv1MlznkoXnGz1GmEW8epuj2neBcay28eGqdahXx37Ey5cYCIrxErchHkcQ25dITeUzVknhZFskEZ58DBH0IH7VwLRpNIeR9PHvsT6o93Y2mnEC1if3oBSLra+x3NO5zlj6QD0X2Ixt3jnYV4gPJs9jXL/3TqKfKvr9J+enRBRZyfeOYpkz9sP+9kdfDGU+Dn2gVP6DEJTvl6m6Q8dl+uRdwfEXO5yHlpds94+XQbq39JXxCbVppzbtb86JkxgUdegaMHLtKn33+rvC+kK7jBrakv3xrL+gro+wfrYOi1i4jGECfE7F9Yw3PZyGfeLbiO805b/ZrdL6xGhtZekDOwp/PByzwu5EMXnFyFafN4iAp/Eyt2IVvevJ5xuco+vuRGNfB4nWdpwvO4i+ix+kufcNcesfjkVR/BQR/TW16w8Q0X9KRI+I6D8gok95/3/S9/3fvO19MjIyMjIyMjIy7gdu/cOx7/vfIKKfJiIqiqIiog+I6JeI6M8Q0X/d9/1/eSc1zMjIyMjIyMjIuBe4K1P1zxLRb/Z9/9s3yiktKIiqKhKsrdUxcKADaXBPSO7AnKfkSPolm80WoNpZcofNen2tzHDYh60X4m/C/70AGrDA+we4XvhcqgSRkCnYPmE6/ig816cfPOILx7ISwMPmA890a535WxNQ45W1uGuztIehIPj4PWPgy3iZvp+yRxhoUWP8CXkHlgYh3jaH+PIv+O+aJXsWS5aSUddrWN5AriP24+vrJVYTL0YMrhVs/i1a5YaB4BMeBzAjbx8rmSbuO2uYgGGqViZvmHwXZ+G5Vi9TiZH+OJZt18GWcrVlORJ+3tUrZXp6mMpaFRw1gtzvRMP8tkNTVjw2MPE71lqUhwSHaMZoFwZIcEDGh6/TiezHMHhEznXEdTfGDWQqEA3wAtKQc35O0I49P+aGHt6zZkkdNEUiAG7mC3yGqbpW5u2aG/dklQqnL6s4oX3y7O1Qv++Hia1gxSOYToli35HgE4yVZtgmoqhVmUbV7WkbfFbmBd7qtq5Nvnsx6xkXCYouLZNSKtYsiP1eWS7T8dwOk7V2wxC3Deu+Mgc6yAyPU6afIfSfjDkEVUggTjipUl0eLlkH/p5rEaATcxRQi7/RB+Ey4LgsRQHwcTPyqInavd6E+Xjkq2VwDtG4Wdc1gftFXeA9JKL2I/dEd3PGygBORBQCZvqJ9p+DuwqO+XeI6K+oz3+uKIpfL4riLxVF8dg7oSiKnyuK4ltFUXxr3115RTIyMjIyMjIyMu4R3phxLIpiSUT/OhH9x7zrLxLRX6DwE/cvENF/RUT/vj2v7/tvEtE3iYgerr/Q95uVsB+atYxCxYZeqCqyEMFjZhzBzhBFFgbMIhgYiAcnAuBgIuwqZGrFg+qoMhA3hcDqgVOlLS5UGf7NDBZyeZqyrTr4A5c+IACjgbyGup5xsIfwtycxAtTGaV6zGXY90s2Q7pmDITEd7xTFy9NCnjB53DGxxDMCqQn7Y/2IbQCGFhE+Z+HiKrT/YcVs2you0SVdI96NFRVW95Q+M+EIjTKHEzNUHbYNgV5wXIezOhFR0UM2hxnLw5IG4OCYcseM4ysObLhktv44MkvVOvx9eML3uoAGh7ocxhozGRWLoiOdIBFRxcLoSFcG9tR3djdbB4WINtsDw3fe8jtC0I3HemM8xXSTNCi7b9Jz5gSXefeygV6x6gjGGh/DDZ9bqaBBO65tIAxRZBgrwzgeLcI8dKH6CY49XgWxd0iF/Z3v/Gis12sOQjzmezGbmLDDeHTDmmCs9ItYuGR2v51i8M08MZDc0TABGHrMgX2xLIzImug25445GVswkNYZXsb2aakz+qT6mmtRZzsOkiAgbNNAGj0exqw7uLcWMYdsixUz15JyzREzjav0mGaZ5TmEzeV7mLET6mF2eMYkadu0nTzr4GBeTb7H+8G+UcwJoBnrEBNfm5Hh7gf7oEIo32H8cTyNwM1QWiZ/7nl3cO8/RkR/t+/7T4iI+r7/pO/7tu/7joj+OyL6Q3dwj4yMjIyMjIyMjN9l3IWP458iZaYuiuKLfd9/xB//TSL6B9deoSypP1oRMdNBSkanuILzRzc4JxbCShWMI7MWKi0PUgu2vAXTKL4bykcRjKPnQxXvmW6j4Gq8zoH9FyHDg1XR7nH8lV9fFkkZPBWYQp0eT86CcLeTtq/BysSkGCq1fBFYBsOmePhh+Dteh86mDpxAwkqaY7J6c5zQOvZNLFiEmJj10AK8BKFnpPGCEPtumP5peHO1+raPgdfYpH2BiOhwHPbtWfIC/atohs8ANr3ZsH/mcbxRw+w32MiSRZuTlaMZY/VV6IPrzzh93INYujoKFER7GiwCez5W7dQ4gr8WMvu9hzK6/0POJ32ew4afJSoKSQoz8QerndUyFu/iBzbsM+KWxiwWhlhhU4GRGn8T6S8hdDyU9bneB1mfoqV5kutLOk3v5sZ3Uo3zTpIBMJPMRetqyFe05jqvdkEf7GQRqSZc5/2XT4iI6OULNqEoP2BI7MT5kZ9TsYtgvyAALowSBMHXsX5L9iO+KkFjDX0KixGR/cKxLOAekoJNsZtj/l5eKlbBkCyKh6z4Nj5r4nKMKfOqYp/BY8sM425T8k1VGvNHoVhAYW/FN3FIm3bmGYQF1M9k9omPo8eWCvtKKbQA+BjTmGQM4GOWVZvDGHplxvwBp+g3t2N41HPa//D9LT7Ic+TrcK757N5b7un8yJnxPftGPxyLojgion+ZiP5Dtfu/KIripynU+31zLCMjIyMjIyMj4/co3uiHY9/3l0T0ltn37934OmVB3dGSCo58LrZ6yYMVFEIfEZFXJucTEfUcKd1XQ1HvFkLfEh2WMo2dWuzbVYz4iXg/zqVskXwmItq9hdW2ZUpUGWYfm7cCc1My84XoXO2DIKsPZhXqxXBNIf6BbSrmrUV1+8FyihkJrOKmfAnvCN69LKYipW/FhMrqbXiuZh4S6H6BMpK2j7dKpLpntrCwKRD1ahlsB1bzZm2YRCOymC4iF3umTXVqS0QpQ7i3YbauVdeRvmcE79tNpDcxxjB+ENF59HHYXn0xNkbJfXvNzOPuaMn3VCznBvfk898Nn6ttLAN/X/gDY4zhOppxRLt0lqlKmAhKIMyLNlCAFAZThuvw+9S+tR33UxmHDoOwWqVR1TjbSydoI5tLzURja3x8JTWotj6YY3IVVQazaMHtD6I9icg2jAOiqS9Z0F0zjs+vwst48eHDcF3u99VbMcq6g2/vM1a4MHNo+JCOHyhJeBAhfet7rIGHH4w5Z/Jif2TPn7EwfUfYOs/iMfGdMIA9PfGxM0X5u0J267LGj16YNM28o79LUS6snnPg14fPh9QaR0TUcScSJRDLot4Q0l7yztQx87r6pbmXHiuWacQzeOzfbRhGl3G85hreIbe7GuuFfC8Nby/91FoJq2HHs/NFck/j+zpVvzmi4HcVVZ2RkZGRkZGRkfH7HPmHY0ZGRkZGRkZGxizcj1zVRRDmhgxPqeyjRYc8vMyVV85vXZitZcuU7UKbZIyJ2sp9OCYBkTAYc9ZN6jAsU+5hDkwDJpZKJPlwEnbWR+H5IBECs0uvHNl75JI2EgaJicU43cMUBrFqomgmXvC1kXNWRMOVKQs5fhsODGlGJENuipsIgHtlZjkCj95ce6eHKyxYXgYuAlFWR9XLmHjE5GNNZMm9zFafb0zWNtCKSOU3Z/ORmIz22vTE/YxN1QhK0W4Tck10ryUH+qix1rf+c6xesyvDfvjuJXCgTp3V9fNhX3PCItXLoZtJDcd8MVXzdq2eYcntZc3PXrVtB3EgUklW6UWvp2sjrO3Yds5fB5s8zNkS+KLMwBhzMDV5ot61yRmP6+Fzp4K6ZCgYd47EgMVjteN7YgyXSptF7mWEvyFq/tHZqZQ9+ywEw4iJmQNhOh0cs0eWAzw4xowau2XaZ+B6A9eBXgX9HRB4Zl1JnKCKgalTf8YQG7wjXWbEHA53AD3Ob+UqM9xlgzrElOsFQsF0bmR5tLkd5vXBd1Yy/5gAIYxdPL5KhoGxK0kxnLiOKVeuAVB1zzsBEkIY34V5sc4cOhXM4sox6XO88xyz+OT59tBtTPjOPW0QXZTZS4/rv0v8tsF7VH00mrFtfW/ni5YZx4yMjIyMjIyMjFm4F4xjXxbUHFVUYsVZK8aLnffhqC8BL0o+B5Ip7ZqDY7Da0mkEIUZcp58j8xjLLs/65DriqL+JdYY0iDjsQ3JH/RQHQyLnrJlBWKl9J2F5VWFVy4LINcucVPXdSH1qx3pka8S+HaRZnBXaGDM4tVKZs+pqOL0aVkL63tgn9xAiOS5pJZ2aaZ/DIVJeECsHkzZV9/3lIt3hrZ5F9gPbsNGBMD0zxwPxeH1LXAfssjBezPqo/gHxePTxhoNkSiV7U29TRrtzUmXuHvN5/K6POpyrUg62YD16vvciuc7RB/GeV18N7bxcheet3w5K9rtdjGapL9J2Qso0STlHRC0X3zfmuRDIsYkN16941S2p11KW0v6t6957zJKRDxHoa/A76k1wjO7j9cqaAIZlbIBLzx1CB+K0jsO7PlePkfh3eo43htH3YC1AakMNK7bfOGWqDUuEMdMoZ2gCB8zgQw7g+zBMkHrIYe6FrFUvekaDW8q160+QTpbbTc+tErBhnt0JSMPYkwBBj2W3LKCwlWr+Eeo+7a8JESnfH6hDuh08hz7V281Dtbrge1/g+3LIoMV79cMyYtrgMmY86Tp1PB4XHP+1OGd2S3V5tPvijM/HXNPG67SS2pe/A3lc63ms4hgriI3Xxlyjx6kwoYu0zpgjwgXwgBNfSDcQwB6TxEnklUaCUJLr1D57nlh86pRpXC1Cg1clrBBq3sD3nKQZHucD7XefThiA87oZVsXMOGZkZGRkZGRkZMzCvWAcqQjsYOdQVSUkQnAMCz3l69hb9hCrG71olsXLDF868TUzzI3np2bkCRLG0ZBYsgpUKw4rqFqAVfGEOUfgsXW3wRw/wzdlGgHPxyseSz9HBaZ+sA/pF7EaXCn2Z2GEjvcs2L3fK1ayTVMETjpLWl8UbJJUcKaMnKp9vPgPkSTCKdzflMxS14ClA0uW+hrpiuGW6HcJmwHGC6Lc61SKhkipehhHGE9S5XAVbgLGEe+mUffsL9MO4foTi28kWH5IAaGsaluwRcfsk3uZWhiISOSQhOXcpX5TRIrRNYxxfI/qgvArFOcuzC2KTYEEjSdCzIAPocwTDvttx99txnJzGDKFY9cncro7fCVniI33M+p3eMLvah/LVlsWgr9MGXf0104x0rRIGSrXD1EGEH/0hOEx3+C9oe61bv/0lKn5DKy3CFkb38Lkb1MvL3Xt8Abj954qK98x5t63TakXUwWaosrftoS1AMYWEH2z5lJ1rzKd4wan6Ot16T45plg7+c1gL6c/o/wtU++NYsxf9oYQSwWzihXrsFXJd07YBx9msIg6PfCYiP1B+RN3MvYz45iRkZGRkZGRkXFHuBeMY18U1C5LETLuVahbh2TynVmxKx9HcdlYgI0ZrjS6Kt1a38aUKSzSc5bp/vA36sFb8Z1UTAT8OODLA1blWPmVXXCkIzOM1Ya3I/5OGt4qwvo4FTP8HuL5475Zt4m+mmYn/RWQroe9t66XPKdJq6bTqVVleh0wOI1aZSHtHHmMAVEqIjzi+zRaXkMzZ7g3rmcXp2r1Gxf27H/CDEypxL07E5GMPqkjkrGaRxrCPbM+C6dbVFuw/KgwMwoHxTK8ZqaXBexrfg+7jVIBODMC23gufU9hGVJfLIkOdfpHiXSccKfU7Ji4/vE7n/I56tOtML6afeiHc0m4sP4zZfkKZ+z2lvFCWX3JMSvDDViLw/aOpvQp1mGKTTFjfvk4KLtrv6lWoqc5sp/7YgkmUpUV5hP9BJfX48wyjbDoOCySCLk7x3rremZ8mfXzgsm2LJuGfH/AAoBXM4txnD/fahWGQZTxTQgvfD957pCYU1a4zXDMVVvTL/QrsoccC534LdouPMEyC+N7GFpiCr64pME09Q2FyMcN2r8YVutW10kTb6TfWUKo8mf4POqy1v9RpyUA+9gaf39YjsLBIt1OIDOOGRkZGRkZGRkZs3A/GMeSqFkXVLZYxWm/JuN3JCsV7csQrxPKDFlEW8ZLEQi0JkIaUdXaZxGroqiZB18tVQa+Olj5MFu02MS1QMNR1IsFtBTDfjCQ2k9BnsUsYrxISoupMnPYxBjpPP+cKUQyi9ttRr08dhJ+jPAB2R3iS4IvI/wYoTfXH3TH4K1lIBxGQqLqTDUmmVUnVZqQm9wfejh1gqxTPrA92G8JgeSNSnOI5Z/onwnTofy3EJXNygCHI+xXfjCGgZOoUOOrSxQjpmPELzO+R3El3C3T6aVfO7QMmDiwRZZ10+QfVt+8XR7vk89ERIezZVJ3etAMysA3ctDp8Hr1ijsl42l4gKg3kc09/GaTFGn8nJ25kH6Nlb/St0zYJBytzemUayP73QFpP4+zd3IZq5BARPWSOyr7x3bHzIZcMot9FSdRMEnob6JreqzGCCJpa6N1p5jfio8NLCh67OK2wvYgytRh0JgJLQw7k3zn1Nj2Sd2TfnGLb+DBNOjN7fJ95x0beV8m8pwo9ltY21pOZ6r1XxENXfDXGljYxCo46PewMMRdwrLB8mXSExbqBcgjwNeRu1SpaDZJx1mbBtNtMmYguqVrIs6blap3ooxlHK3FUAlvRK1HseINf9SgPrie/K7Yqfkf7P4M3+XMOGZkZGRkZGRkZMxC/uGYkZGRkZGRkZExC/fCVE0FTNXhoxYXLYzAqpf+b8x3PDFnj6Qn886NgS9M6xqR73RfaqJOHOthHgFlXw3NI3DcHQuG8cygkzIRI0En3jk3oePnmKjf1Hx9G0BiB8LfrRIuFtO0pPRjE8gqBnDAWb6b4RA8hiQ4CeYy/uyZxJBaU8wRsMk4MhSSng0yNzhHL/kgog4TkSd6DeFdDphBkIwuA2dyFXcTym5gJtTBAWELd4ATNlGv1tFWdHHM4s9sPi3WbVLfBEibxe8Dpu9SjQu4W2wvw3VlzCjLTLOSfGXhsbk+vWqwht914Zl1bwM7iZhUpUQkzxwlR4aX6W5ikx6d9JLoAN5Ho/e0YugCIxOWlJF0fb7rBlHs9yIP5FlMy/SdL47Du2rV+OxhorsI7xzi0G3UmaeCTd9WoLlSLh9IuQphcyQO8Fx4YBY8QEIIJk8dhCUDnOcPmENVkXbVJ1srzxYqMO66MBe95yow5lbgXmC8LL7fmqP0C7hTZugFTKUwWWM6U9/jnZ1UTNIDIuXCU8ANIL1e4hHiW77TuaVBAI0Ze7rMoP3NfK3b0QmSGoP9br2p6RrfR0WBoJb0e72px2W3WmuOJqL9LnS+ludr9GUEpBGp9s7BMRkZGRkZGRkZGXeFe8E49mVgQjphHJUju3GQdRlHExzg4gYrOQTDRIkd7I9lJMVRbT4njreIdOEq8EparwQqZmokyACrN2ZcWlV2sDB09g+YLnz25CdGVk5TosTXlffq52FqATbnnhZgEFIpCX4nZgXltUU5voC7EUrb7p5zOqQkjKi0sIk6eAdVt7I1ip2MbKlhiZLgjLBF3z4c87mKBRHh/FLoACKKjGO70WX52I4DGo6D7MqyjjTD9gEzSK/DTaRtVPsjNseSbWi35TJeb2XSS3oSU0engfZAP4DArX4Li5NAWx3OkQuOzNbpf2jSm4hyO5IlUVfDK36NOeQmQTJTmGARpcjC6bd2nDtWiMK8EqQJbZW8j6QARfrFDkkPHGsJX3v/Lqdce8XpURVT0i54Et6wGD3SHjrzEuYJsNU2SQAR0aFg6wXXDyxNEuBmLAC9w9wK07gyx/RXhCdWflPMsfTcZErV3dYIsEfBfh1Ul34Tyfew/nUx8uWlkx3Y7/bCBL5oJkyO2d8HOv2oaAn1yWeXobVw+rb0S9vet2Agrz3fWA6jnFV4wMtdnLgtax4Z8/gCGsh0cTBMKVunTWdkOc6MY0ZGRkZGRkZGxizcD8axCExIKb5Bw3B5ETf2/LcYI5mKRm46cQgyCkaQVEe54/7i42hSpxGR+Alh33IdVsT7y7haOH7IArnwgeKlSeWIAePxLBtZO2VbI+Ojy8gx+Crhmcx9dJkp3MY7UKQSZqRek4xiE75UqMVyGZdLDfu4dJBeQjJ4rz6W8fJYScPkeX6fVrYIzMbU87XCvMDnUR2vUzamhLSH8jECg9MN8oKp5wNzYNKzaZFwSbGJa8MlCGkKlQaE9PdtlTxTrXwSH5xeEhHRi8sH4TrMOlVKkLdkxqfAGJN3Hf7Q/Rb9/mQTWMXLnXWcItosA8sJ9Q/49iSsM9cdvnHiAyu5RrWzUZFsZXzr7mFZ5SnmEv3DYS5HxaCnMEndjzAkGlbMHkyHU7/CMtrYJMLF6TkV2lrXAT6+pvLCQGrGHb5ezCa2j/gSinEE+9hVLCi+GM6H6AfrTWCb0a906jb0LzzPfsAsqT95PMmdJJGEmguYaew99ha4iV/42EQ7ZwKecxuP0cbQYMmjKD+nirRI0oG+Tck2qQau57F+8krxXZreSzNhpSP4reub3pS3qI/jHw4LgGXaNYN+I1msW0CPHbSl3BIDlNu6OcSfbjFBBvdJpCncKVkrlriqLphp3OOAqoD4pmYfx4yMjIyMjIyMjDvCvWAcqSCiUi94lN0daQhNVLT2B4qrn/FllV39TLocmPSEg5RpqowwoBIxre7RwFcyHFutAhuyfx2pG6xyd/v0VUA72WMe7bm3PdaOMHD6s2XHrA/fXNj6tE36vN2E71hkJ4fH2rZKjzlpm7ASQ4Ru5UTqXr5m6s08X5n44/XJ+ThXsyl7fo8DH1PdL7AytOLI3JdK5fcEv9/4DFh2x9VkK6n80j6YrOolOpvfPSIXtTC2aUP7quGzRRR9IwuTmk73D0mLhehWjmLudbTrOvU5E/YV0YOKOV8yLYC+dLrZJmWJ4mr7wP0L71yL4jZIdWejgrkTJb6GuD2aPVIAscwY6+H4Cg1UIjRuM7TmnCM0z3COkiJyaGocmuvZ6xMNOk3G/5zlAAAgAElEQVTrmoZ4HBkFAvjqegL92Fdx5HVxrO7xApQ491vPAsP91LIzel6K/uUjjZowjil9ZUlrIuW/aCN0u4m+c91+U4/k+m5ZsMQT5wNe30RbGBZXk/LtmhkujkJHdLWXcnAAxw+bzHe9fI/q9oegvu2Luv2LwR+hiGr/MX9H12/fmuacZ7hJetBZMGNOyFM9Rsz3kFgLVJmC3w2YxmrL72ytvt/kXtdXKzOOGRkZGRkZGRkZs5B/OGZkZGRkZGRkZMzCvTBVF33IMRkDTtTBRUr9Fmz90vmsQb9KnkpjIdCI+af5XpDeUT+hbTBMy9ILWsQUZjuY/uBwn+QZ5muvfhAeaPsobI/fuhzUa8WyIwMW/IbSOGM4tHejNzNlArcBOVPHrMlo6tmmxFMPe2OCUmam0vgniPnzUA32bU5Ts2cjpq3hPa1ZvdR9B47i5bg5255XigxJ+KwlaMbunfgvn3D/XLGZF3XQovIsiQNHfckbrQJV2nfC3/uzRXKsesbisaeO7ZVNPWfnQavn3SevY7UWYWC+YomcLYs4J7ml+V3Edgr7V4swmJdKggd9aMPHXl4F94JHbLImIlqxHFBVhntBbkXnML94vkmer16kzwVTdqhr2BZoJ5iMtHi4kRkSWZlEjJjfjTWPa1PZDKf0AaylbjWhpTFlfjMovXGJACFzmaSfcXER1sczOa4aErAE0XfeVid7ssA7uvosKH8jWIaIqN+EY/XT8I6bNc+zD6/i86B/4Rx+rp0KMkAyge02DajC89UP4j0h5dQfcYCVM/8U1sUGbh36PeB7A23h5MWOF8Q5bOKvnX6GoiLfBSF9VS8z94qIOX9H6LnKuvdgXmzUcx747+aU3QkuUzkvXXd8R/f8hdvp/PUYP2wWxxiT5AfqOfH9LRI9IsvjuN6QOabs7CLRgyJw3yqH32WQ8ZJkBY5LA/oVXG4QEKjr3pt+EIMsB5cTWMm1RIyeRe0RMFZfsln6EMtYcXZxAamcm86YhjLjmJGRkZGRkZGRMQv3gnEUiOen2ueIpt74enqX/amMMsWwzCBNoePsK7vwh5b94FXG/hGv+jqwWHHlCmd+G3RycFZ/cqsJdu7zTvuHYAWvDlPsoT02p55zGNYlBxzZoAoiLZrKdZAUZ8PgGDBfWPXVWNXPaP+DYjALs4r8vJCILg8OonOqVa4VGubPpXZ6R905YAVMS3vC7ajYSRmjxrm8U/cE2yfp3SAl5KS0GkgUcT9rFTuAP19drZOy+vOT48DmP1iGJfZ5EaiJ7T4yjsvTwBzsX4agihZBEYth6jqwOZL6ziPc0QZ70wd131miP6XXJcUK2Lb83USHPp2kyuTtWPAIkcx5rbB14+PHji1nKo4CyGgvbsckgIyQ2pXP4aAAbRnA3whC9MY32DQRKB/IgikGhxM3CPvkphble2Nu4rp3znfE4HvEa+LSbHEfZeWKlhf7eTjnWcZsfxOrVOH8PSGVZ8tOTe3C0M7oZ5jXIvOoxq79ozBbojRhxzWQACv5TTIuND+A7hci6WXmCU/WqvcbrFBSOwjCKzkABrJF5UGVt8HBE1WeIwuWGceMjIyMjIyMjIxZuB+MY09hJe8teMZ+KetfzPjBblIVzVn5TB0bZSfV3yIV4LGSzEDU7wZfmwa+M+vhyqI0K3MwaFPMnLAX+p4jVNddMZGdMI7ePXwfKO+Y40JyK1ih7SQNnV2Zg1mq9Aqd/zCrP68sIKnI4Mei7lkawW+PhR0wLei/XicymGIyLROU+D6BoeHHqViMHhJRRPF56rVaqhLRFj5oidB52rgyLNVzLstwj9N1YP92kiZLM7TY9kkdROakjz57hzYVG0d6wyslBH6+Cyzijzx8zo8byj5ro34LfEjbk3A9MECHK66feoaSWUhIx4B16K7U1AnZC2FenPcHNksenP9SgsOTTN4PGWCbdZ3QBgOfUCXJBD+5KbFkYWwsW0fpfqLh+Fkc7Xn/8ILtCdeL52RtCWj57wY+aDV8/5RPuvUVNEyVruVqHephfZi9FIaou+dnfnXFvpKSLKJI66LnDZN2VOao2rEamHGl2cVRq8jEd4T1605878XXki0K7JM4+ZUzMNmpv8FI47rCQOoKYT7D9++QtZNbGT/bhGUctMF4lcHCi09vzWLaE8k68L2ux4Psk3SCTgfDmDLHICVUXql+0cCnMXyudulnovF3MSv9ooPMOGZkZGRkZGRkZMzC/WAciajoe2XPj/sH7kKOW8FowvMpWL8H5562rPYTQMRSZ8roJQuiy976+gUREX386kk4R4suI7Uar1RlFXIDSm6OP91dMY7RP+l29Rk7Nsef0WMyrb/UYjERVcrwfJ+Kkehny6x50KyFZSjnRGVPHffSGhKlDEJXQkjZ1FW3KUfbIlJxzawiUvQREV2xHyD8BFtEnHOZXRMZEwidx1UzfBJjHZDW7a1NuN75NrCBV07/t75sURw9TlEoY1f4us1bRJ2zev+qYmZVRapvmfk8Og7R2GBCwTjqVHhgx8CyLVfhOs0qXm93Hp7LsnSawRJRazAIyI/q5WW7ByidVIF4Lrwb11eOqRWIqE9aTMyYm1IgaLjvod/q+UL64gkfexVYPEQ+c4XClpu7YcWLaqnGyAyFBwCpNSuTurBWjCOY1E4Y8nBMjxGwosI0GtYtSec4UpebMtVjCRVuktxB+64WHb9zbu5ofVDlbfSz18QoL2PEMKO6fvCnFHON80UOy+MUP/Ym34vOueJHX6TpK5O2NmLe5EVKw0d4x6wmT9NgHOsLNYfi9w8UZwbJChTBaxOp3JI6zIxjRkZGRkZGRkbGLOQfjhkZGRkZGRkZGbNwf0zVHRHIW50rVv6CuZg5X23hGVh7ZgS+TO0XBhp5gkX4VjkECz2cOjVrgF6GNMjHRhyUaGhahZkGjv+eqLYlyKdYfxzrZphf5sATAJ+w+o9ijglYro93Xwz33RXwHnDdphmXpoBpdEqyB/DM0teZwtLjtnVpcE8xFSLXMoTrVSOVXFe8PfSvxLRWsnm3TgXIKyevrxW6hVm2dZ73rVVw1Xi2DuLNNi+7B5i+OyeQyQYbrBda3ipsPzh7SERE752cERHRu6fnUua3r4LLCN4x5IKqk3Cvg6pfy2LgV/tgjl4dh6CIB8dRdPyS23bPZRGIkYjRs0g15g0RBlZC4v3yzc3WdyUDJcLdypbV9OmYcO9lhLAXjiC5NUlPmahlToFLCn/W/bbnJBF4j5fnweWgPFNuDiIizZ9hOVUmV+7+bkCDvjdRnJfjvIo86soNxjyLNwevjNi/bQE9TyIIyc4pU3PhQM5oChPzmJ2z9CdIeg1SXSvZIWtJLrz6OALd18E1Y0vF+LI3uF6sC66r7lWlUlAxAGbcVUku57hWYA6QZAIqt3TJYt6lCXQRU3XUtpeOVtq8EaruHaSqxqQGb4jMOGZkZGRkZGRkZMzCvWEc+4IUq6j2k9lnt+rvvk4/F16chFlJeOQPnEztijpxXi3SbW8+ExE1R+Fmm5qXCzUcZtVl+MEaZk9qR85hUL9rS6g6m/t8HrD1uQnzOAW7kvZW1ljheSvr1giAVyKVE/fZQIuB6K9eGcPZnffhep5TOdgFEQF2AnJiHa5f6dv3p5/BtgEaqlSjG3WsVkjJFz57jPYlp+c74tR+CJJZqr55Yc5B8EijGRL++7QO7ByCZF5dbmKZxl+79k5wAN6VpF3kFHF1qVnJ8FwX2+Cpv9uEMqeLyBCeMFuINInCfCHgQac5NMzgjtMmvlCM9IoDNiIDzc+g37mZIISNXGkW17bC7x6iWLva2aaTHYKIdF+UgJcbyHwM2Cwt9WL2gfX2U3jyPrCdr1VfPOYxgnSyDuM1kFWxcl46zR6zysNgOMVgmluA+NLPe7RiWR8blIfUp0rCZ8eUKFhIb+wMRcsHRfwvPVJBXROvTt61HnMIWoPVxkhXEVFMs3ewgSG6XnLF+fWYAtrUJj/wSEHbJt7vDBnXYVuKXND4d45NQkFE1F5A9osvy3NLuVVzHYt5V7yvlFTLYVspxtEOBfka0AaCMt3XGwbypsiMY0ZGRkZGRkZGxizcD8axD36K8utX+y+afbclzq77ha33i6/A1KpmVBsh/rn9KjMRHB+PNFUew3RgBkN8Zwyrldz6Bmn77hruAvaO63MT5sXKHegV3yCNXQvBVu0fGLZWBkaOO+kJrU+W5/dJSJnnMKG2Xh1WsGAB1TNMMRpqb1I2StkMxY2XxqdqdxhOAWcsm7Pg54KMzuOjuMy1Po4iqq3qfnYIqQA3VRgH76yCn+H75WMpU5Zp35E2cJ7X3hPHtLCyyFsxa/ic2c1uE9v8Kw9fERHRb/F5WxZhbrgtSsWsLpihPTBV1XOqr0al/IKAb2VFpdWcAj8mvAewFZXyJz1s78d0TKT6tmZrar/MFOBHmvgH4vwyZWinWMRK5G/AlA8nZxljvFkoWrxjP8jOzGA68YIVNp+SHdrv2E+twNgL+5OxbZIAlDSsw5rfPxhHK+HTqr5YFIGp2nI/xT099m2YVGD4XLGsnb+H51g/85Rl9v36knSOqA/GqsfokdlnGVU9FxgReZeBxHPZxAiF80Ho4IkvfUkPye8GVXB+U2BOgLC79vcstvjS4f4FdnEfz4dvY7Xjz7CCgnk8TIy9uhg8CnwcOzDuYEu9x53B5mbGMSMjIyMjIyMjYxbuzRK36Kd94gpZQvFnT9xSdpitKj/Lpm/u4Wr0Tq2YGKsHYbmA1SPSu3mrwMNYpOnShkrFldxNIpPHor1uCuvDkWK+96VlXW/q3yWRtfs0gjVNJ+j7L+pnaA6mzsJYDX2pxnwRNePlpRzT974pLOvhwaYQi9rxyierDf0LEchgbLxIzx2zKTv2v4JgNinGEfXqhd2Ev09sW/hKrjkk8NEi+Dhqn8SGbKRuytJ4wLsB06v9NNHOOAY/RmyJiL7xtd8hIqLjlVriU4x21PduG6TQM+20HLK5whhKyrRYBmzWVFrI0vpi3QJdc7t+ZoFocp0+EZH5Y/54RJFhif62zsWFtQIjhM+Or7BJ/RkF3h3fMYxrVEd/Rwg9ZOsyHN+R/R73vRwzfSWC6ZZFxH1UJZawRpVp26JNd+orGnNLA8UBboPVIk0RShTbv5EUsdpX2PchjPOjto64j+nOi8PkCcO+3bYwDQ37qY20lmho2a0pNPizjvvbxgunbGKizkHpdWgixEBiHER8HJYPVQZNYAT/C/W8YBMlfSC/PjCPyT4wjDxVoR973W/gpqmHiPF7FP/HW04XmXHMyMjIyMjIyMiYhfzDMSMjIyMjIyMjYxbujamaSOVYbBXdb6hjoV8VVQuKFvQuyrQqVWnHOUltkIzN80ikHID5WLVjc8lO1ZWdU1FnzwT++FEQH/773/saERFtTreDMjCvPDgNZjyY1CDxAbNhUi9jvvHMmNZsMGVivokZdZaQ7AyMybDcFAsroKvNZoMglGHAUWdsG2PixHrf2PWJotnaBu3U9bgNxL7XOfI8GmOBPbUylSJg4+XrIMJ9dBQ6sxbPhoQNzoNw/afNAyIienZxJGU3bOa9onCODVghInr2+piIiF69E/r0j68/JSKirz+JwTF///tfSc6T9nfaAM8Ht471Zj+4ZwyACp/RP/Rr/u7Lt0M9Hn1GRES/8fyd8CwcJFM68j4CFjterGO7NfvU3B4rPOyLBZIcOK4C9cLvyzeRVKHFjPGpx8iIB4ub+pfNbzeZAjzZG5Erwtb4GKVtnpq+L7mPtkoOCaXFhB5twoLN03D+xZf5qpwDuFUBSR33lWOee1EP5HCHBA8R0QY5s3Eum4T3zdC0jBzVkLfS7iznh/A8CERDbnWUwWcNCPIfuL8snOAUCcpzZK2se4q0Lbuk2KQUGnMCok7WYd7QLiQI6NnV3JYl54XfqrHDpmAJTkUkB3Kk618rCO7AHMfeNIlMEM7Dd43JV57skxdp7b3qbxzam3O0GZqfQST9WlOWiNbP/HuUqtnld09vPuOWKxVsg98wbdr/k9805pdelOy5nXtMZhwzMjIyMjIyMjJm4V4xjneFN06nY0LewTTWV0q6YdclZXrIiii29PufBGblG19/n4giu6JXfMdHisYkoiXLf+y2YQnlMS+3gWaxhqxV6ljsMRy3De4Yg2bD3gSWSdXPKQEcRm7CY00t0zhHYBYMh26uu24nixiEUgz2lTOWgYWps87GZa/d8QBaclCXbutdz2ndTP/cbhfyN5jdhrUgPjkE5vJnHv2WlMGYkNSF3PnWfM+Ly5WU3TDD2IqQ+7Cjisg7f/Yc/ps63Ot7r94iIqIHzJAs+Nznr45jWWYTq2V6Tx2YFgOEUIlh/SDP0bUI5uIDzjO8SR/SZ86ZOVCPMebxtnPo4DLedQZ56PiTfn4+BMkkG+hAFBlimSuRMlCNB1iNMLf3bJ1qVTARrCCteZ9uPzOBWVGcPt5UB81pHCaCGhsxl4VNp14ArofzIQ7uMY4WSTDL4CAHBDoBlK7UGPltAnhJBVbMuqJ9MN51+0cmLw0aQTpfXRX8WfTpvNGrXzTy/i3rl0zY6TEJ0HEeDzI6EqCCfuIwhUWbHkviqmzQrVuv4XnhM88/iR4StmnwTjJ2x8ZxDo7JyMjIyMjIyMj4PPH7inG0TGOvfpXbRbz82neExcs9r055xbO4DJ8XF0oY+Jx9p/bMPDbQ+4kXevK/nBIR0R/+g79JRES/9TIwHPAzI4qLjIurwKwcb1jCZ8RvjWjaB24M3grRY6/Cfu8K4kl043t7uDt5oNp8Hl9CTTE5lZHREeZRlxlZfSdyMOb8OezRHL+hYcpBz/kmvacuI+xfn0p59OqZbNpGMOO1YQuIogAyfAjh/9UqYez6OJz3D1+9R0REf+JLf4+IiL539Y6UefIwqDR/9iKMFbCbuDdYRqLIwou0DQ0x1pY69Rf85C6QSpF9kTfsgwbWn4io4eeyaQn19YSZgs9xNXz38A8UdhKi0gvlb3sT58GxPqOZaHvIO1dEkvmjUDk3qMpE/+3FR1GXp2RfIRP2eP3aS+5XkMlSvlki6wPLCdIl6pSbSNXGUihC7Kn5Amww/BTtGHaTMRCugzSAyveSDx44VeDWka05Xof+jf5e8hirnDaF3+JNGGkvHepY3zky8lSj518DzId6vlyKv2eTHDvX0j+7lKEtIZUmzKNiTZmp7CB2vUgtf0QUfwdwf3DZROPbaFMba0W35Yv0uy/6Fjr7zLFEGW7AIqIOel8/XfaO0I+4Z1+HzDhmZGRkZGRkZGTMwu8vxhFpdfAr2hHAtLArDKK4OkCUU8n5kqqruCSoLjlV1CWv0nYc4dnE5cc7v/wRERH91X/rG0RE9OXTkOrs9cVaynSOQCsR0YJZnkMzXBLM8cObSgM4xl593v55Gnd1L+uP6YmxTvluWj8mcVOTdGjXL/H0yro373OOr2Ssy7j/4rwyKfPoi/SGz2C3PH8kSfuHSFGOYl6pCHYwZuKbyGU3p9Fn9yffCVHUz7eBYf/fX3w9lKmiYDEim3/mvfeJiOiXf/WfIyKi6nHq+0sUI8EhSC6qAppZNaxwx/5ROoofbCGYywuOmkWE+ZPjSykL37VL9rWU1I2r+Aw7vAsbdT9BqktU9SHWqxzzVXPH8MiFJ3wmjUehW76AoPKEEPKgT07QD+J3eJPxnigj8B/CTHF/U/RMyxN+DxUNRB2fxHruHzJryN0KTFWxj5Vv+e99Gfr7WApCIqKLJvSHTnz1uF5aLcJaP9BuqgiY+kFqRd7qCGykW0Qfr/lYq9oLTKVlLD3m0L7Heoav5BxAdPx4ERnMZZlGh8Mvc6cSX+wq+EeH51mcJx9lLBNFxhg+jcIuK8ZRgqij23W4nMc4Gp/Cgf8hES3O/Osk0cs92E1zXe2faVN3zmERJ5hHqQf8PKeYVQMbrT0XsxjHoij+UlEUT4ui+Adq35OiKP5WURTf4e1j3l8URfHfFEXx3aIofr0oij94u6plZGRkZGRkZGTcJ8xlHP97Ivpviegvq30/T0S/0vf9LxRF8fP8+c8T0R8jop/gf/88Ef1F3n7u6ESjsUg+E1H0d4B+41AeKxYdiXYqW6URdeCf6nvW/NoxA9HEC/fnwX+r+aWfDDv+3bBk0Zp+YBlWK06RBjYS/leriYrOQGei/t4Ucxi4ObgrHccpRs/6gk6VtattrO511LHJQCbH7qpNpjDt42jLDvdJ5GkBH8ch42jTG+6MJqUui/svwULy9tEmapV+7fg5ERE9XkUGj4joe2dvyd9IufZ//N2fIiKiP/qNbxMR0beff4GIiD57eSJlz8/C2KjYzw1M6FIxoZafB9OitemgAwlW52oXqCpErT5RqRXxPGBWvdSg0F/sTCo4Dfg/FpijwNSqqNJ+OWIlED9E7dfnv//eMa2MXS+Ut4Wvt2ZMMYzDsmDInWN2n8NKirUA/m1QY9C+cS36Z9pO7Ukc01dgxD9NI3Y1EQbG8cBfi2AR4U+pa9dA/xH1gH6fSmFqfeq8tLcHMJ54t+yPV61Cf9XankfsD1mJ5iNbpVR/A/sIxhH9XzPxln0suYKr+s2+a4Caaay10qA8rlNfzotDYGw9v1FEJNcX5oBqN2EcxcpYJJ81WhZm8KyLg+hlhyEEEJk/iHR2fBzHoqJdTFkOx47p69p7wuKkrVI4Bp/LGp9vZ/mbNQX0ff+3iei52f3HiegX+e9fJKJ/Q+3/y33ArxLRo6Iovnir2mVkZGRkZGRkZNwbvAnt817f9x8REfH2Xd7/ZSL6vir3A96XoCiKnyuK4ltFUXyr2dqlRUZGRkZGRkZGxn3D5xEc43GfA8K27/tvEtE3iYiO3vnqndj6YKLunacapARELb2Qev67QlpBDo7RqRCJ5XcKmK/ZRN13ypx9EoSE3/sfv0dERJ/8iWB2e/fBuZT56EUQRUYKreaCHf+PkCrtZk1jg04kqn/COX1OoIoNNLkvmJOmbyqYKB7zz7fmaY2pdrtrOR4py1ttehITsjVnq79RHu7qYladaDdcd8WBIJdKjBuAmRjP+dlZFM/+dhUMDZs6nP/9l4+IiOiffvcjKbNgU/UHX3pIRES/+sGPEBHRj70VDByQ6SEiOuaUnTBRS2CCksYZkw/R4sZN6b8bSKm83sbnXC2Qhi603Javo4XOV+xOsjc59AplNrP1koxiamISa5kJZpnqH1a43pX0Gcht9YNj9g43MUenJxozqLRB3C/P2fpzVQKYnyFb5L07mIdZQLpnMy+t46QuHgFP4SvA1VV1KCCZBFkqBC5BzkWbVTllYQETNQSflalazOAmdk1XvUDwI94fd6sWKRHXw6CuA6c73LNpeb0YmphLM6/p/ocxZ/ukDWC5LWCiXqnrwUS948iQqyY86PYy5gWuzjlo7ZKDYy7E9jqANVVLm+rgSP673ZgL6MASK8Yt8nzDzlgN1YoG1xsc8tyGIEI/McYGJncbZ5WYx01ADmL1tLndyg5iOB3oVngTxvETmKB5+5T3/4CIvqrKfYWIPnyD+2RkZGRkZGRkZNwDvAnj+MtE9KeJ6Bd4+zfU/j9XFMVfpRAU8wom7c8bYBrlV/7Uz+KJVUK9DQeRVrCSbfyZX7D8Dl0FFkSYxlaVWYRVVftZYE+e/saPERHRv/Qz35YyHzwLTEtzxikGeZV8dByuqxcaY1X2WC27YNJMhJXqmcOK4XwdiPAmqD8nIag58kOe7MQgLSECopymaU1gyRRfONXGtwmq8WSCIMvRmBRnmpW0zGzTDGVqLGvbGvZKM0QIGLBBI4dtfLG/dfE2ERE9fhIYdjCNexW19vYqHDvlIJQvnwTJqj/8OLD0H75+IGXPOXDs9CQEr0A0XwPMhg30SdP/sVizlc/hc7f7yCbivIWRR7nq4r1xrzmi9hiXlSNkLRPXTRhow6Z7rHqPHjrVB62lYtbNJ1h+3kIg3pt/kKBBPjv1tC2Kduv0+wTLZyWwasVy8vzcV2D4nEqDlRHWkOvFlqZeycEU9p48LbryJpZp1IxjmxaC+k7PbGengqcOvA+i9Ftui/WT185NA8AqluqNloaFxLHbiH1ryNjj7VUbxxHG/LNtsEg8fRWsb/3LyDiuXoXnW4YpQL6HXYy0aZKtkifvkt+ftLVmHG1QDOb9ZnhvO3xEbHyGFc77ipVgKQkAc8qPPKdmRAtTdzmSCIpTclDO2d3OhDjr67soir9CRH+EiN4uiuIHRPSfUfjB+NeLovizRPQ7RPQnufjfJKJ/lYi+S0SXRPRnblWzjIyMjIyMjIyMe4VZPxz7vv9TI4d+1inbE9F/9CaVui2GK4LhsWHScN4q3ZV6y8LCnHqwuuIUZ1fRIaA4GJ/GPfIiqZ/57ONYVKEi7/1q2H36L0bJkhMWNX5xFVZnx/8/e28as8uWnQetXfWO33CGe88duu/tvrdHG7vxkMhJCLYxCYIGYhAWQg5/AEcESwH+opAfQUQREgjxA0KQIZYlFJIQRULExAmWIO0I23Hac3voudt9b/cdzvCdb3jHGvix17P22qt21Vfvd85tn7T3I32q763atWvXrl37ffez1nrWrS7TKNfEvSSOXYco/VmTWPr2lO1rw5PiackDQfpkiGm0foGpsmDrDhH+tj5pQ+cd5MeYupcR56HtSVFvYaT62SeLkIIwliUhCqkAwThCAuXoVhjbOHbvyMvxQPj7X35O5GDpV65eJyKi73/JM4yfvP0bRET0J5f+nfvv/9G/JGWfe/WMiIhmLGe1myIVYpfNgr8ipK+couIgswI2DAxOKrWclSLCOJkq5t1ea5Zg2SD0bKV1ZkrgebeNlYqNa1yEm6QdpQOe/ah68HGgaIrxlT6FSQjsCRh8LVwPuRX4Ekrqx3CNZtaV6OlDx68s8nczvqD8aPDVMNjjCdaIjM9Zi2cWMY44iDaYtqTmbTCPYF/vKr/KHuHvlH8bGywAACAASURBVBxPYBqfbC5uzHgCu1gpy8JV5ZnFh1c+GcD2yn+eXoQHMmXidPY4tvgBbYJOFzHtpPO98f1D0bZTRJJ9kBXw1teaginneprEiLC/QRKkpK1nUI4HrwjuT+QEtaWC9+EexG1WsZJWFBwpLm9oQMwpBzMyMjIyMjIyMkbhmUg56FrvI9JJ90Mkv5DtSrGZqSImqLTtLtaCbwAipplNnKzjzxrFnn0bNxzhvAlp0CDurQW/LdozdtZgX8fb/5f3bfzpT36XlPn212L3T/hXYfEwxCykIp37op9rLZhr/PlSrABg0/VNyq4TD4STEWna8Gdd35KZ1TmzMvCfQ3qqSqVWxHnWZ0yXgU/dYtkX6qZ9p6i3XYD1exRWRBWtetJDphhHubZsu+3ri1DXUcLLub8/MIbot73yZ0SfNgT/TGbOEnUjungN0eStimpccJQmR23ifsGWzVWavctHnjlYMsOIZ7U6D+k0f+S7fpWIiP7+V/4ZIiL6Cx/6aW5X6OuXJ/4dOWt8fTW/zH/l7P1ERPRf/Ym/LWVPS/+y/q13/wgREf38lz7i27UIY2A+9W084n57fLn096TaPsP9MfNYIHVhEb8Pug8qw0Ck/BlFHFzE0cO7gv8xDvCMdT0ydvizCFsnKIm6jM/Htqm7XEBn6I1gHMtJylmPT2+sb2I/VpfeFzQ5t3SULmILgS/j72t2zCwz97EuA5Yb47TieUhHQR/d82Wu1qcUYcASIBG707ZTthVymN85+D8qFgosjySbwLyrhk7Hl22Ayik4ahzR4+B93n73tpQ5ueXfkdfvPiIiojuzFTcrVHzJ4tuV0Fl+e7Hn1KJKuPuIhbtPJ37+1ulCgYYbv639+e9uvf/iu6ugsPCAhfyrB35+mD/gOeUs1AOfRjRre4vTMTK7ptkxSQO8j533WuWUjrSSYBMDexfqgd8q2DlETpewOipmD/XhnNB96rvVPL/U8EIPhvoo2sZtxZgBK8/16ukHQ8+mMlRlJitYT+05KefL7i6LzDhmZGRkZGRkZGSMQv7hmJGRkZGRkZGRMQrPhKl6EAf4cUt4e6yp6vfhH0P1dgRASVHjsFNyAIyrgvmmrY2pKqHf4k48Pe8mvkHNW17q8vTXg5TH7EO+zlJkUvxveQTNVDo/sFwKpmZuS8L0BEdqK0vCZ/D5xsndBlAkjgFa+kVMyHC4ZXO2zg+M063EyxiIYUbn6u0JrhnM4XzwlXvqMebop5WreoyYuZRV/8PxHU+kbTlIQ5kbL1i6Zn3ltzCD6vzH2CduCVwvHDT0GICJestBXUcnvtRLLz2WMgh++Mi9B0REtHDeSPMr69elzFHhz3t9dp+IiD69+jAREf3DBz6/+61pCLb5xa/48z70kq/v9q0rbm9o2K6aRPtgVt1XKcN9Goc+T4iDr5zvC7wPOjgmuIP4z2JaVmUwppFjFrEF4Vl1r437qw/hABIC4H31RvusaTolA9bEZcXVKPX2meAChwQO2iTcIP833An8djIJ7z9E2rHd8rwjAUlEtNvyuDiC3bLbHBEbh1sPvhuq2KTod5pzE4EO0j34PoKsTxQd8+RzR6sktTD2ILB9a8ruGOoLDubnythV8a7pABuIeMN8DbO0ltqBiRpBMW9deneAlXKDgUxXsTdBGQO3b13OUsGu4UvL7KfE8ExEm9kAFyumrYNQcHkZ49IGNV6NGTuFQtzG2M3Bxe9Kqj3yues10QnCCo1R/9ogHRtQo08bMVVmxjEjIyMjIyMjI2MUnknGsT1wQZYK0yeKWUS7OJAVhYiDqpXFHqsO3kL4e58IhEmF5Nsit7zjvzvzbM9Lvxhyc09+BOwQr+hEFsbXu1KCyjaIRSL0tdAzb22rDhGg1iXtIk3kTmq9yo0lWSBHMk0E0oBBFfY0IR3j7OqIoe9zxovZlNzETZCSsLH12r5N9V+flNEh6Q6HpIrQzqS4N28nZfdi6wsOWrnk8TTn8+eaRY+DYRYzzxCCgdRi4WB8GiNlAyd4IqK/f+mDYn78O/8RERH9k7VnE//q7/6glPlD7/Np7T9+7Nn43zj3ae3Bqv/CL327lG04QOKNT/nEVO0nLoiI6LXnH4X7ZKblioPM8F5BPJwojLm+AJBDxdpxDTyTS05ZqBmvhucJ9BvGQ7JPwfbx8xDn+aG2Dgz/vjnBHzQRhdLeRJBNYz8naJ4+6Iv3iOKH+rv17dnzv2BJqEbNu3gnELiHcSvBSkS0Z2Z8erKLrh3JlIFZ3HGHG6mcmOZvo2PCkmoGGeSmZcciKqhzq4djF54VJJ0ud36CvD3zfXA6DYGdUw5wsdI9x5MtWUBSBwzjReXHNgJs/LX8/zv+7nrw0M8BzVYFPK5YsmoFVpcPJFgxy3gJi6eeeWD24mjQFCspUjtCGXZuM/xWkFgbnptVVGOxTb9kbSJLBIKlRDRey4HNMO/HwVI6+Kc1r2VHwFtPXT2vn+4LO31JQLH+/YJrjUhDmBnHjIyMjIyMjIyMUXgmGMfW8SqDf0UnF/fGzyG5yAWLiDKJBQLYRCT3hrqAluOBDE/BTKOIfWvpnRryGvHqIbqvKy+F4G6xEDj7PE6//JaU+Y03vezI87evojaPIDKFmUp1RccFZwR1O4a127Jkg5aMARMKxiSVuqo2TGNlZEOS7B2Oma1u65MyjX3XAlJM5BC/Ehash3tUplIhYjFrx0OpfBNtf+PaZ4plazcsRYRLlF22E75XrbnnJcvX7BOSSS7hqwccLz2DcVR4ludR5d+DH/v4L0iZn/rCHyUiol9tXyUiolucenDD40wkSIioYXWPhuVRFsxsf/AkMI6ff/yCv/czX/h5TneINIVEXfmoazg5f2TgeYIdhZj37SN/rfN16P/d7vqptk8WC33rVBusvyE+p9498cXF59TF7TXBhCZpTssUpvwXudpJoj2H+DnjPjk1WsP1VU5Jc7H/4vLYjzP0H1hGPoGIiCbTfpmhqix00ZBiE9tUekgAZfT7hF3wHcY7G/mnHT5PWDj1jtTM8l3w2Hs8830yK8J9pyR1iLrsov4fqQIfbby81aVK9wmWs2FhcvfIf9YGJ7zH5cb4OCqAucMzlrlPbq9rCxNh64QfJFg/sGpJmT6LDjus7gGWxx6/Q6LAMBbw12UfU81KFktDfUq71PvNRYoEM0tESYFyew+pMoFpjD8fisw4ZmRkZGRkZGRkjMIzwTh2oCOjxpTHr2iJgnbRfiLt08iHhHnkrWYcNzVvWfgbjOMurNRaSZPlK24LvpjylcSi2K08i9IuWQz3Iiy3lv/Ys5AP/xhfm1e1iFq+dRyiSgERz+YymhWzAsPA0aIrlN3n1zcE+A3plbukdUMbeJuKCLdIRXJbxiXpYvSUmEYLO95S7bbX1u1FVO8QrG+jM/uH2K2hlIh4nitmALYPl+Ga8N+Cf02RuJZpF5g5SSuYSBsHv0j46r3OEc9ERH/0+a8QEdH/9PkfICKiR9+4RURE914Jkdf/zoe9SPj/+jte1PuPv/ZlIiJ6Ze5ZxL/yW/+qlJ089H1bve7fiR94xacp/HMv/L9S5lOnHyMiop/YfD8RES3Y/3CvxuLjC+9z3OdLGou1u869W8Cn8S4zjUfTLqPzuPXPwjKzaX9Kvy1FmNx1zhWh7xEi3B0VgESZp+FqNxY2qcAgBWQfEehANb81HLYs2sZg09eKIb8Vp8gsjeg7UVCBkPYZofOoWXV8TNgiXVZ8HI3DmnYru2HKNw2nkzuwv+NmzSn+pstO+eUkHp8i9M+Mo04ucM5j+3LFfrsrX2/UtzuwiMzqrhJsXYW2cjtRRDOETHSG1I9tVERbEJG2TyLVE9HM1sdRBLe7U574zDowhvClnSof5Es8Ry676T48nN+yb6m4Ts5CfwVR8bjNsbUAVobOJbjCnv3h1FHnpaKqswB4RkZGRkZGRkbGU0P+4ZiRkZGRkZGRkTEKz46pGgEylKbvO9aCITq16RYR2R0T+i45L1WofcGJad2azbtb3taK190bc1TR/Q3uFuwcz6ZuZ0XDieiVv+dlSH73w88TEdH0RW9wgcO9DSIhCibJIbYaJphU0EIfUqbrzjUSItX2Co2I9oYjYhrqkZ7RgSFoB/pAHP8TpsXKtHnobofM22hzn0RO6vzD5Hi6ZVESMiLwn96pZ14W8THpf1Uf+mnFEjRrzg9crJULA/LtzvACpDQp4o8w623Z9D1JyNcUbN6r2IXhzUchb+5nJj7wa/OP/dh2L/myD75yV8r82m0fFFNz4M1HFv59+H8eehme7/+hz0jZn/v8R4mI6KPvf5eIiK5qbzb7Xx58v5T5B1/1EkDbL3iz+NnC3+/0pRAc0/GSd/G7Upb9zzX1HCG7AzkSyFDNVHTAkiViNia4TOeqliAYI7eVEoYX/WQjdD6EIVcIu6dI9YE0tY2umRImF/chvr/omhITADO7MeUmXlPHslGQynHqfluYFSH/gsAe1V+zOcudmX7Sz9OKtA8lUYDLDtoOU7V+Dq3wMsaJ5ykHx7TKtwJm65pNyReFN1XrhA2Yb+BWg8AtuD/UezVvIKhuy5JHKxYUV19/EPW27mCRy1lhtq5bBueFerj/E/2G7+/WCoBrUzX/DxM1BPVTrnAIXhHTdd19LpLXmn8ziFSP9m3B+zg174++TyQYMe2MA3KMuxa3r6gT87ZtZ2JI2ftLtmtE3UBmHDMyMjIyMjIyMkbh2WEc+3AI0ygr2XhFrI+Jk25jgmP2SlB5x4UQ+MIyPHpl15HhacDkqNUan4cy7ZYFVkslDPwVL4A8e/ii/3zPl4Vz8zYl0cIr35SDN2RaOiyWklLpW1dY1s3fJ1g//3mx6Dr+ozTOR9khiR2R8EkEe4DZq3lFHFiC0LdY1Fqh4qEghqYue4+FR2sGWDL94uGhBJpxKXqkhFCvZn7rBmXb6JzUM8KYoQvPEOpVL1gZCS7AClQxXggqsALNKaYXz2/KTA5SnW2VBMqbF559bLhZ7SkLZT8IZXYs7LzkFJufX78UXedX3npV/i9Z7uly7yv88rlnMh/Mj6UMxkp9zEzjI9+Xu5OQ/uzuPS8cDlFwPPsU0wh0ArbU85yzLNCaGd89MzeLqQqC44AZKHnsKE6NSBSYS1wriIV322XFwpG2rElYKIbupY8hTz1zYdVQj1xK1WdSDkqgii6DwBIwSy4+l/RrinokmIt362cFFp3rLTY8DykpoGqPoD4egz0WEA3LOOq+tekhRaRdB3swdZYMnMHtjdFduw46CBRMGbOG+ys/JmslNC9BP2uWvNrE0kvlXs1VO2y5b3n6j7otjvVISubJPivurYwYnQBWiedEHysrC8Vl5dqqflyznps2JF4R/C5A4KnDd5n6bm2mvvIC8j6GgfQ75cvPf+TgGh1kI/JANgBGB02ZNILRNa6BM8+DSAURjQl86VesCmVGtyYjIyMjIyMjI+MPNJ59xnEEOgm8E+ik7JEk5rJEDmXh48g+iS18Gxu1CseqQaSAsExSK7tLL+rt7t7xOyAgrhjHYulZjwm7YK1YzBayCtPTIKPjjF+aZQOJSKQfcAxuC23ivD6k/CJxDhhC7VsItin4iDXR1h9j/xletYuEj/jsqesj+Ttkhyqco9PsxWxA2N9/X0PHALNgHIVExqlrrhGfYM/XzzOkU4sdfzVTAqmZihmrgkV26+fUOeyj5PbxSrpQGsl97AsEwYtJ1/l4e+bHL8bpa+8PcjwvLT2z9/+96Mf/5B3P+i2/7UzKfPYtz7Tvzj0t8NO7TxAR0QfveTmeq1UQGobAMIS1MXYerYLkyJrbA/mh+SO/3Z+Gqa58Mb5P69N2qI8j2P311t/fittcHYUUbpDqmfI7UfGLqXk98RnsYT5T18Z0g2NjGMdUnXZM2rmGqGvJSRAlQYIMUiqp+g1TGfqW9yZuP6RWTPhnwo8S45/FwrWbWs0s/PIl/0zgh6r7FH6AorRWx++VLgumXdqKrxHdLmMoEUb1BskBBuG6/4v8luv6m6NjJhecBvCKy8I1NPJf5PpMco6UL2HntnQZMLJi1ejWU+xNBX39pw4NspyGhYSfn2U9/U5mxvmY+EPqB4q2YsJ2ZkuKlZd2uWhLFBhH8SmcdP0P284/1CnTB+mDRNnB30gHKNxlxjEjIyMjIyMjI2MUngnG0bVE5Vb/Sg/HsDpgV6j0qgGL0Rn8E3i38gvAymmyZV8xFvxGlJKOKHJXTP9JNHXXf9GV8Odro61T0dZu4ZkHpB4kZhfdJHR79a5naComTVqOhps/79ugWTv4lWEVH9LuJfwDmSWCb6OOWobAK1ahE6zYuV5E0fr78luI40IINmb/YqcK+Gphq8tPmWlE+7YDIuS439ms63QR/O8sCxv+T4mLX3ctrMhmiQhiuCPh2nthKLp+auiv2QR+rv0slrSByyxmYQyBoZKUjQnfs3OkFnzMqb/w+Laqb3ml3y6YacFnTaJzh2E8yXhLpBUUsWSuD5Hdrx4HNvHbj31qzee+zzPvv/bA+yv+yKu/KmX+4f1vIyKiX7/6ABERVRw1+6Wv3/PtU300W/p+QYTy/Qen/vNxYPa+9+NfJSKiLz70569e8OP1+VsrKQNfRCCw3/6zHrd4bjP2Y5TFvGZ8eRyI77EZ40RBSBlAf+lrIfIXaM14G+YLPIqynzYYtDS0/e9RBz0C9slqU+83zjP5NMVypCtEH7DVwS2Z6duGfoOvHli2Zs4+oi+FZ47K8T6mrARgjsO7Ft9nq9hcqADY91r7hgr72imjfS95Lub2IdUj7pc0CwdGWnIi8mam/EfRZpTddccOmL1ii89cAqypZu1Ks030m7XmpXwIQ8R0zG5GPoS4D7yHiGaHAorqixZtN2opmjXD//Wif4TaaRn3Wc/6zZjNhMcHi3xHKtoV0hXHSioT9dthd3ceta/c8Pe4ytFhf+fY6HH9ewW+liJwPvCrzvZTcYDvpEZmHDMyMjIyMjIyMkYh/3DMyMjIyMjIyMgYhWfCVP37AXFQxVbbZiok1DwgBD4RTdFuPJ/ecI7rAvUdBWf+8jkfOFAd+WMwUSO3tM4bKrIQzFfDpFIpqQU4dMNkdbzcduqBY3jFjtNbFoCFWXwxD6ZSmFC2G2/egynRKZV25NOGmVzO2SuTfB1fS5u6nwQ2mEU/BmsiGpML+hCk6oNJEwjBLcGcYcW8YQLfsgn1aNbtf6vaoZ/nbgW9G94sbEJYCiaOG9w6xsN6o10YfEWLozgH8G89eFnKfO7sBX+M+wCC2L95ESR2PveuL3N8x4/73Taekqr7C/m/YfP441/zZujv+n6fq/pkGkzVv3fhxcUv3vQC4HDGf6DekTt3vOl8t4tzcadQ2JzeB7g9PGt42uP/pte05n4xWVOifVLG9KmS2iGYWjl4qmHR93nSnaYfIebBmOIlOEOZB02O8JQzQdsT/FMnxKXlfPQX2qtt6rgYhmtj9lPXjN25ACnzJ79qcG0R+ZtEgMkQOsGpQx4RInZ9/fOwOv2RCdwEzKQumTKZH4pYUshF15JjpRrb1t+CTdSjXjn9ldjX9iedWmywzQGi3xqZcczIyMjIyMjIyBiFZ4ZxbB2F0PpE4IsNzU+tigYXMWCm8KseWzjXVurnvgl4kWVN02XJOkyjltq55Z3324deWqQ4Puo2i8ufftXXs9qeEBHR2V1/rZNXzjvXAlMCIFCBKDCVWLnuE6LXkrLwBszD3ecuiSgOHpky07g3kjuRkPWBMiFjcRN2Zyj9X2BNuf4RXRTJdBgH+ybRx0GCyG/haA9ZI4qCY9DP/tgVS76I2DeRSDcRBL8heaHje7BPAl76+6Ajdo1tFOjQlTMhIjo7D2McEkwIFgEb/n33vipl/t2Pf5qIiP72l76XiAKjXYBROg0M7p7Fxe99tw8oe7xjKSulWPu1r3g28p//3s8SEdEvffU1IooDTx7d9+/l7HgXtQtIBZggiMWK7xP1M9upcWbTepYDwSzfTNhp7ABjy7j6VdAIxlGHeUQwSeLahSQFYIvKPDxzJAoQVv04FvkmCkExnXYlLoZ3Lgh/cz0TLaItNfjP+KRlV8w4kD7V1zQBRqEPzHeQuojskRS9iQAaCVSJA06IAgvfhCmkW08PpF5d1CX29ZTpHCsS+3q2KakdGUOSvy9xTfuKaZFwa4mx11TPEyLeSBbSThLfacb0hcCVNmHqceZLJsmQyuNr4/YkHlVHhkcT97YPeFwhAUpUfsSUlBnHjIyMjIyMjIyMUXhmGEdyiRUHaT8HE8afWs1Y+313YSc2fYTxFxD73qkVKcS8Rfh7xPIbTKMWAGcZHqQabCDLo5jLZuX3ve+vx6n83JzTqv2Zj8i+9eu+zHMvP/aX4vve7LuPcYgp2xspCaRMAzu2UXI8KLNYenbmznITlSUi2tUxGwY5H53yccrXmBh5maeFpC/VCD8ayzQCqKcZcCoJPj1KXsOwuUnRZrMP8jfThAQQAH/RFUvv1Gu1bAarYNlXnYoMTOOAb6kwoaae9WqeKu7bwWyd9a31l2cpCr6vl5/3Uj3/5P5roe49s4gn3u9wzinhwFw26iamLMcDianz1rfr9dOHUuaf+8QXiIjot+/71IXVQ99f1Ul4v5ByEH2628byPPr+JYUhRO57+ohIP+vuyycsf+ecTtH3HGOkoZ7exRL9hHet7x1JtAWM8c4lLCj8NQbfxiOWZ4otAUbWykiaEYU+wBxVIeUsW3QqJV1SVfGcmxJMF6Ye94myifPgDymjHaygpn/ATIkfI29TTKFcHMxXVz0b0zOk7sp1zFZyA6J9yWFifRATr0FIOWisGQPMJc6BGHdZd8vKOdif+loZ8VUThLvhY8rVazJ3it8g8RjU1dtRIAxhqSu63pwlaQl7ymgGU8TKR7zCkN+R30M3NHhkxjEjIyMjIyMjI2MUnhnGsXWUFBm1dv8DtHDNiXwahC/ZT8Ht2VdrGxjHtpKM5/7zkMOPYRojn8f3vchFuMyLz/utYhwn8J/ZxYwjfBA++F9/Wnbd//f/MBERbf81/9jA0mhC9BGLIhdTX++S057tduFRB1HjmOES38QqrKjgnwYB8Tcf3iai2K+yMH46iCzWLEYQK3+6jGOff1m0b+B8tKcv4lR/RpvtvWhcrT0LZgXAtUi79XtEPSeLqnP87MpH4G83ns1twC7o7kMzTJe6SIyYhWmHWNieY5YhIgr+WkMp7sCmQND8a+/6iOfqnaAqgHRnFx/1vrPC7HHkqXsU2MD9qd8HVrNkhunT3/hAKMO+iDuOAJ/e89HaexWtfXZ2TEREx6eb3vsDwCzK7AAmWrHpNu0f/PF0bXimlonW4/VpsH4pJjSVQtSi49f61JQH+q8VFBHiaxeJ9wrvERQk9Bwlfn1LiO3zbjXH7MGI4/Uxfsb+RLAxvtCc576U9aDex6wTIq/1O9TnM6zZyTAO0GZuH/pAp7OrpfFRfa1iHAODBMos8U6j//FKIBkAC0jrXI2WkRLmUXf/xB7sXrsznAasix06yzKa6vpi1UoxZzb6PBEf0Sk74FdZz3gMCfPcZb8l6YgInPN8USYuapnHhH+miLJjjuFzovrsS2bO1f9bsfabIjOOGRkZGRkZGRkZo/BMMI7CNiadQHg7tFoYsTgWmz5SA0K/cWv8GYlCisHWLGPqhA+aZRpVVLU79yxKi3reedCpF0noaeYZEjfzzFK79MxVcftUyr70s28SEdHv3fY6eI9/0Lfnw3cfdJoF5nF12fVPOzrxLCRYRPh6If3VZBrYVzBn8N0Dw1TrVTNStnWuFIDS1sfoSTEQSCZIMYMWkv3MaK9pZtTew6Ts90ksTDpI3QacX2O1zJcozXEiotVDjlJmFmByy/uatlNV3+UUjScikjSAGkgxaNOoaTaqL0XjYuEZQ52KEhHgYP+EmVNMDCJgZ7c40vxtzzTq1GH797F43GPvi/jxD3+DiIi+/I5n52evXUjZ9dWM6/XXQOrB1XkID92/6dnEkw895vtjrVOlRIDxD7YJYzzFLElqyzCBcL1dX1qTFSx65o2kp5SzfL0JH7unDTybMczje4XU+46o507/Jcpa3+Fq22V7Sn4nwDrrekr2S5tP09HVREEdwloEkAmvqrUlpoeKU7Ds7yEKEBgnRSKHqh0nldK07L2CPkWYuHjWDCyimttrmRj7gXdCMvDhXem5Pimfx2KgDO6rcp3jnfMHhrbocA6U6WhGImJdp2SdxhXgNwSYSKIwz4o/qrClyvq2baK2iz+jZhGvGSq6rG370LluRLzGmGkoM44ZGRkZGRkZGRmjkH84ZmRkZGRkZGRkjMIzYaomIorkeBRCmHy3vJQxTrBySLP8EPpmK56T4Bh2qN7sqHPaGBkeIBE23+69Kc2dshD4eo3CnbKOxcHbKbQRfJndJ4J0yfx3van6A3/3HSIierPywTef+ePBVPfKc95Et7/jufbLx948OFGBMBIEU8cpC2F2nM+65hxI+Nw+XXeOSco8llaBqUhbWaZs5Zy8R4LHY0zUQ5I9UpZNYjvIzKQG5YCZHekXrcj3ECCntOaUg1r+xrG4N0zTeEZRcABMYDCTwFqiTFgSwGTkZMaYR1MmXJg9cQzmXm0OhXkYMk3ly156qvjsSaj8/iy6h4/depeIiD735ZejOoiI2jWnxrztTc2PLlmy54uhvuaOb8fFu37fy696qZ6rd46ljOOgGLgaYAux/Er1Le5nMo3N/zrNJ97ngoXIU64RbU9wzDcTvx8m66QcVRGPwU6KP1UWfblCcBiCsfah/8tTnmdhak5IQ/UF45WROZu/E+w7wVOynuK3xkUD0PdrTe+pvmhMu+wcFT+r9Dvr1NzewsaaSGtoqun4+QwFng7J8VizcUrixdZ9iNlYmpkQC++kO0xW2NMWBauklUpzKLI3xn+u1C5t9veKCZIhIqKQITXdhp42+gOJ4yYWKSmGDkF53RFzAQAAIABJREFUbh8CfNqux8coZMYxIyMjIyMjIyNjFJ4dxlFhkAR5wsWyOIfaxV+U2snI8CRSDeogmD7U933QSnnXy5C0O89qIhVhdPkFMy9gQK88szerw7WrD74Y3cMrP+OZx7O37kmZL/0LnmF86TXPtLzwipfsuX8ZGJcrZrQaXrVPWQYG6Qo1dkboth5gKyQgpOyyKnBKxz5b75MixfL0sTpPm+3Ri8nl1LMfdSK4JpRnp2oezJBKAtPV3A+MYzvnPmUBawlOUsEBbsbsBzvs11dM706DxJNLpMojGtcXSG84TTDRFbOlbcvyQ6oMWFEwqHMOsim++5GU2b7l34XpHc8C/szvfgcREZ3e8+P28kyl6URAArd586ZnFd1SsUZXzNDy8Hp04c9f3luFdnEfIrVcKewr95/TzwxBLEO0xfjxBAbpJqkyx+Bpy/s8KYbu0zJxk8Q7jGdjZZq02P0Rs/wI3mpGsLpDFgHsa00ZPcdMJte/R/a8VJldrykN72vqecb11MqyULNlrRUL2wFj4EmHy4BVcMw51w3XoRSGQ+UHi3aYUB47qXfaspASSNM/F4Bp1MyeZWaTqQbtpUeU7RzTFldMnQgKhqzP5GYPPTOOGRkZGRkZGRkZo/BMMI6O2PcwIQDeQAHE2u0Tv6blM6+2SkWgTTa8b83sDFIMJsS92w07IVhWcapT8bl0GQUwjXLOctG9Jp/vLpgRKWN5nuZWEEsur/wNubVvHyR77vxmYHDu/LJndd7+Ez7l2qN/3TOPM5XOrpozK8ZJ2uGflmID0VSkZZsMpMUT6RJhcMKxrUmLCFFoSFxoX8I+keRpqUXHic/rbU4HQ2kYz1f+2Rwz63o030Xt07DspmYVr9hPsRxgqHA+2gOxaveQWWftm3jMTCP7+rXw7dJMBLMKxZSZm9uegUkxTrUR7B5ihPD8UkwjzoN0U/D5C/UXht3c8H1qVvL4Rc8swi8Wvrjw/VqcBIcgEbHHOLvnj9UXKmUg3D1v7aN26vueGGHnaenbczr39X3j7FbnftEXwlaqe8BUgPqG2HQwVX2C8ymk/d3iY/KslC9mn79cVI/xvQTKxHve5yOZStFYGIZbM3vwKcU14VuKfouEtvkFF/kd9vmd3g7jAuMK93LMDKTGilnvpZl3ovvgMTfj9mG+OZruOvdg54AywWBaVhNznC6DsdZNZECd/YX5oktZWRp+H+sF++uueCwqn1Dxf2S/6fKY3+Et++xtlA+4YbpEeFvPG/wvxPyb2cCc0vH901/k5lrMhjXwid2Fdonh0DzGFCs5vYzL1jNVHuwf1+f4tZ6suuxutXDRrprlecq9Ghc7busejC8+h2si3bFYP3Es8qdky9Kcfe1n3BeTLoMJMfAhX1PXmLYmHhH8HtG+IWTGMSMjIyMjIyMjYxSeCcbxPYNezPT9iE75L/bApfJnWZR6ZdfE+8BOpupBGRYUTyU3b6dY7rEQ8in7Ks7D8mP6lhdMvvN5v0p+6xe8kPKH/pUvS5mv7J7j5vj2TU1U6eW7KgJ17o/dueuZIcsc6tuxDKFmInA3nZU6f24HUhA+qevNENMITJlhCT6cXRHhwCjFy1zNLopPFtcDpncxCQzV+cY/t4dv+fSNbsOrykV3LIKhqrCUNkLeKXwzfdueNFK3L+3cUJbP6qFnhx2LoWv/RSnDDOhm5d+VQjG0uNamZRUAHvd7ZqOmim1bM5vV1H7cz+ZIpzl4W79v0FOL7dtCppguQ2hhfWF9fWn/zFQdVrHBpjfVsD6FevzKlcBoM6uumVVcqzVkSmShKCHubdqp5x2TDhXt2nM4baG+UCx7WKfeObC5hnFsE6xk+Nytpg9opx6vVgUC4tRtlZhfwVBJSj7ufzVhghEEYyUMYcqtbyhyuu+YHq/G4jjko2jPt1HRGrBaQqA85W+IsYNhL23Rj4eZwU7U+IFzQa8It673mhCKVN9a38tGGWKgJoMB5lKsIiLCR9CJmXHMyMjIyMjIyMgYhfzDMSMjIyMjIyMjYxSeKVN1oKgH+Pokb82HEoEzndORq9o6qGqT9QipnVH2T2OiFlN3oc0jPSbqwnDoROT2zDdXHMxSsZl3GR5jfdsH08zf9h7B7/95X+YbD1+XMssf9jJBr932gTOfe/ACERFdfMNLo8yeC87l9277ei7ZvArJmMhpWwR9cdv+mpNEMAtg2frosDHfJJ3An7KpECblLd/fnh3IF4nctnvjWD8pg+czTFcLDp6ACevtx0GCaf3QPyOIe9vlm841DdMoTFDNgEkGaNmsNGTOPgSHBHIMnYeztWmzuGbpGuWE5m3L8kMtB0yslRlOAlX2ccW1MlVDyqhkN4x6zfUsWVJoHp6n5GqvuqL2wCFmaxtI87Qx5DKQkoOZTOJ9h9yLDbSKzjf3t1c5zCGVJLmqD7jGhKXDEFxHFBIPiFi7yRNPFAKy8O6Ga2oTugkcE9ksbm9yHnK9n/vM2PrzdbJMY+SylqovgJXzfQIZo0rLBxmztQRYsRtAWyn3HA68aCR6hPerW7LC00kztN2HuSEh6i0wpnRd1pn6OvmaFYZM1Q2P/6KK59eCyzbqJkrzwyIZRGJ3yfuQKHuDXBjS10oCCMLkeK+a1K86HBNFM3a1UEMH/VL0p3MXZMYxIyMjIyMjIyNjFJ4JxrGlAYdM4/iZSmfUOcUykLgI9TCMRMNL7etoEaI4KAbtmJjuTTGOnGKwwzTCiXWvVsRgGlkcvOTP1IZglvqIU3PNZclEREQv//RXpcwbi9eJiOhz/6JfYrx06llFOJNjBU9EdL5exLeZcJoPjCMzQbxfsyoNQZqie4wovZoHgqxF95hlHoeI4KHVe4cVEwFvteLk+8QKH+fotiMIBo7r7z7yTGP1jpJV4lVefcznscg3ZDIm87Dkm3F9u4IZL75Bpxg0u8wO9/J0adkhcemhIJmhlGv2/L769fnHz/tgmKvHPDaVGHrnCswqFopxaTh1YcPvmrvyn/GsN0o0eXnsZV/APEIMXbOShwjKh4CV0acchP0uzDnOTIQpiRe8z10JLH9cP0+bZjLFLtrnBtminWrXfu3nl4LlYJZHvo/B0FWKZdyiLJjGpQ+Imqp5aC9JElhOBvORuk9YDpDe08m1wtgpXCwTtOVjU0llmJDwMc9eM44SDDPASmLO7UuJmPgK69Q3U5YdsJlztqDsEPQ3DfXL+eg2VMxzCphHIqJ2z2VNbFPUBBNck6SQ+4JihiwnOCZSQKpdVti8jctq1MI08hylv5bRFRj3kKxCmslI0oa31lrW6v9jS2bqt4jM4Wh0PHxHIWJqeViCeWym/UEu9veTZuVxrCmvn5wy45iRkZGRkZGRkTEK1zKOzrmfJKI/RUTvtG37Cd733xDRDxPRjoi+SET/Qdu2Z86514nod4jos3z6L7Zt++OjW2NWGCkkmUecB6Im4evoWvPrXrYmveCTQvtHWoYxOAFKEWEax/hV8nntMfvIMeNYnK9DfVxmf2ce1e9ee0HKvPp3v05ERI/eepmIiH7vR/yq/tXnz4iI6K1dYBxXF57VOTpl5iUhDGx7Th7HCImdoXRc1/lFppAqY1nO1LXANlnmU9/DbOJZJr3CJyJaK4aWmCH8+v07vj2cPlBfspkbiQswjSz2PUmIOFuGSjMd8t8NfRGvQ/DL0/uuZwi7FfWzkpbJhm9bVBYyOhBMx6Fl1ymnZVYRgtGNZijQ71XM3pbn/h3UKdxW5378l7N4nI6RtHnaqS3HoI78PXnsmNewUGMcKSwtjTIqJeIAK9wRHd8pVpiFplvzzHHFzaVKubnx5x294OXAwMDrvoVP495YCbQRqC/F4JClw5bVn+dmDgCLWKoyYP+E2Ev0FxifsmDh+zYuq5nIjvscyiTrRfpXHrfqeYockPWtZskkzeZBzNsx85ga0uJ2bY5FjFePb2Ny2rDtS+jygGWzMjwpmZpmaq5ZdsvgJoYYURtDIQyk9nXEvybFX/TFZMoIRsjxSFckmNCOgLqWHbL1hS+NUA9Po2Pe/TGM408R0SfNvp8lok+0bftdRPQ5Ivrz6tgX27b9Hv4b/6MxIyMjIyMjIyPjmca1jGPbtj/HTKLe93+rj79IRP/2E7ekj7AwK4mhRXzH9yD1K198EOBXNuA0CR+olEOSXcanGMMeprGdlN0yAB9rg0NSuAUWAEfktOO2l5ch/Vax9cuGkhkXlNGirvXz3u/u9mfPfdm/5T+/8Ye8r6T7+KWUff55/z98g2y6MA2sjlOPyJYHA4BzdErEXqZmIC1hCpaxHCpr/Sidi0XRU9jxsceXwQ/0wX3fly0zXY7Zq8hXCb46EPOexn5mGuJPZlmthIiwDJX3KGI3JS5t26CHs2XihLls9HPs1u33dykEsCb1ZhJ9jtgUM1G4CuLQiWePY9z/NafzcivFjvEzQiQ2xMbjsfQeOSw+IWTs8Ktl3zkNmc4kbHME4zjifapSCQNYNQDpJdHOFTONYBmJiMpTz8JbX0wtwo/7sfe3U0T0pESkdTfiWq5VmDKujT5HaRONsxiib6Ooam4H9u0hLK6vWdZRmZCGsZ/TsfPEWlmIbAKCpCXAVo0IW34etfpOBCvfy5IRkSPMUVw00fReJi9yEIy3Uk8yqhosYnx/MctpmMYiUUbqM21IWC07cRIJ/0Vz6XFmssQkKL6Slt0EGasj32FVND6rSaHzganKIfq8un4+exo+jj9GRD+jPn/IOferzrlPOed+oO8k59yfdc592jn36Wpz9RSakZGRkZGRkZGR8V7iiaKqnXN/gbxn4V/nXd8gog+2bfvAOfeHiej/cM59Z9u25/bctm1/goh+gojo6IUPfPOdgTIyMjIyMjIyMg7CjX84Ouf+PfJBM3+yZTtQ27ZbItry/7/snPsiEX2ciD49ps4ntrAZOjdiwfss0mKy7s+lKkhpvRgZnsisbYNhrOnan+C31kTNIfFa6LO49FIUbsmCtyz8XWyUNAjL95QbdiJf+2PVnWBORTANZH1OV97UPTvzAR2QkCEiuv8xbxaHiW7vrg/isYEvKSDoZJIoMyRxcQhEzNUEx6QAEw/KQKZjnsgDi2CYR+dHRERUn89CPZf+vuoTNq3NIdqeMA9CKsaYQxslOg6zWwM3gKTcTe9t/b7CSvSIeUmZdvssoqn9OH92vIv2Vzrwgh37RURd7GeJi0DGB/EhLB0jgTVE5Hb8Hi7i4Jib5uaWdr5HS2UtO9S9aGxS1AjBQ3FAhzbJw5w9lJMe/+MYAlbKZXiPYHauWBT86oF/jyCI747D+J8v/LMOwVKJ98gGask9dc3Zc363CnMPeh+C3/BZtmoQHU/9nNkYu+euCdfEXGmDBHUwi5jDJS828mTzcTU/2nowhlYbNf9w39p3Lzn34dXAtZDPWwUttRO+JsaHNeWqejrzUBSo0hMUkwhm6TNn68QgVqpH9t806YE1CZut/z82H9tzbXkNLRYugbpiik+4KCFvtDXbo75Kl+Xvj5kJYNKeej2mai1N5PqeYwI3MlU75z5JRP8ZEf0bbduu1P4XnPNvi3Puw0T0MSL60k2ukZGRkZGRkZGR8WxhjBzP3yCiHyKie865N4joL5KPop4T0c8ywwbZnR8kov/SOVeRlwz98bZtHx7aqCGCqW+lEbV5gDwUx9ahoJinBcM0WkdeDcs0ChQ76S79b3RZ09496laElQrqYXZy+s5FuNZyFrXPrXyKwdl972t693Nh1Ty9ZFbgFRay/o5QT2gimIfYuXyiVq6WRax28QMcDnLhFdV7EISA60KIF6kVg8N9V+oFwTD1Y9+P5SrcS7PgVSkzVcSsR6sYFwRzIIAGfvBIgafZrMCepPQm4nv4ZiIl0TMWmv2wbR8j8wP2SQIm9IrdRtGhOpWCEExvy+wcApjokr3DFWsxedGz8hAA325ZkFoHSkxHWCu+SZgohtwKdbdgrLTRQMSgY8ZdJIui7kdQl9/IVDzAOAbB7m67zrkvJZDpli9bqv60KQdFdF/PLZZ1SgRcgZVJBboAU3MMATCpcxalnxeqNg6AGYMiURbnd5nQ6+utVKCQpF3ksS1zSYIhBOSrB0ywDjYLjfafhZlT7bJt7Z+qDoK8yql6blJ34pyOqHdPMEqyupRVJOgpRfUkLR5P8BNESwA5/q4HC5majdAOCZhx5rPaNwZjoqr/dGL3X+sp+3eI6O+Mv3xGRkZGRkZGRsY/LXgmUg4eAhueThTs9/AdwK/oKBF7X1h8QpanrSAyy6vuKQsO65/kYOv4GM2ZxYv1SHpuQtUz6fEZTKQcbF64ExUp2I8xkuxhSZFiHSe+b24HdtJBpwJSPfNZVHZ2Fs495ZXN8r6/r0ebW0REtH1O3dv7vL/P3duesQykrvZJiWU07OJGpxnrSzEYS2jEshPwSUQ6QH2tC04Td7z07VwoH8JdNYm2JwtfBj5HO+Un9fCxlyvaP/asJJhGp+QL2iPuF7xZGLBKVFfW52C64I/EZeaL8MzBJswW/r4CgxDqw3mW9dhvw+sNP8rCCpzvu9Q9yhSQMEmkmQQsGxD5xIHl4S7cinC3LsPtYB9QMFZg+FzCfADRajCN5VS9u5A24j6RuWHerac84vSQK+4niHyrskiPt7/0Y2jKIu3zRRhnlhUVF6aUTBBDfAD3ii0yYtw2RaB+Dqn0gUShj3UbUQZsqWbxJE0oV1iz0DPSAdY6neOaxzuPz9mJ7z/NckKcHf323L2Lzv2fX3q/6RpWB/hfJSgqMGdDzLYwqkZ0PEbsUy19qp6RSIMhDSA7dZZtl3E8a5dRfRMep5Mi9AX+39Tsk95O+bPyg+T/+4TJNVNbmjI453waBNPhB4lnLGyiekdQY2uE8DcrP8Y76fw0UmwpZFzw/uDd0ykCZybwAMf0s4J/Mm/LbYItRX0yhGNmTzOhkkLPVqA/Gp/NIOrtt8VOsel1XFbI+SiFIX4X8PdTnLHX11MNDGZcwnz5hfvz565eUPMGX7+e8/ifoo7Ete00eENjVU45mJGRkZGRkZGRMQr/1DGO31SMSQM4gNayidYZ52lhRBhUxL7KMhQRc3E4ldP+n2BPmHmcP2T/n6twL7tzv/p+cM+vWN1d76u0VNGvYAIR1WgjrjXbAOasNsxBq6IKwQ5AkBwC4pp1w775qfcNXXC6Mn2tTRuXPbvy97J66BlapKEjCsxiyatl+DO2J2oZ9wSOPSJgrBihQ9IHgoFQfF6nbuuYk/KPdOKzGvu9pcr2CXgPnneAT2ac5tCcn6hfrikRi8Z3T9fd4zdaKKYEzAgikaezbso7sIY2onX4fmJfNKIQgWz7K/gNhn02shnQ/pbiqwfRfo66TLKcOIdZ8JLfBx2BbQ0oYIl1GtLTY+8vXZz4LawPl1eBeqmvVIpOCsxvAXZNPY8ds+bo9yfFoA8t3j/jbwjoucUyjTYCmyiwf2E+S7D7I95HAO0C89gkxov1O03WZ1+Foa8lZ15wiXBOlfUbYRpT9QrD188m9p8zcE1JT9h2jslHTBt6Z9uzTaCT7lhMR9qyhnvnZ9N0LzooWm7xhH6iN8KIa2bGMSMjIyMjIyMjYxTyD8eMjIyMjIyMjIxRyKbqBJK5qS1gxh4yP+PYTRSah2yAtqiW8Olrj6LHRdS1Sufi1oFE5RZmbDYNb1BHKI99xVsc+PJ1dn6fLaXMw7ssD8Fm3ePn45y/2qQyMflkbQ5ZomCuudx68/gkYYaGKWfBJjAEujy6DIFCG+THhfgwb4t9t9/rJfoCF+D7XivT38JqXWCrzEkwZfaYG+uq6yIxKLnTY+4q1LhIiTX7W9BuCS5ZNiUi3DX5YX+3ecF8nDCL39Bs7U82XupD0EVMMIWg7D6PchJ7k8McHcnLTNkUWSMwgU2d6n4xdrEHQU/7XXiR7LWGzI19/Xa8CO4hyC9/fhHLdhVayqbHvI73QksTwaQ8Y7MxTNQ6zzzuE+/e2Ree77Yd+ds5yCaIj5fmM0mHwVSdcjmwcwhcSYbcPEJOevVeGjHujstAJMcTBx/a3NVERBXzMvWAyfomUlq1da2IYi19n+7reA5J3acEJTVmf0JoG+Znl9S0icskIXMeKjYXIBXYMsJsTKZoqhs7jz/lrSNBMS5ZjzYjh74w9ejXFnMu5HIK09DERdqh7/i+QykPBLmX/urs+e0NvfEy45iRkZGRkZGRkTEKmXEcAWHk3PXsYuT4Ok137+AK4wC0kpZQtYuvj2uIRJFuFxx3mXlsLZWjGMcCgTJgFffscL/SJ8TSJyijV0ULlvMB29kWt/2lWAmoVl21XbKTOvvTN0vIBqmlFAcVTN/yFTy6x0ELSkpF0s8hyGPD0hersMwCiYlAF0nDBdZCrcjaqVk1Y//g8g8X6hbpOG8PyJLIyhrbJAtlP3dZTssspYIDukxXoj09gRzJYJaBNluA3Rwi8m29KX/41rQ9CqAx+1qTpm+olWAKdeo7sGwYeUGEucvE4Zqop1ZySBKQAmaqjtsZy/vEcisiuaPYagTBzOaeHTvi7SQhxr2v41R3t4+98PlclV1xqs31zm+vOODl4lGQ85o+4oCZS1/RS1/x9331vnCfVx/g/mIitGXLR73hi6v7dJBXGsEqdyWKEiybgWYR8b8kMIAsFcX7iboMI6R3KpVy0Aa+WKYwVcYiJSxu+yIKNDSpXBse2zq0SMaXsQSE+Ue1Cc8CVodJor12rpsmKC+kXJXAEr62tuwY1m8wkUfH+tBf1r7QqXohnt0NfFHV2OQcYBU1aydpHNMMpr7+cFBM+oZsfoO+a9j9faMsGkoH/CzJjGNGRkZGRkZGRsYoZMYxhREyPMJCDlAj7RRK5CP8WLB6qW1Z9RkMI3wUcW3tvwjGkVnI5JVBCEIVo4FwK6889SVXzORNfX1Hb3Mzl6GPtreYMZjh2miLuiSPNBwr17yKZyYzWkHxiiyInmIprHyDuPzygW/fw29nNuSFMKTBEOKaED/Vgq3NMXZyHw49etuZELxVPmPt1lQAv5/EElF8s4p4/5DPXj8HOG6YPW30CVv7Y3HZIZkaK9qcFnHuXoMo7i5hHI0sj5aVsf3ujBhxo1hAKwLTMHNSKpYS/ndos4iXq/Pgr2vzEJQpdkbuIb6XlI9pEAXvMqtox2wSSwhpHzvUCT/Fk5n3kQTL9tUHd6Vs9TUvgL98259/55EvM38crjl/yCkGLz27iUQErr0tZXa3eb444TYjHSd8xzTjCOkrMx5SY8n6Osb9n+7nyJ81Iamjzx1iB5sEfQS2EP6ws4Z9rXXdI1hJQATOTRntbxsAQf0m+kykGGyIq9cxjRWlaixlEPIWleibiOe4UK8aZ/gHrCKE5hXj6EQei1s8pMCUot56inQmS02ossSasJADc2hjfBtTrGLnOzSRchBJOjpI+YePYQH7fjJEfpXmUikfx8w4ZmRkZGRkZGRkPG1kxvFpQzGQwjgChtnzhdJLHPFNHBNVrRnHaexrifOLvaZcuDnMXGJl1/LySKc5BEreN3ng0wpWzx2r6/sIzO0t9v8y19E7sbLbvMCrNb52qZbh00t/79MV+1OusVXRoLuYQcA5m3thH/wmsboC09guw/1NTjwjUr/r/bXEjxKMkl5aIbUgVsYcgR09I/FpjJ9r9BiNy2yXQRvhC6jZp55lqWaokF6sMeMpGn5tXKawOR9HYCjyesjHEa+NZZaGomjDZ12e9+GzsIu6L+J6IHoNplEzJdIc+Hgh+v40jKHtOha0hqj3TKW2BNOI1Jbwf9R+kPCbtExjCoX4rMb+eB+8fSZlLvb+vTxb+7ENxux0vpUyU6bhV3vvp3ix9ec8+M0XiIjo6K3Qhhe+4ssu3/JzAOYozCNEJIoMbXA49Oe8G17wkxN/jXru+6J6xdd7dLqN7p+IaMdpErt9of0X4yP4qH05bRQ1+mKqlRoMK4m+SYl7r6oZ74v7X0P8DHnALSd+rpmpvG87prHs/e1lLIT9ITqbomNIbOAbFEe1W19HIsWiI3WntbKoOU/8wwcipmFxEV9JEc1X5+CdY4ax3EC9QtUD9g9Tbxy4nvbHQ1rgxKsiry7SHQqTqeYo870kPo4gP3WEuVgmsCPacHNiFjKVXtBGPQ+Jqfci6TvJO6eJOdMYs2Sb8Fkdw3JmxjEjIyMjIyMjI2MUMuM4hANSBNo0QkQqCqsB6wG/w7DkCBFe8I0Y76jWifJS7WiMP2RUL+6LVyjiDybLENU+sI81dBhZ301denLFK3NOCA8fjv1x6L8Nu0pVC39s/ogPYHWpVmZgQHEPNV9SMxsFr5YnK46uZsbRqdWk+OxU8SqwUVHo1TlHhC5jX0fHEdhUd+sT/bMZ2MnuylqWZBIimFoiphk5/VQtE5EaHeIDZ1eyEfvH42IgjaM9D2VDpPNhTpQ28hqL9zFDPPj16Z3MVrBfINoV+VWCWTL1DMF1/hkou2XWR41t+D0SM5ZX/Lk5DRVCX/HWctNbd1fvr+vbCEyMniSYs6NJYPYq+N2xnOrduZdCeO3ooZR5d3dCRES/8I0P+3o/60Odjx7749Or0Ldg7Pe3PAsI9YRCpShF6WLHEeL8Dk8fhfu+I5SZZ0LPSv+Cr/g2p/Ouc9sYWVsbFa2nZMs0pvwWLbNoo6oLRRVtau4DcVCuonOIQuT1hJ/JjJ9Hpd65aucfjp020Ia9KmuZRoyXVFR1g0h/eXf15MDfCRIxTRGi1xMMmn33db9NYt/SJJDGEb6NTHqXO+3jyFuwgHYYaMtCEe9LvebW7TQRbB+YUIyvAQ1Ee02pVxvoZOLh6hP+jOXO9mX/NXuR9Ie8gYXohtRhZhwzMjIyMjIyMjJGIf9wzMjIyMjIyMjIGIVsqr4pQAuX/b+9JVxfJEFikzUREdU9KqcV70+JiBsTuhYAxzVFaDtJ4cdOyPIZ96SDd2CGYluRyA0ox2dxZuZjsIaKEDgRTdaxE7Mz8g6e/XypAAAgAElEQVRaeqGQgBk2EVXxVv8/WfvCC7a+ldsQqMD6xx0JFE3zF+yk3bCpWszavG216DIEwK2juBaxHUq7hcv3BY0k5DBCpIQxW0aBL2SOoWJdjXFHMPujfT2BNNrMfYjZus9k7Y9dd/JN7DgJRGLo3Jf4PHBaATkYPCJ2XdCSPZAfaViKyV34d3aj+ujFW5dEFEzLMH9ulfL90dRHA8CUiRSZMF1rs+oMEi8caDHnAIkvnIXoMFzrcuNNwV9+0x/75dWHpQxSbE6u2A2ATYinX+P3QXu4wDTN2+m5LwzJHQ2YqF3FgRObYEKfXnmz9W24T8x8+85bv93dU6LonOYQ4xZi+0NjMZXGtEjss0A/z8vYRjopunM0npuYox2CUtQ1EcCEMiwRX7kQjXJxgByPlEHgDK4TuWrE5vZUfBvaVdfpa0UxKBDJt+ZZ3eemb1NzFN4bzKsIUImCY4wkjhxzZktBGkcCDRMma3SLVbhLimdja+VztKRcEZeRgBP9dWzOS5m+b2IebhJuaf2Fry8ykNshB8dkZGRkZGRkZGQ8PTwbjKPjFQRWD2qBZ9MPya9hLRlgQ+p5wagXiiJPA7kaloJwS++gHbGAhkV0E+6miequGctEoCzOV+c2c5NoHmydciZ3NoBGVj7smL0Jq9+2jo+1aE8ktB0zezhWHYW2oJ+wEi46Ss3q/8Ywjpc+FVm5Vqm1Nj7ApD7yfVKdsOO4YgghrVNu2ekb4r98e5OtYic3XJbldyZr3+BS9YUwGZAJeuzru/eZEynzzsy3cfsin3/FTuGbcIP1Mdezw3Pk24YsT2r1ZcWp9Qp23rPcG2AI7RnlpFtHhyfRDBqEaU2ptu5eszFrxSgtoWE+0T4ISethUnNwUlOb+hQTAXFq1IsUeGMg10owRJBoCSkSlUxTEVMIwlSpZ4bSYA0nHIwxYUa50mUh0bNHkBlfRwl313gXIHw8Q/NCPW/cv0NERHOT/m85DZTLw5UPlIBYuJWHgZQPEdHZlS+73/l9kPKpzwPj7hBcgz5Bm/UYZbZ8wu/G7IzZxCt+djr9KEtgIfCFjHWDKLyPbsvbve/bdhHSEroLH6Qz/eXPExHRi/df8W2fP0dEROcnYZxgyitPPWOJ8aaZPfT7nOWPwLYhNSIR0Z5TMS7nHKjCMkh6/IO9nRhJm4ud/45o1GQAhhGsbpOYKCC103D2g1T6wNuzNZf1Za5YFmnLbHOtxmJHbJ+3m6r7Nd4Yll+LhE8kcCZmLrF/tQnPqqnjuhGY5lKC6nzNCkkQNuE5Ts8xvnyZ2TmPcRUrVpjv+E4iCc04SkIJnkPLbhn5PdHE34ma8bOsYcNDRthOdZsytRjDTpH4vdIryq3/H2D2OgwvZK5Kc3EFfN+WaLtKC1yzRE/FX48Vp/Otw6M+CJlxzMjIyMjIyMjIGIVng3F8jzBoq4c0Dvz71CE3Md2CFISTsIJq8T9W3fBFTPgiHCKxIwzfCIhIeHR+7EfWIhVZtOIBG2P8FSFQXnXbICuelNOMTUeFNmjNcbCtfH7BLk/iv6j8IYMvVcxw6Ha5Hfs+bTil2covXecnYQk1vfDSIrs7/Izw+PTzMPIJQymnejHG/cQlrjkCN2lOxx+Shn27ngjvUb2D0j0J2aKD6uatsIYmlVuUQpIZLmGkYSBQbK6zIrpgbBUbW6/8/LC68pTGKvWaX+dcpIeQSc8m21koJEwj/G6Nj5auB37F2OJ9d8pq0JkvWrMl6vhEy7y4V36De35nMc9uvK/krd/zZXa3w/y7foVZFMNep7Dd+/NS6QXBRFspG51+ERI2W8PggU3UjKEwjHBFT6b981iwz2SKcdw1aRZ+KL3hEJrEu38otM8ofHwhfi39r/sC7w/8fplpLJRlp9ywDy0zjGD0tDSN9Qes5/0+2zKUeZwV4lgfyrSxEUk+Rz6GZv4/pNtvPPX1PJqhR5aS3pPqJFYBhQeuM+DveciQyYxjRkZGRkZGRkbGKHxLMY4dXwjXPSZRx4j6g29iSuwbtAezi62OcEY9c/gZIn3TiJ/tiZWKXb04GwqWOCarQJVOsECkoq1X+yrVMZsg7AKuqXwwLeUTmEfNMsS+myW3p5mqyFMQNuKzyitFXqiXG5X6i/8vOWK65KhNsIxEJFHn7sr7CLVXPg3a9K3AON7+Eqc2W/jnt3mJffVUhji3gx8YGop7gf/We8TUJSBRiTetYMSSUdLtjVgyjiHKhzRng3A4ynYrvI4ZGar/IBZV+3LyFr6bO/YThE+o9jHds5h3gXGCyHrlewaG0kaP6w5sO36xiRuzaS6tcLr2dxNHTRdvNfCOQqAZrNsusFxggib+NRJfZMwNWtxb5hnMF+LPqN5L4xNNc/8+uoeXoe0VWwsW/v1sL/y7e/Jbvi375YtStmY/5c2Rr2fCzwxbDSugrseHZSHxrLTANlX9jKU+R1+DuCun1G0PfCYldSEiwtUXE0Tag8h4PKa1gQfTsx31+7rLWor/dBt/JopZVo0qsb+QsY2Ku+xrveHvQBbHn5759mBsERHNWFB+dsE+l0gnq+b9kKbSNALjX3+fl/HcImlaE9/58FvEOZpx7KRbxCWHGMgx8+KTWLD0pQ74PdGJ4NYWiuA0zp+71STI5F5kxjEjIyMjIyMjI2MU8g/HjIyMjIyMjIyMUfiWMlUDEsYf0dYu2ir7md8mhLalLIJjtND2jM1bENoWwW1lwrJm3jphAumoU/dDgmFEjBumrXBNCSRp4/botsDk5IzJiRJBMaGdNqGpkuBobH1sat4qMxfaw+YyWOUQ8FJqcztLeUBYGAEwWizdbY3oMBztH5zJrlu/zk2fvERERO+ecK7Y26Gekh26mynMxHjmCbtQ0TWHXIsR5tQnDlwZY6JOmO+I4tuTWoJKO5/bra9PRDh1L0O5rvtiwYZM2EOBA12x8YSnuO0Dew+6nft4bd1CyiYV65QwCwrseErZhfA/3qNpPN6inNwwK8JEjUO67SYYpoXZfR3uacYyVrPH/rzZhQlI00L/lTmGeaPR5mw2W7MriVjs9up9xbw1h8QRj7P7PoH9nd9ZhPraW0RE9KDwZu39LZaSuRMExZfH/v/CmJijvNFscq1EzgfNVAGPyIWO7cA4g4kbYzEl0g4T9ZL1UYqE3RKC3zATo0zq2n0m5jrlpsBIjUVrireyPMn5SPLXc1DRVsm7XbJpeuWPzR/G7g9EQX5ndskSa6tEICZ/j4nYNb5jUqZqmYtj83Pq1atnLjqnURI0zbRrvvY7uvX0mp3b68u4xPf8TYJhZGrW3mRWbDw15dljA185Y76OMuOYkZGRkZGRkZExCt9SjKOIX/MKtpkoZ3I4hk/ML3kEvujUf0Z+R9jEqZbjieV8RFg8xTgaViUpzwPWTjygZUncaasEo4gasapPpHDaqD2R6LgEzPA1jVhvxOzZlZJ4I+vgmFiMu5A+CE7zBVb6zNqKmDduQUvtMJsoTvfcHp22DPva4yVfioWGt6GMe+cBERHd+YxfYu6PWGD4o0pgeAH2Nr5NWQ2WiZ2231NLx060U6LITZjGgWVqa9m7BJ0ojNwYr+0BaQ+0vSzjizYJ9mOIcexLXTioSjUqsKePeewHAoaisiZIys153FXK+sBje1QwEe5XAmBUcAAHrYi8D4wjiTSWkCFpRUorEViA0+qYaZw/DG1f3PeFlg85heE5s2OVmY9IBcMgSI3nC6eldvD+oTMeKBVigJMnyEPGHIVAmrcfStE7nHCAWm81uHrZ99HVB+dSZvOy3y6PvKzPbAIh8HDJMSkHLaPXQDybGbqYTYzlgcBuTtTzxP8h8KU7qKe8D5I9EAJfV9NOWcC+j6ngGGCMcQQMJOqptYwUC6c3SMEKearLrrg30lYu3+E+UUkdICg/veBng+8c9dI0/J1a8Fa+ewYi5DpTU4pxXDBLysyjtpLUSJOLABpca2COsUlJ0g3jMgcwjSmWsa9snPI3zZqm0h12L5Cq/PrTMuOYkZGRkZGRkZExCt9ajKP1hUiE5oMhxOrGYbWr5HjapV/5ygoAEjeacURov2Ea9a/+cjuC5bgB6SQ+QWAFtP9ij9yQ+CNpgHEEY2AFflUZMv6ZTq05WhczjkChhheYEaSqKkTao+vrAqZR2mXal8TWsw1O+aG6BftKsd/ji5/yZYrqfVLm4T9rl1fctxCG174kIpdiWKNY9yCubsTqbYw0zkFMY7JQ3B6R5RmRBTDFIpZWEFigWH7zQh4ix9PHRPJZUbt0HXaICIFQ6HckLuRwL/xZp1F0nJKvZWHtyQS+cv3XDAf6/SpTL76bMQvDbQXTKOnddH0g7eCHime0U4MJ/c4yKbNHfrt8O1z7+G1/zfl9fjfAJmJe1D5o+L8yFgrF8osvI88XIr0zVykHrfQZLDxgIlfBOa59+z4REd35VWZLP3SXj4T6Liaefdy8wP125LdIQUgUfBCnZZxuT8MZf0WwimWCccRrM2emcMbK6ZNiiIZCW5RMGdJm9mzHYFDSKiGWb30c7fugx3+N8WREvcEuEhHNzrm/WGpnccYpXnUa2cs9b3ms4HtFjwWWXmp47E02A305Pk8GOWZxSz/EaX+sJ72YqW+ML3JsQeypf2D6T+0PKRUPYFIH6rvu2kThe6zouiUnLj58baLMOGZkZGRkZGRkZIzEtxTjKGwK/A6jpQD2xWXJsIpEsS8jUWAn9QoBTCMiwEJUdTgPUcXiXzi0IrC+jSnA35F9HYV5jBZmvMKUhiSi13ANkx7MVYnlSN1099m2o1p2+pAu0L4prWF4wWzAX/OQtIxEslIVAXCwpKV6dhAYvvQCw+3b7xIR0d3fPZUi2zv+/6tXYhbRxQtPc22KCg2JVKdwkG9jz9JzFMt4IHojrwcYQ3vvmtmzEdcp9F1rzDkgKw69Dtq43XiGS1geRN7uw7QoQvDlwPg3vq7JoYxjeD+F6QiFW2Z1RLhYGMcUU8v/SOrBbugp2FKwQ3MWHADLSES0/Lp/N4rLbVw/Ehvo9ITwacQ8wZ/bEWlSozSu+J/ZyXbj89DJHHC0lKIFl23f8u/uksvcmd2TMg0rXFyV/n1fG6bQ/w+fXJ6juN9TzCPGAyKb4b84VWxi8Gn0++CjqKOhUR6C39tahfOaMltOPQh/yEN8c7VFQDS0RRFh6N0Fu2nq0+8gR09PLjhyes3s4pW6B46YnnA6wekFM46bwPiWK/ZbXys/daIojS8YR3xfuu3AO4fbscolKWUQzBNzvgdVL3zu8T0uYvsDlhjxbRzj05woc13EdLoiW7h7DTn/emNN+vMB32OZcczIyMjIyMjIyBiF/MMxIyMjIyMjIyNjFL6lTNWiljJwrIOEnTHktISZKmGqhulbzNgHNHSM6PdAruo+k7VGa/2Kq4SjMc47xExszdxEXYkeI88zWE/fZ1IBKmVifWPNY3CsV6bqds0mMDZ3udMTv/8qmOXufcafd/WKN3OJtMEIO8SgifpJgmKeNBDmGUMwl6WOHV6fmJMGTMJjos4gZlxOWEYKAsFVaKhYOyex/Iq+l4Llc5o6vnT0rMwzRdudHigi+D1i7EmAljGTK2kWmNnLLZsXLzlo5CyIcZeP2OYIs/N8yucii0IiUA5BMRI4p95zcX9Bf3VdgSTZAgfO0I5N1vh8ciRFq5dvExHR5DMXfse5z3m9fOtYyiyf8+/17o5/nvtTX3+10EkCfHtmbKre4f6UOdu6SYgLA8Uma6Jgop5I4ExXjgfYsxkaJmCdq3pOsYk7JdnTB7RXy+dgDKeCwsaiUVJTjnO0FzxlQtS73ITy5Q5bNvGzibpQSR0ksMpIMGlY9yCbMENLQ/V9f7jE9yakfwAt01eYd7aTZv5ANyRp6wGJPYYrGlHmKV0qJRzeh8w4ZmRkZGRkZGRkjMKzwTg6ombm0jI6Nn1g4qcujmEVhHN0aqGKmSRJMQd5AaTPSrBaIt3DgTD1XEnQGCFxWWHoX/8ozgvpAgK6ymk4Es8lCqLjWJHp1TyYPV6xt8lVG6+8eBWfDHixMPIYrXZYnhgqFbIamsGEQLe5l4j9qIyoOgKQ4MStHmxIpcj7sGpOpWzE/cKJPsVcVqaPWRiciGjG/3/sHe9s/8YnnycioouPYimqzmNGaLLw9dUs2Nyu1X0excLmKSCtYVulj4PBIgqslbAhqfRiwjIgmILbkgjoAJsg9anHCFkaBIlA3Hu/m0THU7ABK34fi2Uj6AQp7wZYkDHBALutb8905jtwOu0y26Kfz+MuKdkD+RVmbHC/EOImIqpPmI1kxnF/weNfE3E9Ekxxf42gBcyzBauYDo6JxwPuqbzU6QT9/0ff8AdPvs6SMY+U3A0iI5hplAe4NUEMpOY4zJXM2LqpEquexG1F4Eu7CSy/WEjYOgBLAOao9uw8VId39eUX/Pahj/Bxv/0lKfPCW16iZ/H4/URE9O7Wy3BdfiS04+5znql8vF7w7fq+OJmF+wSzWLVxOsE5C4qfTMI9bGo/BsEiVk3X5IRjknIQguBqvMxZxmde+DLHTN8dTfznh5PAvj5c+/8vN946gvdgrphVjAsEzCBwbK/GVt/7B+ayvQo/CzCGphxgNeVHc3S/UWXAMDLjeM7SaKnvHGud2in2e+3Pk57EGLTyTURR+t/eMnx9CIpL0aliaHlOAjsPmatOohAicma+DgE6YV9IHIH5NfHuHsJi9kwbEDMnUr93JnG7CkW4o+3lJqYVqzC8DkJmHDMyMjIyMjIyMkbhmWAcWxrxK3zMr3T8DLbh6er8oFphfG+00Gcdr/SFxdMrizHt7KSA43pSKzGTYjB5uyIpBIo1ISVUxb5Fwh6mmKoxSK3kbLN6/Dn0/oN8QPuQ8nWsY7bJ6b4wzIYtq9F84StERPTSL/klWDPxkiBXHwnLNjCN1YZfG4jjapblgG5OMUndMn7b8VkdKJvEgCxHp+hAqsEnwZMyjVJ2RL/t98w0Nt10gBDxRp9M5/4ZC7O6VZaFI2ZN4UeGV272HjibOjPvyNYfbrToOPzQWHLH8WekfyMiml7ydgXfM55btNi+8X1upy65n4i60lyN0OHhfPFzHjFgD8G7D6OPbqq+utiisHjbM1bLd/yz391VIuEz/z6fngS21QK+h40Z99vKX6tQs771RQRLOaH++xaZn4R6tRX8TrGTgLPjREs6jRDUt4L++Fzx+IfINxFRuWFLHVvzxI9RSdqI7NzQ99tNpN/sVks6oew0/gnTam2hkq1QIpUHx08dq8D/mG7Db4CUVW8IN0nocRNEv0WMf2ZSLqjP9fuG7c2MY0ZGRkZGRkZGxig8E4yjIOXjaH7wJxdUcPdBoBzK6pUFr7gkYnrizGedqivhr9iDwKT1r0ycjfjSvnrwD2R2rrVqrEn/DtNmXQYsJARNTZqwURgjQp6C9UFMtV0iwqHKGrO6ESSNI9+LXuegbuu/mEi/KIfKftqzmHu/oeJ3fo+IiF6evEZERG/OF1Jm835uB0ShmbkqFspndcxSrKPY2nOciFoReO4eC4V4I2kEU30JlsIurXV/xeelUg0+C5iYKGjNssCPUphGHFBCzyDD7P1WK54OFYPswE5yXyAtYDkNY73em4c+ZhWf6NrgY2ooBECLVTMrWl5C1NjvXr4bzpms/Hb+mNvMIsykfZFt5Coih63vNVGHYWwTfmrvFZqVv5liye8jv69EJGkOp1/z6QnvLl8mIqLqOJS5LP15a/aHbVs+JxIJZx/LFn6B3N88beyUH+NMHkU/MxjSB45np23ZKM2hSX2I9yD5lWgEwFMpN8HKN/BFP/cOfpq1nnEw+2Ttz5le8bWvlBj6FT//gfHgtqYMv4SReDxeTBOZL0yjKitpK6F4AuYx+i7EMbY+TGKxbyIKKYINW2eF1KN7GfF+2+jubxYT2Yc+prGoXGffGGTGMSMjIyMjIyMjYxTyD8eMjIyMjIyMjIxReHZM1Y5CAEth9ie2qcAXZ85v1d0hVF3ywLITOPJQO2WqhnlX9qWsg+YnN0RFo0ARnD7gYCvlmYa3Vo123pXGEWffqZHuIZIc1RAtd+wfLrmhNfrMxGPM2ocqN4sHbyxTMCpHdYkcvgmzgTWHDwQeWdN1dNoHvZRH8cjrTcy/8A4REb20eJ+Uefgd3pRz+Tqb/k58n+qgBWtqisUPbOONOQPyMCkTNnalumuERVmK9FxTwz6qp42DcnVH56X3p70cWrNNHCuM3BBLdNFpMLXBbIy89yVMnYkcxwch0WaRYbIuAzC/b8JcMDn3/0/POcCHzdI6D3W54RzLVyyXsjHmwqg98TyUCnyRonAPScpjvTcK9UFInOc19d63W2+nb8+9XXX+hjdLnz4f8lm3he+vy5kPftuwbNb2OHxJHHGQFMbHYhLPmSlz9CEoE2Zt+67j2FQExcPzhHj5jE3UqEXn5BaR8SaWvipUGcjuwERdcz7q2SO/HznN/f9smmYZl+klt+GxkjE6jwOO3OWKLHrdGhJBVB1JtdpfK8p3Dlk4CZLh/TqAksdMw9+hNcvwRFI7Mq5wcf6YGMZ95t6hYfGemahT9bYDx3pgJYb8zuvPy4xjRkZGRkZGRkbGKDwbjCOzjcIUDsroxPujYxALh3KGWjWISCa2zDi2WIVUYTXv9rzCAfM4wIq1ZsWi0xI2vPopoBnM13A7tVquwVT2XiKUlfSGvC3ieyDSwQDcLKT/c91HLashpAYEM6cLjWEfLUth9xORknX110g531+HFOVk888NCMEOAUyjrIB5RXv0xSAD4hovNLx+yS9vSxYR3lVBALnDph0gg5PC05Lj6Vw/KfPB10KwzVOW4zlIcmfg0sLMivi1YnyZYSlLI0avysh5zMpUF/z8WGJnogJfcN6Eg2JmLDq+ugyBF70r9BuyDZgTIAEEphEsI1FgGhcPmBFi0md2Fu4bKd+QeEA6VaflXCDgq+cd0Q/CylsB+lwZsE+XeXRLL6eD1KIIiCEiSeEKpqpYee2Yo3cCK+Y4G0S98PPg/sTfw+q5cC/7U89cLlhQe8oM35In51kR+nbHJizMqs3Ad0QIkom3Gn3Mo05zOOP8eJOyfzKojDQamMapOkdEwmEp4e+j2WP/ef4w1LF4xNYVltwpV8xeK5bRXa1Rsd+s1rgJfYPpBttgPaKQhtNOaDMlNA8rFITrp7H0jq+b3+8lHzPf/URdy6FI2gx9PQ0xjGJJG3/OjTA0NR8wbZc3jGvLjGNGRkZGRkZGRsYoXMs4Oud+koj+FBG907btJ3jff0FE/yERvcvF/vO2bf8eH/vzRPRnyCcz+0/btv0HYxrSFmk2MTQk3qbIEEm5AwJMLVAch51jH0LykU7QKcaxZKaxncLvB/XqZUPMNCYyTlG9ZF8ShLwjRF81rODVuvjC2ZWZTvlnBEzBNNZTvcpCg1APy3YowVawC9aXLcU6SDdb5nEEi5csPyCJ04FJd5hMsYgyQ8zokIg5t6th/6ji1mlc/1VYWR99xv9/+4NequfBXe9LNT0NqcjoaYhn6/R46Oa2e0ydEJUVyZ0Uq2hEg3U77b5D3VifBsb4VQ7JBFmRcZTd7cJU17B8TmtkdKanzFBpOSRmJSF9Imxlrd+5no46cAjg+cGnkcA0XsAHLVQI37P549gHDSyjBvy4aennHTcLfSG+z/B/hK+19SHTx/AuQy5Lyz+JpIq5qSeEW8y5Oq5P+cq1kDTD3MI+mNO3LqRMufKM5fa2T2+4ec63faO+AlEjxiBYOvgWThs1hpBqkK4X/gaC/2Iou+U6RRyc+2vK7OJCUUKbiX9+C/6yYU1uM9eYOZOPlWqM4lpgtiH4PbvgMXWuWM5z9vsU9prHgLIYgf11CYHt0CxuF7OG4q+ofVXBHko9SLDA7KK25nFZkdOThBf6vfSbeu6isnWCcexVRtNWS1MmCG4PTJTfjDl06HcTmtHzu6l4DxnHnyKiTyb2/3dt234P/+FH43cQ0Y8S0XfyOf+jc+5p5AzJyMjIyMjIyMj4fca1jGPbtj/nnHt9ZH3/JhH9zbZtt0T0ZefcF4jojxDRL1x7nYRfo94/SOCYaGo5t+j+L1usVIp4NUJEssoWfwVZdWv2z7QrQZXU8ziyrWHBVb1CcXNeLW/RLnMPWqwUAqYiZFpE+/X92Q4r1DUhhN0rUqoZF76vQWavzz9K75/YGxsI3cUK06ZWjBpr9tn6dVttWU2l8arWHbEPFYRpmYFMidm++CkfcV0tXiIioss/pgTAe/z4hpi9oXMPcRkbFB+3Kc2EgVARnpbJe8o+jkPoYxrTUd/Xt0uYxq1nJuorxbKBaeTI2hkzjfBfhDAy10RERBVbJKodj03VrKfVS8Ji7mJx7yl8z87CRfH/7BJMEM8x08RcwHMc3txip0Sv+d1CUcfMYwt/Mi26bBQgZJ7U1gdhiXiMbzb0NGCZxijyFu+sTT+q/i/Z73Hxqo+qhp94dRRK1Ud+337q7/3KjL1dHcbFydSPmYLZSIlmjr6E0ixkqWgssH/WxxHR1KVqA/bB1xHfDdu6n5sRJrNITCAQB9+xHy8HQ0/WanysYmc/Yaj1vIj+x/fK8TFfvMsmtkeeOQZjWCvVEFjQxBo4iye0NiXc3Zmy1DzLY0Tqk6QfoXwz6Xl7bxgp/c0S+tbDpcOaJmI8OpMUyiSG6Jhp/0l8HP9j59xvOOd+0jl3l/e9QkRfU2Xe4H0dOOf+rHPu0865T9frqydoRkZGRkZGRkZGxjcDN42q/qtE9JfI/y7/S0T03xLRj1F68Z38Dd627U8Q0U8QES1f/kAinDeNG/tBGlayNZ+T9R3qx2euKasZLNR5BYUVHhFRC38juA1hJQ22TPvn2RR6hkX1ZcwWbdF+kMwcyK0jqDp220xjyPHN9lfKt9Cef4hooCojq09cI/Ws+ljS1LVued+n9v4jv2U/Kfe+Fzttbd98i4iIXv557+P4xVdvhTIfiOSKnwgAACAASURBVDXNUriWaYwy2Pc41gzBJV4nRHcXiLJP1WPG1xNGhD8Jhq5po781wDQi9SA06rSSAd61+bFnjU6PPN2/Y1ZR+0mWpS+8Zeay2bDm4zTF4NiGDhxLQF4FbnvJLpfQaJwoebzpOmYaoQARR4zC78vOG11WRhQkbIpSHYGNfkH6xdS7ByvDDebOISBSV/zoVP3CPvK81lx6IqLQ6UfZZ7Pcod94LlbEGeblmsfKvvTPes33vVfM3tH0cOcw+DYWicHQibSGSIQqa8vgHdH7nTmWOlfYRyh64FHzWNKMtNsbFtcocPh6Yv/19pitN8oK1BxxVDv72VZHrK24VKlAZ7Co8eepnfuoi+vFIqjc4sXitkz0O5KoU9WjrXL2PRrEiHY9EcZYYId+I+FjSq9yxOVvxDi2bft227Z127YNEf3P5M3RRJ5h/IAq+ioRff0m18jIyMjIyMjIyHi2cKMfjs6596mP/xYRfYb//z+J6Eedc3Pn3IeI6GNE9EtP1sSMjIyMjIyMjIxnAWPkeP4GEf0QEd1zzr1BRH+RiH7IOfc95AnZrxDRf0RE1Lbtbznn/nci+m0iqojoz7XtGOliRoLOdfZYYw+o062TqLq7itlzx2YWaLmWbJbQlG199yjZvHLdvRWYhoRmt/S6ApzLI8kdEa7mj7gxNpNUt4PQsEgO2ICehHlczFG8qWehTFGxSYe3YOAlrkYFtYgQqg000SYsMTcoUWSitLlKJD3auJ0pmR6bWlE7RyNo5xY/K2Ny0212eNiQkEg41ou8xO1TPgeBCl2TlHvhef/PO4+JiOjj/8NjOfa5/8QT7tUtdmS/y075cyUfwltIxCDwAjIsx6choODygb8/pMNrFywNchLEjafT9CumgzyWi/g+0IZKyVDV/D+OQYIG+6t9eKEmEw4o4bRsMONpExmGymbtzVNzbgPMyBq4B0igoB5tHlyv/PhaHm2jc7Xp/+rCuw+UX/dlZ/Dlvxf6aP7cOromTNQTk9JNH6shxzNHwoBwD1O+r5Dejd8vFWzUcOBLxc+khelc1TO7z6ZyE6xQstSONndVaAfMxzz51TNthvZbvO8wu+ngAIgjS5BC4/utFNkVFciBfQiQWHOihJ1+5/wxBLOIcLcGXD4qo7IsUj7980bSwWISf4056gb2tGsWBf+yf1enlz6Ao9yGOeuSzddb7v/9Hb9dw91hEq6+2fhrnPBYfOHYm8cniSAUG/gyV0LiFVID9piWh9IcYtynzObrHQefcP3n64Ucuzzzz2TxNb6HN/w1jt/091JsVbAfnjEHF0mfztUXCkscwRy9edHXr+drjMuKBecRlITPREQNEmVARgfpcmE2TplV64FjImUWB8VEZeUd4e0O8lbxtVMQNxGtf4/XEeZivmY96b6XT4JqoT5YLwf8lpgl9vGkDBeN2nxlj8WYqOo/ndj91wbK/2Ui+ss3a05GRkZGRkZGRsazimcj5eBTgv21n4INikkFmKSEpjvX4lU8DTCMNpAHsgCtTsRegFW79pLh2sKYoWJ1TBhZdAbaMtTOuF26fVhltzxURqUKHOEY38JxGu1SjtRtD9OonfrRxmaB4CJe/alVljhyo25OSxUxjiG/XrKdbsibA6yk6pOP/m+e0fjqD9/xRV5kqQp1GpgzBKqA2asgj6Ed2VkypmaR5ZLlmzTLaINtrAg2UWAerCxHxBDyMXSzMGeQD1LnSQwX15uSyEG6s6KMBed1+8DKgR2tmZlDUIpu3xGzO2tme1DPbqNSPj7wA4AVS6g67vbFltMFFreYVpD2gaU/UALIpHBrJH5AMS7MLArTyOyW22tdDb48P6LCsilaAqhpzTlmTgjNkuQEEliiLgkJpyDLAYsM5rcw/nGJgmkUB/ZUB6FYiZ4xQTJDTONThrvwNO6EgxJnt8LYmV4xC3bMViQWxgZx3KqJtuFxv6t8Pec7lplRnbuceFrnZOLH7ZzTYGoB8BdnXvZrw0khLpkCCvI+ob4Fnz9beHaz4i+tTR3uYcvtgeB3WcSsuj8xDr6aP4b8XGwN0rDi3K1iHJsTBL74a+9usQVFXVIYxyXfFzNdmvFCUAy+i5tp3A79Wjqbqrc1W1UebGLy9e7cKj97axHTGB+fKN/NOsipmh8QZNNXvzIyoQ+G5AgFqYDaGyCnHMzIyMjIyMjIyBiFZ4ZxdO0wUygr6/hjcmeyGqwasaqB7wGvhJz6CS6C2vCbk9W9WlmLBMRAm1GfXJtXM3P9e52ZPMhhHJDnzSVWWVR1mQciIir76w1Cwdh2ZW+EedvdzEHDrmLbOSeeT4h8Q6KoI9KuxY35vKaAbxZfR/tnos5ZGbchYkj4Ga+Dz2DUTs3eGfZE6psqcek33iYiold+zi+l32xuExHR6tuC3+LiyF8LPo5gqmbsB3lxHvzCkBbMEsZ7lUJPUgTyZzCWTrVdiNXkXfJ5YClKc59IU1irZ2RSK8JvcTLpvhCTSeyDqRlHHEM9YBy3Wx4DjXrm8g9fk9nFyXl3/Vsv4M+XuOM67ky5Nl/LqeX8mNEOUXA7gbWV+gyGcRdLcil3N/G/FhZFxjRx2dAa8cmqzByV9P02/s66u0Ak4dpGhkSzMyCQxKjB76m+ZHhGeK9if1RfQROV6Tb4vWMe2wtOLcqfZ6eB8pqfsJ8o+901/N2wh1VI1QOZp5D2z2+3yg94PvUPacv9NGH2b1mEuabmyXfPX0hrduy74u22VvUx4zjhAQJfyYe74JO/ZX/PvfGdrJW/Lcbg/JE/tnyHxcz33eeCeZocy1Hx5/o4sJz7E/bV5n5b34OQtxSR710wjMi6W8/bTpnOOyvfc+oeLOM+4AdZbOOxnQLaA98/WAcLNXVNVmYSHWHZTOFp+DgWideqm+REHZPUjHGZG1//yU7PyMjIyMjIyMj4g4JnhnEk6rjl8c4R52GhZMtq9yEb5cS+iYWJ3CJSqQIh/rnv+n60bfe8bsNwTV7ByiKt688H0dVCBHQH6kX1YCD0UwS5YALttO+NZRPsKi1K2ySr7UZXbypPNzblK9O5BlZCOm2irIpiplH7m2BFCNHaEJWuU66BKRPnrG5DZN8s3j8QpS1RoYmH1Lz2MhERTX7lC0RE9Pr99xMR0Rd/9Dkps/huFijma68u/DJ8zX5S7lw5vM75GuzrCDZQs4IiBIyoXmEZVF8MsfEMnC8sIvuwFWXiPsFQWVH6RBejiI3AJgqsK64JBnI2Y98sRQTXXBZ+jNMVfNKUz+Qckb/8Xm2Z/VDPqp0PL/kr1T74srVgbLBVbGKLdoHJhF+TKiMM4z7+PCZSVBhHxX6AaURkZ2hM4obwPsm2OwosA+GYltQsZ1v4+7TjoVDvrgito+3bAaFsk7pQmMbUvGHSCd4UUvOaI+sfBlX1OTNnu1OeW+DryOOl0VYRnsNr7tQ1M+67SXh3NxzSj/dwzuN/rh7kuomZxT0/iIrpOu3vjGtZHernZuEeVpWvrzFv+uUmMKvFyl9jwYzj9O1zf85tZi5V4oZmwe8P+y/uj2I/Rr8PDK3/vDvlA6oJ8F9sZtyX0/gzkWIacZ5NgaoGt7wbhiR1nXPCeUMsIBh8qJIUYOL1O8dDWfyC4ZOuXzr7W8S8e7rNTwL9XoZQh64PM2B//7RpI0nv+Z3rj2plRkZGRkZGRkbGH3jkH44ZGRkZGRkZGRmj8EyZqpPoCYqJTMRgaG1YuqZcjeNocM6lTuGQ15nNgpW9ujJ/DgSzdCV/mNJXTquFUOMwZUGQnE1RuwSvLX3C5lRlrgpmKCNloCl8ESLnNkCGASZ5LYsBIV/c7wh5jaSJ+innrpVr7UfUK3IaXSofz8SVMT8v96tsFVLC5hFX91Y+8mbo9sgHuCA44MVfCWW+sbxLRESLD3tH/QmbZav7rOqqTeozf950zlIeUwSTJG6TXwpI7kDQmohos4v1nlBmX2mzbNwHMFVPYcLuXlJgg2X0/wic2cEUry4zm8XyToWR/tlfBMf/8sxPV/OHXO8JJDO0CcsEecBLQeWHb3gy6Ab0sFlO9QP6YM85qomF2GECJyKaXMoAi9qgA1+s1I7dryGmaeQOruLPRMFNRZIKQMx/q/rfzDc2SIYoJCywpjW46+hAhSDaj3tnNwNlqi6KuP/bLVSdVT1svoabgxxB/dos/ZRM1B1gzlPBO7Mz7xcxv82C92yqrsQUq/sfbY8DZ+pI9B3uHP7og7KbWKIR87Nvz4wDYI5ZYH9ZBlP/hAdG0yLwJQ6SISI64vNgtoRc1lYF080e+2PzhyzufeXN9u0d3z79PBsWht+LGZ/f5dNwn/uT2BWrSUjLtZB1w3Qzwhxq9fVSbmH4bsU7E5mE8ZWFWxcXKFWRFQdHO7lLnXI3qVlGB0kxUE+p5paOPFDKVP0UgmNSwS1ifraJUHQ7TJlRzyGBzDhmZGRkZGRkZGSMwjPDOLpGrR66C4Jh2ECVmACI6sHqA0LRYYWoHOwlbRcLpYLV0tIZWLFCDNeKcqtrSuoltFMxjmgPxFhl5cOr1STjKBcgc+3AQnagF+5GukZYCwTN7FVh1F1fv0zqMI0DLCPajISUTgeaCJMXBydpMeKQaW1M9JQpk1qtSZtxCgSou6f1Mo9E4nRPd25x2/2gufXpN6XIZO1Tvb/9fV6qZ/8BZmBOfdliptLjsUQPpD3AHG7XYVnf1kiDB7rIb597f0iFCIFtiUlixlGzawiOEdFtPtbU/etL1CeC4CqFHv6v+drzpb+XqZLnsYLkZ498KrjJm56dvP2N0L7Zhb/I5avcPO6CdqYnDK4XwTGQ14giCnyhilmY2gSYtOp+27Vve3nF7CS261B+eknXwqZRs07quq2YCyQt6h7MhmK2t+lgunLTDQ4reP7BtaO0qLh1vHI8H0GkuFDfEJiTJhQztBH7gRNqBGzhxgeYwxYC7G2nLPbZIKwbw7SnvQqBJZPHvoPmZ34LVm3PzKNm4uqlmdtSAZoiLeUHKhN9IhpOFKwCCw6cuTtfkYYOvBDhcN7WiYlMM5REROd7b8XYb8M1b51xfedQAGcB7yOW3Jmpd5jTye5Yqmh3i/vkRLHyrB4GVhHjJE6qgX/irWb0BIalGwomsWkFNSyLbuv3/9vAGVhOUEfof4iX4zGAadQMZhE/otAW/aiewlB2deJ+oUyHuUXNea3p0ydFZhwzMjIyMjIyMjJG4f9v79tiddmyssas+i/rsm/nsk/faKTRhgA+HNEYEgJpjVEgJq0mKv2gaEyQpEk08QV9wfjkC5oYlQRDB0jkliDKA/ESYuQJocGWW0u6aYE+TXNO99ln77XX9f/rr+nDHN+YY46aVav25Zy1lmd8ycq//qpZVbNqXv6a3xjjG9eGcSSq+CgSDX2AsAqpsJJVOR+Uac13I5KZWUYVkm+YCM3swZcwdIat0KssI7opfpban84SlexyM7XAHoiEVyU9jGRGzRcQ/ouQnBGZHnX+rs4UTEntzPJnZCZOmISigZhqWZnuqe8BKQdXZcPW0ywFU2b4cEWAHX6fOI+Sg5G0kNE8J/WM+vsp1aAIiuNZdJmu3v/cAyIiem+ffB3fPGLR3w8yC7iX7/uU5S/O4dsIdlE9/oZ99CAh0fMq/uwiSwx1SMsHCYnGpNkjogWzHktmQS6Wq6KM1mVuVmCU+Nr8wDQ7CSmbnv0Dz5nBPH+c2dL1G6n9Dr+Yzvf+B/wMON3Y6Su5fsdfYUwJlVR8Ik2xApNQmTAArkc0LEij/ATbM/YHe5g+V0csYXKSz9dewH+rZFp2ak7p2H0Vfa9DW6kuDhZzIMOzjcX3VAasMH/n/rs4y/0M19qtwAwOGUIh4OCbyNcQNleNFZF5khOUzKOGWFWQvrQ2J9hJrjfMI1G2OrQTE+KTANcAq1lYaxLW++nmt4e30ueBSY9KRDto9ENsf1nzRWfGfgNx7/R9o9g/SBvBz/bRWeoot9Zp/rizzokD7izT/2AVIQiuWXu0Ecocd5zC8FQJib/FY/YiHd/fStfc7bHEkEqJtz1kgfLDkn0tUgVirMljGo61Ob51A1m4JXxqK/O1WJx4A6wl1d/CITP4NNjt4Xy4JuqgmD34RkoMBCqRz4Nn+CxYnKsvZhhWfRztEK0xkE9QLWccHQ6Hw+FwOByzcK0YxzmYjEgyzEH9BFzECmGqlUqsMYP2NPALnJMiUKK5ys90nvSJ6Dr4Nc067xTTaA4PG+WgafwVw7aMbC3orLE0e08L+FUyS1ddTco/WNq1gzJosN0t04VrkWQQEq+sdsFIic9aVzJxs1yrtGA6mEYwoncgqntLyoAlbc/S/d3/9bR8fOnTvLq/le/37EX2aXxhxfvS9s1LmX7ae19ysrt3qBzviOj1B3fk/8jRwB2vunuOmtVC4muIbzPzeMzfJaVeccvc//k7/CN3ymcJzCfEsr/6x9PX5VuPpUxzlHy6+tuJwjn5qqQefHGX1QVU11wnopZOP8Bs5xbny/XrbjFjeYcZbdyfElVfPGbmzXYd+BQqxnF1xNdGerY30zNZHueKiTA0opgXYGcU+9qWa/Ss7jA0nYivMdjEauQ1oqnha83P5FTVCz7Bxh9Yz2vi820IkmrUJhg0KD7I+VSZRRllnCusBhJSdHadLTW8JjODoX0+HEfENTGP7VTuNp7r2rfSmF29lPrk6jGsG+oejBVJ0nKqKPSeFTLESsDOZ303vJcLfranfJ4j9nN+c50jse8c8Dyxn8aMMJB72SyybEoLEX5XRJidiJZnZevsDhN9CKZR+wMjUQbuHWNGR07b37VQayrjb5j9D5UVz87PlTJSVjpqKIpoBl/GT1eWLXpnMPvKQO6i22KsNoTnhB26YlSUqWG3P7prNpoJl+EaBuPZ+DY/8fWf7jCHw+FwOBwOx7sN/uLocDgcDofD4ZiFa2OqrgY1UIWSrUa+pI+tyZFZOIGDrjaO53IKxSyfv1hKbuA8EE4lImo2bEKB2YYd5BeKt4Z5CiYASBhox2LUfXFa1mN5mnac3c82AZHlOOdrsSO8FsEeMyXHpbInQTYBsjsL3sfm46ADYmw+2anAl6l9xvQeD/bGywLGDFeQ/2xDgPUI+ay1SRAixllqZGiqy2YWNo3yBpgCm21+bu05O5VvOTexqZ8+bhIIRMDxEHi+SM+9vcjP//D3kxmqecQdhO+7u39byjz6E8kk/dYHk7zP5kU2197PJqxwUJoFz8+S6btRjvUnnK97w/3hzmEyhT2Kqa2iyn19fso5cTnwBeLcdz6Xr/HKJ5MJPfzGb6fPu6meQcsX7fO5F5C7YVMwcuQqk1i3h8gXKvb166HpKZyW2hRasBttvjhBEBx/5/G+PM7nWz9K/68fpue3ON7y+fLzRDv26/QMulv8bJRpc8HzA7HpW8Z7MUdBdid9Xx2z+PsRX/skX7PhsVtIZ5nvgcd8wIPCWFGmSCQgEOkeyJGgW2i3DgTSrEvXj0bJ+2COQkBPz2bQwlXmJPWrMXecsFgM/39euaovkmm62Uv9Luyth2XeSjJWe7/P+ZkPXyIiou4gzwXrL6X/N/fYbIn6KimtlgNmWpah2rHYfnes3CYecP5vuElwMFaLIEn1iN7i8fNH72WR8JdTJ+peyZ3o/fup7pDueeMk+bYsH+of2FSv7jbfO88pp/e5fvsqqCupY9GW88H3Od4uA+ZZ8xtbTNiQ3xkIZCs3HxscU/FQugw1A7EWbh9cxyQMGASYFCeSmnGZoasGzNADVxRVMeQ+Hwib62nMPCdrrd8e5v8lQQDLA2H+KO8TJy4/tWl/0sXPwBlHh8PhcDgcDscsXE/GUb/5wuHWvjFXA0NMmYpMxyBQBcEx2gl2W67Co3F6T9cq37lrq4YBjONtUVW70mFWTK8axH/X1GsyfmMqmGVEnFcHrEyJr75tAPPJzFeUGBlNf5TBAbLqVSviyDIMu0X5hGrCtCKlwudta4wL2BmjpqolmWxAVZaD0deveF4T5WWcbnNmjeItpDBMy8nFl3KAyUtfTszei7/GTAbXYftC9sKG1MbmDkuDvJjKnN/PdTi/nx70+b3EkOwdcPqyz6flrV71sl8+HbKu+b3PcLq2P3ggZcJ52hY/+P70/ZQPUoxj5EAJ3CcCOgbyHUTzlrnWsV62DycDYXqF8U2frZK6WJwxa8RBJ+0Jp2k7L4WWdfUaDn5qVEBCA8f6yriWWkFY2LB2YCIbzSaew9owEWACFl2Y7fK8REQNUqyFsv8LOz9+dtWPx0vJeFAWj0vFvN+uNIPp4umzBSNdqzvYXGZ6TxEQldsTkipgefqaIDN/QqKqu2AGWIm0IxBrmTKV0voBgrAgr5Q7yo4Z9/N7nP7vTrIw/MrXZfrphQ8kxvEr7yaV76OTxKxqa9nymFMXcj89fW+aNyAfpRk0SY9rb0+zY3Kj9FzwvESqnzcGEkD8EIpXAft+scB3FTS1Ni8LJtBHX2uMqdUphAfSgvxZ0xwfDZJ5Qjjj6HA4HA6Hw+GYhevBOAb2V7Jv15S34WV8Kgwdvkri06ZlIkYESLFaKATFod3MBA5WYq1OeQeWCYtu+DrqtIRP8jYvPhHps+MVRSGdYFZiwhJoSRvxiWAmgX3HQk0AnEq24R1d6IFVaCprF7AChnmkbvhAmx0c1NgnTmmsWKZYfFIqfltCMPJz34nYt7oYni3Ly4A56VUqMvSDAauobhN+mFm8tqzf6mGWCMG5dy8k5qB/mZlHrYXOvq7tGacuZFZy9YZWjE7n3mPm5xAix3czRXtxl1lJ9n3ql+lzD2yuOt2CfXD3Hu6KOgiTQ0Rxr3SIiofMgC5ymZ7r0a+ZcVzh+Q/9UcUfZ8Am0pMBTSK+QfgOH8Pc6JBMwrNtHrMj5JmmJaFRwiyRsFoFXZ02MduH+9Osc2MYQfh7tmAXlZ9guGDmE4wjxpFmINfp2YovYRg+U5lXuU8jHeHmcDgnDJigMNyeU7vy+bhdi1EOOZ5F/ecnVnwfn1fKwbBYju6D9A8kexr2dVy/mfwEdSq+zR32f4QbcYU1AnaQ32FJrIViLsW/ln1ewTQevpY2NEelxBYR0SH70qLNb30h+zu/9TXJH/N/f2ViI5cP0zVv/WGeMOCne/FSGt8XnEYQ/nmF1E6N+ady/hHZmx796wl++K4ZuzhIJlKxDg4k/Yphzow9niEYff1M7POpWCujkQfSDCMRUaO7hbGWSdFN7b2gvHT1+c9x07+8iMPhcDgcDofDcU0Yx9ikSGOTw52IVNLwiTdlrHgQTVRdCYylHIQArrrmjokSrAZFGFWnJdzBf8hEbGlGVBiqsp4Fo4oVukl9CJagVynvrA+nREduFYOA+5T0jRNLujki45YRnJNOcAZyyrQhhSx1xrVH0h4SEQUwl8x0BcWm5KhSPh3Sqalen9mXegcrV9pgcUtfx9IP1fg4gnnRLM+iZBytX+TZe3PEuYwJk2JOp5Ds2X9R2OWDtNxF5H/aWLJNfSW9WC/+OPjOflzMgOloY0T84rGdvS/VuXk5R6nufSmxcos3UigxxNB1hP+OGamO6yNMFSKmFfvR29lqDlsxVcYwB7V0plIUvrTM6MWt8nE8v+AyGOiwUGhnMf7g6O52NVyz4xrCPHL7NWAcdSQ3mEVmHiPSh6rxKlYHWBRQr0pig9zW7I+HfhGGZeT8kqJ0cDpBNGw6UW7/58UiPgnCijsU0i/qNLJGHDxu0rNtX0/+gvuq7Ml7UoQzfBRDxcdRUg4y49ieps/l41x2lUhN2udUm/uvpzEDFYWwyf0M/sDiX8v1ufvLR1Jm/437RER0fp9/xDg8fv2WPg+38T7MbcTfeb+2jtio4ApzZX/X7HjSyMLfE/uuAPbatboMEngEwy4SUVzxQ2CmkTiVpBaGt+y0FTNPJ8V8j/FTUqBaGQFsJsYYLCnarxL9c+grqW+QZsMZR4fD4XA4HA7HLPiLo8PhcDgcDodjFq6FqToFx0QKTHEXtD8c100ovBXwJlJUeSXgBcg0erlT560FDQwzHkx1IihNypyE0/H3oPjeZseO4YgDgYC3dvgHzQ2zGRRy2El9qeqZzXgwj5T1TfXAfRqTqTbhynEQvTYPszAhPWW8/mWYkBGRvLRGdqgApEYukgkmQstWiWcHNhtI4BLkTRbD+7N9ZlZgU62MCUTI9VWmBWOizjIKHJhwS8l1IFACou+nbM5UQuPiLmFcD87vq6SocIlA7tlKPuWOLeTdAVwz+JjV0FUDYvarx2zGPuHAkJP8/BHYs33vXa5fWReibDaLpm/X8rrbe5FzhOE+mGnEqbxSBi4pEiAigTnKfAm3ghVPEAjs0Pm72ZwI8zXMi81p9jMRp3t2cYFJWENEvXemPeEeotuXBflhopY6rLLdLMB9wwTQNOfDawd2GSB2gVgccLCZnltgwjUm/SJQwgTnZZNYZbDgWa7X42WAWhDdU0DmFtyLlv6x2zhgKD5O0letev7LkxSQ0p7zbwSbrHfKBUGGKMvwQHB+eZwv+cJnOZDtQTJRt3/0VrrmOQdfaTF0tDmCni5KkzUR0erzb6bPL3C/5Wfc38lzwfkraaBvkJBiD793xixNI+PPQMZfOzw+V/6SY4uyb9NvTg21KJgRZPe2WH7qfPP4zWETdQNTtTrPrjL2hxebtp3HiulbTNY8ZhHESZTfV+S9iY+Bq8WTwhlHh8PhcDgcDscsXAvGMQYWxexLhi8BwSJctpYy0LCRteCYLAwch/sM4IQfmJGAHE+nslOBMUB6vsassImI2gteIQakwysZJo0BwwIWSqcHg7O7OJzH4rxEigG1sjAXM1ZxshrPFEIWGX/Oa4zOMI6aUcD1wSoKA6nLICjGCLGrujcINthwSjh+Tu1GlWnQttZ5GIzVcGUn7LJlhtQ2tLGcrx/26dzm5fdGC4rDcZ1ZAQSR1DqRXagXclRoR9MvauOgMcFccj7lBL5FkA1mkAgmbdjPIGOisxYE3gAAIABJREFUU+blOk6veGtsVt4weeilZbIQLxzO07edDoJbls8pcn/TQShSLaTlxKcK6kKgi3SVLeYGGpaBSDj6l4jID28mSNBTU3xP9UBkFejmYWAbUhTKeZhhbSF8rodcJWUnUTlGpP1jeU+6/0ugkYUEuD1FrrknBVJt6t8RmevK60cwtseZKlwfpQMv7jJzD4kdPV2w7BTSCCIoZv1QMYTMNDaPmWE0wX5RzZNoo2DaUWSuUiE+Hkw+y3kd5J/6ze107osXAn+WTGGdwcfFzHeinKbPWGvqbKL5LPa9g0zjXBRRQOnDMo9aXidw5ohmSpLIPBg0WaThtQb0PjZPvbnVJJRkCqkHyTwpnHF0OBwOh8PhcMzCtWAcKaRE5OJ7p97Io2XOZMfwNFastJBduYSd0AKbYFbEZxL6vvp8Qu2VTA4p37MWLB+faIdUZIqVkfuSkHyc11yH9H0xc4Yqq2eDhcSsFcGYHIbePkey5ykg8iG41m4oHTPATq20ZUUNaq9kTDTAcIh0hnqo8AvpcR6kHNyUfpHp/9JnEj5HmnERxhFSHNwSjZJGENbcyFfgu2a8bJqrGlstTKhxVYVfZDoP7pPrBU31/XytjjOX7djXEVIcy6OS9dfXBCN3cQ/1yxVcJ3ctWj5mXyww7jNSWtbSmI2mvwx6PNX9rPQ4knlGWMRhmbFLoM2LcYH7aSdOIBaJkkUsninGBJVsEfov/NWIKIt7g33qhgLsMibWpQRNOaZRD97WIdUds5+6rVaQkTLPWBMl6Ntg+zFmVLpE8W/mz7AwguA1ya/nxEKK7+AY60nKwoFrQrpHzT+rB8k3cf+wFK7vznIfwBhrWc9//8vpQR18SbGIEHVHetU7SWzcyi0R0TA17D77hp7lhAHxgBMFHKZ9YBo3d7K5ANYLK6g/JZUz+F2qsZIYBqrKcviTuNI9ndvd80WF/bQyPFLPhZ6kuGxfbihGHLOSA5Hv2jPFuNzZB1/5XZbhDSZUvxfw79DTWG0qcMbR4XA4HA6HwzEL14RxjMlfoOY/YdmnGb6JNq0g0dDvcVq01viBVdzKhAGShQD7Z6rVcl51s98QorNV1LhEQZtMWHJezTiCselK9kgzTTny0TwoHdULxgzPQPy1nlOW+icAVkehxnJa5kH7OGL1v1wM95nziFAxoquVjyMi0MSvsCSJC5YLkcxo18w8qs5kWKOAh6z9YHDcgHkcdu5BcB1Y52XesWPfW+n/3E8RxVnA+NJqFl3Osyr9NM/ex4zteT4f/LVWj1LZ1RF/HucHBtZK+mRbrrD1NfIGGpQR4Dk9IyMhUdSGqc1i67ms+LOCMYMAuGaC2IdZmDNhrDTNOeKnOIPRz+oHmuWEDEAor63HQVuWqWIkWjn7Ww73iwB+ZS6V5xXNc5tg+AbPRtdp+Zx/os7PR3fJHGSYRvH/VM9/8SjlfFtxys4tKxE0Shce/b1h68X6KD0DnVK0+VISF6d1Oo+wyoiSv8hlsY32E6sYulQ2Hp/ke0C6RGYwu1vph0XEvimrCaC/L47ZT/P20E8/n7j8LMag/F7yvu0zDtCrhH0x0D9L9r2i6sxZWpxqz7Jdlg6GUqRiaSWjCiF9sNNzCxyK+XvNfxFthPiNifrNgTOODofD4XA4HI5ZuB6MYwzUXDQ5NZ/SH8L/EulZYQXAFnVN+XauIeVH/Dm0n1rWVjSOHerEoWefAdFoRARvvmbPuo/dXpnGS0enSmJ5wxahfr1KCYdzt7xoXj1O510ppnCJMme88uwqPkZgxcCUdeJcSgPAvweRnhcVBxZTNt9cvmb21ainD9S+ccEyD02FwUHZU34YwvQN69OwL1C8lR727iA3QM/6dft/tKUCEiE49F8cPD992BKp88xzUykClxel/9j2dqpPPBj6cYEF3IrmGrYPrw0/XfT17W29D/dQfi8Z7fKaYB6bTekXSUS0PSzHhrDhxflSp27PxiOuc9Q5voPFHWdLZaEv7KQqa4Q4Jfpw6NZHtCktCki51qj5ZwMNvrP04FdnG66nYq0fp2hbsJAyW+jIa/zP/aJflmkiiYjCqmz/nGYyFscSEdEB92nWbRSGT/u7yXzIn4uKn6Cw+6gzf0VdtFsxzynBMPnaMmCVBsLZ+HwBH71JRhRl14vy/BqYv2Rc9sV3IhpGvKO+itGUNurL42NlzgqPUpvvfx6sYvJN3Nwb/qQuj9PxqzcTS9m+lRnCeJa2ET65AeQu9Zy3n1OREpGkulQOdfLcYXGCriT8GomyTmt3wLdZmUssBqomuskw70z5SF5yXq50sQ/zT96vjrME9sQtTJa17OEE7LwTmPUr0lZyoUZ0HHkcNLkS3Yb78oxr4nh7g2Gt9HJ5ruy3mMjgG63pUv7g7oTfj0XFyjXqS67rdXkRh8PhcDgcDofDXxwdDofD4XA4HDNxLUzVoU8iqdacRpSdjQfBCophlSAR66s6x/GzUmZMaFib6mBahvm52R+agbZI28WBDDAB7pTZAI7KMF8PUiLqoBYxq5cmby3f0qxhQmfhV5i39nJTS2oz/mzOYEaGOacijTOWSk9jLKhlCjWZjRmmK8GMVGRi8sP9bnWUE5exJiz0gZoZrrNlVYdBQBSbwGG6LoBgEZgrjQB4Lf2lpCVcVspIkEIZdFOYdnYwqZm6aNMyzCISNcJBWHCmL2677NNwM2mVvE/TlW0TdgiWoQGkuxtTejP0sJgOoJFtNgilUlQsudYlZVhm0vxmpcIQTFFLlTkhGyWBKDZdn4gv6+AwCEXz+fCctDnajNlYC9AZG2tPMISr5uMJ0fIBjAl9ENhHlF1mBn4KlAW7EWgogufKtci6u0jqNTW+pd2MyRpzlJoX+4eP0jEcjLJmc/niWIlxc/u3j5NJOTxMqQvjSTZVk02zCJMmGn1XMbej6lQB6or+JW0/LGrnCfnZfNrYllqsiFzMfNYOf7tiavryxPr3/dJrTkbR1rYhkIo/CcFial4cEwevXMtWr27erkSpjWEgJF45puYmZOCMo8PhcDgcDodjFq4H47hLIsOhwiSIM7/1k9WLVLtyMou24pRWQ6ISlV4LwCGi4jV7x0wjYh4gKq3ZP0gggJURp2S1KO32Syd+K0/SqwTqjcR0lNIPCNRJX5iNXJWBElq+BakQF6fpRltehTfn6YRBKUDYgJm4t+Lzqu1YmW+HKeUGqKzeU7WfcLkJBoLZihxIUFmhm/o1R/na4hxvl1DCcE+crxJM1IBN3LJUxj7LbGgn5BGWVByXa1I7YKbZYXy3pwcJf5gE9no5LZI4ZsTrFTfYTPS5iL6HQBO9Us/q83x+Hg/aIZv/3V2UwveFfBSCt/C5K/ttUOkXm5GVcCmiDYa2ZO0K2LnEsCGTLIQRnE//c8NxoIr0cV3GBEtJdZcqOEbGlJmjdjX6DxQ0hPTBqg/ZxGj6uK6D3Kuw3qWFQbOJU0ExAyCwZD3jJ2bCaiBBV4PUoiogQerFc8F2GMwSO7MN59PWg6bse6PMI1FOBchSOIGlchZHKi8tyuJZsLSOFhIfzHtyX/Ugwiq01YbbWqwZFXH7bNUy9ZxgCifHxNi+yvbBed6BNIM2MYKu1+WXV2MF7Fwsx0gBCfaDJYB/j/XvurmoTD+FrhX36YFVhE+/U/OGUd0SVr6Yo3ATprpaBhD7aiykgTOODofD4XA4HI5ZuDaM496DWPUngr/KYOVU+GbxYSaFW/F2fdlLtH45Fwaz9A8pVg2ysCz90xq14hfpFKSjYqYRLCMRUQ9GCSyP8X/QsiR4FvAnA4OpV3EdXzPwQ8A+7VfZbFjG53Eqsz5KD3B5nJYfkN0gImrO+f++ZIaKVbNlGiEJUVmRiR/RnBRi1i+pxky05cq6YDINGxks66DLoz6mzsUxYB5qch/mfGHPMA9ayBgSDWCb8pKzvBf1P3xqpZ/oVaH1jRTGcejME21TVXwchWlkX0dIP0TlKwQ2Rronlr1axJbZopaVRpYnzGwrFrEVxjIW+0RsXfsnWcvClK8jqtXLMlxtwz/l55Q/YzR+ggVTBEkcK3ujpV74WUCGB0wjfFjTbWCi4WcgbCBS3in2lUx6QmnHVa4X+qeR1KqNI+tXKKL5TyhHZff1exM/MXNSnqJ+1ie0sHiAceR+Cr9izSZyWwRr8Vio+nXl4Bj4PCo0ax7fwtDyvAhZHaI8JjB/8bXCWg3ws3FBcovafJrqktscFhjIge3W6GfqPPbxTv02zvF/NER5NXXnCLVXTaH6NqE2X1gDpL2/WprVSX9NMI3S9YaSPZDqsUxjUPkAsa1tYVEot1/oeXFEtDzq841QxtqiKZjhbOqMo8PhcDgcDodjFq4F49h0ROuHMUeVal9CE3WMCOrCNg/iBjrWeDuvZOWxQZe41qSvA8pWAhazWxLXSz3R3kZML8rPtM8wjeZVPqrlUWYt0rZuf/gs4KOUnxf7xB3k1TcEnRen6WLLo/S5fsQM5KN8wtWjtApvmXlEKrJwrlbnYNlQh5rY9wjDGGrRlzMipcUXy4oa6+8d0qZJxdKlFIuI/6UZra+k9i8zwsBVZpV9nYTZAOtZVJ63dez7B5ZN0rWpslZNoCIZEE3m+syy6WsyA4SmFX83zVzy/8a3ESmyimohhRUYbSM+zidIZZFFjRnHdjO8wRZaxsbPrOaPNBDiHeofK9a1PEZvi7br1ZhGYXPB1g3L5IhdRNKXfmZEJD564rOHeUwxjjmKOm3btaVPYatCnfvAfagpWe+yeiZaGWL0mikcSZow8GckGmcaFbMXRlix8uT2YpczHM8LmRXmNqrV16hLVP2vVyZHLNhKzYRK2zCrDnZzmY+NG5N4QHZgrpl4npiHdP24DyKxgfxeFj525WlkvmiG1xoln3RROyWNRQ3TCBs5su/tcn+s3dOciO6cctC8TBTTGSZEs6tgOUfmEtUXW4x9MRJYljIfJv+auI2inUfur18Ot4WpPsdwxtHhcDgcDofDMQv+4uhwOBwOh8PhmIVrYaoOfaTV8U5odS0XAQHgznqxamFsw6ziGK1SM0sMfARCUVecasWUVTGPW3N4VYQVVlM4Ytt7UZYMa76DNAtyjhIR7Tjwpj9gM8s6HbQ6yMrPCOU/ZyHs86PEV5+/lbYfvJ7tGvsc2LNic/bqUTpPo53mIajdlyae4j6NSXqWccoExdQElYX2FxOgbgCT37armHYq5utRTJmobZ1h1oMMjpbX4OOacwSPpHqi/7fnKscxXCDYpICc7bGbeIJiQlEBIbCutMY1QgfZwGlbzCRw2ubtugPDBULy+XI9N7nvQDIo5+TmMioeQKSkuHPL/Zqc7anO5X2JWbRihh6Y64syz8E0quVhYumWkKWiVDsuyj5cm+sEMBWZeu7UOh/BQ+LW0RcfkyjGkX0+GKZzJHcgoVQI4BuZrV3NRQV9EG2ERhtvl2BF97U5zQa0VeR4pF4wFxv3mlQfBM4Y+Z2a2RhlzL4irzVP/IGVyXH+oIJwbBBdtHOoDkI082rOf64D79hEzTmqe3GPUr+X5vdMXLym3gamgmTmBMfYawOTAtvPyYVhol6TwTA077VBB/DJvDpwLVJlJJ4K82v63qjxjaYO3DjRvP9oeZ4wMFHbKJ7szhT6S26Y6r+zFs44OhwOh8PhcDhm4VLGMYTwCSL6y0T0RozxT/K2nyKir+Ui94joYYzx1RDCVxHRp4nod3jfL8UYv+fSWvREzUVPYQcH8vwW3EOcmpm3LBuhgwO4LFZVT5Iuq7a4x//ylm53qH/tC3stnZqIhPOnFkAWOYfytEKsat9pCZQAu8aM46GqxN10wO17p0REdG8/0Tsv7p0O6rVhWufLp4fp89YdIiI6abWkR1PUZ8kBNbGf0FGoCRajp2GVnJdU5Xb7/2UwTGMRkGBWTiLLo1IOCpNxUspihNqaqjdsYqU6wlqYeygF0/ne+ZLtesnHctDSmXq2wi5zwAQHNhUyOruybGYShixDtB1Mr1y5v7dgHs3giFMMALqxYjDBimLb9hB1z+dpmQi3K2EbREKU2ZNQEr8lagwjEdXSHA7zefGhBcsZym01VmxRBsVY5jGdx8jv4Fo64A5sfGWesNfueTKQK4hMWa3fmu81mSzrEF9hGm1QjDCN3ZBNF3Tjk3G1TYiq9yB3Liyz6rc7U49K6lO5P7FQDBMRyPCRtIQmk0RTm9xRV2YwdRCgBB5NCJwf7hf1E2mzDiyluiaMRhHWDP6uZZ8g98T9FskEqsExdgoYElWjMjX1mxkeL7sGbNg7h2pavbGyT3Li2jtANDsrJ4xbBNOVfblXAxUWuh2/EwUzWBoVyNTLTymsW+MYBFLWkirMaKM5puofIaJ/TUQ/JheP8W/KNUL4ASJ6pMr/bozx1RnndTgcDofD4XDcIFz64hhj/EVmEgcI6bX4bxDRn3+WSgRKPjt449aCq/BXBKsiC0ctwSF+Ofx9DmFVYRfyRfmzL8vUilripvD3MX5WkspQveU38PcZkSKAdE4BLKgRSq9WVMv9xDjev5VSYX3g8CEREb24yozjkiuyZbrj3uo2ERF1vLp5eHxPynYHqcx2v2SLrGDwOw7LSlT8IPsVUr/xB1b1qu6BV/TtGSi50v+qSDmIa0pupwpzAwbD1k+fpyv9q+CTBWF2LVeDejTMNuBTM1X9iMeoZqvB1sFHUnzs1AwAxhEr14afjU5vdSk0W2d8i0QiSis5MbndbsqxUvMLHh3XVYer+lei8QX107pURSsJVTufldmq+RHJI+C+N+YLSNlSMciKWrtfbERh7VdZE/HWx9b2T7CIg+NraUjxvAyjKnNKza9SJNdq9cGPA+SCKgL91gpSs3TY1IKDY3LZoES3R2GvYRMaqGvJeIYcFU6h/CEjJIAg4VPpdtJXrGudtlAM3e7MSfQ91IvoMWTHTT114Qwu7236SZkSGbehE2P7q5DxVDuQP2vH2wQjmIO1RUH8uHmc87tE1RhnK29lg3RFJunI+Q3wrD6O30JEr8cYP6O2fSiE8L9CCP8jhPAtYweGEL47hPDJEMInN5uTZ6yGw+FwOBwOh+PtxrNGVX+MiH5Cff8iEX1ljPHNEMKfJqL/GEL4hhjjkT0wxvhDRPRDRES373xFjCHk1ZZaVbYXpYiqRFuqFbtkOysDNAvGRVYWWIzuypWZZjMao8mahT+H26yApmbirJ8i2J5mow6wKRUnVoPi28XX7lCvW7nC73shPeqvvfsGERHdXz1O25cPpQyiMx9xODYYyOO7KcLv6MV9Kbt9kP5fHqfvmzupyyyWavUd03larPjB2unVMv7HvtOUmguiuOEgXzPu8WreLq+0PxKvuvs76bjdQTrP+YuZCdjc5rRbvEn6hSJBwO6tH6ZcjQtOt7h4mBwQw2PFOpxf8C0gGq4Ufi7ukz9DtxyWwf0hypIZx/YoXWv5gmIzjLA8fB316lQit02fWZzlDd0B+xnyY46cRrA9UOklm5Ji33WlyHRUMgU7+GEa8eB+P7cR/E77bTnWdEXBqIONX1zE8vtZngvQbie3+DRmvBMRNRfGtxQE8G64Tb6zLyb8LXVZEWU3TFeVZeT+0B+k9uv38/Ta7TGzBKa3otTwJGlRoxHuFl+0GhVgmJHCKiI+nGXn6VeLQVlJQ4g6IKpaM2iW7as5om7KVIhy/krV83mZpZ9SP6j5Vlt0FQYUwLjGnGxFvnXRC+4srRH31j6OEIK3Pq9T1hpYTjBHxFwH8dPcL++zYK/lGryvyv6NXHpr+iaR+hGjYl9ZptxW9Yu01N4U6ynk2PiAGOypnWfE37l+rRnnw+laew9D+lWsirAyKh/ufs/kTt0Nx2DflWND0r3ytRYLldADcy/UMETpQifD4MOhxoE4iZXyq5T3k8uZx6dmHEMICyL6a0T0U9gWY7yIMb7J//8qEf0uEX3N017D4XA4HA6Hw3F98Cym6r9ARP8nxvgaNoQQ7oeQcmGFEL6aiD5MRJ97tio6HA6Hw+FwOK4D5sjx/AQRfYSIXg4hvEZE3x9j/GEi+k4qzdRERN9KRP8shNBRImm/J8b4YHZtQMVr520rqzFFP4N1nWGAx3lqqjLWJDxWl9oxtZy4Vo9Tm8IGZnDraDwlYg7TgPKIX7bp5Cu2662Zf35xcSxltkbp9YK/L0JFFNfUp9kyHd4pE1Y3YZYCYJaF5Mitw2K7mGaIsrlmaRpSy07w524/mXK2bKru9pR5ls2yu1VpDm23KviE67PYQzAM54/m84bz7AYAqY1gneiV2TIsTJ1FpFeVgWkZ7WaCZZZHSiBYAr6QexbnyPe5q5mYDGA6kWtL5Eo+T+yNeQTHwkFbi473pcmjClyzQ4APfyprIUzBcBmQfSZIiSjfn5jURINZBxOVlRf3BGV+sTIw1rWlUf1DAtpwDMy1ymRqZXjwSHtlwpU881PC3wa4F12fvLNuQteYk3N2/GC+TEWbZVBzbSI2cjlV07JIck2YXG117HmmzNJz8mXPKGNzVGvB/0FwTE2GywbFPO+AQjyDikndujLMChh9Srxt5xafiIl9T3L81DFj+wr3kBETdXEs5i0U4fFeZA8xJ8c41dI42AWTtZjH02fhcWHmcjFrqyEipvMevwO8YxtGy0xhTlT1x0a2/53Ktp8hop+59KoOh8PhcDgcjhuH65FyMEZqdr2wIL1OJ4jPiZdgcXYf92XODOOU07CFZQwnytS+j6UvKpzze7PN1Gun4yTsPRjBZiKiw0Vy2r67OOPPJMPzSvtYypzEdNJzE9nT8TKpVyufRVcyVe05y9ecK1Zs0xVlJK3gUp0fK/IVxK5L+ZvyppmBA7MnTuaKwWGh2809ZhwP077N7Vz37a0ysAToNfsEp2FmGmWlzs8m7HLQTmOFhU0aRSLKATOoZ1V2BQ1YsjPA8vUcS9bePeD6ITUZBy3ogJC9OuPY5arnIBGwdSz9s1PPNNgVdY/xyKtolU4wQMR2IC6t6gWGEeohF+UnEVHLIuiLczCOkAKq3VMojpeAMj1f2AA5tG8R8GLqDAKZWU9dvwUH5zXM7oi8jGa8Vsa5HZJVOs0b7scyjzquoSv7wWDeqUntDNjTp2QZrVwQbwhzAk6KA+Ggz/U4vxiWaStmHhoyfGZncf4qKqlObb1smtDJa5prF2WtZUEE3rUA+AjTqMvMSXUKjKV/VJaYnoMW+yX62/zT1zAI1pwKannemHEtSaVXE7IGphjRkcOsUHZZnzJgqKpNBMuOKMJVmD0cYlKpEikrCtdjJ2lgucBSBdJYplDmZnWdnbH2gHnsdL34kiY4uAZPOehwOBwOh8PhmIVrwTgSEVFPInhbbF6WK/R+UVkijLCI2n/RqgFY9q+6MrPn1S4IIwxhDYNE6tr34LJja6/2TOTBVXGxzKvWA2Yc4du4F4bLh/M+MY6nzGK9tU2s1tFFkqTpz3K3YOKSVsdgHNN5m60K478wFA77/xSrbzCNkPlgCRrx77tQGkVgdeDrWBPrZUByZ3uQynSHinFkN8p+yas1EIZqtSYSSUhpKX5pC96f++SCDsq6E44ZtuLA71O3OQR8xU/NSJgo0eSGn2HLPpwts36NWinGLeQYJnzEsIDlS/eSulDJBNkVtdkRFFML2ZtB2jjNOIJp5OOY/C4kdlYnLC9xCmbP3ktuczQFZIbEtacyiwnjyISXbkdZURsfKGEclQB7y0xoewrldD5x4WS0LqqK/lqmLuTDMY/hsesyIuVRMr9gVBvlzyjSOJbhm8CUeL/d1iAZg3r+o9fQLJ5h5aMe12NozbiuMJKWyZ9iHi2rWGBnx65i0e1zmZh34tqYt2rKzE/i02jrPNWu1jdUp1kF4yhsPH/qfjbC5MUag3aFqLJ+BpJ+V6RoKn17xnlmMajGz5AsC0iq71lWUV9qW+6DH2Qh0o4DcD883mP5tbyW9WPcqEQqPOdlX/dye/ofLCRdCmccHQ6Hw+FwOByzcH0Yxxip59WfZoR2a4g4lyt1zTKMpTwqXA9G9tV8HaNdrbVxUDYY3zV5g9eLwRk+SnL8SHRko1Ync/wyO6400tAhreAbu9tS5kGXFJRf27yQPk9TisEvHyeKrj3KK9jlUarX+hEEeOHrpVbu8O8Rh47UOP3tPSmC6Gf44IjPGIsBN8ohDz6TAFjKXomOY2WNKOodf3b5ktSvmL2CnyjavM3POjIbttsv6SewZOGu8h9alMyPsGK6LzBD0Ej0LX9XrCz89xCxLYLi6DsqYhP3vuP73fHY0L6vEkkO1xbTf/W9ix/LBVae42tH8RfEMYpxbC9Ah5XHFL6Xwjimz+XjVHipGMflY1YBeLTh4/nZCouSnz/YhO649H/U9ymBjh2uze2pVtYt9zmwbJbVaS8Uy3zC/rvw4wUbXKQWRaq7kkGuETeW7amnVAzFJWpzg6g4II3mFula9SQ1ZDLSNdWcgn1mPhP2UzWwMKlIg4lo715bH0o2XULfp2BTGFb8Kgdi3FP+jHP8Mi3LWewzEdIoW4uYnoJlEfHctV+jLTPmx0g0vC/4bSrGEZH8wi5L++p62HqOX3LASk79Bj1vpnKONa+Nk9/nX2vkuFApY11X1bHwZZTnPmWZtNu0VQoR0rifSXMqH2NULDSzKb7euAZ/Lk7GrW9TcMbR4XA4HA6HwzEL/uLocDgcDofD4ZiF62OqboOYqGGeJiLq1jBFpu+QVqk5eNvw/YLdvYRy1yY2BFNYU1hhEhPzFhza+auWz+nLT7m2NuchOGfEbKYdVZG2VM4nlqJ8M12PPNRKi4VK0e/Xt3eIiOiL5+nz9dNkxj59nJz8V6f5fEsENJxCIqcmU8C0+h4HwLDjeHcrm5e2t1igex8BL3wo2H8tKD7ihF+TtplqI+sYLkfHYRlRJuJnyfFChSnXiupW86Yb86KYSs/yeRan6f8WbQ7TPCQc9tdStruVOtRuv+V6sbn2QLU58k/L2CjrorfhHzEmUeqJAAAHrUlEQVQzbofP1DqYZxHtvA3m50GQWK/LsJmeTR8IhFmeZFMdTNTtCZuq2QUiHCBfeT5fxze4PDXmqWJcltdGrvv2TOV23ZoBaYJamk2uH/4XIXgO9tB52MMZ5zDHMWw6bDbKhMtzGvr5rrGdUt3PYG6qmKrh3oB7qZi1JeBP8onzdk0XNHABsqawoA9JGAm+KuoH0+tUTuinwWbCfjbHHG5hzeNEl0vs1H5zjGm5OndNmJ/FBG/PMyXTY8zb2oUHv53iboW5ecpUbUyuVfetsUCadwJTJvA5/lv2+Dlm46lr9eVz0lI7Oahlqj7zt4/KDBUucTxWjdSONjmLu5HI66XvCH5N5TFnjtRPwRlHh8PhcDgcDscsXAvGMYZAfduIYC4CYYiIdky+ICignxD5lvPVpC4MGzkVHCOspgTH8A4V1o+0Plj5o+6arMEKQFZnpW9t2lQqb1SCDZSMCJxfTaBDv8tnfLxN1OyDTQp0QXDMTi0RjziC5GiTqKrj8/SQIfDcFE61/aAeFnDOxueOpWM2d3L3gkA3AjmsKHd1NS9sJBfRzsNGOL3G7g621chSYXx5AxhIrp9OYYg+KIwj+klFygnPEMyXTlAm9eJn2xih891hLt2v0snB1IJ536kgIPwfFyVTrtnqYFJNBSsIS+PPEs+mEO6+KAN6rPA2UWYlURZMI9hrIqL2NC2Lw2k6OYJPZMgogXIwtIvzemCOvj5Wz4uzjq+jGUJE7ZiAkAVErxX7jaAYyMqI3Ea+0Xialu0i58LBTaHTLCcH/SzKdiiub0hIkRuCHI+WwMJ4lLkAN67uCX27JmGGa1jmU8YBM1V6PM2RlxkR2n5mWFbxWdIpEuXnpANOxn4Na0L/YAQtm6jPh334rD0TE/TzNALuUTGOZKwszyoAPgtvl3yPldGpXeZZ2cSxutcotc4MEhmCFdPO4FMVWTz587LMo/6ef0/sHJ/LC9OI31IoCp3nush8vbm8fs44OhwOh8PhcDhmITz3leHTVCKELxHRCRF9+arr4nhqvEzefjcZ3n43F952NxvefjcX/z+33R+LMd6v7bgWL45ERCGET8YY/8xV18PxdPD2u9nw9ru58La72fD2u7l4t7adm6odDofD4XA4HLPgL44Oh8PhcDgcjlm4Ti+OP3TVFXA8E7z9bja8/W4uvO1uNrz9bi7elW13bXwcHQ6Hw+FwOBzXG9eJcXQ4HA6Hw+FwXGP4i6PD4XA4HA6HYxauxYtjCOHbQgi/E0L4bAjh+666Po7LEUL4vRDCb4QQPhVC+CRvezGE8N9CCJ/hzxeuup4OohDCJ0IIb4QQflNtq7ZVSPhXPBZ/PYTwjVdXcwfRaPv90xDCF3j8fSqE8B1q3z/m9vudEMJfuppaO4iIQggfDCH89xDCp0MIvxVC+Ae83cffDcBE+72rx9+VvziGEFoi+jdE9O1E9PVE9LEQwtdfba0cM/HnYoyvKh2r7yOiX4gxfpiIfoG/O64eP0JE32a2jbXVtxPRh/nvu4noB9+hOjrG8SM0bD8ion/J4+/VGOPPExHx3PmdRPQNfMy/5TnWcTXoiOgfxRi/joi+iYg+zm3k4+9mYKz9iN7F4+/KXxyJ6M8S0WdjjJ+LMW6I6CeJ6KNXXCfH0+GjRPSj/P+PEtFfucK6OBgxxl8kogdm81hbfZSIfiwm/BIR3QshvO+dqamjhpH2G8NHiegnY4wXMcb/S0SfpTTHOq4AMcYvxhh/jf9/TESfJqIPkI+/G4GJ9hvDu2L8XYcXxw8Q0efV99doumEc1wORiP5rCOFXQwjfzdveE2P8IlEacET0ypXVznEZxtrKx+PNwfeyOfMTyi3E2++aIoTwVUT0p4jof5KPvxsH035E7+Lxdx1eHENlm2sEXX98c4zxGymZVj4eQvjWq66Q47nAx+PNwA8S0R8noleJ6ItE9AO83dvvGiKEcIuIfoaI/mGM8WiqaGWbt98Vo9J+7+rxdx1eHF8jog+q719BRH94RXVxzESM8Q/58w0i+llKdPzrMKvw5xtXV0PHJRhrKx+PNwAxxtdjjLsYY09E/46yOczb75ohhLCk9NLx72OM/4E3+/i7Iai137t9/F2HF8dfIaIPhxA+FEJYUXIs/bkrrpNjAiGEwxDCbfxPRH+RiH6TUrt9Fxf7LiL6T1dTQ8cMjLXVzxHR3+bozm8iokcwqTmuD4zf21+lNP6IUvt9ZwhhHUL4EKUgi19+p+vnSAghBCL6YSL6dIzxX6hdPv5uAMba790+/hZXXYEYYxdC+F4i+i9E1BLRJ2KMv3XF1XJM4z1E9LNpTNGCiH48xvifQwi/QkQ/HUL4e0T0B0T016+wjg5GCOEniOgjRPRyCOE1Ivp+IvrnVG+rnyei76Dk1H1KRH/3Ha+wo8BI+30khPAqJTPY7xHR3yciijH+Vgjhp4notylFhH48xri7ino7iIjom4nobxHRb4QQPsXb/gn5+LspGGu/j72bx5+nHHQ4HA6Hw+FwzMJ1MFU7HA6Hw+FwOG4A/MXR4XA4HA6HwzEL/uLocDgcDofD4ZgFf3F0OBwOh8PhcMyCvzg6HA6Hw+FwOGbBXxwdDofD4XA4HLPgL44Oh8PhcDgcjln4fyybJ+wQs7TtAAAAAElFTkSuQmCC"/>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Google Shape;207;p33"/>
          <p:cNvSpPr txBox="1"/>
          <p:nvPr/>
        </p:nvSpPr>
        <p:spPr>
          <a:xfrm>
            <a:off x="3903576" y="177708"/>
            <a:ext cx="1147431" cy="21602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b="1" u="sng" dirty="0" smtClean="0">
                <a:solidFill>
                  <a:schemeClr val="dk1"/>
                </a:solidFill>
                <a:latin typeface="Exo 2"/>
                <a:ea typeface="Exo 2"/>
                <a:cs typeface="Exo 2"/>
                <a:sym typeface="Exo 2"/>
              </a:rPr>
              <a:t>L-Component</a:t>
            </a:r>
            <a:endParaRPr sz="1000" b="1" u="sng" dirty="0">
              <a:solidFill>
                <a:schemeClr val="dk1"/>
              </a:solidFill>
              <a:latin typeface="Exo 2"/>
              <a:ea typeface="Exo 2"/>
              <a:cs typeface="Exo 2"/>
              <a:sym typeface="Exo 2"/>
            </a:endParaRPr>
          </a:p>
        </p:txBody>
      </p:sp>
      <p:sp>
        <p:nvSpPr>
          <p:cNvPr id="21" name="Google Shape;207;p33"/>
          <p:cNvSpPr txBox="1"/>
          <p:nvPr/>
        </p:nvSpPr>
        <p:spPr>
          <a:xfrm>
            <a:off x="3995936" y="1840369"/>
            <a:ext cx="1147431" cy="21602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b="1" u="sng" dirty="0" smtClean="0">
                <a:solidFill>
                  <a:schemeClr val="dk1"/>
                </a:solidFill>
                <a:latin typeface="Exo 2"/>
                <a:ea typeface="Exo 2"/>
                <a:cs typeface="Exo 2"/>
                <a:sym typeface="Exo 2"/>
              </a:rPr>
              <a:t>A-Component</a:t>
            </a:r>
            <a:endParaRPr sz="1000" b="1" u="sng" dirty="0">
              <a:solidFill>
                <a:schemeClr val="dk1"/>
              </a:solidFill>
              <a:latin typeface="Exo 2"/>
              <a:ea typeface="Exo 2"/>
              <a:cs typeface="Exo 2"/>
              <a:sym typeface="Exo 2"/>
            </a:endParaRPr>
          </a:p>
        </p:txBody>
      </p:sp>
      <p:sp>
        <p:nvSpPr>
          <p:cNvPr id="22" name="Google Shape;207;p33"/>
          <p:cNvSpPr txBox="1"/>
          <p:nvPr/>
        </p:nvSpPr>
        <p:spPr>
          <a:xfrm>
            <a:off x="3995936" y="3425214"/>
            <a:ext cx="1147431" cy="21602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b="1" u="sng" dirty="0" smtClean="0">
                <a:solidFill>
                  <a:schemeClr val="dk1"/>
                </a:solidFill>
                <a:latin typeface="Exo 2"/>
                <a:ea typeface="Exo 2"/>
                <a:cs typeface="Exo 2"/>
                <a:sym typeface="Exo 2"/>
              </a:rPr>
              <a:t>B-Component</a:t>
            </a:r>
            <a:endParaRPr sz="1000" b="1" u="sng" dirty="0">
              <a:solidFill>
                <a:schemeClr val="dk1"/>
              </a:solidFill>
              <a:latin typeface="Exo 2"/>
              <a:ea typeface="Exo 2"/>
              <a:cs typeface="Exo 2"/>
              <a:sym typeface="Exo 2"/>
            </a:endParaRPr>
          </a:p>
        </p:txBody>
      </p:sp>
      <p:sp>
        <p:nvSpPr>
          <p:cNvPr id="23" name="Google Shape;207;p33"/>
          <p:cNvSpPr txBox="1"/>
          <p:nvPr/>
        </p:nvSpPr>
        <p:spPr>
          <a:xfrm>
            <a:off x="7085501" y="324115"/>
            <a:ext cx="1147431" cy="21602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b="1" u="sng" dirty="0" smtClean="0">
                <a:solidFill>
                  <a:schemeClr val="dk1"/>
                </a:solidFill>
                <a:latin typeface="Exo 2"/>
                <a:ea typeface="Exo 2"/>
                <a:cs typeface="Exo 2"/>
                <a:sym typeface="Exo 2"/>
              </a:rPr>
              <a:t>Gray Images of Repective Components</a:t>
            </a:r>
            <a:endParaRPr sz="1000" b="1" u="sng" dirty="0">
              <a:solidFill>
                <a:schemeClr val="dk1"/>
              </a:solidFill>
              <a:latin typeface="Exo 2"/>
              <a:ea typeface="Exo 2"/>
              <a:cs typeface="Exo 2"/>
              <a:sym typeface="Exo 2"/>
            </a:endParaRPr>
          </a:p>
        </p:txBody>
      </p:sp>
      <p:sp>
        <p:nvSpPr>
          <p:cNvPr id="24" name="Google Shape;207;p33"/>
          <p:cNvSpPr txBox="1"/>
          <p:nvPr/>
        </p:nvSpPr>
        <p:spPr>
          <a:xfrm>
            <a:off x="667580" y="1563638"/>
            <a:ext cx="1147431" cy="21602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b="1" u="sng" dirty="0" smtClean="0">
                <a:solidFill>
                  <a:schemeClr val="dk1"/>
                </a:solidFill>
                <a:latin typeface="Exo 2"/>
                <a:ea typeface="Exo 2"/>
                <a:cs typeface="Exo 2"/>
                <a:sym typeface="Exo 2"/>
              </a:rPr>
              <a:t>RGB Image</a:t>
            </a:r>
            <a:endParaRPr sz="1000" b="1" u="sng" dirty="0">
              <a:solidFill>
                <a:schemeClr val="dk1"/>
              </a:solidFill>
              <a:latin typeface="Exo 2"/>
              <a:ea typeface="Exo 2"/>
              <a:cs typeface="Exo 2"/>
              <a:sym typeface="Exo 2"/>
            </a:endParaRPr>
          </a:p>
        </p:txBody>
      </p:sp>
      <p:sp>
        <p:nvSpPr>
          <p:cNvPr id="25" name="Right Arrow 24"/>
          <p:cNvSpPr/>
          <p:nvPr/>
        </p:nvSpPr>
        <p:spPr>
          <a:xfrm>
            <a:off x="2771800" y="2571750"/>
            <a:ext cx="432048" cy="95655"/>
          </a:xfrm>
          <a:prstGeom prst="rightArrow">
            <a:avLst/>
          </a:prstGeom>
          <a:solidFill>
            <a:schemeClr val="bg1">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a:off x="5868144" y="1059582"/>
            <a:ext cx="360040" cy="72008"/>
          </a:xfrm>
          <a:prstGeom prst="rightArrow">
            <a:avLst/>
          </a:prstGeom>
          <a:solidFill>
            <a:schemeClr val="bg1">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a:off x="5868144" y="2631401"/>
            <a:ext cx="360040" cy="72008"/>
          </a:xfrm>
          <a:prstGeom prst="rightArrow">
            <a:avLst/>
          </a:prstGeom>
          <a:solidFill>
            <a:schemeClr val="bg1">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a:off x="5868144" y="4161489"/>
            <a:ext cx="360040" cy="72008"/>
          </a:xfrm>
          <a:prstGeom prst="rightArrow">
            <a:avLst/>
          </a:prstGeom>
          <a:solidFill>
            <a:schemeClr val="bg1">
              <a:lumMod val="7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02" y="1909801"/>
            <a:ext cx="2446834" cy="167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5648" y="358828"/>
            <a:ext cx="2178480" cy="142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56628" y="1967177"/>
            <a:ext cx="2167500" cy="1396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45648" y="3572461"/>
            <a:ext cx="2178480" cy="1250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60320" y="459251"/>
            <a:ext cx="2216135" cy="138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13654" y="1938728"/>
            <a:ext cx="2162801" cy="1453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87446" y="3507854"/>
            <a:ext cx="2189010" cy="140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0402" y="3840230"/>
            <a:ext cx="3346226" cy="830997"/>
          </a:xfrm>
          <a:prstGeom prst="rect">
            <a:avLst/>
          </a:prstGeom>
        </p:spPr>
        <p:txBody>
          <a:bodyPr wrap="square">
            <a:spAutoFit/>
          </a:bodyPr>
          <a:lstStyle/>
          <a:p>
            <a:r>
              <a:rPr lang="en-US" sz="1200" b="1" dirty="0">
                <a:solidFill>
                  <a:schemeClr val="tx1">
                    <a:lumMod val="50000"/>
                  </a:schemeClr>
                </a:solidFill>
                <a:latin typeface="Calibri" pitchFamily="34" charset="0"/>
                <a:cs typeface="Calibri" pitchFamily="34" charset="0"/>
              </a:rPr>
              <a:t>Lab</a:t>
            </a:r>
            <a:r>
              <a:rPr lang="en-US" sz="1200" dirty="0">
                <a:solidFill>
                  <a:schemeClr val="tx1">
                    <a:lumMod val="50000"/>
                  </a:schemeClr>
                </a:solidFill>
                <a:latin typeface="Calibri" pitchFamily="34" charset="0"/>
                <a:cs typeface="Calibri" pitchFamily="34" charset="0"/>
              </a:rPr>
              <a:t> </a:t>
            </a:r>
            <a:r>
              <a:rPr lang="en-US" sz="1200" b="1" dirty="0">
                <a:solidFill>
                  <a:schemeClr val="tx1">
                    <a:lumMod val="50000"/>
                  </a:schemeClr>
                </a:solidFill>
                <a:latin typeface="Calibri" pitchFamily="34" charset="0"/>
                <a:cs typeface="Calibri" pitchFamily="34" charset="0"/>
              </a:rPr>
              <a:t>color space</a:t>
            </a:r>
            <a:r>
              <a:rPr lang="en-US" sz="1200" dirty="0">
                <a:solidFill>
                  <a:schemeClr val="tx1">
                    <a:lumMod val="50000"/>
                  </a:schemeClr>
                </a:solidFill>
                <a:latin typeface="Calibri" pitchFamily="34" charset="0"/>
                <a:cs typeface="Calibri" pitchFamily="34" charset="0"/>
              </a:rPr>
              <a:t> is a 3-axis color system with dimension </a:t>
            </a:r>
            <a:r>
              <a:rPr lang="en-US" sz="1200" b="1" i="1" dirty="0">
                <a:solidFill>
                  <a:schemeClr val="tx1">
                    <a:lumMod val="50000"/>
                  </a:schemeClr>
                </a:solidFill>
                <a:latin typeface="Calibri" pitchFamily="34" charset="0"/>
                <a:cs typeface="Calibri" pitchFamily="34" charset="0"/>
              </a:rPr>
              <a:t>L</a:t>
            </a:r>
            <a:r>
              <a:rPr lang="en-US" sz="1200" dirty="0">
                <a:solidFill>
                  <a:schemeClr val="tx1">
                    <a:lumMod val="50000"/>
                  </a:schemeClr>
                </a:solidFill>
                <a:latin typeface="Calibri" pitchFamily="34" charset="0"/>
                <a:cs typeface="Calibri" pitchFamily="34" charset="0"/>
              </a:rPr>
              <a:t> for lightness and </a:t>
            </a:r>
            <a:r>
              <a:rPr lang="en-US" sz="1200" b="1" i="1" dirty="0">
                <a:solidFill>
                  <a:schemeClr val="tx1">
                    <a:lumMod val="50000"/>
                  </a:schemeClr>
                </a:solidFill>
                <a:latin typeface="Calibri" pitchFamily="34" charset="0"/>
                <a:cs typeface="Calibri" pitchFamily="34" charset="0"/>
              </a:rPr>
              <a:t>a</a:t>
            </a:r>
            <a:r>
              <a:rPr lang="en-US" sz="1200" i="1" dirty="0">
                <a:solidFill>
                  <a:schemeClr val="tx1">
                    <a:lumMod val="50000"/>
                  </a:schemeClr>
                </a:solidFill>
                <a:latin typeface="Calibri" pitchFamily="34" charset="0"/>
                <a:cs typeface="Calibri" pitchFamily="34" charset="0"/>
              </a:rPr>
              <a:t> </a:t>
            </a:r>
            <a:r>
              <a:rPr lang="en-US" sz="1200" dirty="0">
                <a:solidFill>
                  <a:schemeClr val="tx1">
                    <a:lumMod val="50000"/>
                  </a:schemeClr>
                </a:solidFill>
                <a:latin typeface="Calibri" pitchFamily="34" charset="0"/>
                <a:cs typeface="Calibri" pitchFamily="34" charset="0"/>
              </a:rPr>
              <a:t>and </a:t>
            </a:r>
            <a:r>
              <a:rPr lang="en-US" sz="1200" b="1" i="1" dirty="0">
                <a:solidFill>
                  <a:schemeClr val="tx1">
                    <a:lumMod val="50000"/>
                  </a:schemeClr>
                </a:solidFill>
                <a:latin typeface="Calibri" pitchFamily="34" charset="0"/>
                <a:cs typeface="Calibri" pitchFamily="34" charset="0"/>
              </a:rPr>
              <a:t>b</a:t>
            </a:r>
            <a:r>
              <a:rPr lang="en-US" sz="1200" dirty="0">
                <a:solidFill>
                  <a:schemeClr val="tx1">
                    <a:lumMod val="50000"/>
                  </a:schemeClr>
                </a:solidFill>
                <a:latin typeface="Calibri" pitchFamily="34" charset="0"/>
                <a:cs typeface="Calibri" pitchFamily="34" charset="0"/>
              </a:rPr>
              <a:t> for the color </a:t>
            </a:r>
            <a:r>
              <a:rPr lang="en-US" sz="1200" dirty="0" smtClean="0">
                <a:solidFill>
                  <a:schemeClr val="tx1">
                    <a:lumMod val="50000"/>
                  </a:schemeClr>
                </a:solidFill>
                <a:latin typeface="Calibri" pitchFamily="34" charset="0"/>
                <a:cs typeface="Calibri" pitchFamily="34" charset="0"/>
              </a:rPr>
              <a:t>dimensions. It is </a:t>
            </a:r>
            <a:r>
              <a:rPr lang="en-US" sz="1200" dirty="0">
                <a:solidFill>
                  <a:schemeClr val="tx1">
                    <a:lumMod val="50000"/>
                  </a:schemeClr>
                </a:solidFill>
                <a:latin typeface="Calibri" pitchFamily="34" charset="0"/>
                <a:cs typeface="Calibri" pitchFamily="34" charset="0"/>
              </a:rPr>
              <a:t>most exact </a:t>
            </a:r>
            <a:r>
              <a:rPr lang="en-US" sz="1200" dirty="0" smtClean="0">
                <a:solidFill>
                  <a:schemeClr val="tx1">
                    <a:lumMod val="50000"/>
                  </a:schemeClr>
                </a:solidFill>
                <a:latin typeface="Calibri" pitchFamily="34" charset="0"/>
                <a:cs typeface="Calibri" pitchFamily="34" charset="0"/>
              </a:rPr>
              <a:t>representation </a:t>
            </a:r>
            <a:r>
              <a:rPr lang="en-US" sz="1200" dirty="0">
                <a:solidFill>
                  <a:schemeClr val="tx1">
                    <a:lumMod val="50000"/>
                  </a:schemeClr>
                </a:solidFill>
                <a:latin typeface="Calibri" pitchFamily="34" charset="0"/>
                <a:cs typeface="Calibri" pitchFamily="34" charset="0"/>
              </a:rPr>
              <a:t>of </a:t>
            </a:r>
            <a:r>
              <a:rPr lang="en-US" sz="1200" dirty="0" smtClean="0">
                <a:solidFill>
                  <a:schemeClr val="tx1">
                    <a:lumMod val="50000"/>
                  </a:schemeClr>
                </a:solidFill>
                <a:latin typeface="Calibri" pitchFamily="34" charset="0"/>
                <a:cs typeface="Calibri" pitchFamily="34" charset="0"/>
              </a:rPr>
              <a:t>color.</a:t>
            </a:r>
            <a:endParaRPr lang="en-IN" sz="1200" dirty="0">
              <a:solidFill>
                <a:schemeClr val="tx1">
                  <a:lumMod val="50000"/>
                </a:schemeClr>
              </a:solidFill>
              <a:latin typeface="Calibri" pitchFamily="34" charset="0"/>
              <a:cs typeface="Calibri" pitchFamily="34" charset="0"/>
            </a:endParaRPr>
          </a:p>
        </p:txBody>
      </p:sp>
      <p:sp>
        <p:nvSpPr>
          <p:cNvPr id="29" name="TextBox 28"/>
          <p:cNvSpPr txBox="1"/>
          <p:nvPr/>
        </p:nvSpPr>
        <p:spPr>
          <a:xfrm>
            <a:off x="2555776" y="4811804"/>
            <a:ext cx="3024336"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Representation of L, A and B components in LAB color space</a:t>
            </a:r>
          </a:p>
        </p:txBody>
      </p:sp>
    </p:spTree>
    <p:extLst>
      <p:ext uri="{BB962C8B-B14F-4D97-AF65-F5344CB8AC3E}">
        <p14:creationId xmlns:p14="http://schemas.microsoft.com/office/powerpoint/2010/main" val="4179587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1491630"/>
            <a:ext cx="7772400" cy="784800"/>
          </a:xfrm>
        </p:spPr>
        <p:txBody>
          <a:bodyPr/>
          <a:lstStyle/>
          <a:p>
            <a:r>
              <a:rPr lang="en-IN" sz="3600" i="1" dirty="0" smtClean="0">
                <a:latin typeface="Calibri" pitchFamily="34" charset="0"/>
                <a:cs typeface="Calibri" pitchFamily="34" charset="0"/>
              </a:rPr>
              <a:t>THANK  YOU</a:t>
            </a:r>
            <a:endParaRPr lang="en-IN" sz="3600" i="1" dirty="0">
              <a:latin typeface="Calibri" pitchFamily="34" charset="0"/>
              <a:cs typeface="Calibri"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sp>
        <p:nvSpPr>
          <p:cNvPr id="2" name="TextBox 1"/>
          <p:cNvSpPr txBox="1"/>
          <p:nvPr/>
        </p:nvSpPr>
        <p:spPr>
          <a:xfrm>
            <a:off x="6012160" y="3440973"/>
            <a:ext cx="2880320" cy="276999"/>
          </a:xfrm>
          <a:prstGeom prst="rect">
            <a:avLst/>
          </a:prstGeom>
          <a:noFill/>
        </p:spPr>
        <p:txBody>
          <a:bodyPr wrap="square" rtlCol="0">
            <a:spAutoFit/>
          </a:bodyPr>
          <a:lstStyle/>
          <a:p>
            <a:r>
              <a:rPr lang="en-IN" sz="1200" dirty="0" smtClean="0">
                <a:solidFill>
                  <a:schemeClr val="tx1">
                    <a:lumMod val="50000"/>
                  </a:schemeClr>
                </a:solidFill>
                <a:latin typeface="Calibri" pitchFamily="34" charset="0"/>
                <a:cs typeface="Calibri" pitchFamily="34" charset="0"/>
              </a:rPr>
              <a:t>                                                   </a:t>
            </a:r>
            <a:r>
              <a:rPr lang="en-IN" sz="1200" u="sng" dirty="0" smtClean="0">
                <a:solidFill>
                  <a:schemeClr val="tx1">
                    <a:lumMod val="50000"/>
                  </a:schemeClr>
                </a:solidFill>
                <a:latin typeface="Calibri" pitchFamily="34" charset="0"/>
                <a:cs typeface="Calibri" pitchFamily="34" charset="0"/>
              </a:rPr>
              <a:t>guptah@tcd.ie</a:t>
            </a:r>
            <a:endParaRPr lang="en-IN" sz="1200" u="sng" dirty="0">
              <a:solidFill>
                <a:schemeClr val="tx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241287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2" name="Google Shape;207;p33"/>
          <p:cNvSpPr txBox="1"/>
          <p:nvPr/>
        </p:nvSpPr>
        <p:spPr>
          <a:xfrm>
            <a:off x="1259632" y="1754251"/>
            <a:ext cx="1440160" cy="21602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u="sng" dirty="0" smtClean="0">
                <a:solidFill>
                  <a:schemeClr val="dk1"/>
                </a:solidFill>
                <a:latin typeface="Exo 2"/>
                <a:ea typeface="Exo 2"/>
                <a:cs typeface="Exo 2"/>
                <a:sym typeface="Exo 2"/>
              </a:rPr>
              <a:t>L-Component</a:t>
            </a:r>
            <a:endParaRPr sz="1200" b="1" u="sng" dirty="0">
              <a:solidFill>
                <a:schemeClr val="dk1"/>
              </a:solidFill>
              <a:latin typeface="Exo 2"/>
              <a:ea typeface="Exo 2"/>
              <a:cs typeface="Exo 2"/>
              <a:sym typeface="Exo 2"/>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261" y="421183"/>
            <a:ext cx="2832760" cy="189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7140" y="2842394"/>
            <a:ext cx="2883292" cy="1907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Google Shape;207;p33"/>
          <p:cNvSpPr txBox="1"/>
          <p:nvPr/>
        </p:nvSpPr>
        <p:spPr>
          <a:xfrm>
            <a:off x="5974670" y="195486"/>
            <a:ext cx="2088232" cy="297705"/>
          </a:xfrm>
          <a:prstGeom prst="rect">
            <a:avLst/>
          </a:prstGeom>
          <a:noFill/>
          <a:ln>
            <a:noFill/>
          </a:ln>
        </p:spPr>
        <p:txBody>
          <a:bodyPr spcFirstLastPara="1" wrap="square" lIns="91425" tIns="91425" rIns="91425" bIns="91425" anchor="b" anchorCtr="0">
            <a:noAutofit/>
          </a:bodyPr>
          <a:lstStyle/>
          <a:p>
            <a:pPr lvl="0" algn="ctr"/>
            <a:r>
              <a:rPr lang="en-IN" sz="1200" b="1" u="sng" dirty="0">
                <a:solidFill>
                  <a:schemeClr val="dk1"/>
                </a:solidFill>
                <a:latin typeface="Exo 2"/>
                <a:ea typeface="Exo 2"/>
                <a:cs typeface="Exo 2"/>
                <a:sym typeface="Exo 2"/>
              </a:rPr>
              <a:t>Gaussian Derivative in Horizontal</a:t>
            </a:r>
            <a:endParaRPr sz="1200" b="1" u="sng" dirty="0">
              <a:solidFill>
                <a:schemeClr val="dk1"/>
              </a:solidFill>
              <a:latin typeface="Exo 2"/>
              <a:ea typeface="Exo 2"/>
              <a:cs typeface="Exo 2"/>
              <a:sym typeface="Exo 2"/>
            </a:endParaRPr>
          </a:p>
        </p:txBody>
      </p:sp>
      <p:sp>
        <p:nvSpPr>
          <p:cNvPr id="17" name="Google Shape;207;p33"/>
          <p:cNvSpPr txBox="1"/>
          <p:nvPr/>
        </p:nvSpPr>
        <p:spPr>
          <a:xfrm>
            <a:off x="6092976" y="2643758"/>
            <a:ext cx="2088232" cy="297705"/>
          </a:xfrm>
          <a:prstGeom prst="rect">
            <a:avLst/>
          </a:prstGeom>
          <a:noFill/>
          <a:ln>
            <a:noFill/>
          </a:ln>
        </p:spPr>
        <p:txBody>
          <a:bodyPr spcFirstLastPara="1" wrap="square" lIns="91425" tIns="91425" rIns="91425" bIns="91425" anchor="b" anchorCtr="0">
            <a:noAutofit/>
          </a:bodyPr>
          <a:lstStyle/>
          <a:p>
            <a:pPr lvl="0" algn="ctr"/>
            <a:r>
              <a:rPr lang="en-IN" sz="1200" b="1" u="sng" dirty="0">
                <a:solidFill>
                  <a:schemeClr val="dk1"/>
                </a:solidFill>
                <a:latin typeface="Exo 2"/>
                <a:ea typeface="Exo 2"/>
                <a:cs typeface="Exo 2"/>
                <a:sym typeface="Exo 2"/>
              </a:rPr>
              <a:t>Gaussian Derivative in </a:t>
            </a:r>
            <a:r>
              <a:rPr lang="en-IN" sz="1200" b="1" u="sng" dirty="0" smtClean="0">
                <a:solidFill>
                  <a:schemeClr val="dk1"/>
                </a:solidFill>
                <a:latin typeface="Exo 2"/>
                <a:ea typeface="Exo 2"/>
                <a:cs typeface="Exo 2"/>
                <a:sym typeface="Exo 2"/>
              </a:rPr>
              <a:t>Vertical</a:t>
            </a:r>
            <a:endParaRPr sz="1200" b="1" u="sng" dirty="0">
              <a:solidFill>
                <a:schemeClr val="dk1"/>
              </a:solidFill>
              <a:latin typeface="Exo 2"/>
              <a:ea typeface="Exo 2"/>
              <a:cs typeface="Exo 2"/>
              <a:sym typeface="Exo 2"/>
            </a:endParaRPr>
          </a:p>
        </p:txBody>
      </p:sp>
      <p:sp>
        <p:nvSpPr>
          <p:cNvPr id="2" name="Rectangle 1"/>
          <p:cNvSpPr/>
          <p:nvPr/>
        </p:nvSpPr>
        <p:spPr>
          <a:xfrm>
            <a:off x="402727" y="4011910"/>
            <a:ext cx="3687228" cy="276999"/>
          </a:xfrm>
          <a:prstGeom prst="rect">
            <a:avLst/>
          </a:prstGeom>
        </p:spPr>
        <p:txBody>
          <a:bodyPr wrap="none">
            <a:spAutoFit/>
          </a:bodyPr>
          <a:lstStyle/>
          <a:p>
            <a:r>
              <a:rPr lang="en-IN" sz="1200" dirty="0">
                <a:solidFill>
                  <a:schemeClr val="tx1">
                    <a:lumMod val="50000"/>
                  </a:schemeClr>
                </a:solidFill>
                <a:latin typeface="Calibri" pitchFamily="34" charset="0"/>
                <a:cs typeface="Calibri" pitchFamily="34" charset="0"/>
              </a:rPr>
              <a:t>L is </a:t>
            </a:r>
            <a:r>
              <a:rPr lang="en-IN" sz="1200" dirty="0" smtClean="0">
                <a:solidFill>
                  <a:schemeClr val="tx1">
                    <a:lumMod val="50000"/>
                  </a:schemeClr>
                </a:solidFill>
                <a:latin typeface="Calibri" pitchFamily="34" charset="0"/>
                <a:cs typeface="Calibri" pitchFamily="34" charset="0"/>
              </a:rPr>
              <a:t>Luminance,</a:t>
            </a:r>
            <a:r>
              <a:rPr lang="en-US" sz="1200" dirty="0">
                <a:solidFill>
                  <a:schemeClr val="tx1">
                    <a:lumMod val="50000"/>
                  </a:schemeClr>
                </a:solidFill>
              </a:rPr>
              <a:t> </a:t>
            </a:r>
            <a:r>
              <a:rPr lang="en-US" sz="1200" dirty="0">
                <a:solidFill>
                  <a:schemeClr val="tx1">
                    <a:lumMod val="50000"/>
                  </a:schemeClr>
                </a:solidFill>
                <a:latin typeface="Calibri" pitchFamily="34" charset="0"/>
                <a:cs typeface="Calibri" pitchFamily="34" charset="0"/>
              </a:rPr>
              <a:t>Its value is anything between 0 and </a:t>
            </a:r>
            <a:r>
              <a:rPr lang="en-US" sz="1200" dirty="0" smtClean="0">
                <a:solidFill>
                  <a:schemeClr val="tx1">
                    <a:lumMod val="50000"/>
                  </a:schemeClr>
                </a:solidFill>
                <a:latin typeface="Calibri" pitchFamily="34" charset="0"/>
                <a:cs typeface="Calibri" pitchFamily="34" charset="0"/>
              </a:rPr>
              <a:t>100.</a:t>
            </a:r>
            <a:endParaRPr lang="en-IN" sz="1200" dirty="0">
              <a:solidFill>
                <a:schemeClr val="tx1">
                  <a:lumMod val="50000"/>
                </a:schemeClr>
              </a:solidFill>
              <a:latin typeface="Calibri" pitchFamily="34" charset="0"/>
              <a:cs typeface="Calibri" pitchFamily="34" charset="0"/>
            </a:endParaRPr>
          </a:p>
        </p:txBody>
      </p:sp>
      <p:sp>
        <p:nvSpPr>
          <p:cNvPr id="3" name="Rectangle 2"/>
          <p:cNvSpPr/>
          <p:nvPr/>
        </p:nvSpPr>
        <p:spPr>
          <a:xfrm>
            <a:off x="179512" y="682139"/>
            <a:ext cx="5328592" cy="1015663"/>
          </a:xfrm>
          <a:prstGeom prst="rect">
            <a:avLst/>
          </a:prstGeom>
        </p:spPr>
        <p:txBody>
          <a:bodyPr wrap="square">
            <a:spAutoFit/>
          </a:bodyPr>
          <a:lstStyle/>
          <a:p>
            <a:r>
              <a:rPr lang="en-US" sz="1200" dirty="0">
                <a:solidFill>
                  <a:schemeClr val="tx1">
                    <a:lumMod val="50000"/>
                  </a:schemeClr>
                </a:solidFill>
                <a:latin typeface="Calibri" pitchFamily="34" charset="0"/>
                <a:cs typeface="Calibri" pitchFamily="34" charset="0"/>
              </a:rPr>
              <a:t>Since an edge is an abrupt change of image intensity, we </a:t>
            </a:r>
            <a:r>
              <a:rPr lang="en-US" sz="1200" dirty="0" smtClean="0">
                <a:solidFill>
                  <a:schemeClr val="tx1">
                    <a:lumMod val="50000"/>
                  </a:schemeClr>
                </a:solidFill>
                <a:latin typeface="Calibri" pitchFamily="34" charset="0"/>
                <a:cs typeface="Calibri" pitchFamily="34" charset="0"/>
              </a:rPr>
              <a:t>compute the </a:t>
            </a:r>
            <a:r>
              <a:rPr lang="en-US" sz="1200" dirty="0">
                <a:solidFill>
                  <a:schemeClr val="tx1">
                    <a:lumMod val="50000"/>
                  </a:schemeClr>
                </a:solidFill>
                <a:latin typeface="Calibri" pitchFamily="34" charset="0"/>
                <a:cs typeface="Calibri" pitchFamily="34" charset="0"/>
              </a:rPr>
              <a:t>derivatives of an image in the </a:t>
            </a:r>
            <a:r>
              <a:rPr lang="en-US" sz="1200" b="1" dirty="0">
                <a:solidFill>
                  <a:schemeClr val="tx1">
                    <a:lumMod val="50000"/>
                  </a:schemeClr>
                </a:solidFill>
                <a:latin typeface="Calibri" pitchFamily="34" charset="0"/>
                <a:cs typeface="Calibri" pitchFamily="34" charset="0"/>
              </a:rPr>
              <a:t>horizontal</a:t>
            </a:r>
            <a:r>
              <a:rPr lang="en-US" sz="1200" dirty="0">
                <a:solidFill>
                  <a:schemeClr val="tx1">
                    <a:lumMod val="50000"/>
                  </a:schemeClr>
                </a:solidFill>
                <a:latin typeface="Calibri" pitchFamily="34" charset="0"/>
                <a:cs typeface="Calibri" pitchFamily="34" charset="0"/>
              </a:rPr>
              <a:t> </a:t>
            </a:r>
            <a:r>
              <a:rPr lang="en-US" sz="1200" dirty="0" smtClean="0">
                <a:solidFill>
                  <a:schemeClr val="tx1">
                    <a:lumMod val="50000"/>
                  </a:schemeClr>
                </a:solidFill>
                <a:latin typeface="Calibri" pitchFamily="34" charset="0"/>
                <a:cs typeface="Calibri" pitchFamily="34" charset="0"/>
              </a:rPr>
              <a:t>direction.</a:t>
            </a:r>
            <a:endParaRPr lang="en-US" sz="1200" dirty="0">
              <a:solidFill>
                <a:schemeClr val="tx1">
                  <a:lumMod val="50000"/>
                </a:schemeClr>
              </a:solidFill>
              <a:latin typeface="Calibri" pitchFamily="34" charset="0"/>
              <a:cs typeface="Calibri" pitchFamily="34" charset="0"/>
            </a:endParaRPr>
          </a:p>
          <a:p>
            <a:endParaRPr lang="en-US" sz="1200" dirty="0">
              <a:solidFill>
                <a:schemeClr val="tx1">
                  <a:lumMod val="50000"/>
                </a:schemeClr>
              </a:solidFill>
              <a:latin typeface="Calibri" pitchFamily="34" charset="0"/>
              <a:cs typeface="Calibri" pitchFamily="34" charset="0"/>
            </a:endParaRPr>
          </a:p>
          <a:p>
            <a:r>
              <a:rPr lang="en-US" sz="1200" dirty="0">
                <a:solidFill>
                  <a:schemeClr val="tx1">
                    <a:lumMod val="50000"/>
                  </a:schemeClr>
                </a:solidFill>
                <a:latin typeface="Calibri" pitchFamily="34" charset="0"/>
                <a:cs typeface="Calibri" pitchFamily="34" charset="0"/>
              </a:rPr>
              <a:t>Derivatives with a large magnitude, either positive or negative, are elements of </a:t>
            </a:r>
            <a:r>
              <a:rPr lang="en-US" sz="1200" b="1" dirty="0">
                <a:solidFill>
                  <a:schemeClr val="tx1">
                    <a:lumMod val="50000"/>
                  </a:schemeClr>
                </a:solidFill>
                <a:latin typeface="Calibri" pitchFamily="34" charset="0"/>
                <a:cs typeface="Calibri" pitchFamily="34" charset="0"/>
              </a:rPr>
              <a:t>vertical </a:t>
            </a:r>
            <a:r>
              <a:rPr lang="en-US" sz="1200" b="1" dirty="0" smtClean="0">
                <a:solidFill>
                  <a:schemeClr val="tx1">
                    <a:lumMod val="50000"/>
                  </a:schemeClr>
                </a:solidFill>
                <a:latin typeface="Calibri" pitchFamily="34" charset="0"/>
                <a:cs typeface="Calibri" pitchFamily="34" charset="0"/>
              </a:rPr>
              <a:t>edges</a:t>
            </a:r>
            <a:r>
              <a:rPr lang="en-US" sz="1200" dirty="0" smtClean="0">
                <a:solidFill>
                  <a:schemeClr val="tx1">
                    <a:lumMod val="50000"/>
                  </a:schemeClr>
                </a:solidFill>
                <a:latin typeface="Calibri" pitchFamily="34" charset="0"/>
                <a:cs typeface="Calibri" pitchFamily="34" charset="0"/>
              </a:rPr>
              <a:t>.</a:t>
            </a:r>
            <a:endParaRPr lang="en-US" sz="1200" dirty="0">
              <a:solidFill>
                <a:schemeClr val="tx1">
                  <a:lumMod val="50000"/>
                </a:schemeClr>
              </a:solidFill>
              <a:latin typeface="Calibri" pitchFamily="34" charset="0"/>
              <a:cs typeface="Calibri" pitchFamily="34" charset="0"/>
            </a:endParaRPr>
          </a:p>
        </p:txBody>
      </p:sp>
      <p:sp>
        <p:nvSpPr>
          <p:cNvPr id="4" name="Rectangle 3"/>
          <p:cNvSpPr/>
          <p:nvPr/>
        </p:nvSpPr>
        <p:spPr>
          <a:xfrm>
            <a:off x="84824" y="267294"/>
            <a:ext cx="3163045" cy="338554"/>
          </a:xfrm>
          <a:prstGeom prst="rect">
            <a:avLst/>
          </a:prstGeom>
        </p:spPr>
        <p:txBody>
          <a:bodyPr wrap="none">
            <a:spAutoFit/>
          </a:bodyPr>
          <a:lstStyle/>
          <a:p>
            <a:r>
              <a:rPr lang="en-IN" sz="1600" b="1" u="sng" dirty="0" smtClean="0">
                <a:solidFill>
                  <a:schemeClr val="tx1">
                    <a:lumMod val="50000"/>
                  </a:schemeClr>
                </a:solidFill>
              </a:rPr>
              <a:t>Gaussian Derivatives of Image</a:t>
            </a:r>
            <a:endParaRPr lang="en-IN" sz="1600" b="1" u="sng" dirty="0">
              <a:solidFill>
                <a:schemeClr val="tx1">
                  <a:lumMod val="50000"/>
                </a:schemeClr>
              </a:solidFill>
            </a:endParaRPr>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874479"/>
            <a:ext cx="3039615" cy="1982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3923928" y="2571750"/>
            <a:ext cx="1584176" cy="144016"/>
          </a:xfrm>
          <a:prstGeom prst="rightArrow">
            <a:avLst/>
          </a:prstGeom>
          <a:solidFill>
            <a:schemeClr val="tx1">
              <a:lumMod val="60000"/>
              <a:lumOff val="4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2024862" y="4755898"/>
            <a:ext cx="3411234"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Gaussian Derivatives of L-component in horizontal and vertical axes.</a:t>
            </a:r>
          </a:p>
        </p:txBody>
      </p:sp>
    </p:spTree>
    <p:extLst>
      <p:ext uri="{BB962C8B-B14F-4D97-AF65-F5344CB8AC3E}">
        <p14:creationId xmlns:p14="http://schemas.microsoft.com/office/powerpoint/2010/main" val="275821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043608" y="411510"/>
            <a:ext cx="6774644" cy="408970"/>
          </a:xfrm>
          <a:prstGeom prst="rect">
            <a:avLst/>
          </a:prstGeom>
        </p:spPr>
        <p:txBody>
          <a:bodyPr spcFirstLastPara="1" wrap="square" lIns="91425" tIns="91425" rIns="91425" bIns="91425" anchor="b" anchorCtr="0">
            <a:noAutofit/>
          </a:bodyPr>
          <a:lstStyle/>
          <a:p>
            <a:r>
              <a:rPr lang="en-US" sz="1400" b="1" cap="all" dirty="0" smtClean="0">
                <a:ln w="3175" cmpd="sng">
                  <a:noFill/>
                </a:ln>
                <a:solidFill>
                  <a:schemeClr val="tx1">
                    <a:lumMod val="50000"/>
                  </a:schemeClr>
                </a:solidFill>
                <a:latin typeface="Calibri" pitchFamily="34" charset="0"/>
                <a:cs typeface="Calibri" pitchFamily="34" charset="0"/>
              </a:rPr>
              <a:t>                                              </a:t>
            </a:r>
            <a:r>
              <a:rPr lang="en-US" sz="1400" b="1" u="sng" cap="all" dirty="0" smtClean="0">
                <a:ln w="3175" cmpd="sng">
                  <a:noFill/>
                </a:ln>
                <a:solidFill>
                  <a:schemeClr val="tx1">
                    <a:lumMod val="50000"/>
                  </a:schemeClr>
                </a:solidFill>
                <a:latin typeface="Calibri" pitchFamily="34" charset="0"/>
                <a:cs typeface="Calibri" pitchFamily="34" charset="0"/>
              </a:rPr>
              <a:t>Histogram </a:t>
            </a:r>
            <a:r>
              <a:rPr lang="en-US" sz="1400" b="1" u="sng" cap="all" dirty="0">
                <a:ln w="3175" cmpd="sng">
                  <a:noFill/>
                </a:ln>
                <a:solidFill>
                  <a:schemeClr val="tx1">
                    <a:lumMod val="50000"/>
                  </a:schemeClr>
                </a:solidFill>
                <a:latin typeface="Calibri" pitchFamily="34" charset="0"/>
                <a:cs typeface="Calibri" pitchFamily="34" charset="0"/>
              </a:rPr>
              <a:t>of A and B </a:t>
            </a:r>
            <a:r>
              <a:rPr lang="en-US" sz="1400" b="1" u="sng" cap="all" dirty="0" smtClean="0">
                <a:ln w="3175" cmpd="sng">
                  <a:noFill/>
                </a:ln>
                <a:solidFill>
                  <a:schemeClr val="tx1">
                    <a:lumMod val="50000"/>
                  </a:schemeClr>
                </a:solidFill>
                <a:latin typeface="Calibri" pitchFamily="34" charset="0"/>
                <a:cs typeface="Calibri" pitchFamily="34" charset="0"/>
              </a:rPr>
              <a:t>component</a:t>
            </a:r>
            <a:endParaRPr sz="1400" b="1" u="sng" dirty="0">
              <a:solidFill>
                <a:schemeClr val="tx1">
                  <a:lumMod val="50000"/>
                </a:schemeClr>
              </a:solidFill>
              <a:latin typeface="Calibri" pitchFamily="34" charset="0"/>
              <a:cs typeface="Calibri" pitchFamily="34" charset="0"/>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519293"/>
            <a:ext cx="2960563" cy="2294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Google Shape;207;p33"/>
          <p:cNvSpPr txBox="1"/>
          <p:nvPr/>
        </p:nvSpPr>
        <p:spPr>
          <a:xfrm>
            <a:off x="755576" y="1100930"/>
            <a:ext cx="1584176" cy="216024"/>
          </a:xfrm>
          <a:prstGeom prst="rect">
            <a:avLst/>
          </a:prstGeom>
          <a:noFill/>
          <a:ln>
            <a:noFill/>
          </a:ln>
        </p:spPr>
        <p:txBody>
          <a:bodyPr spcFirstLastPara="1" wrap="square" lIns="91425" tIns="91425" rIns="91425" bIns="91425" anchor="b" anchorCtr="0">
            <a:noAutofit/>
          </a:bodyPr>
          <a:lstStyle/>
          <a:p>
            <a:pPr lvl="0" algn="ctr"/>
            <a:r>
              <a:rPr lang="en-IN" sz="1000" b="1" u="sng" dirty="0">
                <a:solidFill>
                  <a:schemeClr val="dk1"/>
                </a:solidFill>
                <a:latin typeface="Exo 2"/>
                <a:ea typeface="Exo 2"/>
                <a:cs typeface="Exo 2"/>
                <a:sym typeface="Exo 2"/>
              </a:rPr>
              <a:t>A-Component</a:t>
            </a:r>
          </a:p>
        </p:txBody>
      </p:sp>
      <p:sp>
        <p:nvSpPr>
          <p:cNvPr id="15" name="Google Shape;207;p33"/>
          <p:cNvSpPr txBox="1"/>
          <p:nvPr/>
        </p:nvSpPr>
        <p:spPr>
          <a:xfrm>
            <a:off x="6614071" y="1158800"/>
            <a:ext cx="1584176" cy="216024"/>
          </a:xfrm>
          <a:prstGeom prst="rect">
            <a:avLst/>
          </a:prstGeom>
          <a:noFill/>
          <a:ln>
            <a:noFill/>
          </a:ln>
        </p:spPr>
        <p:txBody>
          <a:bodyPr spcFirstLastPara="1" wrap="square" lIns="91425" tIns="91425" rIns="91425" bIns="91425" anchor="b" anchorCtr="0">
            <a:noAutofit/>
          </a:bodyPr>
          <a:lstStyle/>
          <a:p>
            <a:pPr lvl="0" algn="ctr"/>
            <a:r>
              <a:rPr lang="en-IN" sz="1000" b="1" u="sng" dirty="0" smtClean="0">
                <a:solidFill>
                  <a:schemeClr val="dk1"/>
                </a:solidFill>
                <a:latin typeface="Exo 2"/>
                <a:ea typeface="Exo 2"/>
                <a:cs typeface="Exo 2"/>
                <a:sym typeface="Exo 2"/>
              </a:rPr>
              <a:t>B-Component</a:t>
            </a:r>
            <a:endParaRPr lang="en-IN" sz="1000" b="1" u="sng" dirty="0">
              <a:solidFill>
                <a:schemeClr val="dk1"/>
              </a:solidFill>
              <a:latin typeface="Exo 2"/>
              <a:ea typeface="Exo 2"/>
              <a:cs typeface="Exo 2"/>
              <a:sym typeface="Exo 2"/>
            </a:endParaRPr>
          </a:p>
        </p:txBody>
      </p:sp>
      <p:sp>
        <p:nvSpPr>
          <p:cNvPr id="16" name="Google Shape;207;p33"/>
          <p:cNvSpPr txBox="1"/>
          <p:nvPr/>
        </p:nvSpPr>
        <p:spPr>
          <a:xfrm>
            <a:off x="3483377" y="2463738"/>
            <a:ext cx="2088232" cy="216024"/>
          </a:xfrm>
          <a:prstGeom prst="rect">
            <a:avLst/>
          </a:prstGeom>
          <a:noFill/>
          <a:ln>
            <a:noFill/>
          </a:ln>
        </p:spPr>
        <p:txBody>
          <a:bodyPr spcFirstLastPara="1" wrap="square" lIns="91425" tIns="91425" rIns="91425" bIns="91425" anchor="b" anchorCtr="0">
            <a:noAutofit/>
          </a:bodyPr>
          <a:lstStyle/>
          <a:p>
            <a:pPr lvl="0" algn="ctr"/>
            <a:r>
              <a:rPr lang="en-IN" sz="1000" b="1" u="sng" dirty="0" smtClean="0">
                <a:solidFill>
                  <a:schemeClr val="dk1"/>
                </a:solidFill>
                <a:latin typeface="Exo 2"/>
                <a:ea typeface="Exo 2"/>
                <a:cs typeface="Exo 2"/>
                <a:sym typeface="Exo 2"/>
              </a:rPr>
              <a:t>Histogram of A and B Component</a:t>
            </a:r>
            <a:endParaRPr lang="en-IN" sz="1000" b="1" u="sng" dirty="0">
              <a:solidFill>
                <a:schemeClr val="dk1"/>
              </a:solidFill>
              <a:latin typeface="Exo 2"/>
              <a:ea typeface="Exo 2"/>
              <a:cs typeface="Exo 2"/>
              <a:sym typeface="Exo 2"/>
            </a:endParaRPr>
          </a:p>
        </p:txBody>
      </p:sp>
      <p:sp>
        <p:nvSpPr>
          <p:cNvPr id="2" name="Left-Right-Up Arrow 1"/>
          <p:cNvSpPr/>
          <p:nvPr/>
        </p:nvSpPr>
        <p:spPr>
          <a:xfrm flipV="1">
            <a:off x="3634631" y="1707654"/>
            <a:ext cx="1512168" cy="577852"/>
          </a:xfrm>
          <a:prstGeom prst="leftRightUpArrow">
            <a:avLst/>
          </a:prstGeom>
          <a:solidFill>
            <a:schemeClr val="bg1">
              <a:lumMod val="95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438" y="1263060"/>
            <a:ext cx="2690394" cy="1733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394" y="1322439"/>
            <a:ext cx="2710059" cy="167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9552" y="3435846"/>
            <a:ext cx="2199808" cy="461665"/>
          </a:xfrm>
          <a:prstGeom prst="rect">
            <a:avLst/>
          </a:prstGeom>
        </p:spPr>
        <p:txBody>
          <a:bodyPr wrap="square">
            <a:spAutoFit/>
          </a:bodyPr>
          <a:lstStyle/>
          <a:p>
            <a:r>
              <a:rPr lang="en-US" sz="1200" dirty="0">
                <a:solidFill>
                  <a:schemeClr val="tx1">
                    <a:lumMod val="50000"/>
                  </a:schemeClr>
                </a:solidFill>
                <a:latin typeface="Calibri" pitchFamily="34" charset="0"/>
                <a:cs typeface="Calibri" pitchFamily="34" charset="0"/>
              </a:rPr>
              <a:t>a* and b* are chromaticity </a:t>
            </a:r>
            <a:r>
              <a:rPr lang="en-US" sz="1200" dirty="0" smtClean="0">
                <a:solidFill>
                  <a:schemeClr val="tx1">
                    <a:lumMod val="50000"/>
                  </a:schemeClr>
                </a:solidFill>
                <a:latin typeface="Calibri" pitchFamily="34" charset="0"/>
                <a:cs typeface="Calibri" pitchFamily="34" charset="0"/>
              </a:rPr>
              <a:t>coordinates in LAB color space.</a:t>
            </a:r>
            <a:endParaRPr lang="en-IN" sz="1200" dirty="0">
              <a:solidFill>
                <a:schemeClr val="tx1">
                  <a:lumMod val="50000"/>
                </a:schemeClr>
              </a:solidFill>
              <a:latin typeface="Calibri" pitchFamily="34" charset="0"/>
              <a:cs typeface="Calibri" pitchFamily="34" charset="0"/>
            </a:endParaRPr>
          </a:p>
        </p:txBody>
      </p:sp>
      <p:sp>
        <p:nvSpPr>
          <p:cNvPr id="13" name="TextBox 12"/>
          <p:cNvSpPr txBox="1"/>
          <p:nvPr/>
        </p:nvSpPr>
        <p:spPr>
          <a:xfrm>
            <a:off x="2411760" y="4755897"/>
            <a:ext cx="3384376"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 Above shows </a:t>
            </a:r>
            <a:r>
              <a:rPr lang="en-US" sz="900" dirty="0" smtClean="0">
                <a:solidFill>
                  <a:schemeClr val="bg1"/>
                </a:solidFill>
                <a:latin typeface="Calibri" pitchFamily="34" charset="0"/>
                <a:cs typeface="Calibri" pitchFamily="34" charset="0"/>
              </a:rPr>
              <a:t>Histogram representation of A and B components</a:t>
            </a:r>
            <a:endParaRPr lang="en-US" sz="900"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24256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31088" y="267494"/>
            <a:ext cx="7416824" cy="432048"/>
          </a:xfrm>
          <a:prstGeom prst="rect">
            <a:avLst/>
          </a:prstGeom>
        </p:spPr>
        <p:txBody>
          <a:bodyPr spcFirstLastPara="1" wrap="square" lIns="91425" tIns="91425" rIns="91425" bIns="91425" anchor="b" anchorCtr="0">
            <a:noAutofit/>
          </a:bodyPr>
          <a:lstStyle/>
          <a:p>
            <a:pPr lvl="0"/>
            <a:r>
              <a:rPr lang="en-IN" sz="1400" b="1" u="sng" dirty="0" smtClean="0">
                <a:solidFill>
                  <a:schemeClr val="tx1">
                    <a:lumMod val="50000"/>
                  </a:schemeClr>
                </a:solidFill>
                <a:latin typeface="Calibri" pitchFamily="34" charset="0"/>
                <a:cs typeface="Calibri" pitchFamily="34" charset="0"/>
              </a:rPr>
              <a:t>BACK PROJECTION – ORIGINAL IMAGE, IMAGE-PART AND BACK PROJECTED IMAGE</a:t>
            </a:r>
            <a:r>
              <a:rPr lang="en-IN" sz="1400" b="1" dirty="0" smtClean="0">
                <a:solidFill>
                  <a:schemeClr val="tx1">
                    <a:lumMod val="50000"/>
                  </a:schemeClr>
                </a:solidFill>
                <a:latin typeface="Calibri" pitchFamily="34" charset="0"/>
                <a:cs typeface="Calibri" pitchFamily="34" charset="0"/>
              </a:rPr>
              <a:t/>
            </a:r>
            <a:br>
              <a:rPr lang="en-IN" sz="1400" b="1" dirty="0" smtClean="0">
                <a:solidFill>
                  <a:schemeClr val="tx1">
                    <a:lumMod val="50000"/>
                  </a:schemeClr>
                </a:solidFill>
                <a:latin typeface="Calibri" pitchFamily="34" charset="0"/>
                <a:cs typeface="Calibri" pitchFamily="34" charset="0"/>
              </a:rPr>
            </a:br>
            <a:r>
              <a:rPr lang="en-IN" sz="1400" b="1" dirty="0" smtClean="0">
                <a:solidFill>
                  <a:schemeClr val="tx1">
                    <a:lumMod val="50000"/>
                  </a:schemeClr>
                </a:solidFill>
                <a:latin typeface="Calibri" pitchFamily="34" charset="0"/>
                <a:cs typeface="Calibri" pitchFamily="34" charset="0"/>
              </a:rPr>
              <a:t>(</a:t>
            </a:r>
            <a:r>
              <a:rPr lang="en-IN" sz="1400" i="1" dirty="0">
                <a:solidFill>
                  <a:schemeClr val="tx1">
                    <a:lumMod val="50000"/>
                  </a:schemeClr>
                </a:solidFill>
                <a:latin typeface="Calibri" pitchFamily="34" charset="0"/>
                <a:cs typeface="Calibri" pitchFamily="34" charset="0"/>
              </a:rPr>
              <a:t>P</a:t>
            </a:r>
            <a:r>
              <a:rPr lang="en-IN" sz="1400" i="1" dirty="0" smtClean="0">
                <a:solidFill>
                  <a:schemeClr val="tx1">
                    <a:lumMod val="50000"/>
                  </a:schemeClr>
                </a:solidFill>
                <a:latin typeface="Calibri" pitchFamily="34" charset="0"/>
                <a:cs typeface="Calibri" pitchFamily="34" charset="0"/>
              </a:rPr>
              <a:t>rojection </a:t>
            </a:r>
            <a:r>
              <a:rPr lang="en-IN" sz="1400" i="1" dirty="0">
                <a:solidFill>
                  <a:schemeClr val="tx1">
                    <a:lumMod val="50000"/>
                  </a:schemeClr>
                </a:solidFill>
                <a:latin typeface="Calibri" pitchFamily="34" charset="0"/>
                <a:cs typeface="Calibri" pitchFamily="34" charset="0"/>
              </a:rPr>
              <a:t>reconstruction </a:t>
            </a:r>
            <a:r>
              <a:rPr lang="en-IN" sz="1400" i="1" dirty="0" smtClean="0">
                <a:solidFill>
                  <a:schemeClr val="tx1">
                    <a:lumMod val="50000"/>
                  </a:schemeClr>
                </a:solidFill>
                <a:latin typeface="Calibri" pitchFamily="34" charset="0"/>
                <a:cs typeface="Calibri" pitchFamily="34" charset="0"/>
              </a:rPr>
              <a:t>method</a:t>
            </a:r>
            <a:r>
              <a:rPr lang="en-IN" sz="1400" dirty="0" smtClean="0">
                <a:solidFill>
                  <a:schemeClr val="tx1">
                    <a:lumMod val="50000"/>
                  </a:schemeClr>
                </a:solidFill>
                <a:latin typeface="Calibri" pitchFamily="34" charset="0"/>
                <a:cs typeface="Calibri" pitchFamily="34" charset="0"/>
              </a:rPr>
              <a:t>)</a:t>
            </a:r>
            <a:endParaRPr sz="1400" b="1" dirty="0">
              <a:solidFill>
                <a:schemeClr val="tx1">
                  <a:lumMod val="50000"/>
                </a:schemeClr>
              </a:solidFill>
              <a:latin typeface="Calibri" pitchFamily="34" charset="0"/>
              <a:cs typeface="Calibri" pitchFamily="34" charset="0"/>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005670"/>
            <a:ext cx="3024336" cy="204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24" y="1040613"/>
            <a:ext cx="2756080" cy="189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2370695"/>
            <a:ext cx="936104" cy="59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Google Shape;207;p33"/>
          <p:cNvSpPr txBox="1"/>
          <p:nvPr/>
        </p:nvSpPr>
        <p:spPr>
          <a:xfrm>
            <a:off x="5580112" y="877868"/>
            <a:ext cx="2304256" cy="21602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200" b="1" u="sng" dirty="0" smtClean="0">
                <a:solidFill>
                  <a:schemeClr val="dk1"/>
                </a:solidFill>
                <a:latin typeface="Exo 2"/>
                <a:ea typeface="Exo 2"/>
                <a:cs typeface="Exo 2"/>
                <a:sym typeface="Exo 2"/>
              </a:rPr>
              <a:t>BACK PROJECTED IMAGE</a:t>
            </a:r>
            <a:endParaRPr sz="1200" b="1" u="sng" dirty="0">
              <a:solidFill>
                <a:schemeClr val="dk1"/>
              </a:solidFill>
              <a:latin typeface="Exo 2"/>
              <a:ea typeface="Exo 2"/>
              <a:cs typeface="Exo 2"/>
              <a:sym typeface="Exo 2"/>
            </a:endParaRPr>
          </a:p>
        </p:txBody>
      </p:sp>
      <p:sp>
        <p:nvSpPr>
          <p:cNvPr id="11" name="Google Shape;207;p33"/>
          <p:cNvSpPr txBox="1"/>
          <p:nvPr/>
        </p:nvSpPr>
        <p:spPr>
          <a:xfrm>
            <a:off x="3599892" y="2206113"/>
            <a:ext cx="1440160" cy="21602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u="sng" dirty="0" smtClean="0">
                <a:solidFill>
                  <a:schemeClr val="dk1"/>
                </a:solidFill>
                <a:latin typeface="Exo 2"/>
                <a:ea typeface="Exo 2"/>
                <a:cs typeface="Exo 2"/>
                <a:sym typeface="Exo 2"/>
              </a:rPr>
              <a:t>IMAGE-PART</a:t>
            </a:r>
            <a:endParaRPr sz="1200" b="1" u="sng" dirty="0">
              <a:solidFill>
                <a:schemeClr val="dk1"/>
              </a:solidFill>
              <a:latin typeface="Exo 2"/>
              <a:ea typeface="Exo 2"/>
              <a:cs typeface="Exo 2"/>
              <a:sym typeface="Exo 2"/>
            </a:endParaRPr>
          </a:p>
        </p:txBody>
      </p:sp>
      <p:sp>
        <p:nvSpPr>
          <p:cNvPr id="12" name="Google Shape;207;p33"/>
          <p:cNvSpPr txBox="1"/>
          <p:nvPr/>
        </p:nvSpPr>
        <p:spPr>
          <a:xfrm>
            <a:off x="831088" y="824589"/>
            <a:ext cx="2012720" cy="21602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b="1" u="sng" dirty="0" smtClean="0">
                <a:solidFill>
                  <a:schemeClr val="dk1"/>
                </a:solidFill>
                <a:latin typeface="Exo 2"/>
                <a:ea typeface="Exo 2"/>
                <a:cs typeface="Exo 2"/>
                <a:sym typeface="Exo 2"/>
              </a:rPr>
              <a:t>ORIGINAL-IMAGE</a:t>
            </a:r>
            <a:endParaRPr sz="1200" b="1" u="sng" dirty="0">
              <a:solidFill>
                <a:schemeClr val="dk1"/>
              </a:solidFill>
              <a:latin typeface="Exo 2"/>
              <a:ea typeface="Exo 2"/>
              <a:cs typeface="Exo 2"/>
              <a:sym typeface="Exo 2"/>
            </a:endParaRPr>
          </a:p>
        </p:txBody>
      </p:sp>
      <p:sp>
        <p:nvSpPr>
          <p:cNvPr id="2" name="Rectangle 1"/>
          <p:cNvSpPr/>
          <p:nvPr/>
        </p:nvSpPr>
        <p:spPr>
          <a:xfrm>
            <a:off x="485524" y="3219822"/>
            <a:ext cx="7614868" cy="1015663"/>
          </a:xfrm>
          <a:prstGeom prst="rect">
            <a:avLst/>
          </a:prstGeom>
        </p:spPr>
        <p:txBody>
          <a:bodyPr wrap="square">
            <a:spAutoFit/>
          </a:bodyPr>
          <a:lstStyle/>
          <a:p>
            <a:r>
              <a:rPr lang="en-US" sz="1200" dirty="0">
                <a:solidFill>
                  <a:schemeClr val="tx1">
                    <a:lumMod val="50000"/>
                  </a:schemeClr>
                </a:solidFill>
                <a:latin typeface="Calibri" pitchFamily="34" charset="0"/>
                <a:cs typeface="Calibri" pitchFamily="34" charset="0"/>
              </a:rPr>
              <a:t>Back Projection is a way of recording how well the pixels of a given image fit the distribution of pixels.  During reconstruction of an image, each point in the “actual” image is blurred by this pattern, and this 2-D profile is referred to as the </a:t>
            </a:r>
            <a:r>
              <a:rPr lang="en-US" sz="1200" dirty="0" smtClean="0">
                <a:solidFill>
                  <a:schemeClr val="tx1">
                    <a:lumMod val="50000"/>
                  </a:schemeClr>
                </a:solidFill>
                <a:latin typeface="Calibri" pitchFamily="34" charset="0"/>
                <a:cs typeface="Calibri" pitchFamily="34" charset="0"/>
              </a:rPr>
              <a:t>point-spread-function. </a:t>
            </a:r>
            <a:r>
              <a:rPr lang="en-US" sz="1200" dirty="0">
                <a:solidFill>
                  <a:schemeClr val="tx1">
                    <a:lumMod val="50000"/>
                  </a:schemeClr>
                </a:solidFill>
                <a:latin typeface="Calibri" pitchFamily="34" charset="0"/>
                <a:cs typeface="Calibri" pitchFamily="34" charset="0"/>
              </a:rPr>
              <a:t>Each point in the actual image would be reconstructed only to a single point in the reconstructed </a:t>
            </a:r>
            <a:r>
              <a:rPr lang="en-US" sz="1200" dirty="0" smtClean="0">
                <a:solidFill>
                  <a:schemeClr val="tx1">
                    <a:lumMod val="50000"/>
                  </a:schemeClr>
                </a:solidFill>
                <a:latin typeface="Calibri" pitchFamily="34" charset="0"/>
                <a:cs typeface="Calibri" pitchFamily="34" charset="0"/>
              </a:rPr>
              <a:t>image.</a:t>
            </a:r>
            <a:endParaRPr lang="en-US" sz="1200" dirty="0">
              <a:solidFill>
                <a:schemeClr val="tx1">
                  <a:lumMod val="50000"/>
                </a:schemeClr>
              </a:solidFill>
              <a:latin typeface="Calibri" pitchFamily="34" charset="0"/>
              <a:cs typeface="Calibri" pitchFamily="34" charset="0"/>
            </a:endParaRPr>
          </a:p>
          <a:p>
            <a:endParaRPr lang="en-US" sz="1200" dirty="0">
              <a:solidFill>
                <a:schemeClr val="tx1">
                  <a:lumMod val="50000"/>
                </a:schemeClr>
              </a:solidFill>
              <a:latin typeface="Calibri" pitchFamily="34" charset="0"/>
              <a:cs typeface="Calibri" pitchFamily="34" charset="0"/>
            </a:endParaRPr>
          </a:p>
        </p:txBody>
      </p:sp>
      <p:sp>
        <p:nvSpPr>
          <p:cNvPr id="13" name="TextBox 12"/>
          <p:cNvSpPr txBox="1"/>
          <p:nvPr/>
        </p:nvSpPr>
        <p:spPr>
          <a:xfrm>
            <a:off x="2483768" y="4479154"/>
            <a:ext cx="3600400"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In the above figures, image part is used to get the back projected image. </a:t>
            </a:r>
            <a:endParaRPr lang="en-US" sz="900" dirty="0" smtClean="0">
              <a:solidFill>
                <a:schemeClr val="bg1"/>
              </a:solidFill>
            </a:endParaRPr>
          </a:p>
        </p:txBody>
      </p:sp>
      <p:sp>
        <p:nvSpPr>
          <p:cNvPr id="14" name="TextBox 13"/>
          <p:cNvSpPr txBox="1"/>
          <p:nvPr/>
        </p:nvSpPr>
        <p:spPr>
          <a:xfrm>
            <a:off x="1801998" y="4709986"/>
            <a:ext cx="4981919"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The output blurred image </a:t>
            </a:r>
            <a:r>
              <a:rPr lang="en-US" sz="900" dirty="0" smtClean="0">
                <a:solidFill>
                  <a:schemeClr val="bg1"/>
                </a:solidFill>
                <a:latin typeface="Calibri" pitchFamily="34" charset="0"/>
                <a:cs typeface="Calibri" pitchFamily="34" charset="0"/>
              </a:rPr>
              <a:t>is actual </a:t>
            </a:r>
            <a:r>
              <a:rPr lang="en-US" sz="900" dirty="0">
                <a:solidFill>
                  <a:schemeClr val="bg1"/>
                </a:solidFill>
                <a:latin typeface="Calibri" pitchFamily="34" charset="0"/>
                <a:cs typeface="Calibri" pitchFamily="34" charset="0"/>
              </a:rPr>
              <a:t>image merged with PSF characteristic of the reconstruction process.</a:t>
            </a:r>
            <a:endParaRPr lang="en-IN" sz="900" dirty="0">
              <a:solidFill>
                <a:schemeClr val="bg1"/>
              </a:solidFill>
              <a:latin typeface="Calibri" pitchFamily="34" charset="0"/>
              <a:cs typeface="Calibri" pitchFamily="34" charset="0"/>
            </a:endParaRPr>
          </a:p>
        </p:txBody>
      </p:sp>
      <p:sp>
        <p:nvSpPr>
          <p:cNvPr id="3" name="TextBox 2"/>
          <p:cNvSpPr txBox="1"/>
          <p:nvPr/>
        </p:nvSpPr>
        <p:spPr>
          <a:xfrm>
            <a:off x="5991802" y="4340654"/>
            <a:ext cx="184731" cy="369332"/>
          </a:xfrm>
          <a:prstGeom prst="rect">
            <a:avLst/>
          </a:prstGeom>
          <a:solidFill>
            <a:schemeClr val="bg1"/>
          </a:solidFill>
        </p:spPr>
        <p:txBody>
          <a:bodyPr wrap="none" rtlCol="0">
            <a:spAutoFit/>
          </a:bodyPr>
          <a:lstStyle/>
          <a:p>
            <a:endParaRPr lang="en-IN" dirty="0"/>
          </a:p>
        </p:txBody>
      </p:sp>
    </p:spTree>
    <p:extLst>
      <p:ext uri="{BB962C8B-B14F-4D97-AF65-F5344CB8AC3E}">
        <p14:creationId xmlns:p14="http://schemas.microsoft.com/office/powerpoint/2010/main" val="64426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539552" y="483518"/>
            <a:ext cx="8225826" cy="576064"/>
          </a:xfrm>
          <a:prstGeom prst="rect">
            <a:avLst/>
          </a:prstGeom>
        </p:spPr>
        <p:txBody>
          <a:bodyPr spcFirstLastPara="1" wrap="square" lIns="91425" tIns="91425" rIns="91425" bIns="91425" anchor="b" anchorCtr="0">
            <a:noAutofit/>
          </a:bodyPr>
          <a:lstStyle/>
          <a:p>
            <a:pPr lvl="0"/>
            <a:r>
              <a:rPr lang="en-US" sz="1400" b="1" dirty="0" smtClean="0">
                <a:ln w="3175" cmpd="sng">
                  <a:noFill/>
                </a:ln>
                <a:solidFill>
                  <a:schemeClr val="tx1">
                    <a:lumMod val="50000"/>
                  </a:schemeClr>
                </a:solidFill>
              </a:rPr>
              <a:t>                                                  </a:t>
            </a:r>
            <a:r>
              <a:rPr lang="en-US" sz="1400" b="1" u="sng" dirty="0" smtClean="0">
                <a:ln w="3175" cmpd="sng">
                  <a:noFill/>
                </a:ln>
                <a:solidFill>
                  <a:schemeClr val="tx1">
                    <a:lumMod val="50000"/>
                  </a:schemeClr>
                </a:solidFill>
              </a:rPr>
              <a:t>HISTOGRAM  EQUALIZATION:</a:t>
            </a:r>
            <a:r>
              <a:rPr lang="en-US" sz="1400" dirty="0" smtClean="0">
                <a:ln w="3175" cmpd="sng">
                  <a:noFill/>
                </a:ln>
                <a:solidFill>
                  <a:schemeClr val="tx1">
                    <a:lumMod val="50000"/>
                  </a:schemeClr>
                </a:solidFill>
              </a:rPr>
              <a:t> </a:t>
            </a:r>
            <a:br>
              <a:rPr lang="en-US" sz="1400" dirty="0" smtClean="0">
                <a:ln w="3175" cmpd="sng">
                  <a:noFill/>
                </a:ln>
                <a:solidFill>
                  <a:schemeClr val="tx1">
                    <a:lumMod val="50000"/>
                  </a:schemeClr>
                </a:solidFill>
              </a:rPr>
            </a:br>
            <a:r>
              <a:rPr lang="en-US" sz="1400" dirty="0" smtClean="0">
                <a:ln w="3175" cmpd="sng">
                  <a:noFill/>
                </a:ln>
                <a:solidFill>
                  <a:schemeClr val="tx1">
                    <a:lumMod val="50000"/>
                  </a:schemeClr>
                </a:solidFill>
              </a:rPr>
              <a:t/>
            </a:r>
            <a:br>
              <a:rPr lang="en-US" sz="1400" dirty="0" smtClean="0">
                <a:ln w="3175" cmpd="sng">
                  <a:noFill/>
                </a:ln>
                <a:solidFill>
                  <a:schemeClr val="tx1">
                    <a:lumMod val="50000"/>
                  </a:schemeClr>
                </a:solidFill>
              </a:rPr>
            </a:br>
            <a:r>
              <a:rPr lang="en-US" sz="1400" dirty="0" smtClean="0">
                <a:ln w="3175" cmpd="sng">
                  <a:noFill/>
                </a:ln>
                <a:solidFill>
                  <a:schemeClr val="tx1">
                    <a:lumMod val="50000"/>
                  </a:schemeClr>
                </a:solidFill>
                <a:latin typeface="Calibri" pitchFamily="34" charset="0"/>
                <a:cs typeface="Calibri" pitchFamily="34" charset="0"/>
              </a:rPr>
              <a:t>It is an </a:t>
            </a:r>
            <a:r>
              <a:rPr lang="en-US" sz="1400" dirty="0" smtClean="0">
                <a:solidFill>
                  <a:schemeClr val="tx1">
                    <a:lumMod val="50000"/>
                  </a:schemeClr>
                </a:solidFill>
                <a:latin typeface="Calibri" pitchFamily="34" charset="0"/>
                <a:cs typeface="Calibri" pitchFamily="34" charset="0"/>
              </a:rPr>
              <a:t>image </a:t>
            </a:r>
            <a:r>
              <a:rPr lang="en-US" sz="1400" dirty="0">
                <a:solidFill>
                  <a:schemeClr val="tx1">
                    <a:lumMod val="50000"/>
                  </a:schemeClr>
                </a:solidFill>
                <a:latin typeface="Calibri" pitchFamily="34" charset="0"/>
                <a:cs typeface="Calibri" pitchFamily="34" charset="0"/>
              </a:rPr>
              <a:t>processing technique used to improve contrast in </a:t>
            </a:r>
            <a:r>
              <a:rPr lang="en-US" sz="1400" dirty="0" smtClean="0">
                <a:solidFill>
                  <a:schemeClr val="tx1">
                    <a:lumMod val="50000"/>
                  </a:schemeClr>
                </a:solidFill>
                <a:latin typeface="Calibri" pitchFamily="34" charset="0"/>
                <a:cs typeface="Calibri" pitchFamily="34" charset="0"/>
              </a:rPr>
              <a:t>images.</a:t>
            </a:r>
            <a:r>
              <a:rPr lang="en-US" sz="1400" dirty="0">
                <a:solidFill>
                  <a:schemeClr val="tx1">
                    <a:lumMod val="50000"/>
                  </a:schemeClr>
                </a:solidFill>
                <a:latin typeface="Calibri" pitchFamily="34" charset="0"/>
                <a:cs typeface="Calibri" pitchFamily="34" charset="0"/>
              </a:rPr>
              <a:t> </a:t>
            </a:r>
            <a:r>
              <a:rPr lang="en-US" sz="1400" dirty="0" smtClean="0">
                <a:solidFill>
                  <a:schemeClr val="tx1">
                    <a:lumMod val="50000"/>
                  </a:schemeClr>
                </a:solidFill>
                <a:latin typeface="Calibri" pitchFamily="34" charset="0"/>
                <a:cs typeface="Calibri" pitchFamily="34" charset="0"/>
              </a:rPr>
              <a:t>It spreads </a:t>
            </a:r>
            <a:r>
              <a:rPr lang="en-US" sz="1400" dirty="0">
                <a:solidFill>
                  <a:schemeClr val="tx1">
                    <a:lumMod val="50000"/>
                  </a:schemeClr>
                </a:solidFill>
                <a:latin typeface="Calibri" pitchFamily="34" charset="0"/>
                <a:cs typeface="Calibri" pitchFamily="34" charset="0"/>
              </a:rPr>
              <a:t>out the most frequent intensity values, i.e. stretching out the intensity range of the </a:t>
            </a:r>
            <a:r>
              <a:rPr lang="en-US" sz="1400" dirty="0" smtClean="0">
                <a:solidFill>
                  <a:schemeClr val="tx1">
                    <a:lumMod val="50000"/>
                  </a:schemeClr>
                </a:solidFill>
                <a:latin typeface="Calibri" pitchFamily="34" charset="0"/>
                <a:cs typeface="Calibri" pitchFamily="34" charset="0"/>
              </a:rPr>
              <a:t>image.</a:t>
            </a:r>
            <a:endParaRPr sz="1400" u="sng" dirty="0">
              <a:solidFill>
                <a:schemeClr val="tx1">
                  <a:lumMod val="50000"/>
                </a:schemeClr>
              </a:solidFill>
              <a:latin typeface="Calibri" pitchFamily="34" charset="0"/>
              <a:cs typeface="Calibri" pitchFamily="34" charset="0"/>
            </a:endParaRPr>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756" y="1362728"/>
            <a:ext cx="2528168" cy="1698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705" y="1381216"/>
            <a:ext cx="2596673" cy="167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3568" y="1134995"/>
            <a:ext cx="1802096" cy="246221"/>
          </a:xfrm>
          <a:prstGeom prst="rect">
            <a:avLst/>
          </a:prstGeom>
        </p:spPr>
        <p:txBody>
          <a:bodyPr wrap="none">
            <a:spAutoFit/>
          </a:bodyPr>
          <a:lstStyle/>
          <a:p>
            <a:r>
              <a:rPr lang="en-IN" sz="1000" b="1" u="sng" dirty="0">
                <a:solidFill>
                  <a:schemeClr val="dk1"/>
                </a:solidFill>
                <a:latin typeface="Exo 2"/>
                <a:ea typeface="Exo 2"/>
                <a:cs typeface="Exo 2"/>
              </a:rPr>
              <a:t>ORIGINAL L-COMPONENT</a:t>
            </a:r>
          </a:p>
        </p:txBody>
      </p:sp>
      <p:sp>
        <p:nvSpPr>
          <p:cNvPr id="3" name="Rectangle 2"/>
          <p:cNvSpPr/>
          <p:nvPr/>
        </p:nvSpPr>
        <p:spPr>
          <a:xfrm>
            <a:off x="6776789" y="1144902"/>
            <a:ext cx="1380506" cy="246221"/>
          </a:xfrm>
          <a:prstGeom prst="rect">
            <a:avLst/>
          </a:prstGeom>
        </p:spPr>
        <p:txBody>
          <a:bodyPr wrap="none">
            <a:spAutoFit/>
          </a:bodyPr>
          <a:lstStyle/>
          <a:p>
            <a:r>
              <a:rPr lang="en-IN" sz="1000" b="1" u="sng" dirty="0" smtClean="0">
                <a:solidFill>
                  <a:schemeClr val="dk1"/>
                </a:solidFill>
                <a:latin typeface="Exo 2"/>
                <a:ea typeface="Exo 2"/>
                <a:cs typeface="Exo 2"/>
              </a:rPr>
              <a:t>EQUALIZED IMAGE</a:t>
            </a:r>
            <a:endParaRPr lang="en-IN" sz="1000" b="1" u="sng" dirty="0">
              <a:solidFill>
                <a:schemeClr val="dk1"/>
              </a:solidFill>
              <a:latin typeface="Exo 2"/>
              <a:ea typeface="Exo 2"/>
              <a:cs typeface="Exo 2"/>
            </a:endParaRPr>
          </a:p>
        </p:txBody>
      </p:sp>
      <p:sp>
        <p:nvSpPr>
          <p:cNvPr id="14" name="Rectangle 13"/>
          <p:cNvSpPr/>
          <p:nvPr/>
        </p:nvSpPr>
        <p:spPr>
          <a:xfrm>
            <a:off x="3275856" y="2336957"/>
            <a:ext cx="2412840" cy="246221"/>
          </a:xfrm>
          <a:prstGeom prst="rect">
            <a:avLst/>
          </a:prstGeom>
        </p:spPr>
        <p:txBody>
          <a:bodyPr wrap="none">
            <a:spAutoFit/>
          </a:bodyPr>
          <a:lstStyle/>
          <a:p>
            <a:r>
              <a:rPr lang="en-IN" sz="1000" b="1" u="sng" dirty="0" smtClean="0">
                <a:solidFill>
                  <a:schemeClr val="dk1"/>
                </a:solidFill>
                <a:latin typeface="Exo 2"/>
                <a:ea typeface="Exo 2"/>
                <a:cs typeface="Exo 2"/>
              </a:rPr>
              <a:t>HISTOGRAM OF EQUALIZED IMAGE</a:t>
            </a:r>
            <a:endParaRPr lang="en-IN" sz="1000" b="1" u="sng" dirty="0">
              <a:solidFill>
                <a:schemeClr val="dk1"/>
              </a:solidFill>
              <a:latin typeface="Exo 2"/>
              <a:ea typeface="Exo 2"/>
              <a:cs typeface="Exo 2"/>
            </a:endParaRPr>
          </a:p>
        </p:txBody>
      </p:sp>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2046" y="2583178"/>
            <a:ext cx="3276659" cy="224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71800" y="4801317"/>
            <a:ext cx="3888432" cy="246221"/>
          </a:xfrm>
          <a:prstGeom prst="rect">
            <a:avLst/>
          </a:prstGeom>
          <a:solidFill>
            <a:schemeClr val="tx1">
              <a:lumMod val="50000"/>
            </a:schemeClr>
          </a:solidFill>
        </p:spPr>
        <p:txBody>
          <a:bodyPr wrap="square" rtlCol="0">
            <a:spAutoFit/>
          </a:bodyPr>
          <a:lstStyle/>
          <a:p>
            <a:r>
              <a:rPr lang="en-US" sz="1000" dirty="0" smtClean="0">
                <a:solidFill>
                  <a:schemeClr val="bg1"/>
                </a:solidFill>
                <a:latin typeface="Calibri" pitchFamily="34" charset="0"/>
                <a:cs typeface="Calibri" pitchFamily="34" charset="0"/>
              </a:rPr>
              <a:t> Histogram Equalization technique used to improve contrast in images.</a:t>
            </a:r>
          </a:p>
        </p:txBody>
      </p:sp>
      <p:sp>
        <p:nvSpPr>
          <p:cNvPr id="4" name="TextBox 3"/>
          <p:cNvSpPr txBox="1"/>
          <p:nvPr/>
        </p:nvSpPr>
        <p:spPr>
          <a:xfrm>
            <a:off x="6516216" y="4678206"/>
            <a:ext cx="184731" cy="369332"/>
          </a:xfrm>
          <a:prstGeom prst="rect">
            <a:avLst/>
          </a:prstGeom>
          <a:solidFill>
            <a:schemeClr val="bg1"/>
          </a:solidFill>
        </p:spPr>
        <p:txBody>
          <a:bodyPr wrap="none" rtlCol="0">
            <a:spAutoFit/>
          </a:bodyPr>
          <a:lstStyle/>
          <a:p>
            <a:endParaRPr lang="en-IN" dirty="0">
              <a:solidFill>
                <a:schemeClr val="bg1"/>
              </a:solidFill>
            </a:endParaRPr>
          </a:p>
        </p:txBody>
      </p:sp>
      <p:sp>
        <p:nvSpPr>
          <p:cNvPr id="5" name="TextBox 4"/>
          <p:cNvSpPr txBox="1"/>
          <p:nvPr/>
        </p:nvSpPr>
        <p:spPr>
          <a:xfrm>
            <a:off x="2664175" y="4678206"/>
            <a:ext cx="184731" cy="369332"/>
          </a:xfrm>
          <a:prstGeom prst="rect">
            <a:avLst/>
          </a:prstGeom>
          <a:solidFill>
            <a:schemeClr val="bg1"/>
          </a:solidFill>
        </p:spPr>
        <p:txBody>
          <a:bodyPr wrap="none" rtlCol="0">
            <a:spAutoFit/>
          </a:bodyPr>
          <a:lstStyle/>
          <a:p>
            <a:endParaRPr lang="en-IN" dirty="0"/>
          </a:p>
        </p:txBody>
      </p:sp>
    </p:spTree>
    <p:extLst>
      <p:ext uri="{BB962C8B-B14F-4D97-AF65-F5344CB8AC3E}">
        <p14:creationId xmlns:p14="http://schemas.microsoft.com/office/powerpoint/2010/main" val="295200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0" y="339502"/>
            <a:ext cx="7628100" cy="480978"/>
          </a:xfrm>
          <a:prstGeom prst="rect">
            <a:avLst/>
          </a:prstGeom>
        </p:spPr>
        <p:txBody>
          <a:bodyPr spcFirstLastPara="1" wrap="square" lIns="91425" tIns="91425" rIns="91425" bIns="91425" anchor="b" anchorCtr="0">
            <a:noAutofit/>
          </a:bodyPr>
          <a:lstStyle/>
          <a:p>
            <a:pPr lvl="0"/>
            <a:r>
              <a:rPr lang="en-US" sz="1400" b="1" dirty="0" smtClean="0">
                <a:ln w="3175" cmpd="sng">
                  <a:noFill/>
                </a:ln>
                <a:solidFill>
                  <a:schemeClr val="tx1">
                    <a:lumMod val="50000"/>
                  </a:schemeClr>
                </a:solidFill>
              </a:rPr>
              <a:t>                                                         </a:t>
            </a:r>
            <a:r>
              <a:rPr lang="en-US" sz="1400" b="1" u="sng" dirty="0" smtClean="0">
                <a:ln w="3175" cmpd="sng">
                  <a:noFill/>
                </a:ln>
                <a:solidFill>
                  <a:schemeClr val="tx1">
                    <a:lumMod val="50000"/>
                  </a:schemeClr>
                </a:solidFill>
              </a:rPr>
              <a:t>HISTOGRAM  EQUALIZATION  FAILS</a:t>
            </a:r>
            <a:endParaRPr sz="1400" u="sng" dirty="0"/>
          </a:p>
        </p:txBody>
      </p:sp>
      <p:sp>
        <p:nvSpPr>
          <p:cNvPr id="97" name="Google Shape;97;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347614"/>
            <a:ext cx="2548656" cy="1688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347613"/>
            <a:ext cx="2546862" cy="1723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1347614"/>
            <a:ext cx="3094651" cy="177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83568" y="1101392"/>
            <a:ext cx="1266693" cy="246221"/>
          </a:xfrm>
          <a:prstGeom prst="rect">
            <a:avLst/>
          </a:prstGeom>
        </p:spPr>
        <p:txBody>
          <a:bodyPr wrap="none">
            <a:spAutoFit/>
          </a:bodyPr>
          <a:lstStyle/>
          <a:p>
            <a:r>
              <a:rPr lang="en-IN" sz="1000" b="1" u="sng" dirty="0">
                <a:solidFill>
                  <a:schemeClr val="dk1"/>
                </a:solidFill>
                <a:latin typeface="Exo 2"/>
                <a:ea typeface="Exo 2"/>
                <a:cs typeface="Exo 2"/>
              </a:rPr>
              <a:t>ORIGINAL </a:t>
            </a:r>
            <a:r>
              <a:rPr lang="en-IN" sz="1000" b="1" u="sng" dirty="0" smtClean="0">
                <a:solidFill>
                  <a:schemeClr val="dk1"/>
                </a:solidFill>
                <a:latin typeface="Exo 2"/>
                <a:ea typeface="Exo 2"/>
                <a:cs typeface="Exo 2"/>
              </a:rPr>
              <a:t>IMAGE</a:t>
            </a:r>
            <a:endParaRPr lang="en-IN" sz="1000" b="1" u="sng" dirty="0">
              <a:solidFill>
                <a:schemeClr val="dk1"/>
              </a:solidFill>
              <a:latin typeface="Exo 2"/>
              <a:ea typeface="Exo 2"/>
              <a:cs typeface="Exo 2"/>
            </a:endParaRPr>
          </a:p>
        </p:txBody>
      </p:sp>
      <p:sp>
        <p:nvSpPr>
          <p:cNvPr id="11" name="Rectangle 10"/>
          <p:cNvSpPr/>
          <p:nvPr/>
        </p:nvSpPr>
        <p:spPr>
          <a:xfrm>
            <a:off x="6063065" y="1128608"/>
            <a:ext cx="2911374" cy="246221"/>
          </a:xfrm>
          <a:prstGeom prst="rect">
            <a:avLst/>
          </a:prstGeom>
        </p:spPr>
        <p:txBody>
          <a:bodyPr wrap="none">
            <a:spAutoFit/>
          </a:bodyPr>
          <a:lstStyle/>
          <a:p>
            <a:r>
              <a:rPr lang="en-IN" sz="1000" b="1" u="sng" dirty="0" smtClean="0">
                <a:solidFill>
                  <a:schemeClr val="dk1"/>
                </a:solidFill>
                <a:latin typeface="Exo 2"/>
                <a:ea typeface="Exo 2"/>
                <a:cs typeface="Exo 2"/>
              </a:rPr>
              <a:t>HISTOGRAM OF FAILED EQUALIZED IMAGE</a:t>
            </a:r>
            <a:endParaRPr lang="en-IN" sz="1000" b="1" u="sng" dirty="0">
              <a:solidFill>
                <a:schemeClr val="dk1"/>
              </a:solidFill>
              <a:latin typeface="Exo 2"/>
              <a:ea typeface="Exo 2"/>
              <a:cs typeface="Exo 2"/>
            </a:endParaRPr>
          </a:p>
        </p:txBody>
      </p:sp>
      <p:sp>
        <p:nvSpPr>
          <p:cNvPr id="12" name="Rectangle 11"/>
          <p:cNvSpPr/>
          <p:nvPr/>
        </p:nvSpPr>
        <p:spPr>
          <a:xfrm>
            <a:off x="3393742" y="1128608"/>
            <a:ext cx="1879041" cy="246221"/>
          </a:xfrm>
          <a:prstGeom prst="rect">
            <a:avLst/>
          </a:prstGeom>
        </p:spPr>
        <p:txBody>
          <a:bodyPr wrap="none">
            <a:spAutoFit/>
          </a:bodyPr>
          <a:lstStyle/>
          <a:p>
            <a:r>
              <a:rPr lang="en-IN" sz="1000" b="1" u="sng" dirty="0" smtClean="0">
                <a:solidFill>
                  <a:schemeClr val="dk1"/>
                </a:solidFill>
                <a:latin typeface="Exo 2"/>
                <a:ea typeface="Exo 2"/>
                <a:cs typeface="Exo 2"/>
              </a:rPr>
              <a:t>FAILED EQUALIZED IMAGE</a:t>
            </a:r>
            <a:endParaRPr lang="en-IN" sz="1000" b="1" u="sng" dirty="0">
              <a:solidFill>
                <a:schemeClr val="dk1"/>
              </a:solidFill>
              <a:latin typeface="Exo 2"/>
              <a:ea typeface="Exo 2"/>
              <a:cs typeface="Exo 2"/>
            </a:endParaRPr>
          </a:p>
        </p:txBody>
      </p:sp>
      <p:sp>
        <p:nvSpPr>
          <p:cNvPr id="13" name="TextBox 12"/>
          <p:cNvSpPr txBox="1"/>
          <p:nvPr/>
        </p:nvSpPr>
        <p:spPr>
          <a:xfrm>
            <a:off x="3082418" y="4730858"/>
            <a:ext cx="2448273"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Output </a:t>
            </a:r>
            <a:r>
              <a:rPr lang="en-US" sz="900" dirty="0" smtClean="0">
                <a:solidFill>
                  <a:schemeClr val="bg1"/>
                </a:solidFill>
                <a:latin typeface="Calibri" pitchFamily="34" charset="0"/>
                <a:cs typeface="Calibri" pitchFamily="34" charset="0"/>
              </a:rPr>
              <a:t>here has </a:t>
            </a:r>
            <a:r>
              <a:rPr lang="en-IN" sz="900" dirty="0">
                <a:solidFill>
                  <a:schemeClr val="bg1"/>
                </a:solidFill>
                <a:latin typeface="Calibri" pitchFamily="34" charset="0"/>
                <a:cs typeface="Calibri" pitchFamily="34" charset="0"/>
              </a:rPr>
              <a:t>severe washed-out appearance.</a:t>
            </a:r>
            <a:endParaRPr lang="en-US" sz="900" dirty="0" smtClean="0">
              <a:solidFill>
                <a:schemeClr val="bg1"/>
              </a:solidFill>
              <a:latin typeface="Calibri" pitchFamily="34" charset="0"/>
              <a:cs typeface="Calibri" pitchFamily="34" charset="0"/>
            </a:endParaRPr>
          </a:p>
        </p:txBody>
      </p:sp>
      <p:sp>
        <p:nvSpPr>
          <p:cNvPr id="14" name="TextBox 13"/>
          <p:cNvSpPr txBox="1"/>
          <p:nvPr/>
        </p:nvSpPr>
        <p:spPr>
          <a:xfrm>
            <a:off x="2555776" y="4521236"/>
            <a:ext cx="3384376"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It fails when input image has a large area low-intensity background. </a:t>
            </a:r>
          </a:p>
        </p:txBody>
      </p:sp>
      <p:sp>
        <p:nvSpPr>
          <p:cNvPr id="3" name="TextBox 2"/>
          <p:cNvSpPr txBox="1"/>
          <p:nvPr/>
        </p:nvSpPr>
        <p:spPr>
          <a:xfrm>
            <a:off x="6372200" y="3967739"/>
            <a:ext cx="184731" cy="369332"/>
          </a:xfrm>
          <a:prstGeom prst="rect">
            <a:avLst/>
          </a:prstGeom>
          <a:solidFill>
            <a:schemeClr val="bg1"/>
          </a:solidFill>
        </p:spPr>
        <p:txBody>
          <a:bodyPr wrap="none" rtlCol="0">
            <a:spAutoFit/>
          </a:bodyPr>
          <a:lstStyle/>
          <a:p>
            <a:endParaRPr lang="en-IN" dirty="0"/>
          </a:p>
        </p:txBody>
      </p:sp>
      <p:sp>
        <p:nvSpPr>
          <p:cNvPr id="4" name="TextBox 3"/>
          <p:cNvSpPr txBox="1"/>
          <p:nvPr/>
        </p:nvSpPr>
        <p:spPr>
          <a:xfrm>
            <a:off x="6644048" y="4275514"/>
            <a:ext cx="184731" cy="369332"/>
          </a:xfrm>
          <a:prstGeom prst="rect">
            <a:avLst/>
          </a:prstGeom>
          <a:solidFill>
            <a:schemeClr val="bg1"/>
          </a:solidFill>
        </p:spPr>
        <p:txBody>
          <a:bodyPr wrap="none" rtlCol="0">
            <a:spAutoFit/>
          </a:bodyPr>
          <a:lstStyle/>
          <a:p>
            <a:endParaRPr lang="en-IN" dirty="0"/>
          </a:p>
        </p:txBody>
      </p:sp>
      <p:sp>
        <p:nvSpPr>
          <p:cNvPr id="6" name="Rectangle 5"/>
          <p:cNvSpPr/>
          <p:nvPr/>
        </p:nvSpPr>
        <p:spPr>
          <a:xfrm>
            <a:off x="395535" y="3291829"/>
            <a:ext cx="5112569" cy="276999"/>
          </a:xfrm>
          <a:prstGeom prst="rect">
            <a:avLst/>
          </a:prstGeom>
        </p:spPr>
        <p:txBody>
          <a:bodyPr wrap="square">
            <a:spAutoFit/>
          </a:bodyPr>
          <a:lstStyle/>
          <a:p>
            <a:r>
              <a:rPr lang="en-US" sz="1200" dirty="0">
                <a:solidFill>
                  <a:schemeClr val="tx1">
                    <a:lumMod val="50000"/>
                  </a:schemeClr>
                </a:solidFill>
                <a:latin typeface="Calibri" pitchFamily="34" charset="0"/>
                <a:cs typeface="Calibri" pitchFamily="34" charset="0"/>
              </a:rPr>
              <a:t>It is dominance of a background that turns out to be "enhanced" by </a:t>
            </a:r>
            <a:r>
              <a:rPr lang="en-US" sz="1200" dirty="0" smtClean="0">
                <a:solidFill>
                  <a:schemeClr val="tx1">
                    <a:lumMod val="50000"/>
                  </a:schemeClr>
                </a:solidFill>
                <a:latin typeface="Calibri" pitchFamily="34" charset="0"/>
                <a:cs typeface="Calibri" pitchFamily="34" charset="0"/>
              </a:rPr>
              <a:t>algorithm.</a:t>
            </a:r>
            <a:endParaRPr lang="en-IN" sz="1200" dirty="0">
              <a:solidFill>
                <a:schemeClr val="tx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408849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555526"/>
            <a:ext cx="4608512" cy="432048"/>
          </a:xfrm>
        </p:spPr>
        <p:txBody>
          <a:bodyPr/>
          <a:lstStyle/>
          <a:p>
            <a:r>
              <a:rPr lang="en-IN" sz="1600" b="1" dirty="0" smtClean="0">
                <a:solidFill>
                  <a:schemeClr val="tx1">
                    <a:lumMod val="50000"/>
                  </a:schemeClr>
                </a:solidFill>
                <a:latin typeface="Calibri" pitchFamily="34" charset="0"/>
                <a:cs typeface="Calibri" pitchFamily="34" charset="0"/>
              </a:rPr>
              <a:t>            </a:t>
            </a:r>
            <a:r>
              <a:rPr lang="en-IN" sz="1600" b="1" u="sng" dirty="0" smtClean="0">
                <a:solidFill>
                  <a:schemeClr val="tx1">
                    <a:lumMod val="50000"/>
                  </a:schemeClr>
                </a:solidFill>
                <a:latin typeface="Calibri" pitchFamily="34" charset="0"/>
                <a:cs typeface="Calibri" pitchFamily="34" charset="0"/>
              </a:rPr>
              <a:t>PRINCIPAL COMPONENT ANALYSIS (PCA)</a:t>
            </a:r>
            <a:endParaRPr lang="en-IN" sz="1600" b="1" u="sng" dirty="0">
              <a:solidFill>
                <a:schemeClr val="tx1">
                  <a:lumMod val="50000"/>
                </a:schemeClr>
              </a:solidFill>
              <a:latin typeface="Calibri" pitchFamily="34" charset="0"/>
              <a:cs typeface="Calibri"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Rectangle 2"/>
          <p:cNvSpPr/>
          <p:nvPr/>
        </p:nvSpPr>
        <p:spPr>
          <a:xfrm>
            <a:off x="827584" y="1275606"/>
            <a:ext cx="7776864" cy="646331"/>
          </a:xfrm>
          <a:prstGeom prst="rect">
            <a:avLst/>
          </a:prstGeom>
        </p:spPr>
        <p:txBody>
          <a:bodyPr wrap="square">
            <a:spAutoFit/>
          </a:bodyPr>
          <a:lstStyle/>
          <a:p>
            <a:r>
              <a:rPr lang="en-US" sz="1200" dirty="0">
                <a:solidFill>
                  <a:schemeClr val="tx1">
                    <a:lumMod val="50000"/>
                  </a:schemeClr>
                </a:solidFill>
                <a:latin typeface="Calibri" pitchFamily="34" charset="0"/>
                <a:cs typeface="Calibri" pitchFamily="34" charset="0"/>
              </a:rPr>
              <a:t>Principal component analysis (PCA) is a technique used for identification of a smaller number of uncorrelated variables known as principal components from a larger set of data. The technique is widely used to emphasize variation and capture strong patterns in a dataset. </a:t>
            </a:r>
            <a:endParaRPr lang="en-IN" sz="1200" dirty="0">
              <a:solidFill>
                <a:schemeClr val="tx1">
                  <a:lumMod val="50000"/>
                </a:schemeClr>
              </a:solidFill>
              <a:latin typeface="Calibri" pitchFamily="34" charset="0"/>
              <a:cs typeface="Calibr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067694"/>
            <a:ext cx="4162028" cy="167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27584" y="3939902"/>
            <a:ext cx="7560840" cy="276999"/>
          </a:xfrm>
          <a:prstGeom prst="rect">
            <a:avLst/>
          </a:prstGeom>
        </p:spPr>
        <p:txBody>
          <a:bodyPr wrap="square">
            <a:spAutoFit/>
          </a:bodyPr>
          <a:lstStyle/>
          <a:p>
            <a:r>
              <a:rPr lang="en-US" sz="1200" dirty="0" smtClean="0">
                <a:solidFill>
                  <a:schemeClr val="tx1">
                    <a:lumMod val="50000"/>
                  </a:schemeClr>
                </a:solidFill>
                <a:latin typeface="Calibri" pitchFamily="34" charset="0"/>
                <a:cs typeface="Calibri" pitchFamily="34" charset="0"/>
              </a:rPr>
              <a:t>PCA is a standard technique for visualizing high dimensional data and for data pre-processing.</a:t>
            </a:r>
            <a:endParaRPr lang="en-IN" sz="1200" dirty="0">
              <a:solidFill>
                <a:schemeClr val="tx1">
                  <a:lumMod val="50000"/>
                </a:schemeClr>
              </a:solidFill>
              <a:latin typeface="Calibri" pitchFamily="34" charset="0"/>
              <a:cs typeface="Calibri" pitchFamily="34" charset="0"/>
            </a:endParaRPr>
          </a:p>
        </p:txBody>
      </p:sp>
      <p:sp>
        <p:nvSpPr>
          <p:cNvPr id="8" name="TextBox 7"/>
          <p:cNvSpPr txBox="1"/>
          <p:nvPr/>
        </p:nvSpPr>
        <p:spPr>
          <a:xfrm>
            <a:off x="2375756" y="4515966"/>
            <a:ext cx="4356484" cy="230832"/>
          </a:xfrm>
          <a:prstGeom prst="rect">
            <a:avLst/>
          </a:prstGeom>
          <a:solidFill>
            <a:schemeClr val="tx1">
              <a:lumMod val="50000"/>
            </a:schemeClr>
          </a:solidFill>
        </p:spPr>
        <p:txBody>
          <a:bodyPr wrap="square" rtlCol="0">
            <a:spAutoFit/>
          </a:bodyPr>
          <a:lstStyle/>
          <a:p>
            <a:r>
              <a:rPr lang="en-US" sz="900" dirty="0">
                <a:solidFill>
                  <a:schemeClr val="bg1"/>
                </a:solidFill>
                <a:latin typeface="Calibri" pitchFamily="34" charset="0"/>
                <a:cs typeface="Calibri" pitchFamily="34" charset="0"/>
              </a:rPr>
              <a:t>PCA reduces the dimensionality (the number of variables) of a data set by maintaining </a:t>
            </a:r>
            <a:r>
              <a:rPr lang="en-US" sz="900" dirty="0" smtClean="0">
                <a:solidFill>
                  <a:schemeClr val="bg1"/>
                </a:solidFill>
                <a:latin typeface="Calibri" pitchFamily="34" charset="0"/>
                <a:cs typeface="Calibri" pitchFamily="34" charset="0"/>
              </a:rPr>
              <a:t>as</a:t>
            </a:r>
            <a:endParaRPr lang="en-US" sz="900" dirty="0">
              <a:solidFill>
                <a:schemeClr val="bg1"/>
              </a:solidFill>
              <a:latin typeface="Calibri" pitchFamily="34" charset="0"/>
              <a:cs typeface="Calibri" pitchFamily="34" charset="0"/>
            </a:endParaRPr>
          </a:p>
        </p:txBody>
      </p:sp>
      <p:sp>
        <p:nvSpPr>
          <p:cNvPr id="9" name="TextBox 8"/>
          <p:cNvSpPr txBox="1"/>
          <p:nvPr/>
        </p:nvSpPr>
        <p:spPr>
          <a:xfrm>
            <a:off x="3707904" y="4746798"/>
            <a:ext cx="1440160" cy="230832"/>
          </a:xfrm>
          <a:prstGeom prst="rect">
            <a:avLst/>
          </a:prstGeom>
          <a:solidFill>
            <a:schemeClr val="tx1">
              <a:lumMod val="50000"/>
            </a:schemeClr>
          </a:solidFill>
        </p:spPr>
        <p:txBody>
          <a:bodyPr wrap="square" rtlCol="0">
            <a:spAutoFit/>
          </a:bodyPr>
          <a:lstStyle/>
          <a:p>
            <a:r>
              <a:rPr lang="en-US" sz="900" dirty="0" smtClean="0">
                <a:solidFill>
                  <a:schemeClr val="bg1"/>
                </a:solidFill>
                <a:latin typeface="Calibri" pitchFamily="34" charset="0"/>
                <a:cs typeface="Calibri" pitchFamily="34" charset="0"/>
              </a:rPr>
              <a:t>much variance as possible</a:t>
            </a:r>
            <a:endParaRPr lang="en-US" sz="9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4027418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1221</TotalTime>
  <Words>1977</Words>
  <Application>Microsoft Office PowerPoint</Application>
  <PresentationFormat>On-screen Show (16:9)</PresentationFormat>
  <Paragraphs>284</Paragraphs>
  <Slides>30</Slides>
  <Notes>15</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Antonio template</vt:lpstr>
      <vt:lpstr>PowerPoint Presentation</vt:lpstr>
      <vt:lpstr>                                ASSIGNMENT -A </vt:lpstr>
      <vt:lpstr>PowerPoint Presentation</vt:lpstr>
      <vt:lpstr>PowerPoint Presentation</vt:lpstr>
      <vt:lpstr>                                              Histogram of A and B component</vt:lpstr>
      <vt:lpstr>BACK PROJECTION – ORIGINAL IMAGE, IMAGE-PART AND BACK PROJECTED IMAGE (Projection reconstruction method)</vt:lpstr>
      <vt:lpstr>                                                  HISTOGRAM  EQUALIZATION:   It is an image processing technique used to improve contrast in images. It spreads out the most frequent intensity values, i.e. stretching out the intensity range of the image.</vt:lpstr>
      <vt:lpstr>                                                         HISTOGRAM  EQUALIZATION  FAILS</vt:lpstr>
      <vt:lpstr>            PRINCIPAL COMPONENT ANALYSIS (PCA)</vt:lpstr>
      <vt:lpstr>PowerPoint Presentation</vt:lpstr>
      <vt:lpstr>PowerPoint Presentation</vt:lpstr>
      <vt:lpstr>Reconstruction of Label 5 Test Image:</vt:lpstr>
      <vt:lpstr>DFFS and SSD Comparison</vt:lpstr>
      <vt:lpstr>PowerPoint Presentation</vt:lpstr>
      <vt:lpstr>           MNIST CLASSIFICATION</vt:lpstr>
      <vt:lpstr>Learning Rate and Weight Decay</vt:lpstr>
      <vt:lpstr>Learning Rate Graphs:</vt:lpstr>
      <vt:lpstr>Convolution CONV KxK, N  -&gt; N features extracted by KxK filters</vt:lpstr>
      <vt:lpstr>Mean and Standard Deviation on Fashion MNIST Dataset</vt:lpstr>
      <vt:lpstr>Adding Dropout Regularization to Fashion MNIST to reduce over fitting and improving the accuracy</vt:lpstr>
      <vt:lpstr>PowerPoint Presentation</vt:lpstr>
      <vt:lpstr>                 Parameters and FLOPS of CNN:</vt:lpstr>
      <vt:lpstr>Author’s work on the network depth and what tasks DnCNN-3 designed to solve</vt:lpstr>
      <vt:lpstr>SSIM and PSNR - Image similarity tests</vt:lpstr>
      <vt:lpstr>De-noised Image constructed from corrupted Image with CNN Trained Models:</vt:lpstr>
      <vt:lpstr>PowerPoint Presentation</vt:lpstr>
      <vt:lpstr>SEMANTIC SEGMANTATION</vt:lpstr>
      <vt:lpstr>PowerPoint Presentation</vt:lpstr>
      <vt:lpstr>                                   Intersection over Union: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Gupta</dc:creator>
  <cp:lastModifiedBy>himanshu_gupta1991@outlook.com</cp:lastModifiedBy>
  <cp:revision>167</cp:revision>
  <dcterms:modified xsi:type="dcterms:W3CDTF">2019-12-22T14:58:41Z</dcterms:modified>
  <dc:language>en-IN</dc:language>
</cp:coreProperties>
</file>