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57" r:id="rId4"/>
    <p:sldId id="270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9" r:id="rId18"/>
    <p:sldId id="287" r:id="rId19"/>
    <p:sldId id="286" r:id="rId20"/>
    <p:sldId id="285" r:id="rId21"/>
    <p:sldId id="288" r:id="rId22"/>
    <p:sldId id="289" r:id="rId23"/>
    <p:sldId id="290" r:id="rId24"/>
    <p:sldId id="265" r:id="rId25"/>
    <p:sldId id="291" r:id="rId26"/>
    <p:sldId id="266" r:id="rId27"/>
  </p:sldIdLst>
  <p:sldSz cx="18288000" cy="10287000"/>
  <p:notesSz cx="6858000" cy="9144000"/>
  <p:embeddedFontLst>
    <p:embeddedFont>
      <p:font typeface="Clear Sans Regular Bold" panose="020B0604020202020204" charset="0"/>
      <p:regular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461B49"/>
    <a:srgbClr val="A100FF"/>
    <a:srgbClr val="883C84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84324" autoAdjust="0"/>
  </p:normalViewPr>
  <p:slideViewPr>
    <p:cSldViewPr>
      <p:cViewPr>
        <p:scale>
          <a:sx n="45" d="100"/>
          <a:sy n="45" d="100"/>
        </p:scale>
        <p:origin x="56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99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3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7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051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598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6809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89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03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008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41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1749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705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935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81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628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26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97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27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71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9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6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28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CA30-3639-F591-7ACB-1B4E14C2F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53135-4E22-984D-DDA7-721512DA2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BB55-20AB-B569-FFB2-3EC4535B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9D70-9451-D98A-D4FB-13EDC9C0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C375-A4CA-6969-BC56-9C7178B0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D954-F02B-C6E3-8099-1F120FEA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08C4-CA79-B990-CCB1-11AC24AB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154D-4BD5-7A00-E298-5FC0F9F6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28EE-C42C-4294-0156-E4255C76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D5DE-C994-535F-D395-490815B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D3DA-A1EA-7904-64F8-A6C1541CA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BCEF5-1139-47FB-C793-DD315CDF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36ED-7CA0-4E27-2467-1DBD314A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D18F-9BE2-0C25-14EA-5B68F68B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2DA9A-E45F-2319-AF26-449C1C91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7725-5AB7-6E96-83DB-7B80C80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1000-9AA7-3607-A7F2-0757233C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2C17-1FD9-32B8-C524-169AD489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7344-1ED9-859C-BD42-69E24DA8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EA86-D158-42E4-3288-A7DEB7A5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1BCF-B214-777E-3B0B-492580CF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3563-22A4-52AE-0F56-049BCB1C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6E9C3-CA5D-BC4F-A561-196D0B09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DD43-49CE-8BD0-6319-B4FF85A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37C1-B11E-C421-43D1-8ED0FBDC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6DBB-7BDD-74C6-CB5E-3BFC8A4B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6918-5A19-17D3-C066-D79FB3BD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E6C2-FF83-B80C-4B3A-19D2CC4B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F598-BFD2-FCBF-11EE-C90E478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3E32F-1F91-DF38-D7BD-EE039625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EDC6-7D1E-3C55-B7F0-F8E597E3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912B-D0B1-3FE5-235D-BA516441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B347-304E-0C2C-F1C7-C5282DB1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E90B-5EFC-584A-BC81-65A12BA7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13D89-8413-952D-3FC8-75806B80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D5B7-3C31-225C-0889-8DF11E47F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36B4C-15A9-02A9-098D-5574763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75067-FAD6-298E-9087-8F02E090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D12-ECC0-7B96-048C-81FFC387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A0AA-D012-8FEE-91C5-9254417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5EB-7B7B-2F74-4CFB-D661DD6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665DF-F146-1B8F-511E-03BE5B67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905B-75CF-0B77-0D06-CCD0833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337C-6982-EFE2-5A97-B0370D1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0FE62-5618-2261-1C26-5F0F1628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B030-A91D-8026-8250-E2B5E5C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45BD-72B4-819F-5668-513CF1C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8E0D-5667-1B11-2685-CCE34096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53412-3F83-B15A-CB64-187FB722D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E5FD-83ED-215A-FBAE-66A809CC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E2BA-6250-0F23-1429-0A7E9D20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73F9-18A3-3C74-0A12-E76CA245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1238-51EC-ED14-52BB-EF56A066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C6AEB-AF5D-4054-BEF4-678C2687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A0085-51CE-C62D-79DE-31657305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6897-A6D2-CC7D-5A14-617E3D82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0FCD-A6D9-DF27-463B-B800E910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9050-AAA0-AE2D-ECCB-A360BBE0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DE01C-63DB-F498-8870-922AA81F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08901-AA33-283A-0DFE-8D8FEDC6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63B7-14BF-872E-584A-4170F095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0305-0133-1EEC-5516-30477D61D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645D-7BD4-3EB2-A88D-2F74D892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18207489" y="10287000"/>
            <a:ext cx="1756911" cy="36195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4" y="406153"/>
            <a:ext cx="11970865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61049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3978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F &amp; B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Insights</a:t>
            </a:r>
            <a:r>
              <a:rPr lang="en-US" sz="9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– 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</a:t>
            </a:r>
            <a:r>
              <a:rPr lang="en-US" sz="2400" i="1" dirty="0" err="1">
                <a:solidFill>
                  <a:srgbClr val="000000"/>
                </a:solidFill>
                <a:latin typeface="Verdana" panose="020B0604030504040204" pitchFamily="34" charset="0"/>
              </a:rPr>
              <a:t>rtik</a:t>
            </a:r>
            <a:r>
              <a:rPr lang="en-US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 Gupta</a:t>
            </a:r>
            <a:endParaRPr lang="en-US" sz="2400" b="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8FAC34-91EE-3BF8-0F2B-A4EAF462238B}"/>
              </a:ext>
            </a:extLst>
          </p:cNvPr>
          <p:cNvSpPr txBox="1"/>
          <p:nvPr/>
        </p:nvSpPr>
        <p:spPr>
          <a:xfrm>
            <a:off x="945342" y="927077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Code Basics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1936301"/>
            <a:chOff x="0" y="0"/>
            <a:chExt cx="11564591" cy="2911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Brand Penetration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555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Out of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980 respondent for Codex 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,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negative feedback is 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by 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172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6E5EC-1498-187A-6A2A-3D61017A6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021" y="3475136"/>
            <a:ext cx="15607958" cy="50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9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2305633"/>
            <a:chOff x="0" y="0"/>
            <a:chExt cx="11564591" cy="346672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Brand Penetration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1110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Need to focus more on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Ahmedabad, Lucknow &amp; Pune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  as these are the cities which have high negative reviews 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86DE7C6-0317-6E6E-62E0-B829C7CA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3009695"/>
            <a:ext cx="11582400" cy="60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1936301"/>
            <a:chOff x="0" y="0"/>
            <a:chExt cx="11564591" cy="2911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Purchase </a:t>
              </a:r>
              <a:r>
                <a:rPr lang="en-IN" sz="8000" b="1" i="0" dirty="0" err="1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Behavior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555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Supermarkets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are the most common choice among consumers to buy energy drinks.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BCC75-DFAF-80AD-560C-457E63E5F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391" y="3036005"/>
            <a:ext cx="8963287" cy="5277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D67F17-F9C5-C31E-B197-FAF86E4F1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087" y="2845192"/>
            <a:ext cx="7982936" cy="59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1936301"/>
            <a:chOff x="0" y="0"/>
            <a:chExt cx="11564591" cy="2911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Purchase </a:t>
              </a:r>
              <a:r>
                <a:rPr lang="en-IN" sz="8000" b="1" i="0" dirty="0" err="1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Behavior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555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Sports/exercise Studying/working late </a:t>
              </a:r>
              <a:r>
                <a:rPr lang="en-US" sz="240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are the main reasons for consuming energy drinks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EB7015A-6B71-6B1E-77DB-857A7C1E8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490" y="3728563"/>
            <a:ext cx="8277465" cy="4733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359243-9552-A4D5-C35E-CE2E0A342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955" y="3158496"/>
            <a:ext cx="8189046" cy="55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1936301"/>
            <a:chOff x="0" y="0"/>
            <a:chExt cx="11564591" cy="2911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Purchase </a:t>
              </a:r>
              <a:r>
                <a:rPr lang="en-IN" sz="8000" b="1" i="0" dirty="0" err="1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Behavior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555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70 % </a:t>
              </a:r>
              <a:r>
                <a:rPr lang="en-US" sz="240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of respondent buy drinks between 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price range of 50 – 150 RS .</a:t>
              </a:r>
              <a:endPara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E04B271-4A0A-2D19-AEAC-AB4B7DD60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2592325"/>
            <a:ext cx="8458402" cy="55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6420521" cy="1950214"/>
            <a:chOff x="0" y="0"/>
            <a:chExt cx="11895809" cy="293231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Purchase </a:t>
              </a:r>
              <a:r>
                <a:rPr lang="en-IN" sz="8000" b="1" i="0" dirty="0" err="1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Behavior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6996"/>
              <a:ext cx="11895809" cy="5553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 fontAlgn="base"/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40 %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respondent are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not Interested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</a:rPr>
                <a:t>in limited edition packing while almost 40 % are Interested 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240EC-D664-30CE-C9E7-AB59C33A6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681" y="3290176"/>
            <a:ext cx="8079441" cy="4494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21483B-A165-FE50-A6A8-24EA28FE3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9653" y="2652235"/>
            <a:ext cx="8199748" cy="59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0859" y="406153"/>
            <a:ext cx="16420521" cy="2275611"/>
            <a:chOff x="-5811" y="0"/>
            <a:chExt cx="11895809" cy="342158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IN" sz="80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Product Development</a:t>
              </a:r>
              <a:endParaRPr lang="en-IN" sz="80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811" y="2310936"/>
              <a:ext cx="11895809" cy="11106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 fontAlgn="base"/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Branding Reputation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plays a major role in choosing which brand to pick by  respondent</a:t>
              </a:r>
            </a:p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Out of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980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respondents of </a:t>
              </a:r>
              <a:r>
                <a:rPr lang="en-US" sz="2400" b="0" i="0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CodeX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, only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219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have a positive brand perception.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EB8054B-4FAD-B600-556E-BC5374B6D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865707"/>
            <a:ext cx="13041545" cy="352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D7D095-7EF6-C932-C96E-FBBAA001A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6170128"/>
            <a:ext cx="13335000" cy="3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83391" y="1344489"/>
            <a:ext cx="12740797" cy="5186111"/>
            <a:chOff x="-107727" y="0"/>
            <a:chExt cx="11672318" cy="691481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611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What immediate improvements can we bring to the product?</a:t>
              </a:r>
            </a:p>
            <a:p>
              <a:pPr algn="l" fontAlgn="base"/>
              <a:endParaRPr lang="en-US" sz="4400" b="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pPr algn="l" fontAlgn="base"/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07727" y="2298166"/>
              <a:ext cx="11564591" cy="461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Branding 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Availability</a:t>
              </a:r>
            </a:p>
            <a:p>
              <a:pPr>
                <a:lnSpc>
                  <a:spcPts val="2660"/>
                </a:lnSpc>
              </a:pP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Caffeine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is the most expected ingredient followed by the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Vitamins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in energy drinks..</a:t>
              </a:r>
            </a:p>
            <a:p>
              <a:pPr>
                <a:lnSpc>
                  <a:spcPts val="2660"/>
                </a:lnSpc>
              </a:pPr>
              <a:r>
                <a:rPr lang="en-IN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Improve </a:t>
              </a:r>
              <a:r>
                <a:rPr lang="en-IN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positive response rate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Branding </a:t>
              </a: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596942" y="3439555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63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83391" y="1344489"/>
            <a:ext cx="12740797" cy="4147365"/>
            <a:chOff x="-107727" y="0"/>
            <a:chExt cx="11672318" cy="55298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611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What should be the ideal price of our product?</a:t>
              </a:r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  <a:p>
              <a:pPr algn="l" fontAlgn="base"/>
              <a:endParaRPr lang="en-US" sz="4400" b="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pPr algn="l" fontAlgn="base"/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07727" y="2298166"/>
              <a:ext cx="11564591" cy="3231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The price range expected by consumers lies between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50 to 150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>
                <a:lnSpc>
                  <a:spcPts val="266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Where as 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40 % </a:t>
              </a:r>
              <a:r>
                <a:rPr 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of the consumers expect price between 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50 to 99</a:t>
              </a:r>
              <a:endPara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596942" y="3439555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33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7400" y="1344489"/>
            <a:ext cx="15468599" cy="4493614"/>
            <a:chOff x="-107727" y="0"/>
            <a:chExt cx="11672318" cy="599148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611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What kind of offers and discounts we can run?</a:t>
              </a:r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  <a:p>
              <a:pPr algn="l" fontAlgn="base"/>
              <a:endParaRPr lang="en-US" sz="4400" b="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pPr algn="l" fontAlgn="base"/>
              <a:endParaRPr lang="en-US" sz="44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07727" y="2298166"/>
              <a:ext cx="11564591" cy="3693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We can provide offers on buying the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pack of cans at a cheaper cost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We can also run 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special discounts on festivals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We should also run campaigns on all major cities 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providing free samples and tasting to increase brand awareness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838469" y="4843418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834C7-116B-693A-8A17-DB8B54608582}"/>
              </a:ext>
            </a:extLst>
          </p:cNvPr>
          <p:cNvSpPr txBox="1"/>
          <p:nvPr/>
        </p:nvSpPr>
        <p:spPr>
          <a:xfrm>
            <a:off x="4155314" y="1419762"/>
            <a:ext cx="273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Understanding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0DC7F-A85F-F321-1F3F-5FAAD8DB8D55}"/>
              </a:ext>
            </a:extLst>
          </p:cNvPr>
          <p:cNvSpPr txBox="1"/>
          <p:nvPr/>
        </p:nvSpPr>
        <p:spPr>
          <a:xfrm>
            <a:off x="7720602" y="4605252"/>
            <a:ext cx="214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Modelling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660DB1-EAEE-531A-3E9F-906E071E7AA4}"/>
              </a:ext>
            </a:extLst>
          </p:cNvPr>
          <p:cNvSpPr txBox="1"/>
          <p:nvPr/>
        </p:nvSpPr>
        <p:spPr>
          <a:xfrm>
            <a:off x="5894194" y="2984043"/>
            <a:ext cx="279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Cleaning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05D09-2AB6-B0B6-037A-CA2079F59F31}"/>
              </a:ext>
            </a:extLst>
          </p:cNvPr>
          <p:cNvSpPr txBox="1"/>
          <p:nvPr/>
        </p:nvSpPr>
        <p:spPr>
          <a:xfrm>
            <a:off x="9686576" y="6188610"/>
            <a:ext cx="189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Analysis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F5BAC-106B-80CD-651A-36162D5C7AC5}"/>
              </a:ext>
            </a:extLst>
          </p:cNvPr>
          <p:cNvSpPr txBox="1"/>
          <p:nvPr/>
        </p:nvSpPr>
        <p:spPr>
          <a:xfrm>
            <a:off x="11566450" y="792961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Key Insights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0979" y="1344489"/>
            <a:ext cx="12774373" cy="6129923"/>
            <a:chOff x="0" y="0"/>
            <a:chExt cx="11703078" cy="817322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611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What kind of marketing campaigns we can run?</a:t>
              </a:r>
            </a:p>
            <a:p>
              <a:pPr algn="l" fontAlgn="base"/>
              <a:endParaRPr lang="en-US" sz="4400" b="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pPr algn="l" fontAlgn="base"/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8487" y="2633250"/>
              <a:ext cx="11564591" cy="5539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 got to know that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online ads are the most effective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way in letting consumers know about the brand and it is cost effective as well.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400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So we should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increase running ads on </a:t>
              </a:r>
              <a:r>
                <a:rPr lang="en-US" sz="2400" b="1" spc="-19" dirty="0" err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facebook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Instagram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&amp; google as well.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2400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And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also increase budget for Social Media Influencers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since more than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70 % of consumers are below 30 years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of age so means all of them are on social media</a:t>
              </a:r>
              <a:endParaRPr lang="en-US" sz="2400" spc="-19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596942" y="3439555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05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0979" y="1344489"/>
            <a:ext cx="12774373" cy="6129922"/>
            <a:chOff x="0" y="0"/>
            <a:chExt cx="11703078" cy="8173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2708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Who can be a brand ambassador, and why?</a:t>
              </a:r>
              <a:endParaRPr lang="en-US" sz="4400" b="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pPr algn="l" fontAlgn="base"/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8487" y="2633249"/>
              <a:ext cx="11564591" cy="5539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Bhuvan Bum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– People love him and has a huge following of over 19 million on Instagram. 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Almost everyone of age less than 30  knows him </a:t>
              </a:r>
            </a:p>
            <a:p>
              <a:pPr>
                <a:lnSpc>
                  <a:spcPts val="2660"/>
                </a:lnSpc>
              </a:pPr>
              <a:endParaRPr lang="en-US" sz="2400" b="1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Prajakta </a:t>
              </a:r>
              <a:r>
                <a:rPr lang="en-US" sz="2400" b="1" spc="-19" dirty="0" err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koli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– She is top female social media influencer in </a:t>
              </a:r>
              <a:r>
                <a:rPr lang="en-US" sz="2400" spc="-19" dirty="0" err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india</a:t>
              </a: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and fitness enthusiast. She has very loyal following and could be a female face for our brand</a:t>
              </a: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 can also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Tie-up with other influencers as well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 can do lot of marketing by choosing them instead of some big film Actor. It will save us big money and all 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social media </a:t>
              </a:r>
              <a:r>
                <a:rPr lang="en-US" sz="2400" b="1" spc="-19" dirty="0" err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influncers</a:t>
              </a: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are very much active.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Will promote our brand very well.</a:t>
              </a: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596942" y="3439555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45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1200" y="1344489"/>
            <a:ext cx="13030200" cy="3141578"/>
            <a:chOff x="-201348" y="0"/>
            <a:chExt cx="11937451" cy="418876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05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Who should be our target audience, and why?</a:t>
              </a:r>
              <a:endParaRPr lang="en-US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01348" y="2742218"/>
              <a:ext cx="11937451" cy="14465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  our consumers are mostly between the ages of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15 to 30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  From this survey, the count shows that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70%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of consumers are youth.</a:t>
              </a: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6596942" y="3439555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A810014-E5A5-C3E8-9AB1-8DACEFA47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4793915"/>
            <a:ext cx="1055575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65911" y="876300"/>
            <a:ext cx="13030200" cy="2425998"/>
            <a:chOff x="-201348" y="0"/>
            <a:chExt cx="11937451" cy="3234660"/>
          </a:xfrm>
        </p:grpSpPr>
        <p:sp>
          <p:nvSpPr>
            <p:cNvPr id="3" name="TextBox 3"/>
            <p:cNvSpPr txBox="1"/>
            <p:nvPr/>
          </p:nvSpPr>
          <p:spPr>
            <a:xfrm>
              <a:off x="-7907" y="0"/>
              <a:ext cx="11564591" cy="2954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Additionally, 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I would like to share one more insight to target more cities. These are the stats of 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Google Trends from the past 12 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months about the “Energy Drinks” topic</a:t>
              </a:r>
            </a:p>
            <a:p>
              <a:pPr algn="l" fontAlgn="base"/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Mizoram, </a:t>
              </a:r>
              <a:r>
                <a:rPr lang="en-US" sz="2400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Meghalya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, Tripura , </a:t>
              </a:r>
              <a:r>
                <a:rPr lang="en-US" sz="2400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Chattisgarh</a:t>
              </a:r>
              <a:r>
                <a:rPr 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 &amp; Delhi </a:t>
              </a:r>
              <a:r>
                <a:rPr 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are the cities where searches are done maximum for energy drinks.</a:t>
              </a:r>
            </a:p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So we should focus on expanding our business there.</a:t>
              </a:r>
              <a:endParaRPr lang="en-US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01348" y="2742218"/>
              <a:ext cx="11937451" cy="4924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 fontAlgn="base"/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744980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BB62B52-6586-BD48-D6E1-C3107265F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911" y="3784001"/>
            <a:ext cx="1435617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3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7973786" y="5019650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7898166" y="228225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113585" y="7824106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66375" y="1472769"/>
            <a:ext cx="6230830" cy="1589907"/>
            <a:chOff x="0" y="691990"/>
            <a:chExt cx="8307773" cy="211987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737817" y="2360161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9448801" y="7812619"/>
            <a:ext cx="803966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The price range should be between 50 to 150.</a:t>
            </a:r>
          </a:p>
          <a:p>
            <a:pPr>
              <a:lnSpc>
                <a:spcPts val="2660"/>
              </a:lnSpc>
            </a:pPr>
            <a:endParaRPr lang="en-US" sz="2800" spc="-19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A18D0-5377-6A2C-859D-CA34CF8A8DF4}"/>
              </a:ext>
            </a:extLst>
          </p:cNvPr>
          <p:cNvSpPr txBox="1"/>
          <p:nvPr/>
        </p:nvSpPr>
        <p:spPr>
          <a:xfrm>
            <a:off x="9448800" y="1871273"/>
            <a:ext cx="8039666" cy="11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b="1" spc="-19" dirty="0">
                <a:solidFill>
                  <a:srgbClr val="000000"/>
                </a:solidFill>
                <a:ea typeface="Verdana" panose="020B0604030504040204" pitchFamily="34" charset="0"/>
              </a:rPr>
              <a:t>Should Focus more on branding</a:t>
            </a:r>
          </a:p>
          <a:p>
            <a:pPr>
              <a:lnSpc>
                <a:spcPts val="2660"/>
              </a:lnSpc>
            </a:pPr>
            <a:r>
              <a:rPr lang="en-US" sz="2800" b="1" spc="-19" dirty="0">
                <a:solidFill>
                  <a:srgbClr val="000000"/>
                </a:solidFill>
                <a:ea typeface="Verdana" panose="020B0604030504040204" pitchFamily="34" charset="0"/>
              </a:rPr>
              <a:t>online ads are the most effective for our business</a:t>
            </a:r>
          </a:p>
          <a:p>
            <a:pPr>
              <a:lnSpc>
                <a:spcPts val="2660"/>
              </a:lnSpc>
            </a:pPr>
            <a:endParaRPr lang="en-US" sz="2800" b="1" spc="-19" dirty="0">
              <a:solidFill>
                <a:srgbClr val="000000"/>
              </a:solidFill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808343-76C9-2027-6D2F-AB5B780C4280}"/>
              </a:ext>
            </a:extLst>
          </p:cNvPr>
          <p:cNvSpPr txBox="1"/>
          <p:nvPr/>
        </p:nvSpPr>
        <p:spPr>
          <a:xfrm>
            <a:off x="9448800" y="4539600"/>
            <a:ext cx="8039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</a:rPr>
              <a:t>70% of consumers are youth.</a:t>
            </a:r>
            <a:endParaRPr lang="en-US" sz="2800" b="1" dirty="0">
              <a:solidFill>
                <a:srgbClr val="000000"/>
              </a:solidFill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</a:rPr>
              <a:t>Age between 15</a:t>
            </a:r>
            <a:r>
              <a:rPr lang="en-US" sz="2800" b="1" dirty="0">
                <a:solidFill>
                  <a:srgbClr val="000000"/>
                </a:solidFill>
              </a:rPr>
              <a:t>to 30</a:t>
            </a:r>
            <a:endParaRPr lang="en-US" sz="2800" b="1" i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7544030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7533011" y="2349581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7576115" y="7820258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05000" y="4481648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12953" y="1297596"/>
            <a:ext cx="6230830" cy="1589907"/>
            <a:chOff x="0" y="691990"/>
            <a:chExt cx="8307773" cy="211987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737817" y="2360161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9296400" y="7396392"/>
            <a:ext cx="8526451" cy="1638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</a:rPr>
              <a:t>Out of 980 respondent, negative feedback is </a:t>
            </a:r>
            <a:r>
              <a:rPr lang="en-US" sz="2800" b="1" dirty="0">
                <a:solidFill>
                  <a:srgbClr val="000000"/>
                </a:solidFill>
              </a:rPr>
              <a:t>by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172</a:t>
            </a:r>
          </a:p>
          <a:p>
            <a:pPr algn="l" fontAlgn="base"/>
            <a:r>
              <a:rPr lang="en-US" sz="2800" b="1" spc="-19" dirty="0">
                <a:solidFill>
                  <a:srgbClr val="000000"/>
                </a:solidFill>
              </a:rPr>
              <a:t>And positive by just 219</a:t>
            </a:r>
          </a:p>
          <a:p>
            <a:pPr algn="l" fontAlgn="base"/>
            <a:r>
              <a:rPr lang="en-US" sz="2800" b="1" spc="-19" dirty="0">
                <a:solidFill>
                  <a:srgbClr val="000000"/>
                </a:solidFill>
              </a:rPr>
              <a:t>Need to increase positive Response</a:t>
            </a:r>
          </a:p>
          <a:p>
            <a:pPr>
              <a:lnSpc>
                <a:spcPts val="2660"/>
              </a:lnSpc>
            </a:pPr>
            <a:endParaRPr lang="en-US" sz="2800" spc="-19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A18D0-5377-6A2C-859D-CA34CF8A8DF4}"/>
              </a:ext>
            </a:extLst>
          </p:cNvPr>
          <p:cNvSpPr txBox="1"/>
          <p:nvPr/>
        </p:nvSpPr>
        <p:spPr>
          <a:xfrm>
            <a:off x="9144000" y="2121668"/>
            <a:ext cx="8344466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b="1" dirty="0">
                <a:solidFill>
                  <a:srgbClr val="000000"/>
                </a:solidFill>
              </a:rPr>
              <a:t>Mizoram, </a:t>
            </a:r>
            <a:r>
              <a:rPr lang="en-US" sz="2800" b="1" dirty="0" err="1">
                <a:solidFill>
                  <a:srgbClr val="000000"/>
                </a:solidFill>
              </a:rPr>
              <a:t>Meghalya</a:t>
            </a:r>
            <a:r>
              <a:rPr lang="en-US" sz="2800" b="1" dirty="0">
                <a:solidFill>
                  <a:srgbClr val="000000"/>
                </a:solidFill>
              </a:rPr>
              <a:t>, Tripura , </a:t>
            </a:r>
            <a:r>
              <a:rPr lang="en-US" sz="2800" b="1" dirty="0" err="1">
                <a:solidFill>
                  <a:srgbClr val="000000"/>
                </a:solidFill>
              </a:rPr>
              <a:t>Chattisgarh</a:t>
            </a:r>
            <a:r>
              <a:rPr lang="en-US" sz="2800" b="1" dirty="0">
                <a:solidFill>
                  <a:srgbClr val="000000"/>
                </a:solidFill>
              </a:rPr>
              <a:t> &amp; Delhi are the cities where we should look to expand our Business</a:t>
            </a:r>
            <a:endParaRPr lang="en-US" sz="28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2660"/>
              </a:lnSpc>
            </a:pPr>
            <a:endParaRPr lang="en-US" sz="2800" b="1" spc="-19" dirty="0">
              <a:solidFill>
                <a:srgbClr val="000000"/>
              </a:solidFill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808343-76C9-2027-6D2F-AB5B780C4280}"/>
              </a:ext>
            </a:extLst>
          </p:cNvPr>
          <p:cNvSpPr txBox="1"/>
          <p:nvPr/>
        </p:nvSpPr>
        <p:spPr>
          <a:xfrm>
            <a:off x="9144000" y="453960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</a:rPr>
              <a:t>Supermarkets are the most common choice  to buy energy drinks.</a:t>
            </a:r>
          </a:p>
          <a:p>
            <a:pPr algn="l" fontAlgn="base"/>
            <a:r>
              <a:rPr lang="en-US" sz="2800" b="1" spc="-19" dirty="0">
                <a:solidFill>
                  <a:srgbClr val="000000"/>
                </a:solidFill>
              </a:rPr>
              <a:t>Need to increase </a:t>
            </a:r>
            <a:r>
              <a:rPr lang="en-IN" sz="2800" b="1" spc="-19" dirty="0">
                <a:solidFill>
                  <a:srgbClr val="000000"/>
                </a:solidFill>
              </a:rPr>
              <a:t>availability </a:t>
            </a:r>
            <a:endParaRPr lang="en-US" sz="2800" b="1" spc="-19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3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3759877"/>
            <a:chOff x="0" y="0"/>
            <a:chExt cx="11564591" cy="565330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282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Demographics insights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3297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60%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of the consumers are male who prefer energy drinks more.</a:t>
              </a: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More than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50%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of the respondents belong to the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Age Group 19-30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If we look at overall young age groups from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15 to 30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, then the % will rise to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70%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B7E866B-E3FD-2AA3-92BD-3A3953E9D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8" y="4373018"/>
            <a:ext cx="8826842" cy="51110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143F98-A4FB-3AB6-4E19-CF9A331C2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58" y="4156531"/>
            <a:ext cx="7019695" cy="5327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3759877"/>
            <a:chOff x="0" y="0"/>
            <a:chExt cx="11564591" cy="565330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3282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Demographics insights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3297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Online Ads are the most effective channel that reached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3373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respondents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Age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group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15-30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b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</a:b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F8472BD-AD06-5DFA-DB3B-5A2263152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89562"/>
            <a:ext cx="11191600" cy="74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3759877"/>
            <a:chOff x="0" y="0"/>
            <a:chExt cx="11564591" cy="565330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Consumer Preference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3297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Caffeine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is the most expected ingredient followed by the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Vitamins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in energy drinks..</a:t>
              </a: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b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</a:b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2706097-C23D-188F-E8B6-8830EE391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76118"/>
            <a:ext cx="11917317" cy="76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3390545"/>
            <a:chOff x="0" y="0"/>
            <a:chExt cx="11564591" cy="509798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Consumer Preference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2741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Compact &amp; Portable Cans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are high in demand followed by Innovative Bottle Designs.</a:t>
              </a:r>
            </a:p>
            <a:p>
              <a:b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</a:b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algn="l" fontAlgn="base"/>
              <a:endPara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F7B0F-B9A3-F7CA-F44D-F7C2A1F84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2468314"/>
            <a:ext cx="10363200" cy="73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2282550"/>
            <a:chOff x="0" y="0"/>
            <a:chExt cx="11564591" cy="343201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Competition Analysis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1075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Cola </a:t>
              </a:r>
              <a:r>
                <a:rPr lang="en-US" sz="2400" b="1" i="0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Coka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is leading the market followed by </a:t>
              </a:r>
              <a:r>
                <a:rPr lang="en-US" sz="2400" b="0" i="0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Bepsi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>
                <a:lnSpc>
                  <a:spcPts val="2660"/>
                </a:lnSpc>
              </a:pP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25610-B3ED-9387-724B-63FE9743C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30698"/>
            <a:ext cx="10668000" cy="76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1936301"/>
            <a:chOff x="0" y="0"/>
            <a:chExt cx="11564591" cy="2911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851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Competition Analysis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555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The top reason for choosing the brands by consumers is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brand reputation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.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22053AF-3521-33BA-BDC7-E58ACB7AE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2599186"/>
            <a:ext cx="15392400" cy="63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880" y="406153"/>
            <a:ext cx="15963320" cy="2305633"/>
            <a:chOff x="0" y="0"/>
            <a:chExt cx="11564591" cy="346672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110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4800" b="1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Marketing Channels and Brand Awareness</a:t>
              </a:r>
              <a:endParaRPr lang="en-US" sz="4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6077"/>
              <a:ext cx="11564591" cy="1110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 fontAlgn="base"/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Online Ads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are the most effective way to reach maximum audiences in a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short duration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&amp; it is </a:t>
              </a:r>
              <a:r>
                <a:rPr lang="en-US" sz="2400" b="1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cost effective</a:t>
              </a:r>
              <a:r>
                <a:rPr lang="en-US" sz="24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as well..</a:t>
              </a:r>
              <a:endParaRPr lang="en-US" sz="24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9520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F9EB570-D2CE-A680-96AB-3151CF0D0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80" y="2865707"/>
            <a:ext cx="14972720" cy="72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889</Words>
  <Application>Microsoft Office PowerPoint</Application>
  <PresentationFormat>Custom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Graphik Regular</vt:lpstr>
      <vt:lpstr>Verdana</vt:lpstr>
      <vt:lpstr>Georgia</vt:lpstr>
      <vt:lpstr>Calibri Light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16</cp:revision>
  <dcterms:created xsi:type="dcterms:W3CDTF">2006-08-16T00:00:00Z</dcterms:created>
  <dcterms:modified xsi:type="dcterms:W3CDTF">2024-04-10T07:06:07Z</dcterms:modified>
  <dc:identifier>DAEhDyfaYKE</dc:identifier>
</cp:coreProperties>
</file>