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1" r:id="rId7"/>
    <p:sldId id="262" r:id="rId8"/>
    <p:sldId id="296" r:id="rId9"/>
    <p:sldId id="265" r:id="rId10"/>
    <p:sldId id="297" r:id="rId11"/>
    <p:sldId id="279" r:id="rId12"/>
    <p:sldId id="280" r:id="rId13"/>
    <p:sldId id="281" r:id="rId14"/>
    <p:sldId id="282" r:id="rId15"/>
    <p:sldId id="291" r:id="rId16"/>
    <p:sldId id="283" r:id="rId17"/>
    <p:sldId id="294" r:id="rId18"/>
    <p:sldId id="286" r:id="rId19"/>
    <p:sldId id="298" r:id="rId20"/>
    <p:sldId id="29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74E9A520-0737-43D7-A6E1-12C513DE1E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60646-7AFE-44F1-88F4-FE93033018C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4E9A520-0737-43D7-A6E1-12C513DE1E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60646-7AFE-44F1-88F4-FE93033018C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4E9A520-0737-43D7-A6E1-12C513DE1E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60646-7AFE-44F1-88F4-FE93033018C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4E9A520-0737-43D7-A6E1-12C513DE1E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60646-7AFE-44F1-88F4-FE93033018C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4E9A520-0737-43D7-A6E1-12C513DE1E5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E60646-7AFE-44F1-88F4-FE93033018C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4E9A520-0737-43D7-A6E1-12C513DE1E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E60646-7AFE-44F1-88F4-FE93033018C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74E9A520-0737-43D7-A6E1-12C513DE1E5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E60646-7AFE-44F1-88F4-FE93033018C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74E9A520-0737-43D7-A6E1-12C513DE1E5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E60646-7AFE-44F1-88F4-FE93033018C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E9A520-0737-43D7-A6E1-12C513DE1E5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E60646-7AFE-44F1-88F4-FE93033018C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4E9A520-0737-43D7-A6E1-12C513DE1E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E60646-7AFE-44F1-88F4-FE93033018C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4E9A520-0737-43D7-A6E1-12C513DE1E5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E60646-7AFE-44F1-88F4-FE93033018C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4E9A520-0737-43D7-A6E1-12C513DE1E5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5E60646-7AFE-44F1-88F4-FE93033018C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jpe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jpe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Freeform 13"/>
          <p:cNvSpPr>
            <a:spLocks noGrp="1" noRot="1" noChangeAspect="1" noMove="1" noResize="1" noEditPoints="1" noAdjustHandles="1" noChangeArrowheads="1" noChangeShapeType="1" noTextEdit="1"/>
          </p:cNvSpPr>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4" name="Oval 33"/>
          <p:cNvSpPr>
            <a:spLocks noGrp="1" noRot="1" noChangeAspect="1" noMove="1" noResize="1" noEditPoints="1" noAdjustHandles="1" noChangeArrowheads="1" noChangeShapeType="1" noTextEdit="1"/>
          </p:cNvSpPr>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6" name="Arc 35"/>
          <p:cNvSpPr>
            <a:spLocks noGrp="1" noRot="1" noChangeAspect="1" noMove="1" noResize="1" noEditPoints="1" noAdjustHandles="1" noChangeArrowheads="1" noChangeShapeType="1" noTextEdit="1"/>
          </p:cNvSpPr>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4038600" y="1939159"/>
            <a:ext cx="7644627" cy="2751086"/>
          </a:xfrm>
        </p:spPr>
        <p:txBody>
          <a:bodyPr>
            <a:normAutofit/>
          </a:bodyPr>
          <a:lstStyle/>
          <a:p>
            <a:pPr algn="r"/>
            <a:r>
              <a:rPr lang="en-US" b="1" i="0">
                <a:effectLst/>
                <a:latin typeface="Times New Roman" panose="02020603050405020304" pitchFamily="18" charset="0"/>
                <a:cs typeface="Times New Roman" panose="02020603050405020304" pitchFamily="18" charset="0"/>
              </a:rPr>
              <a:t>Fraudulent Claim Detection</a:t>
            </a:r>
            <a:endParaRPr lang="en-US">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038600" y="4782320"/>
            <a:ext cx="7644627" cy="1329443"/>
          </a:xfrm>
        </p:spPr>
        <p:txBody>
          <a:bodyPr>
            <a:normAutofit/>
          </a:bodyPr>
          <a:lstStyle/>
          <a:p>
            <a:pPr algn="r"/>
            <a:r>
              <a:rPr lang="en-US" sz="2200">
                <a:latin typeface="Times New Roman" panose="02020603050405020304" pitchFamily="18" charset="0"/>
                <a:cs typeface="Times New Roman" panose="02020603050405020304" pitchFamily="18" charset="0"/>
              </a:rPr>
              <a:t>Submitted by:</a:t>
            </a:r>
            <a:endParaRPr lang="en-US" sz="2200">
              <a:latin typeface="Times New Roman" panose="02020603050405020304" pitchFamily="18" charset="0"/>
              <a:cs typeface="Times New Roman" panose="02020603050405020304" pitchFamily="18" charset="0"/>
            </a:endParaRPr>
          </a:p>
          <a:p>
            <a:pPr algn="r"/>
            <a:r>
              <a:rPr lang="en-US" sz="2200">
                <a:latin typeface="Times New Roman" panose="02020603050405020304" pitchFamily="18" charset="0"/>
                <a:cs typeface="Times New Roman" panose="02020603050405020304" pitchFamily="18" charset="0"/>
              </a:rPr>
              <a:t>              Keshav Gupta</a:t>
            </a:r>
            <a:endParaRPr lang="en-US" sz="2200">
              <a:latin typeface="Times New Roman" panose="02020603050405020304" pitchFamily="18" charset="0"/>
              <a:cs typeface="Times New Roman" panose="02020603050405020304" pitchFamily="18" charset="0"/>
            </a:endParaRPr>
          </a:p>
          <a:p>
            <a:pPr algn="r"/>
            <a:r>
              <a:rPr lang="en-US" sz="2200">
                <a:latin typeface="Times New Roman" panose="02020603050405020304" pitchFamily="18" charset="0"/>
                <a:cs typeface="Times New Roman" panose="02020603050405020304" pitchFamily="18" charset="0"/>
              </a:rPr>
              <a:t>                Deepika Hegde</a:t>
            </a:r>
            <a:endParaRPr lang="en-US" sz="220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flipH="1">
            <a:off x="-1"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p:cNvSpPr>
            <a:spLocks noGrp="1"/>
          </p:cNvSpPr>
          <p:nvPr>
            <p:ph type="ctrTitle"/>
          </p:nvPr>
        </p:nvSpPr>
        <p:spPr>
          <a:xfrm>
            <a:off x="648037" y="1298448"/>
            <a:ext cx="5895178" cy="4099642"/>
          </a:xfrm>
        </p:spPr>
        <p:txBody>
          <a:bodyPr anchor="b">
            <a:normAutofit/>
          </a:bodyPr>
          <a:lstStyle/>
          <a:p>
            <a:pPr algn="l"/>
            <a:r>
              <a:rPr lang="en-US" sz="6600">
                <a:solidFill>
                  <a:srgbClr val="FFFFFF"/>
                </a:solidFill>
              </a:rPr>
              <a:t>Model Selection</a:t>
            </a:r>
            <a:endParaRPr lang="en-US" sz="6600">
              <a:solidFill>
                <a:srgbClr val="FFFFFF"/>
              </a:solidFill>
            </a:endParaRPr>
          </a:p>
        </p:txBody>
      </p:sp>
      <p:sp>
        <p:nvSpPr>
          <p:cNvPr id="3" name="Subtitle 2"/>
          <p:cNvSpPr>
            <a:spLocks noGrp="1"/>
          </p:cNvSpPr>
          <p:nvPr>
            <p:ph type="subTitle" idx="1"/>
          </p:nvPr>
        </p:nvSpPr>
        <p:spPr>
          <a:xfrm>
            <a:off x="7848600" y="1122363"/>
            <a:ext cx="3505200" cy="4269549"/>
          </a:xfrm>
        </p:spPr>
        <p:txBody>
          <a:bodyPr anchor="b">
            <a:normAutofit/>
          </a:bodyPr>
          <a:lstStyle/>
          <a:p>
            <a:pPr algn="l"/>
            <a:r>
              <a:rPr lang="en-US" dirty="0"/>
              <a:t>Logistic Regression</a:t>
            </a:r>
            <a:endParaRPr lang="en-US" dirty="0"/>
          </a:p>
          <a:p>
            <a:pPr algn="l"/>
            <a:r>
              <a:rPr lang="en-US" dirty="0"/>
              <a:t>Random Forest</a:t>
            </a:r>
            <a:endParaRPr lang="en-US" dirty="0"/>
          </a:p>
          <a:p>
            <a:pPr algn="l"/>
            <a:r>
              <a:rPr lang="en-US" dirty="0"/>
              <a:t>   </a:t>
            </a:r>
            <a:endParaRPr lang="en-US"/>
          </a:p>
        </p:txBody>
      </p:sp>
      <p:sp>
        <p:nvSpPr>
          <p:cNvPr id="12" name="sketch line 1"/>
          <p:cNvSpPr>
            <a:spLocks noGrp="1" noRot="1" noChangeAspect="1" noMove="1" noResize="1" noEditPoints="1" noAdjustHandles="1" noChangeArrowheads="1" noChangeShapeType="1" noTextEdit="1"/>
          </p:cNvSpPr>
          <p:nvPr/>
        </p:nvSpPr>
        <p:spPr>
          <a:xfrm>
            <a:off x="838199" y="562635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ketch line"/>
          <p:cNvSpPr>
            <a:spLocks noGrp="1" noRot="1" noChangeAspect="1" noMove="1" noResize="1" noEditPoints="1" noAdjustHandles="1" noChangeArrowheads="1" noChangeShapeType="1" noTextEdit="1"/>
          </p:cNvSpPr>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flipH="1">
            <a:off x="-1"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p:cNvSpPr>
            <a:spLocks noGrp="1"/>
          </p:cNvSpPr>
          <p:nvPr>
            <p:ph type="ctrTitle"/>
          </p:nvPr>
        </p:nvSpPr>
        <p:spPr>
          <a:xfrm>
            <a:off x="648037" y="1298448"/>
            <a:ext cx="5895178" cy="4099642"/>
          </a:xfrm>
        </p:spPr>
        <p:txBody>
          <a:bodyPr anchor="b">
            <a:normAutofit/>
          </a:bodyPr>
          <a:lstStyle/>
          <a:p>
            <a:pPr algn="l"/>
            <a:r>
              <a:rPr lang="en-US" sz="6600">
                <a:solidFill>
                  <a:srgbClr val="FFFFFF"/>
                </a:solidFill>
              </a:rPr>
              <a:t>Logistic Regression</a:t>
            </a:r>
            <a:endParaRPr lang="en-US" sz="6600">
              <a:solidFill>
                <a:srgbClr val="FFFFFF"/>
              </a:solidFill>
            </a:endParaRPr>
          </a:p>
        </p:txBody>
      </p:sp>
      <p:sp>
        <p:nvSpPr>
          <p:cNvPr id="3" name="Subtitle 2"/>
          <p:cNvSpPr>
            <a:spLocks noGrp="1"/>
          </p:cNvSpPr>
          <p:nvPr>
            <p:ph type="subTitle" idx="1"/>
          </p:nvPr>
        </p:nvSpPr>
        <p:spPr>
          <a:xfrm>
            <a:off x="7848600" y="1122363"/>
            <a:ext cx="3505200" cy="4269549"/>
          </a:xfrm>
        </p:spPr>
        <p:txBody>
          <a:bodyPr anchor="b">
            <a:normAutofit/>
          </a:bodyPr>
          <a:lstStyle/>
          <a:p>
            <a:pPr algn="l"/>
            <a:endParaRPr lang="en-US"/>
          </a:p>
          <a:p>
            <a:pPr algn="l"/>
            <a:r>
              <a:rPr lang="en-US" dirty="0"/>
              <a:t> </a:t>
            </a:r>
            <a:endParaRPr lang="en-US"/>
          </a:p>
        </p:txBody>
      </p:sp>
      <p:sp>
        <p:nvSpPr>
          <p:cNvPr id="12" name="sketch line 1"/>
          <p:cNvSpPr>
            <a:spLocks noGrp="1" noRot="1" noChangeAspect="1" noMove="1" noResize="1" noEditPoints="1" noAdjustHandles="1" noChangeArrowheads="1" noChangeShapeType="1" noTextEdit="1"/>
          </p:cNvSpPr>
          <p:nvPr/>
        </p:nvSpPr>
        <p:spPr>
          <a:xfrm>
            <a:off x="838199" y="562635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ketch line"/>
          <p:cNvSpPr>
            <a:spLocks noGrp="1" noRot="1" noChangeAspect="1" noMove="1" noResize="1" noEditPoints="1" noAdjustHandles="1" noChangeArrowheads="1" noChangeShapeType="1" noTextEdit="1"/>
          </p:cNvSpPr>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c 11"/>
          <p:cNvSpPr>
            <a:spLocks noGrp="1" noRot="1" noChangeAspect="1" noMove="1" noResize="1" noEditPoints="1" noAdjustHandles="1" noChangeArrowheads="1" noChangeShapeType="1" noTextEdit="1"/>
          </p:cNvSpPr>
          <p:nvPr/>
        </p:nvSpPr>
        <p:spPr>
          <a:xfrm rot="16604789">
            <a:off x="675639" y="775849"/>
            <a:ext cx="2987899" cy="2987899"/>
          </a:xfrm>
          <a:prstGeom prst="arc">
            <a:avLst>
              <a:gd name="adj1" fmla="val 14455503"/>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494272" y="1122363"/>
            <a:ext cx="5434871" cy="2387600"/>
          </a:xfrm>
        </p:spPr>
        <p:txBody>
          <a:bodyPr>
            <a:normAutofit/>
          </a:bodyPr>
          <a:lstStyle/>
          <a:p>
            <a:r>
              <a:rPr lang="en-US" dirty="0">
                <a:solidFill>
                  <a:srgbClr val="FFFFFF"/>
                </a:solidFill>
              </a:rPr>
              <a:t>Precision-Recall plot</a:t>
            </a:r>
            <a:endParaRPr lang="en-US" dirty="0">
              <a:solidFill>
                <a:srgbClr val="FFFFFF"/>
              </a:solidFill>
            </a:endParaRPr>
          </a:p>
        </p:txBody>
      </p:sp>
      <p:sp>
        <p:nvSpPr>
          <p:cNvPr id="14" name="Oval 13"/>
          <p:cNvSpPr>
            <a:spLocks noGrp="1" noRot="1" noChangeAspect="1" noMove="1" noResize="1" noEditPoints="1" noAdjustHandles="1" noChangeArrowheads="1" noChangeShapeType="1" noTextEdit="1"/>
          </p:cNvSpPr>
          <p:nvPr/>
        </p:nvSpPr>
        <p:spPr>
          <a:xfrm>
            <a:off x="5312790" y="5367348"/>
            <a:ext cx="616353" cy="59963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A graph showing the difference between the red and green lines&#10;&#10;AI-generated content may be incorrect."/>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492678" y="1640698"/>
            <a:ext cx="5051479" cy="3561292"/>
          </a:xfrm>
          <a:custGeom>
            <a:avLst/>
            <a:gdLst/>
            <a:ahLst/>
            <a:cxnLst/>
            <a:rect l="l" t="t" r="r" b="b"/>
            <a:pathLst>
              <a:path w="5051479" h="5503900">
                <a:moveTo>
                  <a:pt x="151948" y="0"/>
                </a:moveTo>
                <a:lnTo>
                  <a:pt x="4899531" y="0"/>
                </a:lnTo>
                <a:cubicBezTo>
                  <a:pt x="4983450" y="0"/>
                  <a:pt x="5051479" y="68029"/>
                  <a:pt x="5051479" y="151948"/>
                </a:cubicBezTo>
                <a:lnTo>
                  <a:pt x="5051479" y="5351952"/>
                </a:lnTo>
                <a:cubicBezTo>
                  <a:pt x="5051479" y="5435871"/>
                  <a:pt x="4983450" y="5503900"/>
                  <a:pt x="4899531" y="5503900"/>
                </a:cubicBezTo>
                <a:lnTo>
                  <a:pt x="151948" y="5503900"/>
                </a:lnTo>
                <a:cubicBezTo>
                  <a:pt x="68029" y="5503900"/>
                  <a:pt x="0" y="5435871"/>
                  <a:pt x="0" y="5351952"/>
                </a:cubicBezTo>
                <a:lnTo>
                  <a:pt x="0" y="151948"/>
                </a:lnTo>
                <a:cubicBezTo>
                  <a:pt x="0" y="68029"/>
                  <a:pt x="68029" y="0"/>
                  <a:pt x="151948" y="0"/>
                </a:cubicBezTo>
                <a:close/>
              </a:path>
            </a:pathLst>
          </a:cu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32786" y="222453"/>
            <a:ext cx="5748749" cy="805548"/>
          </a:xfrm>
        </p:spPr>
        <p:txBody>
          <a:bodyPr vert="horz" lIns="91440" tIns="45720" rIns="91440" bIns="45720" rtlCol="0" anchor="ctr">
            <a:normAutofit/>
          </a:bodyPr>
          <a:lstStyle/>
          <a:p>
            <a:r>
              <a:rPr lang="en-US" sz="2400" dirty="0"/>
              <a:t>Sensitivity Vs  Specificity Vs Accuracy</a:t>
            </a:r>
            <a:r>
              <a:rPr lang="en-US" sz="2400" kern="1200" dirty="0">
                <a:latin typeface="+mj-lt"/>
                <a:ea typeface="+mj-ea"/>
                <a:cs typeface="+mj-cs"/>
              </a:rPr>
              <a:t> </a:t>
            </a:r>
            <a:br>
              <a:rPr lang="en-US" sz="2400" dirty="0"/>
            </a:br>
            <a:r>
              <a:rPr lang="en-US" sz="2400" dirty="0"/>
              <a:t>       </a:t>
            </a:r>
            <a:r>
              <a:rPr lang="en-US" sz="2400" kern="1200" dirty="0">
                <a:latin typeface="+mj-lt"/>
                <a:ea typeface="+mj-ea"/>
                <a:cs typeface="+mj-cs"/>
              </a:rPr>
              <a:t>Plot</a:t>
            </a:r>
            <a:endParaRPr lang="en-US" sz="2400" kern="1200" dirty="0">
              <a:latin typeface="+mj-lt"/>
              <a:ea typeface="+mj-ea"/>
              <a:cs typeface="+mj-cs"/>
            </a:endParaRPr>
          </a:p>
        </p:txBody>
      </p:sp>
      <p:pic>
        <p:nvPicPr>
          <p:cNvPr id="5" name="Content Placeholder 4" descr="A diagram of a function&#10;&#10;AI-generated content may be incorrect."/>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575550" y="1029924"/>
            <a:ext cx="6409958" cy="488759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Down Arrow 7"/>
          <p:cNvSpPr>
            <a:spLocks noGrp="1" noRot="1" noChangeAspect="1" noMove="1" noResize="1" noEditPoints="1" noAdjustHandles="1" noChangeArrowheads="1" noChangeShapeType="1" noTextEdit="1"/>
          </p:cNvSpPr>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Model Performance</a:t>
            </a:r>
            <a:endParaRPr lang="en-US" sz="3600" kern="1200">
              <a:solidFill>
                <a:srgbClr val="FFFFFF"/>
              </a:solidFill>
              <a:latin typeface="+mj-lt"/>
              <a:ea typeface="+mj-ea"/>
              <a:cs typeface="+mj-cs"/>
            </a:endParaRPr>
          </a:p>
        </p:txBody>
      </p:sp>
      <p:graphicFrame>
        <p:nvGraphicFramePr>
          <p:cNvPr id="12" name="Content Placeholder 11"/>
          <p:cNvGraphicFramePr>
            <a:graphicFrameLocks noGrp="1"/>
          </p:cNvGraphicFramePr>
          <p:nvPr>
            <p:ph sz="half" idx="1"/>
          </p:nvPr>
        </p:nvGraphicFramePr>
        <p:xfrm>
          <a:off x="4777316" y="1021269"/>
          <a:ext cx="6780702" cy="4813135"/>
        </p:xfrm>
        <a:graphic>
          <a:graphicData uri="http://schemas.openxmlformats.org/drawingml/2006/table">
            <a:tbl>
              <a:tblPr firstRow="1" firstCol="1" bandRow="1">
                <a:noFill/>
                <a:tableStyleId>{5C22544A-7EE6-4342-B048-85BDC9FD1C3A}</a:tableStyleId>
              </a:tblPr>
              <a:tblGrid>
                <a:gridCol w="2260234"/>
                <a:gridCol w="2260234"/>
                <a:gridCol w="2260234"/>
              </a:tblGrid>
              <a:tr h="1111005">
                <a:tc>
                  <a:txBody>
                    <a:bodyPr/>
                    <a:lstStyle/>
                    <a:p>
                      <a:pPr>
                        <a:lnSpc>
                          <a:spcPct val="115000"/>
                        </a:lnSpc>
                        <a:spcAft>
                          <a:spcPts val="800"/>
                        </a:spcAft>
                        <a:buNone/>
                      </a:pPr>
                      <a:r>
                        <a:rPr lang="en-US" sz="2100" b="1">
                          <a:solidFill>
                            <a:srgbClr val="FFFFFF"/>
                          </a:solidFill>
                          <a:effectLst/>
                          <a:latin typeface="Times New Roman" panose="02020603050405020304" pitchFamily="18" charset="0"/>
                        </a:rPr>
                        <a:t>Metric</a:t>
                      </a:r>
                      <a:endParaRPr lang="en-US" sz="2100" b="1">
                        <a:solidFill>
                          <a:srgbClr val="FFFFFF"/>
                        </a:solidFill>
                        <a:effectLst/>
                      </a:endParaRPr>
                    </a:p>
                  </a:txBody>
                  <a:tcPr marL="299149" marR="179489" marT="179489" marB="179489">
                    <a:lnL w="38100" cap="flat" cmpd="sng" algn="ctr">
                      <a:no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buNone/>
                      </a:pPr>
                      <a:r>
                        <a:rPr lang="en-US" sz="2100" b="1">
                          <a:solidFill>
                            <a:srgbClr val="FFFFFF"/>
                          </a:solidFill>
                          <a:effectLst/>
                          <a:latin typeface="Times New Roman" panose="02020603050405020304" pitchFamily="18" charset="0"/>
                        </a:rPr>
                        <a:t>Training Data</a:t>
                      </a:r>
                      <a:endParaRPr lang="en-US" sz="2100" b="1">
                        <a:solidFill>
                          <a:srgbClr val="FFFFFF"/>
                        </a:solidFill>
                        <a:effectLst/>
                      </a:endParaRPr>
                    </a:p>
                  </a:txBody>
                  <a:tcPr marL="299149" marR="179489" marT="179489" marB="179489">
                    <a:lnL w="38100" cap="flat" cmpd="sng" algn="ctr">
                      <a:solidFill>
                        <a:srgbClr val="FFFFFF"/>
                      </a:solidFill>
                      <a:prstDash val="solid"/>
                    </a:lnL>
                    <a:lnR w="38100" cap="flat" cmpd="sng" algn="ctr">
                      <a:solidFill>
                        <a:srgbClr val="FFFFFF"/>
                      </a:solidFill>
                      <a:prstDash val="solid"/>
                    </a:lnR>
                    <a:lnT w="38100" cap="flat" cmpd="sng" algn="ctr">
                      <a:noFill/>
                      <a:prstDash val="solid"/>
                    </a:lnT>
                    <a:lnB w="38100" cap="flat" cmpd="sng" algn="ctr">
                      <a:solidFill>
                        <a:srgbClr val="FFFFFF"/>
                      </a:solidFill>
                      <a:prstDash val="solid"/>
                    </a:lnB>
                    <a:solidFill>
                      <a:srgbClr val="636B68">
                        <a:alpha val="69804"/>
                      </a:srgbClr>
                    </a:solidFill>
                  </a:tcPr>
                </a:tc>
                <a:tc>
                  <a:txBody>
                    <a:bodyPr/>
                    <a:lstStyle/>
                    <a:p>
                      <a:pPr>
                        <a:lnSpc>
                          <a:spcPct val="115000"/>
                        </a:lnSpc>
                        <a:spcAft>
                          <a:spcPts val="800"/>
                        </a:spcAft>
                        <a:buNone/>
                      </a:pPr>
                      <a:r>
                        <a:rPr lang="en-US" sz="2100" b="1">
                          <a:solidFill>
                            <a:srgbClr val="FFFFFF"/>
                          </a:solidFill>
                          <a:effectLst/>
                          <a:latin typeface="Times New Roman" panose="02020603050405020304" pitchFamily="18" charset="0"/>
                        </a:rPr>
                        <a:t>Validation Data</a:t>
                      </a:r>
                      <a:endParaRPr lang="en-US" sz="2100" b="1">
                        <a:solidFill>
                          <a:srgbClr val="FFFFFF"/>
                        </a:solidFill>
                        <a:effectLst/>
                      </a:endParaRPr>
                    </a:p>
                  </a:txBody>
                  <a:tcPr marL="299149" marR="179489" marT="179489" marB="179489">
                    <a:lnL w="38100" cap="flat" cmpd="sng" algn="ctr">
                      <a:solidFill>
                        <a:srgbClr val="FFFFFF"/>
                      </a:solidFill>
                      <a:prstDash val="solid"/>
                    </a:lnL>
                    <a:lnR w="38100" cap="flat" cmpd="sng" algn="ctr">
                      <a:noFill/>
                      <a:prstDash val="solid"/>
                    </a:lnR>
                    <a:lnT w="38100" cap="flat" cmpd="sng" algn="ctr">
                      <a:noFill/>
                      <a:prstDash val="solid"/>
                    </a:lnT>
                    <a:lnB w="38100" cap="flat" cmpd="sng" algn="ctr">
                      <a:solidFill>
                        <a:srgbClr val="FFFFFF"/>
                      </a:solidFill>
                      <a:prstDash val="solid"/>
                    </a:lnB>
                    <a:solidFill>
                      <a:srgbClr val="636B68">
                        <a:alpha val="69804"/>
                      </a:srgbClr>
                    </a:solidFill>
                  </a:tcPr>
                </a:tc>
              </a:tr>
              <a:tr h="744049">
                <a:tc>
                  <a:txBody>
                    <a:bodyPr/>
                    <a:lstStyle/>
                    <a:p>
                      <a:pPr>
                        <a:lnSpc>
                          <a:spcPct val="115000"/>
                        </a:lnSpc>
                        <a:spcAft>
                          <a:spcPts val="800"/>
                        </a:spcAft>
                        <a:buNone/>
                      </a:pPr>
                      <a:r>
                        <a:rPr lang="en-US" sz="2100" b="1">
                          <a:solidFill>
                            <a:srgbClr val="FFFFFF"/>
                          </a:solidFill>
                          <a:effectLst/>
                          <a:latin typeface="Times New Roman" panose="02020603050405020304" pitchFamily="18" charset="0"/>
                        </a:rPr>
                        <a:t>Precision</a:t>
                      </a:r>
                      <a:endParaRPr lang="en-US" sz="2100" b="1">
                        <a:solidFill>
                          <a:srgbClr val="FFFFFF"/>
                        </a:solidFill>
                        <a:effectLst/>
                      </a:endParaRPr>
                    </a:p>
                  </a:txBody>
                  <a:tcPr marL="299149" marR="179489" marT="179489" marB="179489">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a:buNone/>
                      </a:pPr>
                      <a:r>
                        <a:rPr lang="en-US" sz="2100">
                          <a:solidFill>
                            <a:schemeClr val="tx1">
                              <a:lumMod val="85000"/>
                              <a:lumOff val="15000"/>
                            </a:schemeClr>
                          </a:solidFill>
                          <a:effectLst/>
                          <a:latin typeface="Times New Roman" panose="02020603050405020304" pitchFamily="18" charset="0"/>
                        </a:rPr>
                        <a:t>83%</a:t>
                      </a:r>
                      <a:endParaRPr lang="en-US" sz="2100">
                        <a:solidFill>
                          <a:schemeClr val="tx1">
                            <a:lumMod val="85000"/>
                            <a:lumOff val="15000"/>
                          </a:schemeClr>
                        </a:solidFill>
                        <a:effectLst/>
                      </a:endParaRPr>
                    </a:p>
                  </a:txBody>
                  <a:tcPr marL="299149" marR="179489" marT="179489" marB="179489">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lnSpc>
                          <a:spcPct val="115000"/>
                        </a:lnSpc>
                        <a:spcAft>
                          <a:spcPts val="800"/>
                        </a:spcAft>
                        <a:buNone/>
                      </a:pPr>
                      <a:r>
                        <a:rPr lang="en-US" sz="2100">
                          <a:solidFill>
                            <a:schemeClr val="tx1">
                              <a:lumMod val="85000"/>
                              <a:lumOff val="15000"/>
                            </a:schemeClr>
                          </a:solidFill>
                          <a:effectLst/>
                          <a:latin typeface="Times New Roman" panose="02020603050405020304" pitchFamily="18" charset="0"/>
                        </a:rPr>
                        <a:t>57%</a:t>
                      </a:r>
                      <a:endParaRPr lang="en-US" sz="2100">
                        <a:solidFill>
                          <a:schemeClr val="tx1">
                            <a:lumMod val="85000"/>
                            <a:lumOff val="15000"/>
                          </a:schemeClr>
                        </a:solidFill>
                        <a:effectLst/>
                      </a:endParaRPr>
                    </a:p>
                  </a:txBody>
                  <a:tcPr marL="299149" marR="179489" marT="179489" marB="179489">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r>
              <a:tr h="744049">
                <a:tc>
                  <a:txBody>
                    <a:bodyPr/>
                    <a:lstStyle/>
                    <a:p>
                      <a:pPr>
                        <a:lnSpc>
                          <a:spcPct val="115000"/>
                        </a:lnSpc>
                        <a:spcAft>
                          <a:spcPts val="800"/>
                        </a:spcAft>
                        <a:buNone/>
                      </a:pPr>
                      <a:r>
                        <a:rPr lang="en-US" sz="2100" b="1">
                          <a:solidFill>
                            <a:srgbClr val="FFFFFF"/>
                          </a:solidFill>
                          <a:effectLst/>
                          <a:latin typeface="Times New Roman" panose="02020603050405020304" pitchFamily="18" charset="0"/>
                        </a:rPr>
                        <a:t>Sensitivity</a:t>
                      </a:r>
                      <a:endParaRPr lang="en-US" sz="2100" b="1">
                        <a:solidFill>
                          <a:srgbClr val="FFFFFF"/>
                        </a:solidFill>
                        <a:effectLst/>
                      </a:endParaRPr>
                    </a:p>
                  </a:txBody>
                  <a:tcPr marL="299149" marR="179489" marT="179489" marB="179489">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a:buNone/>
                      </a:pPr>
                      <a:r>
                        <a:rPr lang="en-US" sz="2100">
                          <a:solidFill>
                            <a:schemeClr val="tx1">
                              <a:lumMod val="85000"/>
                              <a:lumOff val="15000"/>
                            </a:schemeClr>
                          </a:solidFill>
                          <a:effectLst/>
                          <a:latin typeface="Times New Roman" panose="02020603050405020304" pitchFamily="18" charset="0"/>
                        </a:rPr>
                        <a:t>63%</a:t>
                      </a:r>
                      <a:endParaRPr lang="en-US" sz="2100">
                        <a:solidFill>
                          <a:schemeClr val="tx1">
                            <a:lumMod val="85000"/>
                            <a:lumOff val="15000"/>
                          </a:schemeClr>
                        </a:solidFill>
                        <a:effectLst/>
                      </a:endParaRPr>
                    </a:p>
                  </a:txBody>
                  <a:tcPr marL="299149" marR="179489" marT="179489" marB="179489">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nSpc>
                          <a:spcPct val="115000"/>
                        </a:lnSpc>
                        <a:spcAft>
                          <a:spcPts val="800"/>
                        </a:spcAft>
                        <a:buNone/>
                      </a:pPr>
                      <a:r>
                        <a:rPr lang="en-US" sz="2100">
                          <a:solidFill>
                            <a:schemeClr val="tx1">
                              <a:lumMod val="85000"/>
                              <a:lumOff val="15000"/>
                            </a:schemeClr>
                          </a:solidFill>
                          <a:effectLst/>
                          <a:latin typeface="Times New Roman" panose="02020603050405020304" pitchFamily="18" charset="0"/>
                        </a:rPr>
                        <a:t>68%</a:t>
                      </a:r>
                      <a:endParaRPr lang="en-US" sz="2100">
                        <a:solidFill>
                          <a:schemeClr val="tx1">
                            <a:lumMod val="85000"/>
                            <a:lumOff val="15000"/>
                          </a:schemeClr>
                        </a:solidFill>
                        <a:effectLst/>
                      </a:endParaRPr>
                    </a:p>
                  </a:txBody>
                  <a:tcPr marL="299149" marR="179489" marT="179489" marB="179489">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r>
              <a:tr h="725934">
                <a:tc>
                  <a:txBody>
                    <a:bodyPr/>
                    <a:lstStyle/>
                    <a:p>
                      <a:pPr>
                        <a:buNone/>
                      </a:pPr>
                      <a:r>
                        <a:rPr lang="en-US" sz="2100" b="1">
                          <a:solidFill>
                            <a:srgbClr val="FFFFFF"/>
                          </a:solidFill>
                          <a:effectLst/>
                          <a:latin typeface="Times New Roman" panose="02020603050405020304" pitchFamily="18" charset="0"/>
                        </a:rPr>
                        <a:t>Specificity</a:t>
                      </a:r>
                      <a:endParaRPr lang="en-US" sz="2100" b="1">
                        <a:solidFill>
                          <a:srgbClr val="FFFFFF"/>
                        </a:solidFill>
                        <a:effectLst/>
                      </a:endParaRPr>
                    </a:p>
                  </a:txBody>
                  <a:tcPr marL="299149" marR="179489" marT="179489" marB="179489">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a:buNone/>
                      </a:pPr>
                      <a:r>
                        <a:rPr lang="en-US" sz="2100">
                          <a:solidFill>
                            <a:schemeClr val="tx1">
                              <a:lumMod val="85000"/>
                              <a:lumOff val="15000"/>
                            </a:schemeClr>
                          </a:solidFill>
                          <a:effectLst/>
                          <a:latin typeface="Times New Roman" panose="02020603050405020304" pitchFamily="18" charset="0"/>
                        </a:rPr>
                        <a:t>87%</a:t>
                      </a:r>
                      <a:endParaRPr lang="en-US" sz="2100">
                        <a:solidFill>
                          <a:schemeClr val="tx1">
                            <a:lumMod val="85000"/>
                            <a:lumOff val="15000"/>
                          </a:schemeClr>
                        </a:solidFill>
                        <a:effectLst/>
                      </a:endParaRPr>
                    </a:p>
                  </a:txBody>
                  <a:tcPr marL="299149" marR="179489" marT="179489" marB="179489">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c>
                  <a:txBody>
                    <a:bodyPr/>
                    <a:lstStyle/>
                    <a:p>
                      <a:pPr>
                        <a:buNone/>
                      </a:pPr>
                      <a:r>
                        <a:rPr lang="en-US" sz="2100">
                          <a:solidFill>
                            <a:schemeClr val="tx1">
                              <a:lumMod val="85000"/>
                              <a:lumOff val="15000"/>
                            </a:schemeClr>
                          </a:solidFill>
                          <a:effectLst/>
                          <a:latin typeface="Times New Roman" panose="02020603050405020304" pitchFamily="18" charset="0"/>
                        </a:rPr>
                        <a:t>83%</a:t>
                      </a:r>
                      <a:endParaRPr lang="en-US" sz="2100">
                        <a:solidFill>
                          <a:schemeClr val="tx1">
                            <a:lumMod val="85000"/>
                            <a:lumOff val="15000"/>
                          </a:schemeClr>
                        </a:solidFill>
                        <a:effectLst/>
                      </a:endParaRPr>
                    </a:p>
                  </a:txBody>
                  <a:tcPr marL="299149" marR="179489" marT="179489" marB="179489">
                    <a:lnL w="38100" cap="flat" cmpd="sng" algn="ctr">
                      <a:solidFill>
                        <a:srgbClr val="FFFFFF"/>
                      </a:solidFill>
                      <a:prstDash val="solid"/>
                    </a:lnL>
                    <a:lnR w="38100" cap="flat" cmpd="sng" algn="ctr">
                      <a:noFill/>
                      <a:prstDash val="solid"/>
                    </a:lnR>
                    <a:lnT w="38100" cap="flat" cmpd="sng" algn="ctr">
                      <a:solidFill>
                        <a:srgbClr val="FFFFFF"/>
                      </a:solidFill>
                      <a:prstDash val="solid"/>
                    </a:lnT>
                    <a:lnB w="38100" cap="flat" cmpd="sng" algn="ctr">
                      <a:solidFill>
                        <a:srgbClr val="FFFFFF"/>
                      </a:solidFill>
                      <a:prstDash val="solid"/>
                    </a:lnB>
                    <a:solidFill>
                      <a:srgbClr val="878E8B">
                        <a:alpha val="14902"/>
                      </a:srgbClr>
                    </a:solidFill>
                  </a:tcPr>
                </a:tc>
              </a:tr>
              <a:tr h="744049">
                <a:tc>
                  <a:txBody>
                    <a:bodyPr/>
                    <a:lstStyle/>
                    <a:p>
                      <a:pPr>
                        <a:lnSpc>
                          <a:spcPct val="115000"/>
                        </a:lnSpc>
                        <a:spcAft>
                          <a:spcPts val="800"/>
                        </a:spcAft>
                        <a:buNone/>
                      </a:pPr>
                      <a:r>
                        <a:rPr lang="en-US" sz="2100" b="1">
                          <a:solidFill>
                            <a:srgbClr val="FFFFFF"/>
                          </a:solidFill>
                          <a:effectLst/>
                          <a:latin typeface="Times New Roman" panose="02020603050405020304" pitchFamily="18" charset="0"/>
                        </a:rPr>
                        <a:t>Recall</a:t>
                      </a:r>
                      <a:endParaRPr lang="en-US" sz="2100" b="1">
                        <a:solidFill>
                          <a:srgbClr val="FFFFFF"/>
                        </a:solidFill>
                        <a:effectLst/>
                      </a:endParaRPr>
                    </a:p>
                  </a:txBody>
                  <a:tcPr marL="299149" marR="179489" marT="179489" marB="179489">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636B68">
                        <a:alpha val="69804"/>
                      </a:srgbClr>
                    </a:solidFill>
                  </a:tcPr>
                </a:tc>
                <a:tc>
                  <a:txBody>
                    <a:bodyPr/>
                    <a:lstStyle/>
                    <a:p>
                      <a:pPr>
                        <a:buNone/>
                      </a:pPr>
                      <a:r>
                        <a:rPr lang="en-US" sz="2100">
                          <a:solidFill>
                            <a:schemeClr val="tx1">
                              <a:lumMod val="85000"/>
                              <a:lumOff val="15000"/>
                            </a:schemeClr>
                          </a:solidFill>
                          <a:effectLst/>
                          <a:latin typeface="Times New Roman" panose="02020603050405020304" pitchFamily="18" charset="0"/>
                        </a:rPr>
                        <a:t>63%</a:t>
                      </a:r>
                      <a:endParaRPr lang="en-US" sz="2100">
                        <a:solidFill>
                          <a:schemeClr val="tx1">
                            <a:lumMod val="85000"/>
                            <a:lumOff val="15000"/>
                          </a:schemeClr>
                        </a:solidFill>
                        <a:effectLst/>
                      </a:endParaRPr>
                    </a:p>
                  </a:txBody>
                  <a:tcPr marL="299149" marR="179489" marT="179489" marB="179489">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a:lnSpc>
                          <a:spcPct val="115000"/>
                        </a:lnSpc>
                        <a:spcAft>
                          <a:spcPts val="800"/>
                        </a:spcAft>
                        <a:buNone/>
                      </a:pPr>
                      <a:r>
                        <a:rPr lang="en-US" sz="2100">
                          <a:solidFill>
                            <a:schemeClr val="tx1">
                              <a:lumMod val="85000"/>
                              <a:lumOff val="15000"/>
                            </a:schemeClr>
                          </a:solidFill>
                          <a:effectLst/>
                          <a:latin typeface="Times New Roman" panose="02020603050405020304" pitchFamily="18" charset="0"/>
                        </a:rPr>
                        <a:t>68%</a:t>
                      </a:r>
                      <a:endParaRPr lang="en-US" sz="2100">
                        <a:solidFill>
                          <a:schemeClr val="tx1">
                            <a:lumMod val="85000"/>
                            <a:lumOff val="15000"/>
                          </a:schemeClr>
                        </a:solidFill>
                        <a:effectLst/>
                      </a:endParaRPr>
                    </a:p>
                  </a:txBody>
                  <a:tcPr marL="299149" marR="179489" marT="179489" marB="179489">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r>
              <a:tr h="744049">
                <a:tc>
                  <a:txBody>
                    <a:bodyPr/>
                    <a:lstStyle/>
                    <a:p>
                      <a:pPr>
                        <a:lnSpc>
                          <a:spcPct val="115000"/>
                        </a:lnSpc>
                        <a:spcAft>
                          <a:spcPts val="800"/>
                        </a:spcAft>
                        <a:buNone/>
                      </a:pPr>
                      <a:r>
                        <a:rPr lang="en-US" sz="2100" b="1">
                          <a:solidFill>
                            <a:srgbClr val="FFFFFF"/>
                          </a:solidFill>
                          <a:effectLst/>
                          <a:latin typeface="Times New Roman" panose="02020603050405020304" pitchFamily="18" charset="0"/>
                        </a:rPr>
                        <a:t>F1 Score</a:t>
                      </a:r>
                      <a:endParaRPr lang="en-US" sz="2100" b="1">
                        <a:solidFill>
                          <a:srgbClr val="FFFFFF"/>
                        </a:solidFill>
                        <a:effectLst/>
                      </a:endParaRPr>
                    </a:p>
                  </a:txBody>
                  <a:tcPr marL="299149" marR="179489" marT="179489" marB="179489">
                    <a:lnL w="38100" cap="flat" cmpd="sng" algn="ctr">
                      <a:noFill/>
                      <a:prstDash val="solid"/>
                    </a:lnL>
                    <a:lnR w="38100" cap="flat" cmpd="sng" algn="ctr">
                      <a:solidFill>
                        <a:srgbClr val="FFFFFF"/>
                      </a:solidFill>
                      <a:prstDash val="solid"/>
                    </a:lnR>
                    <a:lnT w="38100" cap="flat" cmpd="sng" algn="ctr">
                      <a:solidFill>
                        <a:srgbClr val="FFFFFF"/>
                      </a:solidFill>
                      <a:prstDash val="solid"/>
                    </a:lnT>
                    <a:lnB w="38100" cap="flat" cmpd="sng" algn="ctr">
                      <a:noFill/>
                      <a:prstDash val="solid"/>
                    </a:lnB>
                    <a:solidFill>
                      <a:srgbClr val="636B68">
                        <a:alpha val="69804"/>
                      </a:srgbClr>
                    </a:solidFill>
                  </a:tcPr>
                </a:tc>
                <a:tc>
                  <a:txBody>
                    <a:bodyPr/>
                    <a:lstStyle/>
                    <a:p>
                      <a:pPr>
                        <a:buNone/>
                      </a:pPr>
                      <a:r>
                        <a:rPr lang="en-US" sz="2100">
                          <a:solidFill>
                            <a:schemeClr val="tx1">
                              <a:lumMod val="85000"/>
                              <a:lumOff val="15000"/>
                            </a:schemeClr>
                          </a:solidFill>
                          <a:effectLst/>
                          <a:latin typeface="Times New Roman" panose="02020603050405020304" pitchFamily="18" charset="0"/>
                        </a:rPr>
                        <a:t>71%</a:t>
                      </a:r>
                      <a:endParaRPr lang="en-US" sz="2100">
                        <a:solidFill>
                          <a:schemeClr val="tx1">
                            <a:lumMod val="85000"/>
                            <a:lumOff val="15000"/>
                          </a:schemeClr>
                        </a:solidFill>
                        <a:effectLst/>
                      </a:endParaRPr>
                    </a:p>
                  </a:txBody>
                  <a:tcPr marL="299149" marR="179489" marT="179489" marB="179489">
                    <a:lnL w="38100" cap="flat" cmpd="sng" algn="ctr">
                      <a:solidFill>
                        <a:srgbClr val="FFFFFF"/>
                      </a:solid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14902"/>
                      </a:srgbClr>
                    </a:solidFill>
                  </a:tcPr>
                </a:tc>
                <a:tc>
                  <a:txBody>
                    <a:bodyPr/>
                    <a:lstStyle/>
                    <a:p>
                      <a:pPr>
                        <a:lnSpc>
                          <a:spcPct val="115000"/>
                        </a:lnSpc>
                        <a:spcAft>
                          <a:spcPts val="800"/>
                        </a:spcAft>
                        <a:buNone/>
                      </a:pPr>
                      <a:r>
                        <a:rPr lang="en-US" sz="2100">
                          <a:solidFill>
                            <a:schemeClr val="tx1">
                              <a:lumMod val="85000"/>
                              <a:lumOff val="15000"/>
                            </a:schemeClr>
                          </a:solidFill>
                          <a:effectLst/>
                          <a:latin typeface="Times New Roman" panose="02020603050405020304" pitchFamily="18" charset="0"/>
                        </a:rPr>
                        <a:t>62%</a:t>
                      </a:r>
                      <a:endParaRPr lang="en-US" sz="2100">
                        <a:solidFill>
                          <a:schemeClr val="tx1">
                            <a:lumMod val="85000"/>
                            <a:lumOff val="15000"/>
                          </a:schemeClr>
                        </a:solidFill>
                        <a:effectLst/>
                      </a:endParaRPr>
                    </a:p>
                  </a:txBody>
                  <a:tcPr marL="299149" marR="179489" marT="179489" marB="179489">
                    <a:lnL w="38100" cap="flat" cmpd="sng" algn="ctr">
                      <a:solidFill>
                        <a:srgbClr val="FFFFFF"/>
                      </a:solidFill>
                      <a:prstDash val="solid"/>
                    </a:lnL>
                    <a:lnR w="38100" cap="flat" cmpd="sng" algn="ctr">
                      <a:noFill/>
                      <a:prstDash val="solid"/>
                    </a:lnR>
                    <a:lnT w="38100" cap="flat" cmpd="sng" algn="ctr">
                      <a:solidFill>
                        <a:srgbClr val="FFFFFF"/>
                      </a:solidFill>
                      <a:prstDash val="solid"/>
                    </a:lnT>
                    <a:lnB w="12700" cmpd="sng">
                      <a:noFill/>
                      <a:prstDash val="solid"/>
                    </a:lnB>
                    <a:solidFill>
                      <a:srgbClr val="878E8B">
                        <a:alpha val="14902"/>
                      </a:srgbClr>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p:cNvSpPr>
            <a:spLocks noGrp="1" noRot="1" noChangeAspect="1" noMove="1" noResize="1" noEditPoints="1" noAdjustHandles="1" noChangeArrowheads="1" noChangeShapeType="1" noTextEdit="1"/>
          </p:cNvSpPr>
          <p:nvPr/>
        </p:nvSpPr>
        <p:spPr>
          <a:xfrm flipH="1">
            <a:off x="-1"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p:cNvSpPr>
            <a:spLocks noGrp="1"/>
          </p:cNvSpPr>
          <p:nvPr>
            <p:ph type="ctrTitle"/>
          </p:nvPr>
        </p:nvSpPr>
        <p:spPr>
          <a:xfrm>
            <a:off x="648037" y="1298448"/>
            <a:ext cx="5895178" cy="4099642"/>
          </a:xfrm>
        </p:spPr>
        <p:txBody>
          <a:bodyPr anchor="b">
            <a:normAutofit/>
          </a:bodyPr>
          <a:lstStyle/>
          <a:p>
            <a:pPr algn="l"/>
            <a:r>
              <a:rPr lang="en-US" sz="6600">
                <a:solidFill>
                  <a:srgbClr val="FFFFFF"/>
                </a:solidFill>
              </a:rPr>
              <a:t>Random Forest</a:t>
            </a:r>
            <a:endParaRPr lang="en-US" sz="6600">
              <a:solidFill>
                <a:srgbClr val="FFFFFF"/>
              </a:solidFill>
            </a:endParaRPr>
          </a:p>
        </p:txBody>
      </p:sp>
      <p:sp>
        <p:nvSpPr>
          <p:cNvPr id="11" name="sketch line 1"/>
          <p:cNvSpPr>
            <a:spLocks noGrp="1" noRot="1" noChangeAspect="1" noMove="1" noResize="1" noEditPoints="1" noAdjustHandles="1" noChangeArrowheads="1" noChangeShapeType="1" noTextEdit="1"/>
          </p:cNvSpPr>
          <p:nvPr/>
        </p:nvSpPr>
        <p:spPr>
          <a:xfrm>
            <a:off x="838199" y="562635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 line"/>
          <p:cNvSpPr>
            <a:spLocks noGrp="1" noRot="1" noChangeAspect="1" noMove="1" noResize="1" noEditPoints="1" noAdjustHandles="1" noChangeArrowheads="1" noChangeShapeType="1" noTextEdit="1"/>
          </p:cNvSpPr>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a:spLocks noGrp="1" noRot="1" noChangeAspect="1" noMove="1" noResize="1" noEditPoints="1" noAdjustHandles="1" noChangeArrowheads="1" noChangeShapeType="1" noTextEdit="1"/>
          </p:cNvSpPr>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a:spLocks noGrp="1" noRot="1" noChangeAspect="1" noMove="1" noResize="1" noEditPoints="1" noAdjustHandles="1" noChangeArrowheads="1" noChangeShapeType="1" noTextEdit="1"/>
          </p:cNvSpPr>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a:spLocks noGrp="1" noRot="1" noChangeAspect="1" noMove="1" noResize="1" noEditPoints="1" noAdjustHandles="1" noChangeArrowheads="1" noChangeShapeType="1" noTextEdit="1"/>
          </p:cNvSpPr>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Model Performance</a:t>
            </a:r>
            <a:endParaRPr lang="en-US" sz="4000" kern="1200">
              <a:solidFill>
                <a:srgbClr val="FFFFFF"/>
              </a:solidFill>
              <a:latin typeface="+mj-lt"/>
              <a:ea typeface="+mj-ea"/>
              <a:cs typeface="+mj-cs"/>
            </a:endParaRPr>
          </a:p>
        </p:txBody>
      </p:sp>
      <p:graphicFrame>
        <p:nvGraphicFramePr>
          <p:cNvPr id="16" name="Content Placeholder 11"/>
          <p:cNvGraphicFramePr>
            <a:graphicFrameLocks noGrp="1"/>
          </p:cNvGraphicFramePr>
          <p:nvPr>
            <p:ph sz="half" idx="2"/>
          </p:nvPr>
        </p:nvGraphicFramePr>
        <p:xfrm>
          <a:off x="1795731" y="2370102"/>
          <a:ext cx="8624481" cy="3677760"/>
        </p:xfrm>
        <a:graphic>
          <a:graphicData uri="http://schemas.openxmlformats.org/drawingml/2006/table">
            <a:tbl>
              <a:tblPr firstRow="1" firstCol="1" bandRow="1">
                <a:tableStyleId>{5C22544A-7EE6-4342-B048-85BDC9FD1C3A}</a:tableStyleId>
              </a:tblPr>
              <a:tblGrid>
                <a:gridCol w="2415813"/>
                <a:gridCol w="2939688"/>
                <a:gridCol w="3268980"/>
              </a:tblGrid>
              <a:tr h="617725">
                <a:tc>
                  <a:txBody>
                    <a:bodyPr/>
                    <a:lstStyle/>
                    <a:p>
                      <a:pPr>
                        <a:lnSpc>
                          <a:spcPct val="115000"/>
                        </a:lnSpc>
                        <a:spcAft>
                          <a:spcPts val="800"/>
                        </a:spcAft>
                        <a:buNone/>
                      </a:pPr>
                      <a:r>
                        <a:rPr lang="en-US" sz="3300">
                          <a:effectLst/>
                          <a:latin typeface="Times New Roman" panose="02020603050405020304" pitchFamily="18" charset="0"/>
                        </a:rPr>
                        <a:t>Metric</a:t>
                      </a:r>
                      <a:endParaRPr lang="en-US" sz="4200">
                        <a:effectLst/>
                      </a:endParaRPr>
                    </a:p>
                  </a:txBody>
                  <a:tcPr marL="161653" marR="16165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buNone/>
                      </a:pPr>
                      <a:r>
                        <a:rPr lang="en-US" sz="3300">
                          <a:effectLst/>
                          <a:latin typeface="Times New Roman" panose="02020603050405020304" pitchFamily="18" charset="0"/>
                        </a:rPr>
                        <a:t>Training Data</a:t>
                      </a:r>
                      <a:endParaRPr lang="en-US" sz="4200">
                        <a:effectLst/>
                      </a:endParaRPr>
                    </a:p>
                  </a:txBody>
                  <a:tcPr marL="161653" marR="16165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nSpc>
                          <a:spcPct val="115000"/>
                        </a:lnSpc>
                        <a:spcAft>
                          <a:spcPts val="800"/>
                        </a:spcAft>
                        <a:buNone/>
                      </a:pPr>
                      <a:r>
                        <a:rPr lang="en-US" sz="3300">
                          <a:effectLst/>
                          <a:latin typeface="Times New Roman" panose="02020603050405020304" pitchFamily="18" charset="0"/>
                        </a:rPr>
                        <a:t>Validation Data</a:t>
                      </a:r>
                      <a:endParaRPr lang="en-US" sz="4200">
                        <a:effectLst/>
                      </a:endParaRPr>
                    </a:p>
                  </a:txBody>
                  <a:tcPr marL="161653" marR="16165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r>
              <a:tr h="617725">
                <a:tc>
                  <a:txBody>
                    <a:bodyPr/>
                    <a:lstStyle/>
                    <a:p>
                      <a:pPr>
                        <a:lnSpc>
                          <a:spcPct val="115000"/>
                        </a:lnSpc>
                        <a:spcAft>
                          <a:spcPts val="800"/>
                        </a:spcAft>
                        <a:buNone/>
                      </a:pPr>
                      <a:r>
                        <a:rPr lang="en-US" sz="3300">
                          <a:effectLst/>
                          <a:latin typeface="Times New Roman" panose="02020603050405020304" pitchFamily="18" charset="0"/>
                        </a:rPr>
                        <a:t>Precision</a:t>
                      </a:r>
                      <a:endParaRPr lang="en-US" sz="4200">
                        <a:effectLst/>
                      </a:endParaRPr>
                    </a:p>
                  </a:txBody>
                  <a:tcPr marL="161653" marR="16165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buNone/>
                      </a:pPr>
                      <a:r>
                        <a:rPr lang="en-US" sz="3300">
                          <a:effectLst/>
                          <a:latin typeface="Times New Roman" panose="02020603050405020304" pitchFamily="18" charset="0"/>
                        </a:rPr>
                        <a:t>82%</a:t>
                      </a:r>
                      <a:endParaRPr lang="en-US" sz="4200">
                        <a:effectLst/>
                      </a:endParaRPr>
                    </a:p>
                  </a:txBody>
                  <a:tcPr marL="161653" marR="16165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nSpc>
                          <a:spcPct val="115000"/>
                        </a:lnSpc>
                        <a:spcAft>
                          <a:spcPts val="800"/>
                        </a:spcAft>
                        <a:buNone/>
                      </a:pPr>
                      <a:r>
                        <a:rPr lang="en-US" sz="3300">
                          <a:effectLst/>
                          <a:latin typeface="Times New Roman" panose="02020603050405020304" pitchFamily="18" charset="0"/>
                        </a:rPr>
                        <a:t>61%</a:t>
                      </a:r>
                      <a:endParaRPr lang="en-US" sz="4200">
                        <a:effectLst/>
                      </a:endParaRPr>
                    </a:p>
                  </a:txBody>
                  <a:tcPr marL="161653" marR="16165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r>
              <a:tr h="617725">
                <a:tc>
                  <a:txBody>
                    <a:bodyPr/>
                    <a:lstStyle/>
                    <a:p>
                      <a:pPr>
                        <a:lnSpc>
                          <a:spcPct val="115000"/>
                        </a:lnSpc>
                        <a:spcAft>
                          <a:spcPts val="800"/>
                        </a:spcAft>
                        <a:buNone/>
                      </a:pPr>
                      <a:r>
                        <a:rPr lang="en-US" sz="3300">
                          <a:effectLst/>
                          <a:latin typeface="Times New Roman" panose="02020603050405020304" pitchFamily="18" charset="0"/>
                        </a:rPr>
                        <a:t>Sensitivity</a:t>
                      </a:r>
                      <a:endParaRPr lang="en-US" sz="4200">
                        <a:effectLst/>
                      </a:endParaRPr>
                    </a:p>
                  </a:txBody>
                  <a:tcPr marL="161653" marR="16165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buNone/>
                      </a:pPr>
                      <a:r>
                        <a:rPr lang="en-US" sz="3300">
                          <a:effectLst/>
                          <a:latin typeface="Times New Roman" panose="02020603050405020304" pitchFamily="18" charset="0"/>
                        </a:rPr>
                        <a:t>77%</a:t>
                      </a:r>
                      <a:endParaRPr lang="en-US" sz="4200">
                        <a:effectLst/>
                      </a:endParaRPr>
                    </a:p>
                  </a:txBody>
                  <a:tcPr marL="161653" marR="16165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nSpc>
                          <a:spcPct val="115000"/>
                        </a:lnSpc>
                        <a:spcAft>
                          <a:spcPts val="800"/>
                        </a:spcAft>
                        <a:buNone/>
                      </a:pPr>
                      <a:r>
                        <a:rPr lang="en-US" sz="3300">
                          <a:effectLst/>
                          <a:latin typeface="Times New Roman" panose="02020603050405020304" pitchFamily="18" charset="0"/>
                        </a:rPr>
                        <a:t>44%</a:t>
                      </a:r>
                      <a:endParaRPr lang="en-US" sz="4200">
                        <a:effectLst/>
                      </a:endParaRPr>
                    </a:p>
                  </a:txBody>
                  <a:tcPr marL="161653" marR="16165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r>
              <a:tr h="589135">
                <a:tc>
                  <a:txBody>
                    <a:bodyPr/>
                    <a:lstStyle/>
                    <a:p>
                      <a:pPr>
                        <a:buNone/>
                      </a:pPr>
                      <a:r>
                        <a:rPr lang="en-US" sz="3300">
                          <a:effectLst/>
                          <a:latin typeface="Times New Roman" panose="02020603050405020304" pitchFamily="18" charset="0"/>
                        </a:rPr>
                        <a:t>Specificity</a:t>
                      </a:r>
                      <a:endParaRPr lang="en-US" sz="4200">
                        <a:effectLst/>
                      </a:endParaRPr>
                    </a:p>
                  </a:txBody>
                  <a:tcPr marL="161653" marR="16165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buNone/>
                      </a:pPr>
                      <a:r>
                        <a:rPr lang="en-US" sz="3300">
                          <a:effectLst/>
                          <a:latin typeface="Times New Roman" panose="02020603050405020304" pitchFamily="18" charset="0"/>
                        </a:rPr>
                        <a:t>83%</a:t>
                      </a:r>
                      <a:endParaRPr lang="en-US" sz="4200">
                        <a:effectLst/>
                      </a:endParaRPr>
                    </a:p>
                  </a:txBody>
                  <a:tcPr marL="161653" marR="16165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buNone/>
                      </a:pPr>
                      <a:r>
                        <a:rPr lang="en-US" sz="3300">
                          <a:effectLst/>
                          <a:latin typeface="Times New Roman" panose="02020603050405020304" pitchFamily="18" charset="0"/>
                        </a:rPr>
                        <a:t>91%</a:t>
                      </a:r>
                      <a:endParaRPr lang="en-US" sz="4200">
                        <a:effectLst/>
                      </a:endParaRPr>
                    </a:p>
                  </a:txBody>
                  <a:tcPr marL="161653" marR="16165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r>
              <a:tr h="617725">
                <a:tc>
                  <a:txBody>
                    <a:bodyPr/>
                    <a:lstStyle/>
                    <a:p>
                      <a:pPr>
                        <a:lnSpc>
                          <a:spcPct val="115000"/>
                        </a:lnSpc>
                        <a:spcAft>
                          <a:spcPts val="800"/>
                        </a:spcAft>
                        <a:buNone/>
                      </a:pPr>
                      <a:r>
                        <a:rPr lang="en-US" sz="3300">
                          <a:effectLst/>
                          <a:latin typeface="Times New Roman" panose="02020603050405020304" pitchFamily="18" charset="0"/>
                        </a:rPr>
                        <a:t>Recall</a:t>
                      </a:r>
                      <a:endParaRPr lang="en-US" sz="4200">
                        <a:effectLst/>
                      </a:endParaRPr>
                    </a:p>
                  </a:txBody>
                  <a:tcPr marL="161653" marR="16165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buNone/>
                      </a:pPr>
                      <a:r>
                        <a:rPr lang="en-US" sz="3300">
                          <a:effectLst/>
                          <a:latin typeface="Times New Roman" panose="02020603050405020304" pitchFamily="18" charset="0"/>
                        </a:rPr>
                        <a:t>77%</a:t>
                      </a:r>
                      <a:endParaRPr lang="en-US" sz="4200">
                        <a:effectLst/>
                      </a:endParaRPr>
                    </a:p>
                  </a:txBody>
                  <a:tcPr marL="161653" marR="16165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nSpc>
                          <a:spcPct val="115000"/>
                        </a:lnSpc>
                        <a:spcAft>
                          <a:spcPts val="800"/>
                        </a:spcAft>
                        <a:buNone/>
                      </a:pPr>
                      <a:r>
                        <a:rPr lang="en-US" sz="3300">
                          <a:effectLst/>
                          <a:latin typeface="Times New Roman" panose="02020603050405020304" pitchFamily="18" charset="0"/>
                        </a:rPr>
                        <a:t>44%</a:t>
                      </a:r>
                      <a:endParaRPr lang="en-US" sz="4200">
                        <a:effectLst/>
                      </a:endParaRPr>
                    </a:p>
                  </a:txBody>
                  <a:tcPr marL="161653" marR="16165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r>
              <a:tr h="617725">
                <a:tc>
                  <a:txBody>
                    <a:bodyPr/>
                    <a:lstStyle/>
                    <a:p>
                      <a:pPr>
                        <a:lnSpc>
                          <a:spcPct val="115000"/>
                        </a:lnSpc>
                        <a:spcAft>
                          <a:spcPts val="800"/>
                        </a:spcAft>
                        <a:buNone/>
                      </a:pPr>
                      <a:r>
                        <a:rPr lang="en-US" sz="3300">
                          <a:effectLst/>
                          <a:latin typeface="Times New Roman" panose="02020603050405020304" pitchFamily="18" charset="0"/>
                        </a:rPr>
                        <a:t>F1 Score</a:t>
                      </a:r>
                      <a:endParaRPr lang="en-US" sz="4200">
                        <a:effectLst/>
                      </a:endParaRPr>
                    </a:p>
                  </a:txBody>
                  <a:tcPr marL="161653" marR="16165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buNone/>
                      </a:pPr>
                      <a:r>
                        <a:rPr lang="en-US" sz="3300">
                          <a:effectLst/>
                          <a:latin typeface="Times New Roman" panose="02020603050405020304" pitchFamily="18" charset="0"/>
                        </a:rPr>
                        <a:t>80%</a:t>
                      </a:r>
                      <a:endParaRPr lang="en-US" sz="4200">
                        <a:effectLst/>
                      </a:endParaRPr>
                    </a:p>
                  </a:txBody>
                  <a:tcPr marL="161653" marR="16165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c>
                  <a:txBody>
                    <a:bodyPr/>
                    <a:lstStyle/>
                    <a:p>
                      <a:pPr>
                        <a:lnSpc>
                          <a:spcPct val="115000"/>
                        </a:lnSpc>
                        <a:spcAft>
                          <a:spcPts val="800"/>
                        </a:spcAft>
                        <a:buNone/>
                      </a:pPr>
                      <a:r>
                        <a:rPr lang="en-US" sz="3300">
                          <a:effectLst/>
                          <a:latin typeface="Times New Roman" panose="02020603050405020304" pitchFamily="18" charset="0"/>
                        </a:rPr>
                        <a:t>51%</a:t>
                      </a:r>
                      <a:endParaRPr lang="en-US" sz="4200">
                        <a:effectLst/>
                      </a:endParaRPr>
                    </a:p>
                  </a:txBody>
                  <a:tcPr marL="161653" marR="161653"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no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48167" y="591344"/>
            <a:ext cx="3486150" cy="5585619"/>
          </a:xfrm>
        </p:spPr>
        <p:txBody>
          <a:bodyPr vert="horz" lIns="91440" tIns="45720" rIns="91440" bIns="45720" rtlCol="0" anchor="ctr">
            <a:normAutofit/>
          </a:bodyPr>
          <a:lstStyle/>
          <a:p>
            <a:pPr algn="l"/>
            <a:r>
              <a:rPr lang="en-US" sz="3400" dirty="0">
                <a:solidFill>
                  <a:srgbClr val="FFFFFF"/>
                </a:solidFill>
              </a:rPr>
              <a:t>Tuned Hyperparameters Random</a:t>
            </a:r>
            <a:r>
              <a:rPr lang="en-US" sz="3400" kern="1200" dirty="0">
                <a:solidFill>
                  <a:srgbClr val="FFFFFF"/>
                </a:solidFill>
                <a:latin typeface="+mj-lt"/>
                <a:ea typeface="+mj-ea"/>
                <a:cs typeface="+mj-cs"/>
              </a:rPr>
              <a:t> </a:t>
            </a:r>
            <a:r>
              <a:rPr lang="en-US" sz="3400" dirty="0">
                <a:solidFill>
                  <a:srgbClr val="FFFFFF"/>
                </a:solidFill>
              </a:rPr>
              <a:t>forest</a:t>
            </a:r>
            <a:endParaRPr lang="en-US" sz="3400" kern="1200" dirty="0">
              <a:solidFill>
                <a:srgbClr val="FFFFFF"/>
              </a:solidFill>
              <a:latin typeface="+mj-lt"/>
            </a:endParaRPr>
          </a:p>
        </p:txBody>
      </p:sp>
      <p:sp>
        <p:nvSpPr>
          <p:cNvPr id="12" name="Arc 11"/>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p:cNvSpPr>
            <a:spLocks noGrp="1"/>
          </p:cNvSpPr>
          <p:nvPr>
            <p:ph type="subTitle" idx="1"/>
          </p:nvPr>
        </p:nvSpPr>
        <p:spPr>
          <a:xfrm>
            <a:off x="4447308" y="591344"/>
            <a:ext cx="6906491" cy="5585619"/>
          </a:xfrm>
        </p:spPr>
        <p:txBody>
          <a:bodyPr vert="horz" lIns="91440" tIns="45720" rIns="91440" bIns="45720" rtlCol="0" anchor="ctr">
            <a:normAutofit/>
          </a:bodyPr>
          <a:lstStyle/>
          <a:p>
            <a:pPr indent="-228600" algn="l">
              <a:buFont typeface="Arial" panose="020B0604020202020204" pitchFamily="34" charset="0"/>
              <a:buChar char="•"/>
            </a:pPr>
            <a:r>
              <a:rPr lang="en-US" sz="2000" dirty="0" err="1">
                <a:latin typeface="Times New Roman" panose="02020603050405020304"/>
                <a:cs typeface="Times New Roman" panose="02020603050405020304"/>
              </a:rPr>
              <a:t>max_depth</a:t>
            </a:r>
            <a:r>
              <a:rPr lang="en-US" sz="2000" dirty="0">
                <a:latin typeface="Times New Roman" panose="02020603050405020304"/>
                <a:cs typeface="Times New Roman" panose="02020603050405020304"/>
              </a:rPr>
              <a:t> - 6</a:t>
            </a:r>
            <a:endParaRPr lang="en-US" sz="2000" dirty="0">
              <a:latin typeface="Times New Roman" panose="02020603050405020304"/>
              <a:cs typeface="Times New Roman" panose="02020603050405020304"/>
            </a:endParaRPr>
          </a:p>
          <a:p>
            <a:pPr indent="-228600" algn="l">
              <a:buFont typeface="Arial" panose="020B0604020202020204" pitchFamily="34" charset="0"/>
              <a:buChar char="•"/>
            </a:pPr>
            <a:r>
              <a:rPr lang="en-US" sz="2000" err="1">
                <a:latin typeface="Times New Roman" panose="02020603050405020304"/>
                <a:cs typeface="Times New Roman" panose="02020603050405020304"/>
              </a:rPr>
              <a:t>max_leaf_node</a:t>
            </a:r>
            <a:r>
              <a:rPr lang="en-US" sz="2000" dirty="0">
                <a:latin typeface="Times New Roman" panose="02020603050405020304"/>
                <a:cs typeface="Times New Roman" panose="02020603050405020304"/>
              </a:rPr>
              <a:t> - 7</a:t>
            </a:r>
            <a:endParaRPr lang="en-US" sz="2000" dirty="0">
              <a:latin typeface="Times New Roman" panose="02020603050405020304"/>
              <a:cs typeface="Times New Roman" panose="02020603050405020304"/>
            </a:endParaRPr>
          </a:p>
          <a:p>
            <a:pPr indent="-228600" algn="l">
              <a:buFont typeface="Arial" panose="020B0604020202020204" pitchFamily="34" charset="0"/>
              <a:buChar char="•"/>
            </a:pPr>
            <a:r>
              <a:rPr lang="en-US" sz="2000" err="1">
                <a:latin typeface="Times New Roman" panose="02020603050405020304"/>
                <a:cs typeface="Times New Roman" panose="02020603050405020304"/>
              </a:rPr>
              <a:t>min_samples_split</a:t>
            </a:r>
            <a:r>
              <a:rPr lang="en-US" sz="2000" dirty="0">
                <a:latin typeface="Times New Roman" panose="02020603050405020304"/>
                <a:cs typeface="Times New Roman" panose="02020603050405020304"/>
              </a:rPr>
              <a:t> – 4</a:t>
            </a:r>
            <a:endParaRPr lang="en-US" sz="2000" dirty="0">
              <a:latin typeface="Times New Roman" panose="02020603050405020304"/>
              <a:cs typeface="Times New Roman" panose="02020603050405020304"/>
            </a:endParaRPr>
          </a:p>
          <a:p>
            <a:pPr indent="-228600" algn="l">
              <a:buFont typeface="Arial" panose="020B0604020202020204" pitchFamily="34" charset="0"/>
              <a:buChar char="•"/>
            </a:pPr>
            <a:r>
              <a:rPr lang="en-US" sz="2000" dirty="0">
                <a:latin typeface="Times New Roman" panose="02020603050405020304"/>
                <a:cs typeface="Times New Roman" panose="02020603050405020304"/>
              </a:rPr>
              <a:t> </a:t>
            </a:r>
            <a:r>
              <a:rPr lang="en-US" sz="2000" err="1">
                <a:latin typeface="Times New Roman" panose="02020603050405020304"/>
                <a:cs typeface="Times New Roman" panose="02020603050405020304"/>
              </a:rPr>
              <a:t>n_estimators</a:t>
            </a:r>
            <a:r>
              <a:rPr lang="en-US" sz="2000" dirty="0">
                <a:latin typeface="Times New Roman" panose="02020603050405020304"/>
                <a:cs typeface="Times New Roman" panose="02020603050405020304"/>
              </a:rPr>
              <a:t> -60</a:t>
            </a:r>
            <a:endParaRPr lang="en-US" sz="2000" dirty="0"/>
          </a:p>
          <a:p>
            <a:pPr indent="-228600" algn="l">
              <a:buFont typeface="Arial" panose="020B0604020202020204" pitchFamily="34" charset="0"/>
              <a:buChar char="•"/>
            </a:pP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p:cNvSpPr>
            <a:spLocks noGrp="1" noRot="1" noChangeAspect="1" noMove="1" noResize="1" noEditPoints="1" noAdjustHandles="1" noChangeArrowheads="1" noChangeShapeType="1" noTextEdit="1"/>
          </p:cNvSpPr>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p:cNvSpPr>
            <a:spLocks noGrp="1" noRot="1" noChangeAspect="1" noMove="1" noResize="1" noEditPoints="1" noAdjustHandles="1" noChangeArrowheads="1" noChangeShapeType="1" noTextEdit="1"/>
          </p:cNvSpPr>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p:cNvSpPr>
            <a:spLocks noGrp="1" noRot="1" noChangeAspect="1" noMove="1" noResize="1" noEditPoints="1" noAdjustHandles="1" noChangeArrowheads="1" noChangeShapeType="1" noTextEdit="1"/>
          </p:cNvSpPr>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ctrTitle"/>
          </p:nvPr>
        </p:nvSpPr>
        <p:spPr>
          <a:xfrm>
            <a:off x="5329767" y="1145409"/>
            <a:ext cx="4310877" cy="951920"/>
          </a:xfrm>
        </p:spPr>
        <p:txBody>
          <a:bodyPr>
            <a:normAutofit/>
          </a:bodyPr>
          <a:lstStyle/>
          <a:p>
            <a:pPr algn="r"/>
            <a:r>
              <a:rPr lang="en-US"/>
              <a:t>Conclusion</a:t>
            </a:r>
            <a:endParaRPr lang="en-US"/>
          </a:p>
        </p:txBody>
      </p:sp>
      <p:sp>
        <p:nvSpPr>
          <p:cNvPr id="3" name="Subtitle 2"/>
          <p:cNvSpPr>
            <a:spLocks noGrp="1"/>
          </p:cNvSpPr>
          <p:nvPr>
            <p:ph type="subTitle" idx="1"/>
          </p:nvPr>
        </p:nvSpPr>
        <p:spPr>
          <a:xfrm>
            <a:off x="4144433" y="2326987"/>
            <a:ext cx="7644627" cy="1329443"/>
          </a:xfrm>
        </p:spPr>
        <p:txBody>
          <a:bodyPr vert="horz" lIns="91440" tIns="45720" rIns="91440" bIns="45720" rtlCol="0" anchor="t">
            <a:normAutofit lnSpcReduction="10000"/>
          </a:bodyPr>
          <a:lstStyle/>
          <a:p>
            <a:pPr algn="l"/>
            <a:endParaRPr lang="en-US" sz="1400" b="1" dirty="0">
              <a:latin typeface="Times New Roman" panose="02020603050405020304"/>
              <a:cs typeface="Times New Roman" panose="02020603050405020304"/>
            </a:endParaRPr>
          </a:p>
          <a:p>
            <a:pPr marL="285750" indent="-285750" algn="l">
              <a:buFont typeface="Arial" panose="020B0604020202020204"/>
              <a:buChar char="•"/>
            </a:pPr>
            <a:r>
              <a:rPr lang="en-US" sz="1600" dirty="0">
                <a:latin typeface="Times New Roman" panose="02020603050405020304"/>
                <a:cs typeface="Times New Roman" panose="02020603050405020304"/>
              </a:rPr>
              <a:t>Both the models are overfitting but Logistic regression is performing better compared to Random forest.</a:t>
            </a:r>
            <a:endParaRPr lang="en-US" dirty="0"/>
          </a:p>
          <a:p>
            <a:pPr marL="285750" indent="-285750" algn="l">
              <a:buFont typeface="Arial" panose="020B0604020202020204"/>
              <a:buChar char="•"/>
            </a:pPr>
            <a:r>
              <a:rPr lang="en-US" sz="1600" dirty="0">
                <a:latin typeface="Times New Roman" panose="02020603050405020304"/>
                <a:cs typeface="Times New Roman" panose="02020603050405020304"/>
              </a:rPr>
              <a:t>In context of business implications models is likely to catch most fraudulent claims but high false positives would make process inefficient.</a:t>
            </a:r>
            <a:endParaRPr lang="en-US" dirty="0"/>
          </a:p>
          <a:p>
            <a:pPr algn="l"/>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sz="2800">
                <a:solidFill>
                  <a:srgbClr val="FFFFFF"/>
                </a:solidFill>
              </a:rPr>
              <a:t>Recommendations</a:t>
            </a:r>
            <a:endParaRPr lang="en-US" sz="2800">
              <a:solidFill>
                <a:srgbClr val="FFFFFF"/>
              </a:solidFill>
            </a:endParaRPr>
          </a:p>
        </p:txBody>
      </p:sp>
      <p:sp>
        <p:nvSpPr>
          <p:cNvPr id="12" name="Arc 11"/>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vert="horz" lIns="91440" tIns="45720" rIns="91440" bIns="45720" rtlCol="0" anchor="ctr">
            <a:normAutofit/>
          </a:bodyPr>
          <a:lstStyle/>
          <a:p>
            <a:r>
              <a:rPr lang="en-US">
                <a:latin typeface="Times New Roman" panose="02020603050405020304"/>
                <a:cs typeface="Times New Roman" panose="02020603050405020304"/>
              </a:rPr>
              <a:t>Further analysis should be performed to refine the model and improve its performance.</a:t>
            </a:r>
            <a:endParaRPr lang="en-US"/>
          </a:p>
          <a:p>
            <a:r>
              <a:rPr lang="en-US">
                <a:latin typeface="Times New Roman" panose="02020603050405020304"/>
                <a:cs typeface="Times New Roman" panose="02020603050405020304"/>
              </a:rPr>
              <a:t>The model can be deployed to predict the likelihood of fraud for incoming claims.</a:t>
            </a:r>
            <a:endParaRPr lang="en-US"/>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b="1">
                <a:solidFill>
                  <a:srgbClr val="FFFFFF"/>
                </a:solidFill>
                <a:latin typeface="Times New Roman" panose="02020603050405020304" pitchFamily="18" charset="0"/>
                <a:cs typeface="Times New Roman" panose="02020603050405020304" pitchFamily="18" charset="0"/>
              </a:rPr>
              <a:t>Contents</a:t>
            </a:r>
            <a:endParaRPr lang="en-US" b="1">
              <a:solidFill>
                <a:srgbClr val="FFFFFF"/>
              </a:solidFill>
              <a:latin typeface="Times New Roman" panose="02020603050405020304" pitchFamily="18" charset="0"/>
              <a:cs typeface="Times New Roman" panose="02020603050405020304" pitchFamily="18" charset="0"/>
            </a:endParaRPr>
          </a:p>
        </p:txBody>
      </p:sp>
      <p:sp>
        <p:nvSpPr>
          <p:cNvPr id="12" name="Arc 11"/>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r>
              <a:rPr lang="en-US" sz="2000" dirty="0">
                <a:latin typeface="Times New Roman" panose="02020603050405020304"/>
                <a:cs typeface="Times New Roman" panose="02020603050405020304"/>
              </a:rPr>
              <a:t>Problem Statement </a:t>
            </a:r>
            <a:endParaRPr lang="en-US" sz="2000" dirty="0">
              <a:latin typeface="Times New Roman" panose="02020603050405020304"/>
              <a:cs typeface="Times New Roman" panose="02020603050405020304"/>
            </a:endParaRPr>
          </a:p>
          <a:p>
            <a:r>
              <a:rPr lang="en-US" sz="2000" dirty="0">
                <a:latin typeface="Times New Roman" panose="02020603050405020304"/>
                <a:cs typeface="Times New Roman" panose="02020603050405020304"/>
              </a:rPr>
              <a:t>Data Analysis with respect to business objective</a:t>
            </a:r>
            <a:endParaRPr lang="en-US" sz="2000" dirty="0">
              <a:latin typeface="Times New Roman" panose="02020603050405020304"/>
              <a:cs typeface="Times New Roman" panose="02020603050405020304"/>
            </a:endParaRPr>
          </a:p>
          <a:p>
            <a:r>
              <a:rPr lang="en-US" sz="2000" dirty="0">
                <a:latin typeface="Times New Roman" panose="02020603050405020304"/>
                <a:cs typeface="Times New Roman" panose="02020603050405020304"/>
              </a:rPr>
              <a:t>Data Cleaning </a:t>
            </a:r>
            <a:endParaRPr lang="en-US" sz="2000" dirty="0">
              <a:latin typeface="Times New Roman" panose="02020603050405020304"/>
              <a:cs typeface="Times New Roman" panose="02020603050405020304"/>
            </a:endParaRPr>
          </a:p>
          <a:p>
            <a:r>
              <a:rPr lang="en-US" sz="2000" dirty="0">
                <a:latin typeface="Times New Roman" panose="02020603050405020304"/>
                <a:cs typeface="Times New Roman" panose="02020603050405020304"/>
              </a:rPr>
              <a:t>Univariate Analysis</a:t>
            </a:r>
            <a:endParaRPr lang="en-US" sz="2000" dirty="0">
              <a:latin typeface="Times New Roman" panose="02020603050405020304"/>
              <a:cs typeface="Times New Roman" panose="02020603050405020304"/>
            </a:endParaRPr>
          </a:p>
          <a:p>
            <a:r>
              <a:rPr lang="en-US" sz="2000" dirty="0">
                <a:latin typeface="Times New Roman" panose="02020603050405020304"/>
                <a:cs typeface="Times New Roman" panose="02020603050405020304"/>
              </a:rPr>
              <a:t>Bivariate Analysis</a:t>
            </a:r>
            <a:endParaRPr lang="en-US" sz="2000" dirty="0">
              <a:latin typeface="Times New Roman" panose="02020603050405020304"/>
              <a:cs typeface="Times New Roman" panose="02020603050405020304"/>
            </a:endParaRPr>
          </a:p>
          <a:p>
            <a:r>
              <a:rPr lang="en-US" sz="2000" dirty="0">
                <a:latin typeface="Times New Roman" panose="02020603050405020304"/>
                <a:cs typeface="Times New Roman" panose="02020603050405020304"/>
              </a:rPr>
              <a:t>Model Selection</a:t>
            </a:r>
            <a:endParaRPr lang="en-US" sz="2000" dirty="0">
              <a:latin typeface="Times New Roman" panose="02020603050405020304"/>
              <a:cs typeface="Times New Roman" panose="02020603050405020304"/>
            </a:endParaRPr>
          </a:p>
          <a:p>
            <a:pPr marL="0" indent="0">
              <a:buNone/>
            </a:pPr>
            <a:r>
              <a:rPr lang="en-US" sz="2000" dirty="0">
                <a:latin typeface="Times New Roman" panose="02020603050405020304"/>
                <a:cs typeface="Times New Roman" panose="02020603050405020304"/>
              </a:rPr>
              <a:t>         Logistic Regression</a:t>
            </a:r>
            <a:endParaRPr lang="en-US" sz="2000" dirty="0">
              <a:latin typeface="Times New Roman" panose="02020603050405020304"/>
              <a:cs typeface="Times New Roman" panose="02020603050405020304"/>
            </a:endParaRPr>
          </a:p>
          <a:p>
            <a:pPr marL="0" indent="0">
              <a:buNone/>
            </a:pPr>
            <a:r>
              <a:rPr lang="en-US" sz="2000" dirty="0">
                <a:latin typeface="Times New Roman" panose="02020603050405020304"/>
                <a:cs typeface="Times New Roman" panose="02020603050405020304"/>
              </a:rPr>
              <a:t>          Random Forest</a:t>
            </a:r>
            <a:endParaRPr lang="en-US" sz="2000" dirty="0">
              <a:latin typeface="Times New Roman" panose="02020603050405020304"/>
              <a:cs typeface="Times New Roman" panose="02020603050405020304"/>
            </a:endParaRPr>
          </a:p>
          <a:p>
            <a:r>
              <a:rPr lang="en-US" sz="2000" dirty="0">
                <a:latin typeface="Times New Roman" panose="02020603050405020304"/>
                <a:cs typeface="Times New Roman" panose="02020603050405020304"/>
              </a:rPr>
              <a:t>Conclusion</a:t>
            </a:r>
            <a:endParaRPr lang="en-US" sz="2000" dirty="0">
              <a:latin typeface="Times New Roman" panose="02020603050405020304"/>
              <a:cs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p:cNvSpPr>
            <a:spLocks noGrp="1" noRot="1" noChangeAspect="1" noMove="1" noResize="1" noEditPoints="1" noAdjustHandles="1" noChangeArrowheads="1" noChangeShapeType="1" noTextEdit="1"/>
          </p:cNvSpPr>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a:spLocks noGrp="1" noRot="1" noChangeAspect="1" noMove="1" noResize="1" noEditPoints="1" noAdjustHandles="1" noChangeArrowheads="1" noChangeShapeType="1" noTextEdit="1"/>
          </p:cNvSpPr>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591344"/>
            <a:ext cx="3200400" cy="5585619"/>
          </a:xfrm>
        </p:spPr>
        <p:txBody>
          <a:bodyPr>
            <a:normAutofit/>
          </a:bodyPr>
          <a:lstStyle/>
          <a:p>
            <a:r>
              <a:rPr lang="en-US" b="1">
                <a:solidFill>
                  <a:srgbClr val="FFFFFF"/>
                </a:solidFill>
                <a:latin typeface="Times New Roman" panose="02020603050405020304" pitchFamily="18" charset="0"/>
                <a:cs typeface="Times New Roman" panose="02020603050405020304" pitchFamily="18" charset="0"/>
              </a:rPr>
              <a:t>Problem Statement</a:t>
            </a:r>
            <a:endParaRPr lang="en-US" b="1">
              <a:solidFill>
                <a:srgbClr val="FFFFFF"/>
              </a:solidFill>
              <a:latin typeface="Times New Roman" panose="02020603050405020304" pitchFamily="18" charset="0"/>
              <a:cs typeface="Times New Roman" panose="02020603050405020304" pitchFamily="18" charset="0"/>
            </a:endParaRPr>
          </a:p>
        </p:txBody>
      </p:sp>
      <p:sp>
        <p:nvSpPr>
          <p:cNvPr id="27" name="Arc 26"/>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r>
              <a:rPr lang="en-US" sz="1500" dirty="0">
                <a:latin typeface="Times New Roman" panose="02020603050405020304" pitchFamily="18" charset="0"/>
                <a:cs typeface="Times New Roman" panose="02020603050405020304" pitchFamily="18" charset="0"/>
              </a:rPr>
              <a:t>Global Insure wants to build a model to classify insurance claims as either fraudulent or legitimate based on historical claim details and customer profiles. By using features like claim amount, customer profiles and claim types, the company aims to predict which claims are likely to be fraudulent before they are approved.</a:t>
            </a:r>
            <a:endParaRPr lang="en-US" sz="1500" dirty="0">
              <a:latin typeface="Times New Roman" panose="02020603050405020304" pitchFamily="18" charset="0"/>
              <a:cs typeface="Times New Roman" panose="02020603050405020304" pitchFamily="18" charset="0"/>
            </a:endParaRPr>
          </a:p>
          <a:p>
            <a:pPr marL="0" indent="0">
              <a:buNone/>
            </a:pPr>
            <a:endParaRPr lang="en-US" sz="1500" dirty="0">
              <a:latin typeface="Times New Roman" panose="02020603050405020304" pitchFamily="18" charset="0"/>
              <a:cs typeface="Times New Roman" panose="02020603050405020304" pitchFamily="18" charset="0"/>
            </a:endParaRPr>
          </a:p>
          <a:p>
            <a:pPr rtl="0">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Goal</a:t>
            </a:r>
            <a:endParaRPr lang="en-US" sz="1500">
              <a:latin typeface="Times New Roman" panose="02020603050405020304" pitchFamily="18" charset="0"/>
              <a:cs typeface="Times New Roman" panose="02020603050405020304" pitchFamily="18" charset="0"/>
            </a:endParaRPr>
          </a:p>
          <a:p>
            <a:pPr lvl="1">
              <a:buFont typeface="Courier New" panose="02070309020205020404" pitchFamily="34" charset="0"/>
              <a:buChar char="o"/>
            </a:pPr>
            <a:r>
              <a:rPr lang="en-US" sz="1400" b="0" i="0" dirty="0">
                <a:effectLst/>
                <a:latin typeface="Times New Roman" panose="02020603050405020304"/>
                <a:cs typeface="Times New Roman" panose="02020603050405020304"/>
              </a:rPr>
              <a:t>Global Insure aims to enhance its ability to detect fraudulent insurance claims by leveraging historical claim data. </a:t>
            </a:r>
            <a:endParaRPr lang="en-US" sz="1400" dirty="0">
              <a:latin typeface="Times New Roman" panose="02020603050405020304"/>
              <a:cs typeface="Times New Roman" panose="02020603050405020304"/>
            </a:endParaRPr>
          </a:p>
          <a:p>
            <a:pPr lvl="1">
              <a:buFont typeface="Courier New" panose="02070309020205020404" pitchFamily="34" charset="0"/>
              <a:buChar char="o"/>
            </a:pPr>
            <a:r>
              <a:rPr lang="en-US" sz="1400" b="0" i="0" dirty="0">
                <a:effectLst/>
                <a:latin typeface="Times New Roman" panose="02020603050405020304"/>
                <a:cs typeface="Times New Roman" panose="02020603050405020304"/>
              </a:rPr>
              <a:t>The company seeks to identify patterns and key indicators that differentiate fraudulent claims from genuine ones. </a:t>
            </a:r>
            <a:endParaRPr lang="en-US" sz="1400" dirty="0">
              <a:latin typeface="Times New Roman" panose="02020603050405020304"/>
              <a:cs typeface="Times New Roman" panose="02020603050405020304"/>
            </a:endParaRPr>
          </a:p>
          <a:p>
            <a:pPr lvl="1">
              <a:buFont typeface="Courier New" panose="02070309020205020404" pitchFamily="34" charset="0"/>
              <a:buChar char="o"/>
            </a:pPr>
            <a:r>
              <a:rPr lang="en-US" sz="1400" b="0" i="0" dirty="0">
                <a:effectLst/>
                <a:latin typeface="Times New Roman" panose="02020603050405020304"/>
                <a:cs typeface="Times New Roman" panose="02020603050405020304"/>
              </a:rPr>
              <a:t>By developing a predictive model, it intends to assess the likelihood of fraud in incoming claims, enabling proactive fraud   detection and reducing financial losses</a:t>
            </a:r>
            <a:endParaRPr lang="en-US" sz="1400" b="0" i="0">
              <a:effectLst/>
              <a:latin typeface="Aptos"/>
              <a:cs typeface="Times New Roman" panose="02020603050405020304"/>
            </a:endParaRPr>
          </a:p>
          <a:p>
            <a:endParaRPr lang="en-US" sz="1500" dirty="0">
              <a:latin typeface="Times New Roman" panose="02020603050405020304" pitchFamily="18" charset="0"/>
              <a:cs typeface="Times New Roman" panose="02020603050405020304" pitchFamily="18" charset="0"/>
            </a:endParaRPr>
          </a:p>
          <a:p>
            <a:pPr marL="0" indent="0">
              <a:buNone/>
            </a:pPr>
            <a:r>
              <a:rPr lang="en-US" sz="1500" dirty="0">
                <a:latin typeface="Times New Roman" panose="02020603050405020304" pitchFamily="18" charset="0"/>
                <a:cs typeface="Times New Roman" panose="02020603050405020304" pitchFamily="18" charset="0"/>
              </a:rPr>
              <a:t> </a:t>
            </a:r>
            <a:endParaRPr lang="en-US" sz="1500" dirty="0">
              <a:latin typeface="Times New Roman" panose="02020603050405020304" pitchFamily="18" charset="0"/>
              <a:cs typeface="Times New Roman" panose="02020603050405020304" pitchFamily="18" charset="0"/>
            </a:endParaRPr>
          </a:p>
          <a:p>
            <a:pPr marL="0" indent="0">
              <a:buNone/>
            </a:pPr>
            <a:r>
              <a:rPr lang="en-US" sz="1500" dirty="0">
                <a:latin typeface="Times New Roman" panose="02020603050405020304" pitchFamily="18" charset="0"/>
                <a:cs typeface="Times New Roman" panose="02020603050405020304" pitchFamily="18" charset="0"/>
              </a:rPr>
              <a:t>     </a:t>
            </a:r>
            <a:endParaRPr lang="en-US" sz="1500" dirty="0">
              <a:latin typeface="Times New Roman" panose="02020603050405020304" pitchFamily="18" charset="0"/>
              <a:cs typeface="Times New Roman" panose="02020603050405020304" pitchFamily="18" charset="0"/>
            </a:endParaRPr>
          </a:p>
          <a:p>
            <a:pPr marL="0" indent="0">
              <a:buNone/>
            </a:pPr>
            <a:r>
              <a:rPr lang="en-US" sz="1500" dirty="0">
                <a:latin typeface="Times New Roman" panose="02020603050405020304" pitchFamily="18" charset="0"/>
                <a:cs typeface="Times New Roman" panose="02020603050405020304" pitchFamily="18" charset="0"/>
              </a:rPr>
              <a:t>                                 </a:t>
            </a:r>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p:cNvSpPr>
            <a:spLocks noGrp="1" noRot="1" noChangeAspect="1" noMove="1" noResize="1" noEditPoints="1" noAdjustHandles="1" noChangeArrowheads="1" noChangeShapeType="1" noTextEdit="1"/>
          </p:cNvSpPr>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Arc 15"/>
          <p:cNvSpPr>
            <a:spLocks noGrp="1" noRot="1" noChangeAspect="1" noMove="1" noResize="1" noEditPoints="1" noAdjustHandles="1" noChangeArrowheads="1" noChangeShapeType="1" noTextEdit="1"/>
          </p:cNvSpPr>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p:cNvSpPr>
            <a:spLocks noGrp="1"/>
          </p:cNvSpPr>
          <p:nvPr>
            <p:ph type="title"/>
          </p:nvPr>
        </p:nvSpPr>
        <p:spPr>
          <a:xfrm>
            <a:off x="838200" y="365125"/>
            <a:ext cx="10515599" cy="1325563"/>
          </a:xfrm>
        </p:spPr>
        <p:txBody>
          <a:bodyPr>
            <a:normAutofit/>
          </a:bodyPr>
          <a:lstStyle/>
          <a:p>
            <a:r>
              <a:rPr lang="en-US" sz="3700" b="1">
                <a:latin typeface="Times New Roman" panose="02020603050405020304" pitchFamily="18" charset="0"/>
                <a:cs typeface="Times New Roman" panose="02020603050405020304" pitchFamily="18" charset="0"/>
              </a:rPr>
              <a:t>Data Analysis With Respect To Business Objective</a:t>
            </a:r>
            <a:br>
              <a:rPr lang="en-US" sz="3700">
                <a:latin typeface="Times New Roman" panose="02020603050405020304" pitchFamily="18" charset="0"/>
                <a:cs typeface="Times New Roman" panose="02020603050405020304" pitchFamily="18" charset="0"/>
              </a:rPr>
            </a:br>
            <a:endParaRPr lang="en-US" sz="3700"/>
          </a:p>
        </p:txBody>
      </p:sp>
      <p:sp>
        <p:nvSpPr>
          <p:cNvPr id="3" name="Content Placeholder 2"/>
          <p:cNvSpPr>
            <a:spLocks noGrp="1"/>
          </p:cNvSpPr>
          <p:nvPr>
            <p:ph idx="1"/>
          </p:nvPr>
        </p:nvSpPr>
        <p:spPr>
          <a:xfrm>
            <a:off x="838200" y="1825625"/>
            <a:ext cx="9675993" cy="4351338"/>
          </a:xfrm>
        </p:spPr>
        <p:txBody>
          <a:bodyPr vert="horz" lIns="91440" tIns="45720" rIns="91440" bIns="45720" rtlCol="0" anchor="t">
            <a:normAutofit/>
          </a:bodyPr>
          <a:lstStyle/>
          <a:p>
            <a:pPr marL="0" indent="0">
              <a:buNone/>
            </a:pPr>
            <a:r>
              <a:rPr lang="en-US" sz="1800" dirty="0">
                <a:latin typeface="Times New Roman" panose="02020603050405020304"/>
                <a:cs typeface="Times New Roman" panose="02020603050405020304"/>
              </a:rPr>
              <a:t>Fraudulent claim detection provided us with data which contained information having 1000 rows and 40 columns related to customer past credit history.</a:t>
            </a:r>
            <a:endParaRPr lang="en-US" sz="1800" dirty="0">
              <a:latin typeface="Times New Roman" panose="02020603050405020304"/>
              <a:cs typeface="Times New Roman" panose="02020603050405020304"/>
            </a:endParaRPr>
          </a:p>
          <a:p>
            <a:endParaRPr lang="en-US" dirty="0"/>
          </a:p>
          <a:p>
            <a:endParaRPr lang="en-US" dirty="0"/>
          </a:p>
        </p:txBody>
      </p:sp>
      <p:sp>
        <p:nvSpPr>
          <p:cNvPr id="14" name="Oval 13"/>
          <p:cNvSpPr>
            <a:spLocks noGrp="1" noRot="1" noChangeAspect="1" noMove="1" noResize="1" noEditPoints="1" noAdjustHandles="1" noChangeArrowheads="1" noChangeShapeType="1" noTextEdit="1"/>
          </p:cNvSpPr>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591344"/>
            <a:ext cx="3200400" cy="5585619"/>
          </a:xfrm>
        </p:spPr>
        <p:txBody>
          <a:bodyPr>
            <a:normAutofit/>
          </a:bodyPr>
          <a:lstStyle/>
          <a:p>
            <a:r>
              <a:rPr lang="en-US" b="1">
                <a:solidFill>
                  <a:srgbClr val="FFFFFF"/>
                </a:solidFill>
                <a:latin typeface="Times New Roman" panose="02020603050405020304" pitchFamily="18" charset="0"/>
                <a:cs typeface="Times New Roman" panose="02020603050405020304" pitchFamily="18" charset="0"/>
              </a:rPr>
              <a:t>Data Analysis With Respect To Business Objective</a:t>
            </a:r>
            <a:endParaRPr lang="en-US">
              <a:solidFill>
                <a:srgbClr val="FFFFFF"/>
              </a:solidFill>
            </a:endParaRPr>
          </a:p>
        </p:txBody>
      </p:sp>
      <p:sp>
        <p:nvSpPr>
          <p:cNvPr id="12" name="Arc 11"/>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Content Placeholder 2"/>
          <p:cNvSpPr>
            <a:spLocks noGrp="1"/>
          </p:cNvSpPr>
          <p:nvPr>
            <p:ph idx="1"/>
          </p:nvPr>
        </p:nvSpPr>
        <p:spPr>
          <a:xfrm>
            <a:off x="4447308" y="591344"/>
            <a:ext cx="6906491" cy="5585619"/>
          </a:xfrm>
        </p:spPr>
        <p:txBody>
          <a:bodyPr anchor="ctr">
            <a:normAutofit/>
          </a:bodyPr>
          <a:lstStyle/>
          <a:p>
            <a:pPr marL="0" indent="0">
              <a:buNone/>
            </a:pPr>
            <a:r>
              <a:rPr lang="en-US" b="1" dirty="0">
                <a:latin typeface="Times New Roman" panose="02020603050405020304" pitchFamily="18" charset="0"/>
                <a:cs typeface="Times New Roman" panose="02020603050405020304" pitchFamily="18" charset="0"/>
              </a:rPr>
              <a:t>Key Analysis</a:t>
            </a:r>
            <a:endParaRPr lang="en-US"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Risk Assessment: </a:t>
            </a:r>
            <a:r>
              <a:rPr lang="en-US" sz="1800" dirty="0">
                <a:latin typeface="Times New Roman" panose="02020603050405020304" pitchFamily="18" charset="0"/>
                <a:cs typeface="Times New Roman" panose="02020603050405020304" pitchFamily="18" charset="0"/>
              </a:rPr>
              <a:t>Access the risk of fraud based on claim characteristics and claim type.</a:t>
            </a: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Trend analysis for future prediction: </a:t>
            </a:r>
            <a:r>
              <a:rPr lang="en-US" sz="1800" dirty="0">
                <a:latin typeface="Times New Roman" panose="02020603050405020304" pitchFamily="18" charset="0"/>
                <a:cs typeface="Times New Roman" panose="02020603050405020304" pitchFamily="18" charset="0"/>
              </a:rPr>
              <a:t>Identify trends in claim over time(example would be which type of claim are more likely to default i.e. vehicle/property/injury).</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p:cNvSpPr>
            <a:spLocks noGrp="1" noRot="1" noChangeAspect="1" noMove="1" noResize="1" noEditPoints="1" noAdjustHandles="1" noChangeArrowheads="1" noChangeShapeType="1" noTextEdit="1"/>
          </p:cNvSpPr>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a:spLocks noGrp="1" noRot="1" noChangeAspect="1" noMove="1" noResize="1" noEditPoints="1" noAdjustHandles="1" noChangeArrowheads="1" noChangeShapeType="1" noTextEdit="1"/>
          </p:cNvSpPr>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591344"/>
            <a:ext cx="3200400" cy="5585619"/>
          </a:xfrm>
        </p:spPr>
        <p:txBody>
          <a:bodyPr>
            <a:normAutofit/>
          </a:bodyPr>
          <a:lstStyle/>
          <a:p>
            <a:r>
              <a:rPr lang="en-US" b="1">
                <a:solidFill>
                  <a:srgbClr val="FFFFFF"/>
                </a:solidFill>
                <a:latin typeface="Times New Roman" panose="02020603050405020304" pitchFamily="18" charset="0"/>
                <a:cs typeface="Times New Roman" panose="02020603050405020304" pitchFamily="18" charset="0"/>
              </a:rPr>
              <a:t>Data Cleaning</a:t>
            </a:r>
            <a:endParaRPr lang="en-US" b="1">
              <a:solidFill>
                <a:srgbClr val="FFFFFF"/>
              </a:solidFill>
              <a:latin typeface="Times New Roman" panose="02020603050405020304" pitchFamily="18" charset="0"/>
              <a:cs typeface="Times New Roman" panose="02020603050405020304" pitchFamily="18" charset="0"/>
            </a:endParaRPr>
          </a:p>
        </p:txBody>
      </p:sp>
      <p:sp>
        <p:nvSpPr>
          <p:cNvPr id="21" name="Arc 20"/>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887866" y="591344"/>
            <a:ext cx="8150767" cy="5585619"/>
          </a:xfrm>
        </p:spPr>
        <p:txBody>
          <a:bodyPr anchor="ctr">
            <a:normAutofit/>
          </a:bodyPr>
          <a:lstStyle/>
          <a:p>
            <a:r>
              <a:rPr lang="en-US" sz="1600" dirty="0">
                <a:latin typeface="Times New Roman" panose="02020603050405020304"/>
                <a:cs typeface="Times New Roman" panose="02020603050405020304"/>
              </a:rPr>
              <a:t>Replaced the character with missing values for  columns</a:t>
            </a:r>
            <a:endParaRPr lang="en-US" sz="1600" dirty="0">
              <a:latin typeface="Times New Roman" panose="02020603050405020304"/>
              <a:cs typeface="Times New Roman" panose="02020603050405020304"/>
            </a:endParaRPr>
          </a:p>
          <a:p>
            <a:pPr marL="0" indent="0">
              <a:buNone/>
            </a:pPr>
            <a:r>
              <a:rPr lang="en-US" sz="1600" dirty="0">
                <a:latin typeface="Times New Roman" panose="02020603050405020304"/>
                <a:cs typeface="Times New Roman" panose="02020603050405020304"/>
              </a:rPr>
              <a:t>     - ‘property_damage’,‘police_report_available’,‘collision_type’,’authorities.</a:t>
            </a:r>
            <a:endParaRPr lang="en-US" sz="1600" dirty="0">
              <a:latin typeface="Times New Roman" panose="02020603050405020304"/>
              <a:cs typeface="Times New Roman" panose="02020603050405020304"/>
            </a:endParaRPr>
          </a:p>
          <a:p>
            <a:r>
              <a:rPr lang="en-US" sz="1600" dirty="0">
                <a:latin typeface="Times New Roman" panose="02020603050405020304"/>
                <a:cs typeface="Times New Roman" panose="02020603050405020304"/>
              </a:rPr>
              <a:t>Dropped the column which are not adding any value for analysis -C_39,</a:t>
            </a:r>
            <a:endParaRPr lang="en-US" sz="1600" dirty="0">
              <a:latin typeface="Times New Roman" panose="02020603050405020304"/>
              <a:cs typeface="Times New Roman" panose="02020603050405020304"/>
            </a:endParaRPr>
          </a:p>
          <a:p>
            <a:r>
              <a:rPr lang="en-US" sz="1600" dirty="0">
                <a:latin typeface="Times New Roman" panose="02020603050405020304"/>
                <a:cs typeface="Times New Roman" panose="02020603050405020304"/>
              </a:rPr>
              <a:t>Dropped the columns with less predictive power</a:t>
            </a:r>
            <a:endParaRPr lang="en-US" sz="1600" dirty="0">
              <a:latin typeface="Times New Roman" panose="02020603050405020304"/>
              <a:cs typeface="Times New Roman" panose="02020603050405020304"/>
            </a:endParaRPr>
          </a:p>
          <a:p>
            <a:pPr marL="0" indent="0">
              <a:buNone/>
            </a:pPr>
            <a:r>
              <a:rPr lang="en-US" sz="1600" dirty="0">
                <a:latin typeface="Times New Roman" panose="02020603050405020304"/>
                <a:cs typeface="Times New Roman" panose="02020603050405020304"/>
              </a:rPr>
              <a:t>         -’policy_number’,’insured_hobbies’,’auto_make’,’auto_year’,’incident_location’</a:t>
            </a:r>
            <a:endParaRPr lang="en-US" sz="1600" dirty="0">
              <a:latin typeface="Times New Roman" panose="02020603050405020304"/>
              <a:cs typeface="Times New Roman" panose="02020603050405020304"/>
            </a:endParaRPr>
          </a:p>
          <a:p>
            <a:r>
              <a:rPr lang="en-US" sz="1600" dirty="0">
                <a:latin typeface="Times New Roman" panose="02020603050405020304"/>
                <a:cs typeface="Times New Roman" panose="02020603050405020304"/>
              </a:rPr>
              <a:t>Changed the column format (changed to date-time-format)-’policy_bind_date’,’</a:t>
            </a:r>
            <a:r>
              <a:rPr lang="en-US" sz="1600" dirty="0" err="1">
                <a:latin typeface="Times New Roman" panose="02020603050405020304"/>
                <a:cs typeface="Times New Roman" panose="02020603050405020304"/>
              </a:rPr>
              <a:t>incident_date</a:t>
            </a:r>
            <a:r>
              <a:rPr lang="en-US" sz="1600" dirty="0">
                <a:latin typeface="Times New Roman" panose="02020603050405020304"/>
                <a:cs typeface="Times New Roman" panose="02020603050405020304"/>
              </a:rPr>
              <a:t>’  </a:t>
            </a:r>
            <a:endParaRPr lang="en-US" sz="1600" dirty="0">
              <a:latin typeface="Times New Roman" panose="02020603050405020304"/>
              <a:cs typeface="Times New Roman" panose="02020603050405020304"/>
            </a:endParaRPr>
          </a:p>
          <a:p>
            <a:pPr marL="0" indent="0">
              <a:buNone/>
            </a:pPr>
            <a:r>
              <a:rPr lang="en-US" sz="2400" dirty="0"/>
              <a:t>                                                  </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Univariate Analysis</a:t>
            </a:r>
            <a:endParaRPr lang="en-US" dirty="0"/>
          </a:p>
        </p:txBody>
      </p:sp>
      <p:pic>
        <p:nvPicPr>
          <p:cNvPr id="6" name="Content Placeholder 5" descr="A graph of a number of bars&#10;&#10;AI-generated content may be incorrect."/>
          <p:cNvPicPr>
            <a:picLocks noGrp="1" noChangeAspect="1"/>
          </p:cNvPicPr>
          <p:nvPr>
            <p:ph sz="half" idx="1"/>
          </p:nvPr>
        </p:nvPicPr>
        <p:blipFill>
          <a:blip r:embed="rId1">
            <a:extLst>
              <a:ext uri="{28A0092B-C50C-407E-A947-70E740481C1C}">
                <a14:useLocalDpi xmlns:a14="http://schemas.microsoft.com/office/drawing/2010/main" val="0"/>
              </a:ext>
            </a:extLst>
          </a:blip>
          <a:stretch>
            <a:fillRect/>
          </a:stretch>
        </p:blipFill>
        <p:spPr>
          <a:xfrm>
            <a:off x="838200" y="1843783"/>
            <a:ext cx="5210354" cy="4338917"/>
          </a:xfrm>
        </p:spPr>
      </p:pic>
      <p:pic>
        <p:nvPicPr>
          <p:cNvPr id="8" name="Content Placeholder 7" descr="A graph of a number of vehicles involved distribution&#10;&#10;AI-generated content may be incorrect."/>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048168"/>
            <a:ext cx="5181600" cy="3906252"/>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591344"/>
            <a:ext cx="3200400" cy="5585619"/>
          </a:xfrm>
        </p:spPr>
        <p:txBody>
          <a:bodyPr>
            <a:normAutofit/>
          </a:bodyPr>
          <a:lstStyle/>
          <a:p>
            <a:r>
              <a:rPr lang="en-US" b="1">
                <a:solidFill>
                  <a:srgbClr val="FFFFFF"/>
                </a:solidFill>
                <a:latin typeface="Times New Roman" panose="02020603050405020304" pitchFamily="18" charset="0"/>
                <a:cs typeface="Times New Roman" panose="02020603050405020304" pitchFamily="18" charset="0"/>
              </a:rPr>
              <a:t>Bivariate Analysis</a:t>
            </a:r>
            <a:endParaRPr lang="en-US" b="1">
              <a:solidFill>
                <a:srgbClr val="FFFFFF"/>
              </a:solidFill>
            </a:endParaRPr>
          </a:p>
        </p:txBody>
      </p:sp>
      <p:sp>
        <p:nvSpPr>
          <p:cNvPr id="12" name="Arc 11"/>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r>
              <a:rPr lang="en-US" sz="1600" dirty="0">
                <a:latin typeface="Times New Roman" panose="02020603050405020304"/>
                <a:cs typeface="Times New Roman" panose="02020603050405020304"/>
              </a:rPr>
              <a:t>Bivariate analysis is an essential part of data analysis which help in identifying the relationship between columns and in decision making process. Type of analysis depend on nature of variables and goal of analysis. </a:t>
            </a:r>
            <a:endParaRPr lang="en-US" sz="1600" dirty="0">
              <a:latin typeface="Times New Roman" panose="02020603050405020304"/>
              <a:cs typeface="Times New Roman" panose="02020603050405020304"/>
            </a:endParaRPr>
          </a:p>
          <a:p>
            <a:r>
              <a:rPr lang="en-US" sz="1600" dirty="0">
                <a:latin typeface="Times New Roman" panose="02020603050405020304"/>
                <a:cs typeface="Times New Roman" panose="02020603050405020304"/>
              </a:rPr>
              <a:t>Analysis was performed between numerical features, Categorical Variables vs target variable.</a:t>
            </a:r>
            <a:endParaRPr lang="en-US" sz="1600" dirty="0">
              <a:latin typeface="Times New Roman" panose="02020603050405020304"/>
              <a:cs typeface="Times New Roman" panose="02020603050405020304"/>
            </a:endParaRPr>
          </a:p>
          <a:p>
            <a:r>
              <a:rPr lang="en-US" sz="1600" dirty="0">
                <a:latin typeface="Times New Roman" panose="02020603050405020304"/>
                <a:cs typeface="Times New Roman" panose="02020603050405020304"/>
              </a:rPr>
              <a:t>Target Variable- '</a:t>
            </a:r>
            <a:r>
              <a:rPr lang="en-US" sz="1600" err="1">
                <a:latin typeface="Times New Roman" panose="02020603050405020304"/>
                <a:cs typeface="Times New Roman" panose="02020603050405020304"/>
              </a:rPr>
              <a:t>Fraud_detected</a:t>
            </a:r>
            <a:r>
              <a:rPr lang="en-US" sz="1600" dirty="0">
                <a:latin typeface="Times New Roman" panose="02020603050405020304"/>
                <a:cs typeface="Times New Roman" panose="02020603050405020304"/>
              </a:rPr>
              <a:t>'</a:t>
            </a:r>
            <a:endParaRPr lang="en-US" sz="1600" dirty="0">
              <a:latin typeface="Times New Roman" panose="02020603050405020304" pitchFamily="18" charset="0"/>
              <a:cs typeface="Times New Roman" panose="02020603050405020304" pitchFamily="18" charset="0"/>
            </a:endParaRPr>
          </a:p>
          <a:p>
            <a:r>
              <a:rPr lang="en-US" sz="1600">
                <a:latin typeface="Times New Roman" panose="02020603050405020304"/>
                <a:cs typeface="Times New Roman" panose="02020603050405020304"/>
              </a:rPr>
              <a:t>Numeric features - 'Age', '</a:t>
            </a:r>
            <a:r>
              <a:rPr lang="en-US" sz="1600" err="1">
                <a:latin typeface="Times New Roman" panose="02020603050405020304"/>
                <a:cs typeface="Times New Roman" panose="02020603050405020304"/>
              </a:rPr>
              <a:t>Bodily_injuries</a:t>
            </a:r>
            <a:r>
              <a:rPr lang="en-US" sz="1600">
                <a:latin typeface="Times New Roman" panose="02020603050405020304"/>
                <a:cs typeface="Times New Roman" panose="02020603050405020304"/>
              </a:rPr>
              <a:t>', '</a:t>
            </a:r>
            <a:r>
              <a:rPr lang="en-US" sz="1600" err="1">
                <a:latin typeface="Times New Roman" panose="02020603050405020304"/>
                <a:cs typeface="Times New Roman" panose="02020603050405020304"/>
              </a:rPr>
              <a:t>Captial_gain</a:t>
            </a:r>
            <a:r>
              <a:rPr lang="en-US" sz="1600">
                <a:latin typeface="Times New Roman" panose="02020603050405020304"/>
                <a:cs typeface="Times New Roman" panose="02020603050405020304"/>
              </a:rPr>
              <a:t>', '</a:t>
            </a:r>
            <a:r>
              <a:rPr lang="en-US" sz="1600" err="1">
                <a:latin typeface="Times New Roman" panose="02020603050405020304"/>
                <a:cs typeface="Times New Roman" panose="02020603050405020304"/>
              </a:rPr>
              <a:t>Capital_loss</a:t>
            </a:r>
            <a:r>
              <a:rPr lang="en-US" sz="1600">
                <a:latin typeface="Times New Roman" panose="02020603050405020304"/>
                <a:cs typeface="Times New Roman" panose="02020603050405020304"/>
              </a:rPr>
              <a:t>', '</a:t>
            </a:r>
            <a:r>
              <a:rPr lang="en-US" sz="1600" err="1">
                <a:latin typeface="Times New Roman" panose="02020603050405020304"/>
                <a:cs typeface="Times New Roman" panose="02020603050405020304"/>
              </a:rPr>
              <a:t>Incidnet_date</a:t>
            </a:r>
            <a:r>
              <a:rPr lang="en-US" sz="1600">
                <a:latin typeface="Times New Roman" panose="02020603050405020304"/>
                <a:cs typeface="Times New Roman" panose="02020603050405020304"/>
              </a:rPr>
              <a:t>', '</a:t>
            </a:r>
            <a:r>
              <a:rPr lang="en-US" sz="1600" err="1">
                <a:latin typeface="Times New Roman" panose="02020603050405020304"/>
                <a:cs typeface="Times New Roman" panose="02020603050405020304"/>
              </a:rPr>
              <a:t>Incident_hour_of_the_day</a:t>
            </a:r>
            <a:r>
              <a:rPr lang="en-US" sz="1600">
                <a:latin typeface="Times New Roman" panose="02020603050405020304"/>
                <a:cs typeface="Times New Roman" panose="02020603050405020304"/>
              </a:rPr>
              <a:t>', '</a:t>
            </a:r>
            <a:r>
              <a:rPr lang="en-US" sz="1600" err="1">
                <a:latin typeface="Times New Roman" panose="02020603050405020304"/>
                <a:cs typeface="Times New Roman" panose="02020603050405020304"/>
              </a:rPr>
              <a:t>Injury_claim</a:t>
            </a:r>
            <a:r>
              <a:rPr lang="en-US" sz="1600">
                <a:latin typeface="Times New Roman" panose="02020603050405020304"/>
                <a:cs typeface="Times New Roman" panose="02020603050405020304"/>
              </a:rPr>
              <a:t>', '</a:t>
            </a:r>
            <a:r>
              <a:rPr lang="en-US" sz="1600" err="1">
                <a:latin typeface="Times New Roman" panose="02020603050405020304"/>
                <a:cs typeface="Times New Roman" panose="02020603050405020304"/>
              </a:rPr>
              <a:t>Insured_zip</a:t>
            </a:r>
            <a:r>
              <a:rPr lang="en-US" sz="1600">
                <a:latin typeface="Times New Roman" panose="02020603050405020304"/>
                <a:cs typeface="Times New Roman" panose="02020603050405020304"/>
              </a:rPr>
              <a:t>', '</a:t>
            </a:r>
            <a:r>
              <a:rPr lang="en-US" sz="1600" err="1">
                <a:latin typeface="Times New Roman" panose="02020603050405020304"/>
                <a:cs typeface="Times New Roman" panose="02020603050405020304"/>
              </a:rPr>
              <a:t>Month_as_customer</a:t>
            </a:r>
            <a:r>
              <a:rPr lang="en-US" sz="1600">
                <a:latin typeface="Times New Roman" panose="02020603050405020304"/>
                <a:cs typeface="Times New Roman" panose="02020603050405020304"/>
              </a:rPr>
              <a:t>', '</a:t>
            </a:r>
            <a:r>
              <a:rPr lang="en-US" sz="1600" err="1">
                <a:latin typeface="Times New Roman" panose="02020603050405020304"/>
                <a:cs typeface="Times New Roman" panose="02020603050405020304"/>
              </a:rPr>
              <a:t>Number_of_vehicles_involved</a:t>
            </a:r>
            <a:r>
              <a:rPr lang="en-US" sz="1600">
                <a:latin typeface="Times New Roman" panose="02020603050405020304"/>
                <a:cs typeface="Times New Roman" panose="02020603050405020304"/>
              </a:rPr>
              <a:t>', '</a:t>
            </a:r>
            <a:r>
              <a:rPr lang="en-US" sz="1600" err="1">
                <a:latin typeface="Times New Roman" panose="02020603050405020304"/>
                <a:cs typeface="Times New Roman" panose="02020603050405020304"/>
              </a:rPr>
              <a:t>Policy_annual_premium</a:t>
            </a:r>
            <a:r>
              <a:rPr lang="en-US" sz="1600">
                <a:latin typeface="Times New Roman" panose="02020603050405020304"/>
                <a:cs typeface="Times New Roman" panose="02020603050405020304"/>
              </a:rPr>
              <a:t>', '</a:t>
            </a:r>
            <a:r>
              <a:rPr lang="en-US" sz="1600" err="1">
                <a:latin typeface="Times New Roman" panose="02020603050405020304"/>
                <a:cs typeface="Times New Roman" panose="02020603050405020304"/>
              </a:rPr>
              <a:t>Property_claim</a:t>
            </a:r>
            <a:r>
              <a:rPr lang="en-US" sz="1600">
                <a:latin typeface="Times New Roman" panose="02020603050405020304"/>
                <a:cs typeface="Times New Roman" panose="02020603050405020304"/>
              </a:rPr>
              <a:t>', '</a:t>
            </a:r>
            <a:r>
              <a:rPr lang="en-US" sz="1600" err="1">
                <a:latin typeface="Times New Roman" panose="02020603050405020304"/>
                <a:cs typeface="Times New Roman" panose="02020603050405020304"/>
              </a:rPr>
              <a:t>Total_claim_amount</a:t>
            </a:r>
            <a:r>
              <a:rPr lang="en-US" sz="1600">
                <a:latin typeface="Times New Roman" panose="02020603050405020304"/>
                <a:cs typeface="Times New Roman" panose="02020603050405020304"/>
              </a:rPr>
              <a:t>'</a:t>
            </a:r>
            <a:endParaRPr lang="en-US" sz="1600">
              <a:latin typeface="Times New Roman" panose="02020603050405020304"/>
              <a:cs typeface="Times New Roman" panose="02020603050405020304"/>
            </a:endParaRPr>
          </a:p>
          <a:p>
            <a:r>
              <a:rPr lang="en-IN" altLang="en-US" sz="1600" dirty="0">
                <a:latin typeface="Times New Roman" panose="02020603050405020304"/>
                <a:cs typeface="Times New Roman" panose="02020603050405020304"/>
              </a:rPr>
              <a:t>Categorical features-’</a:t>
            </a:r>
            <a:r>
              <a:rPr lang="en-US" altLang="en-US" sz="1600" dirty="0">
                <a:latin typeface="Times New Roman" panose="02020603050405020304"/>
                <a:cs typeface="Times New Roman" panose="02020603050405020304"/>
              </a:rPr>
              <a:t>insured_occupation</a:t>
            </a:r>
            <a:r>
              <a:rPr lang="en-IN" altLang="en-US" sz="1600" dirty="0">
                <a:latin typeface="Times New Roman" panose="02020603050405020304"/>
                <a:cs typeface="Times New Roman" panose="02020603050405020304"/>
              </a:rPr>
              <a:t>’, ‘</a:t>
            </a:r>
            <a:r>
              <a:rPr lang="en-US" altLang="en-US" sz="1600" dirty="0">
                <a:latin typeface="Times New Roman" panose="02020603050405020304"/>
                <a:cs typeface="Times New Roman" panose="02020603050405020304"/>
              </a:rPr>
              <a:t>insured_relationship</a:t>
            </a:r>
            <a:r>
              <a:rPr lang="en-IN" altLang="en-US" sz="1600" dirty="0">
                <a:latin typeface="Times New Roman" panose="02020603050405020304"/>
                <a:cs typeface="Times New Roman" panose="02020603050405020304"/>
              </a:rPr>
              <a:t>’.’</a:t>
            </a:r>
            <a:r>
              <a:rPr lang="en-US" altLang="en-US" sz="1600" dirty="0">
                <a:latin typeface="Times New Roman" panose="02020603050405020304"/>
                <a:cs typeface="Times New Roman" panose="02020603050405020304"/>
              </a:rPr>
              <a:t>incident_type</a:t>
            </a:r>
            <a:r>
              <a:rPr lang="en-IN" altLang="en-US" sz="1600" dirty="0">
                <a:latin typeface="Times New Roman" panose="02020603050405020304"/>
                <a:cs typeface="Times New Roman" panose="02020603050405020304"/>
              </a:rPr>
              <a:t>’.’</a:t>
            </a:r>
            <a:r>
              <a:rPr lang="en-US" altLang="en-US" sz="1600" dirty="0">
                <a:latin typeface="Times New Roman" panose="02020603050405020304"/>
                <a:cs typeface="Times New Roman" panose="02020603050405020304"/>
              </a:rPr>
              <a:t>incident_severity</a:t>
            </a:r>
            <a:r>
              <a:rPr lang="en-IN" altLang="en-US" sz="1600" dirty="0">
                <a:latin typeface="Times New Roman" panose="02020603050405020304"/>
                <a:cs typeface="Times New Roman" panose="02020603050405020304"/>
              </a:rPr>
              <a:t>’.’</a:t>
            </a:r>
            <a:r>
              <a:rPr lang="en-US" altLang="en-US" sz="1600" dirty="0">
                <a:latin typeface="Times New Roman" panose="02020603050405020304"/>
                <a:cs typeface="Times New Roman" panose="02020603050405020304"/>
              </a:rPr>
              <a:t>authorities_contacted</a:t>
            </a:r>
            <a:r>
              <a:rPr lang="en-IN" altLang="en-US" sz="1600" dirty="0">
                <a:latin typeface="Times New Roman" panose="02020603050405020304"/>
                <a:cs typeface="Times New Roman" panose="02020603050405020304"/>
              </a:rPr>
              <a:t>’,’</a:t>
            </a:r>
            <a:r>
              <a:rPr lang="en-US" altLang="en-US" sz="1600" dirty="0">
                <a:latin typeface="Times New Roman" panose="02020603050405020304"/>
                <a:cs typeface="Times New Roman" panose="02020603050405020304"/>
              </a:rPr>
              <a:t>incident_state</a:t>
            </a:r>
            <a:r>
              <a:rPr lang="en-IN" altLang="en-US" sz="1600" dirty="0">
                <a:latin typeface="Times New Roman" panose="02020603050405020304"/>
                <a:cs typeface="Times New Roman" panose="02020603050405020304"/>
              </a:rPr>
              <a:t>’.</a:t>
            </a:r>
            <a:endParaRPr lang="en-IN" altLang="en-US" sz="1600" dirty="0">
              <a:latin typeface="Times New Roman" panose="02020603050405020304"/>
              <a:cs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Bi</a:t>
            </a:r>
            <a:r>
              <a:rPr lang="en-US" sz="4400" dirty="0">
                <a:latin typeface="Times New Roman" panose="02020603050405020304" pitchFamily="18" charset="0"/>
                <a:cs typeface="Times New Roman" panose="02020603050405020304" pitchFamily="18" charset="0"/>
              </a:rPr>
              <a:t>variate Analysis</a:t>
            </a:r>
            <a:endParaRPr lang="en-US" dirty="0"/>
          </a:p>
        </p:txBody>
      </p:sp>
      <p:pic>
        <p:nvPicPr>
          <p:cNvPr id="6" name="Content Placeholder 5" descr="A graph of damage and damage&#10;&#10;AI-generated content may be incorrect."/>
          <p:cNvPicPr>
            <a:picLocks noGrp="1" noChangeAspect="1"/>
          </p:cNvPicPr>
          <p:nvPr>
            <p:ph sz="half" idx="1"/>
          </p:nvPr>
        </p:nvPicPr>
        <p:blipFill>
          <a:blip r:embed="rId1">
            <a:extLst>
              <a:ext uri="{28A0092B-C50C-407E-A947-70E740481C1C}">
                <a14:useLocalDpi xmlns:a14="http://schemas.microsoft.com/office/drawing/2010/main" val="0"/>
              </a:ext>
            </a:extLst>
          </a:blip>
          <a:stretch>
            <a:fillRect/>
          </a:stretch>
        </p:blipFill>
        <p:spPr>
          <a:xfrm>
            <a:off x="1024313" y="1825625"/>
            <a:ext cx="4809373" cy="4351338"/>
          </a:xfrm>
        </p:spPr>
      </p:pic>
      <p:pic>
        <p:nvPicPr>
          <p:cNvPr id="8" name="Content Placeholder 7" descr="A graph of numbers and names&#10;&#10;AI-generated content may be incorrect."/>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94926" y="1825625"/>
            <a:ext cx="5136148" cy="4351338"/>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3837</Words>
  <Application>WPS Slides</Application>
  <PresentationFormat>Widescreen</PresentationFormat>
  <Paragraphs>178</Paragraphs>
  <Slides>19</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19</vt:i4>
      </vt:variant>
    </vt:vector>
  </HeadingPairs>
  <TitlesOfParts>
    <vt:vector size="34" baseType="lpstr">
      <vt:lpstr>Arial</vt:lpstr>
      <vt:lpstr>SimSun</vt:lpstr>
      <vt:lpstr>Wingdings</vt:lpstr>
      <vt:lpstr>Calibri</vt:lpstr>
      <vt:lpstr>Times New Roman</vt:lpstr>
      <vt:lpstr>Times New Roman</vt:lpstr>
      <vt:lpstr>Courier New</vt:lpstr>
      <vt:lpstr>Aptos</vt:lpstr>
      <vt:lpstr>Segoe UI</vt:lpstr>
      <vt:lpstr>Arial</vt:lpstr>
      <vt:lpstr>Microsoft YaHei</vt:lpstr>
      <vt:lpstr>Arial Unicode MS</vt:lpstr>
      <vt:lpstr>Aptos Display</vt:lpstr>
      <vt:lpstr>Segoe UI Variable Display</vt:lpstr>
      <vt:lpstr>Office Theme</vt:lpstr>
      <vt:lpstr>Fraudulent Claim Detection</vt:lpstr>
      <vt:lpstr>Contents</vt:lpstr>
      <vt:lpstr>Problem Statement</vt:lpstr>
      <vt:lpstr>Data Analysis With Respect To Business Objective </vt:lpstr>
      <vt:lpstr>Data Analysis With Respect To Business Objective</vt:lpstr>
      <vt:lpstr>Data Cleaning</vt:lpstr>
      <vt:lpstr>Univariate Analysis</vt:lpstr>
      <vt:lpstr>Bivariate Analysis</vt:lpstr>
      <vt:lpstr>Bivariate Analysis</vt:lpstr>
      <vt:lpstr>Model Selection</vt:lpstr>
      <vt:lpstr>Logistic Regression</vt:lpstr>
      <vt:lpstr>Precision-Recall plot</vt:lpstr>
      <vt:lpstr>Sensitivity Vs  Specificity Vs Accuracy         Plot</vt:lpstr>
      <vt:lpstr>Model Performance</vt:lpstr>
      <vt:lpstr>Random Forest</vt:lpstr>
      <vt:lpstr>Model Performance</vt:lpstr>
      <vt:lpstr>Tuned Hyperparameters Random forest</vt:lpstr>
      <vt:lpstr>Conclusion</vt:lpstr>
      <vt:lpstr>Recommendations</vt:lpstr>
    </vt:vector>
  </TitlesOfParts>
  <Company>Philips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Hegde, Deepika Anand</dc:creator>
  <cp:lastModifiedBy>Deepika Hegde</cp:lastModifiedBy>
  <cp:revision>93</cp:revision>
  <dcterms:created xsi:type="dcterms:W3CDTF">2025-01-21T08:32:00Z</dcterms:created>
  <dcterms:modified xsi:type="dcterms:W3CDTF">2025-05-14T18:05:33Z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6C700DEB053A46AABF7C58B276ED4E81_13</vt:lpwstr>
  </property>
  <property fmtid="{D5CDD505-2E9C-101B-9397-08002B2CF9AE}" pid="3" name="KSOProductBuildVer">
    <vt:lpwstr>1033-12.2.0.20795</vt:lpwstr>
  </property>
</Properties>
</file>