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97" r:id="rId2"/>
    <p:sldId id="260" r:id="rId3"/>
    <p:sldId id="298" r:id="rId4"/>
    <p:sldId id="261" r:id="rId5"/>
    <p:sldId id="269" r:id="rId6"/>
    <p:sldId id="274" r:id="rId7"/>
    <p:sldId id="277" r:id="rId8"/>
    <p:sldId id="279" r:id="rId9"/>
    <p:sldId id="299" r:id="rId10"/>
    <p:sldId id="300" r:id="rId11"/>
    <p:sldId id="301" r:id="rId12"/>
    <p:sldId id="296" r:id="rId13"/>
  </p:sldIdLst>
  <p:sldSz cx="12192000" cy="6858000"/>
  <p:notesSz cx="6858000" cy="9144000"/>
  <p:embeddedFontLst>
    <p:embeddedFont>
      <p:font typeface="Berlin Sans FB Demi" panose="020E0802020502020306" pitchFamily="34" charset="0"/>
      <p:bold r:id="rId15"/>
    </p:embeddedFont>
    <p:embeddedFont>
      <p:font typeface="Cambria" panose="02040503050406030204" pitchFamily="18" charset="0"/>
      <p:regular r:id="rId16"/>
      <p:bold r:id="rId17"/>
      <p:italic r:id="rId18"/>
      <p:boldItalic r:id="rId19"/>
    </p:embeddedFont>
    <p:embeddedFont>
      <p:font typeface="Georgia" panose="02040502050405020303" pitchFamily="18"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570">
          <p15:clr>
            <a:srgbClr val="9AA0A6"/>
          </p15:clr>
        </p15:guide>
        <p15:guide id="2" pos="5868">
          <p15:clr>
            <a:srgbClr val="9AA0A6"/>
          </p15:clr>
        </p15:guide>
        <p15:guide id="3" orient="horz" pos="1571">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6" roundtripDataSignature="AMtx7mgzPzfW/Eqj5INjXEMP3JF+w7YJ8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3D3371-1422-44D8-96FE-72230A19AA4F}" v="2" dt="2024-02-24T16:02:53.972"/>
  </p1510:revLst>
</p1510:revInfo>
</file>

<file path=ppt/tableStyles.xml><?xml version="1.0" encoding="utf-8"?>
<a:tblStyleLst xmlns:a="http://schemas.openxmlformats.org/drawingml/2006/main" def="{2C2D7396-3E8A-4C48-A43C-EBEA59809495}">
  <a:tblStyle styleId="{2C2D7396-3E8A-4C48-A43C-EBEA5980949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83" autoAdjust="0"/>
    <p:restoredTop sz="94660"/>
  </p:normalViewPr>
  <p:slideViewPr>
    <p:cSldViewPr snapToGrid="0">
      <p:cViewPr varScale="1">
        <p:scale>
          <a:sx n="78" d="100"/>
          <a:sy n="78" d="100"/>
        </p:scale>
        <p:origin x="840" y="62"/>
      </p:cViewPr>
      <p:guideLst>
        <p:guide orient="horz" pos="1570"/>
        <p:guide pos="5868"/>
        <p:guide orient="horz" pos="157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62"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57" Type="http://schemas.openxmlformats.org/officeDocument/2006/relationships/presProps" Target="presProps.xml"/><Relationship Id="rId61"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font" Target="fonts/font5.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56" Type="http://customschemas.google.com/relationships/presentationmetadata" Target="meta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ince Kumar Gupta" userId="f79231ddc0cc9951" providerId="LiveId" clId="{104480FE-7931-4071-A671-951765AC2BDB}"/>
    <pc:docChg chg="addSld modSld">
      <pc:chgData name="Prince Kumar Gupta" userId="f79231ddc0cc9951" providerId="LiveId" clId="{104480FE-7931-4071-A671-951765AC2BDB}" dt="2024-02-25T08:24:12.236" v="23" actId="14100"/>
      <pc:docMkLst>
        <pc:docMk/>
      </pc:docMkLst>
      <pc:sldChg chg="addSp modSp new mod">
        <pc:chgData name="Prince Kumar Gupta" userId="f79231ddc0cc9951" providerId="LiveId" clId="{104480FE-7931-4071-A671-951765AC2BDB}" dt="2024-02-25T08:24:12.236" v="23" actId="14100"/>
        <pc:sldMkLst>
          <pc:docMk/>
          <pc:sldMk cId="3144635720" sldId="301"/>
        </pc:sldMkLst>
        <pc:spChg chg="mod">
          <ac:chgData name="Prince Kumar Gupta" userId="f79231ddc0cc9951" providerId="LiveId" clId="{104480FE-7931-4071-A671-951765AC2BDB}" dt="2024-02-25T08:23:23.597" v="11" actId="14100"/>
          <ac:spMkLst>
            <pc:docMk/>
            <pc:sldMk cId="3144635720" sldId="301"/>
            <ac:spMk id="2" creationId="{8E8C8E0F-2EDF-D08E-2B05-10B11A6267E7}"/>
          </ac:spMkLst>
        </pc:spChg>
        <pc:spChg chg="mod">
          <ac:chgData name="Prince Kumar Gupta" userId="f79231ddc0cc9951" providerId="LiveId" clId="{104480FE-7931-4071-A671-951765AC2BDB}" dt="2024-02-25T08:23:44.123" v="16" actId="14100"/>
          <ac:spMkLst>
            <pc:docMk/>
            <pc:sldMk cId="3144635720" sldId="301"/>
            <ac:spMk id="3" creationId="{74BCC193-4415-BB60-AAEA-53461223BD74}"/>
          </ac:spMkLst>
        </pc:spChg>
        <pc:picChg chg="add mod">
          <ac:chgData name="Prince Kumar Gupta" userId="f79231ddc0cc9951" providerId="LiveId" clId="{104480FE-7931-4071-A671-951765AC2BDB}" dt="2024-02-25T08:24:12.236" v="23" actId="14100"/>
          <ac:picMkLst>
            <pc:docMk/>
            <pc:sldMk cId="3144635720" sldId="301"/>
            <ac:picMk id="5" creationId="{D968CC98-0C2C-5511-570E-EF11F8F315D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f3a8d4be09_2_18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Change </a:t>
            </a:r>
            <a:endParaRPr/>
          </a:p>
        </p:txBody>
      </p:sp>
      <p:sp>
        <p:nvSpPr>
          <p:cNvPr id="137" name="Google Shape;137;gf3a8d4be09_2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f3a8d4be09_2_9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5" name="Google Shape;145;gf3a8d4be09_2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200"/>
              <a:t>EDA is used for </a:t>
            </a:r>
            <a:r>
              <a:rPr lang="en-US" sz="1200" b="1"/>
              <a:t>seeing what the data can tell us before the modeling task</a:t>
            </a:r>
            <a:r>
              <a:rPr lang="en-US" sz="1200"/>
              <a:t>.</a:t>
            </a:r>
            <a:endParaRPr/>
          </a:p>
          <a:p>
            <a:pPr marL="0" lvl="0" indent="0" algn="l" rtl="0">
              <a:lnSpc>
                <a:spcPct val="100000"/>
              </a:lnSpc>
              <a:spcBef>
                <a:spcPts val="0"/>
              </a:spcBef>
              <a:spcAft>
                <a:spcPts val="0"/>
              </a:spcAft>
              <a:buSzPts val="1400"/>
              <a:buNone/>
            </a:pPr>
            <a:endParaRPr sz="1200"/>
          </a:p>
          <a:p>
            <a:pPr marL="0" lvl="0" indent="0" algn="l" rtl="0">
              <a:lnSpc>
                <a:spcPct val="100000"/>
              </a:lnSpc>
              <a:spcBef>
                <a:spcPts val="0"/>
              </a:spcBef>
              <a:spcAft>
                <a:spcPts val="0"/>
              </a:spcAft>
              <a:buSzPts val="1400"/>
              <a:buNone/>
            </a:pPr>
            <a:r>
              <a:rPr lang="en-US" sz="1200"/>
              <a:t>Change</a:t>
            </a:r>
            <a:endParaRPr/>
          </a:p>
          <a:p>
            <a:pPr marL="0" lvl="0" indent="0" algn="l" rtl="0">
              <a:lnSpc>
                <a:spcPct val="100000"/>
              </a:lnSpc>
              <a:spcBef>
                <a:spcPts val="0"/>
              </a:spcBef>
              <a:spcAft>
                <a:spcPts val="0"/>
              </a:spcAft>
              <a:buSzPts val="1400"/>
              <a:buNone/>
            </a:pPr>
            <a:endParaRPr/>
          </a:p>
        </p:txBody>
      </p:sp>
      <p:sp>
        <p:nvSpPr>
          <p:cNvPr id="261" name="Google Shape;261;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2" name="Google Shape;302;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Keep observations </a:t>
            </a:r>
            <a:endParaRPr/>
          </a:p>
        </p:txBody>
      </p:sp>
      <p:sp>
        <p:nvSpPr>
          <p:cNvPr id="303" name="Google Shape;303;p3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7</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0" name="Google Shape;320;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Add graphical </a:t>
            </a:r>
            <a:endParaRPr/>
          </a:p>
        </p:txBody>
      </p:sp>
      <p:sp>
        <p:nvSpPr>
          <p:cNvPr id="321" name="Google Shape;321;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8</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p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87" name="Google Shape;487;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p:cSld name="6_Title and Content">
    <p:spTree>
      <p:nvGrpSpPr>
        <p:cNvPr id="1" name="Shape 15"/>
        <p:cNvGrpSpPr/>
        <p:nvPr/>
      </p:nvGrpSpPr>
      <p:grpSpPr>
        <a:xfrm>
          <a:off x="0" y="0"/>
          <a:ext cx="0" cy="0"/>
          <a:chOff x="0" y="0"/>
          <a:chExt cx="0" cy="0"/>
        </a:xfrm>
      </p:grpSpPr>
      <p:sp>
        <p:nvSpPr>
          <p:cNvPr id="16" name="Google Shape;16;p61"/>
          <p:cNvSpPr/>
          <p:nvPr/>
        </p:nvSpPr>
        <p:spPr>
          <a:xfrm>
            <a:off x="0" y="13"/>
            <a:ext cx="12192000" cy="819151"/>
          </a:xfrm>
          <a:prstGeom prst="rect">
            <a:avLst/>
          </a:prstGeom>
          <a:solidFill>
            <a:srgbClr val="D5DBE5"/>
          </a:solidFill>
          <a:ln>
            <a:noFill/>
          </a:ln>
        </p:spPr>
        <p:txBody>
          <a:bodyPr spcFirstLastPara="1" wrap="square" lIns="91400" tIns="45675" rIns="91400" bIns="45675"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chemeClr val="lt1"/>
              </a:solidFill>
              <a:latin typeface="Calibri"/>
              <a:ea typeface="Calibri"/>
              <a:cs typeface="Calibri"/>
              <a:sym typeface="Calibri"/>
            </a:endParaRPr>
          </a:p>
        </p:txBody>
      </p:sp>
      <p:sp>
        <p:nvSpPr>
          <p:cNvPr id="17" name="Google Shape;17;p61"/>
          <p:cNvSpPr txBox="1">
            <a:spLocks noGrp="1"/>
          </p:cNvSpPr>
          <p:nvPr>
            <p:ph type="title"/>
          </p:nvPr>
        </p:nvSpPr>
        <p:spPr>
          <a:xfrm>
            <a:off x="228600" y="184714"/>
            <a:ext cx="10515600" cy="521639"/>
          </a:xfrm>
          <a:prstGeom prst="rect">
            <a:avLst/>
          </a:prstGeom>
          <a:noFill/>
          <a:ln>
            <a:noFill/>
          </a:ln>
        </p:spPr>
        <p:txBody>
          <a:bodyPr spcFirstLastPara="1" wrap="square" lIns="91400" tIns="45675" rIns="91400" bIns="45675" anchor="ctr" anchorCtr="0">
            <a:spAutoFit/>
          </a:bodyPr>
          <a:lstStyle>
            <a:lvl1pPr lvl="0" algn="l">
              <a:lnSpc>
                <a:spcPct val="90000"/>
              </a:lnSpc>
              <a:spcBef>
                <a:spcPts val="0"/>
              </a:spcBef>
              <a:spcAft>
                <a:spcPts val="0"/>
              </a:spcAft>
              <a:buClr>
                <a:schemeClr val="dk1"/>
              </a:buClr>
              <a:buSzPts val="23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8" name="Google Shape;18;p61"/>
          <p:cNvSpPr txBox="1">
            <a:spLocks noGrp="1"/>
          </p:cNvSpPr>
          <p:nvPr>
            <p:ph type="sldNum" idx="12"/>
          </p:nvPr>
        </p:nvSpPr>
        <p:spPr>
          <a:xfrm>
            <a:off x="11639552" y="6350000"/>
            <a:ext cx="390525" cy="288925"/>
          </a:xfrm>
          <a:prstGeom prst="rect">
            <a:avLst/>
          </a:prstGeom>
          <a:noFill/>
          <a:ln>
            <a:noFill/>
          </a:ln>
        </p:spPr>
        <p:txBody>
          <a:bodyPr spcFirstLastPara="1" wrap="square" lIns="91400" tIns="45675" rIns="91400" bIns="45675" anchor="ctr" anchorCtr="0">
            <a:noAutofit/>
          </a:bodyPr>
          <a:lstStyle>
            <a:lvl1pPr marL="0" lvl="0"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1pPr>
            <a:lvl2pPr marL="0" lvl="1"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2pPr>
            <a:lvl3pPr marL="0" lvl="2"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3pPr>
            <a:lvl4pPr marL="0" lvl="3"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4pPr>
            <a:lvl5pPr marL="0" lvl="4"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5pPr>
            <a:lvl6pPr marL="0" lvl="5"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6pPr>
            <a:lvl7pPr marL="0" lvl="6"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7pPr>
            <a:lvl8pPr marL="0" lvl="7"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8pPr>
            <a:lvl9pPr marL="0" lvl="8"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19" name="Google Shape;19;p61"/>
          <p:cNvCxnSpPr/>
          <p:nvPr/>
        </p:nvCxnSpPr>
        <p:spPr>
          <a:xfrm>
            <a:off x="13" y="6457951"/>
            <a:ext cx="9608457"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1">
  <p:cSld name="Title and Content">
    <p:spTree>
      <p:nvGrpSpPr>
        <p:cNvPr id="1" name="Shape 24"/>
        <p:cNvGrpSpPr/>
        <p:nvPr/>
      </p:nvGrpSpPr>
      <p:grpSpPr>
        <a:xfrm>
          <a:off x="0" y="0"/>
          <a:ext cx="0" cy="0"/>
          <a:chOff x="0" y="0"/>
          <a:chExt cx="0" cy="0"/>
        </a:xfrm>
      </p:grpSpPr>
      <p:sp>
        <p:nvSpPr>
          <p:cNvPr id="25" name="Google Shape;25;gf3a8d4be09_2_86"/>
          <p:cNvSpPr/>
          <p:nvPr/>
        </p:nvSpPr>
        <p:spPr>
          <a:xfrm>
            <a:off x="0" y="3"/>
            <a:ext cx="12192000" cy="819300"/>
          </a:xfrm>
          <a:prstGeom prst="rect">
            <a:avLst/>
          </a:prstGeom>
          <a:solidFill>
            <a:srgbClr val="D5DBE5"/>
          </a:solidFill>
          <a:ln>
            <a:noFill/>
          </a:ln>
        </p:spPr>
        <p:txBody>
          <a:bodyPr spcFirstLastPara="1" wrap="square" lIns="91400" tIns="45675" rIns="91400" bIns="456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900" b="0" i="0" u="none" strike="noStrike" cap="none">
              <a:solidFill>
                <a:schemeClr val="lt1"/>
              </a:solidFill>
              <a:latin typeface="Calibri"/>
              <a:ea typeface="Calibri"/>
              <a:cs typeface="Calibri"/>
              <a:sym typeface="Calibri"/>
            </a:endParaRPr>
          </a:p>
        </p:txBody>
      </p:sp>
      <p:sp>
        <p:nvSpPr>
          <p:cNvPr id="26" name="Google Shape;26;gf3a8d4be09_2_86"/>
          <p:cNvSpPr txBox="1">
            <a:spLocks noGrp="1"/>
          </p:cNvSpPr>
          <p:nvPr>
            <p:ph type="title"/>
          </p:nvPr>
        </p:nvSpPr>
        <p:spPr>
          <a:xfrm>
            <a:off x="228600" y="187044"/>
            <a:ext cx="10515600" cy="517024"/>
          </a:xfrm>
          <a:prstGeom prst="rect">
            <a:avLst/>
          </a:prstGeom>
          <a:noFill/>
          <a:ln>
            <a:noFill/>
          </a:ln>
        </p:spPr>
        <p:txBody>
          <a:bodyPr spcFirstLastPara="1" wrap="square" lIns="91400" tIns="45675" rIns="91400" bIns="45675" anchor="ctr" anchorCtr="0">
            <a:spAutoFit/>
          </a:bodyPr>
          <a:lstStyle>
            <a:lvl1pPr lvl="0" algn="l">
              <a:lnSpc>
                <a:spcPct val="90000"/>
              </a:lnSpc>
              <a:spcBef>
                <a:spcPts val="0"/>
              </a:spcBef>
              <a:spcAft>
                <a:spcPts val="0"/>
              </a:spcAft>
              <a:buClr>
                <a:schemeClr val="dk1"/>
              </a:buClr>
              <a:buSzPts val="30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gf3a8d4be09_2_86"/>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28" name="Google Shape;28;gf3a8d4be09_2_86"/>
          <p:cNvCxnSpPr/>
          <p:nvPr/>
        </p:nvCxnSpPr>
        <p:spPr>
          <a:xfrm>
            <a:off x="0" y="6457951"/>
            <a:ext cx="9608400"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9"/>
        <p:cNvGrpSpPr/>
        <p:nvPr/>
      </p:nvGrpSpPr>
      <p:grpSpPr>
        <a:xfrm>
          <a:off x="0" y="0"/>
          <a:ext cx="0" cy="0"/>
          <a:chOff x="0" y="0"/>
          <a:chExt cx="0" cy="0"/>
        </a:xfrm>
      </p:grpSpPr>
      <p:sp>
        <p:nvSpPr>
          <p:cNvPr id="30" name="Google Shape;30;p39"/>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39"/>
          <p:cNvSpPr txBox="1">
            <a:spLocks noGrp="1"/>
          </p:cNvSpPr>
          <p:nvPr>
            <p:ph type="body" idx="1"/>
          </p:nvPr>
        </p:nvSpPr>
        <p:spPr>
          <a:xfrm>
            <a:off x="838200" y="1825625"/>
            <a:ext cx="10515600" cy="4351339"/>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39"/>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39"/>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39"/>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9"/>
        <p:cNvGrpSpPr/>
        <p:nvPr/>
      </p:nvGrpSpPr>
      <p:grpSpPr>
        <a:xfrm>
          <a:off x="0" y="0"/>
          <a:ext cx="0" cy="0"/>
          <a:chOff x="0" y="0"/>
          <a:chExt cx="0" cy="0"/>
        </a:xfrm>
      </p:grpSpPr>
      <p:sp>
        <p:nvSpPr>
          <p:cNvPr id="50" name="Google Shape;50;p40"/>
          <p:cNvSpPr txBox="1">
            <a:spLocks noGrp="1"/>
          </p:cNvSpPr>
          <p:nvPr>
            <p:ph type="title"/>
          </p:nvPr>
        </p:nvSpPr>
        <p:spPr>
          <a:xfrm>
            <a:off x="831851" y="1709750"/>
            <a:ext cx="10515600" cy="2852737"/>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40"/>
          <p:cNvSpPr txBox="1">
            <a:spLocks noGrp="1"/>
          </p:cNvSpPr>
          <p:nvPr>
            <p:ph type="body" idx="1"/>
          </p:nvPr>
        </p:nvSpPr>
        <p:spPr>
          <a:xfrm>
            <a:off x="831851" y="4589465"/>
            <a:ext cx="10515600" cy="1500187"/>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9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52" name="Google Shape;52;p40"/>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40"/>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40"/>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2"/>
        <p:cNvGrpSpPr/>
        <p:nvPr/>
      </p:nvGrpSpPr>
      <p:grpSpPr>
        <a:xfrm>
          <a:off x="0" y="0"/>
          <a:ext cx="0" cy="0"/>
          <a:chOff x="0" y="0"/>
          <a:chExt cx="0" cy="0"/>
        </a:xfrm>
      </p:grpSpPr>
      <p:sp>
        <p:nvSpPr>
          <p:cNvPr id="63" name="Google Shape;63;p43"/>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43"/>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43"/>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43"/>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7"/>
        <p:cNvGrpSpPr/>
        <p:nvPr/>
      </p:nvGrpSpPr>
      <p:grpSpPr>
        <a:xfrm>
          <a:off x="0" y="0"/>
          <a:ext cx="0" cy="0"/>
          <a:chOff x="0" y="0"/>
          <a:chExt cx="0" cy="0"/>
        </a:xfrm>
      </p:grpSpPr>
      <p:sp>
        <p:nvSpPr>
          <p:cNvPr id="68" name="Google Shape;68;p44"/>
          <p:cNvSpPr txBox="1">
            <a:spLocks noGrp="1"/>
          </p:cNvSpPr>
          <p:nvPr>
            <p:ph type="title"/>
          </p:nvPr>
        </p:nvSpPr>
        <p:spPr>
          <a:xfrm>
            <a:off x="839788" y="457200"/>
            <a:ext cx="3932237" cy="1600200"/>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44"/>
          <p:cNvSpPr txBox="1">
            <a:spLocks noGrp="1"/>
          </p:cNvSpPr>
          <p:nvPr>
            <p:ph type="body" idx="1"/>
          </p:nvPr>
        </p:nvSpPr>
        <p:spPr>
          <a:xfrm>
            <a:off x="5183188" y="987437"/>
            <a:ext cx="6172200" cy="4873625"/>
          </a:xfrm>
          <a:prstGeom prst="rect">
            <a:avLst/>
          </a:prstGeom>
          <a:noFill/>
          <a:ln>
            <a:noFill/>
          </a:ln>
        </p:spPr>
        <p:txBody>
          <a:bodyPr spcFirstLastPara="1" wrap="square" lIns="91400" tIns="45675" rIns="91400" bIns="45675"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0" name="Google Shape;70;p44"/>
          <p:cNvSpPr txBox="1">
            <a:spLocks noGrp="1"/>
          </p:cNvSpPr>
          <p:nvPr>
            <p:ph type="body" idx="2"/>
          </p:nvPr>
        </p:nvSpPr>
        <p:spPr>
          <a:xfrm>
            <a:off x="839788" y="2057403"/>
            <a:ext cx="3932237" cy="3811588"/>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5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100"/>
            </a:lvl4pPr>
            <a:lvl5pPr marL="2286000" lvl="4" indent="-228600" algn="l">
              <a:lnSpc>
                <a:spcPct val="90000"/>
              </a:lnSpc>
              <a:spcBef>
                <a:spcPts val="500"/>
              </a:spcBef>
              <a:spcAft>
                <a:spcPts val="0"/>
              </a:spcAft>
              <a:buClr>
                <a:schemeClr val="dk1"/>
              </a:buClr>
              <a:buSzPts val="1000"/>
              <a:buNone/>
              <a:defRPr sz="1100"/>
            </a:lvl5pPr>
            <a:lvl6pPr marL="2743200" lvl="5" indent="-228600" algn="l">
              <a:lnSpc>
                <a:spcPct val="90000"/>
              </a:lnSpc>
              <a:spcBef>
                <a:spcPts val="500"/>
              </a:spcBef>
              <a:spcAft>
                <a:spcPts val="0"/>
              </a:spcAft>
              <a:buClr>
                <a:schemeClr val="dk1"/>
              </a:buClr>
              <a:buSzPts val="1000"/>
              <a:buNone/>
              <a:defRPr sz="1100"/>
            </a:lvl6pPr>
            <a:lvl7pPr marL="3200400" lvl="6" indent="-228600" algn="l">
              <a:lnSpc>
                <a:spcPct val="90000"/>
              </a:lnSpc>
              <a:spcBef>
                <a:spcPts val="500"/>
              </a:spcBef>
              <a:spcAft>
                <a:spcPts val="0"/>
              </a:spcAft>
              <a:buClr>
                <a:schemeClr val="dk1"/>
              </a:buClr>
              <a:buSzPts val="1000"/>
              <a:buNone/>
              <a:defRPr sz="1100"/>
            </a:lvl7pPr>
            <a:lvl8pPr marL="3657600" lvl="7" indent="-228600" algn="l">
              <a:lnSpc>
                <a:spcPct val="90000"/>
              </a:lnSpc>
              <a:spcBef>
                <a:spcPts val="500"/>
              </a:spcBef>
              <a:spcAft>
                <a:spcPts val="0"/>
              </a:spcAft>
              <a:buClr>
                <a:schemeClr val="dk1"/>
              </a:buClr>
              <a:buSzPts val="1000"/>
              <a:buNone/>
              <a:defRPr sz="1100"/>
            </a:lvl8pPr>
            <a:lvl9pPr marL="4114800" lvl="8" indent="-228600" algn="l">
              <a:lnSpc>
                <a:spcPct val="90000"/>
              </a:lnSpc>
              <a:spcBef>
                <a:spcPts val="500"/>
              </a:spcBef>
              <a:spcAft>
                <a:spcPts val="0"/>
              </a:spcAft>
              <a:buClr>
                <a:schemeClr val="dk1"/>
              </a:buClr>
              <a:buSzPts val="1000"/>
              <a:buNone/>
              <a:defRPr sz="1100"/>
            </a:lvl9pPr>
          </a:lstStyle>
          <a:p>
            <a:endParaRPr/>
          </a:p>
        </p:txBody>
      </p:sp>
      <p:sp>
        <p:nvSpPr>
          <p:cNvPr id="71" name="Google Shape;71;p44"/>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44"/>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44"/>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4"/>
        <p:cNvGrpSpPr/>
        <p:nvPr/>
      </p:nvGrpSpPr>
      <p:grpSpPr>
        <a:xfrm>
          <a:off x="0" y="0"/>
          <a:ext cx="0" cy="0"/>
          <a:chOff x="0" y="0"/>
          <a:chExt cx="0" cy="0"/>
        </a:xfrm>
      </p:grpSpPr>
      <p:sp>
        <p:nvSpPr>
          <p:cNvPr id="75" name="Google Shape;75;p45"/>
          <p:cNvSpPr txBox="1">
            <a:spLocks noGrp="1"/>
          </p:cNvSpPr>
          <p:nvPr>
            <p:ph type="title"/>
          </p:nvPr>
        </p:nvSpPr>
        <p:spPr>
          <a:xfrm>
            <a:off x="839788" y="457200"/>
            <a:ext cx="3932237" cy="1600200"/>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45"/>
          <p:cNvSpPr>
            <a:spLocks noGrp="1"/>
          </p:cNvSpPr>
          <p:nvPr>
            <p:ph type="pic" idx="2"/>
          </p:nvPr>
        </p:nvSpPr>
        <p:spPr>
          <a:xfrm>
            <a:off x="5183188" y="987437"/>
            <a:ext cx="6172200" cy="4873625"/>
          </a:xfrm>
          <a:prstGeom prst="rect">
            <a:avLst/>
          </a:prstGeom>
          <a:noFill/>
          <a:ln>
            <a:noFill/>
          </a:ln>
        </p:spPr>
      </p:sp>
      <p:sp>
        <p:nvSpPr>
          <p:cNvPr id="77" name="Google Shape;77;p45"/>
          <p:cNvSpPr txBox="1">
            <a:spLocks noGrp="1"/>
          </p:cNvSpPr>
          <p:nvPr>
            <p:ph type="body" idx="1"/>
          </p:nvPr>
        </p:nvSpPr>
        <p:spPr>
          <a:xfrm>
            <a:off x="839788" y="2057403"/>
            <a:ext cx="3932237" cy="3811588"/>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5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100"/>
            </a:lvl4pPr>
            <a:lvl5pPr marL="2286000" lvl="4" indent="-228600" algn="l">
              <a:lnSpc>
                <a:spcPct val="90000"/>
              </a:lnSpc>
              <a:spcBef>
                <a:spcPts val="500"/>
              </a:spcBef>
              <a:spcAft>
                <a:spcPts val="0"/>
              </a:spcAft>
              <a:buClr>
                <a:schemeClr val="dk1"/>
              </a:buClr>
              <a:buSzPts val="1000"/>
              <a:buNone/>
              <a:defRPr sz="1100"/>
            </a:lvl5pPr>
            <a:lvl6pPr marL="2743200" lvl="5" indent="-228600" algn="l">
              <a:lnSpc>
                <a:spcPct val="90000"/>
              </a:lnSpc>
              <a:spcBef>
                <a:spcPts val="500"/>
              </a:spcBef>
              <a:spcAft>
                <a:spcPts val="0"/>
              </a:spcAft>
              <a:buClr>
                <a:schemeClr val="dk1"/>
              </a:buClr>
              <a:buSzPts val="1000"/>
              <a:buNone/>
              <a:defRPr sz="1100"/>
            </a:lvl6pPr>
            <a:lvl7pPr marL="3200400" lvl="6" indent="-228600" algn="l">
              <a:lnSpc>
                <a:spcPct val="90000"/>
              </a:lnSpc>
              <a:spcBef>
                <a:spcPts val="500"/>
              </a:spcBef>
              <a:spcAft>
                <a:spcPts val="0"/>
              </a:spcAft>
              <a:buClr>
                <a:schemeClr val="dk1"/>
              </a:buClr>
              <a:buSzPts val="1000"/>
              <a:buNone/>
              <a:defRPr sz="1100"/>
            </a:lvl7pPr>
            <a:lvl8pPr marL="3657600" lvl="7" indent="-228600" algn="l">
              <a:lnSpc>
                <a:spcPct val="90000"/>
              </a:lnSpc>
              <a:spcBef>
                <a:spcPts val="500"/>
              </a:spcBef>
              <a:spcAft>
                <a:spcPts val="0"/>
              </a:spcAft>
              <a:buClr>
                <a:schemeClr val="dk1"/>
              </a:buClr>
              <a:buSzPts val="1000"/>
              <a:buNone/>
              <a:defRPr sz="1100"/>
            </a:lvl8pPr>
            <a:lvl9pPr marL="4114800" lvl="8" indent="-228600" algn="l">
              <a:lnSpc>
                <a:spcPct val="90000"/>
              </a:lnSpc>
              <a:spcBef>
                <a:spcPts val="500"/>
              </a:spcBef>
              <a:spcAft>
                <a:spcPts val="0"/>
              </a:spcAft>
              <a:buClr>
                <a:schemeClr val="dk1"/>
              </a:buClr>
              <a:buSzPts val="1000"/>
              <a:buNone/>
              <a:defRPr sz="1100"/>
            </a:lvl9pPr>
          </a:lstStyle>
          <a:p>
            <a:endParaRPr/>
          </a:p>
        </p:txBody>
      </p:sp>
      <p:sp>
        <p:nvSpPr>
          <p:cNvPr id="78" name="Google Shape;78;p45"/>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45"/>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45"/>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46"/>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46"/>
          <p:cNvSpPr txBox="1">
            <a:spLocks noGrp="1"/>
          </p:cNvSpPr>
          <p:nvPr>
            <p:ph type="body" idx="1"/>
          </p:nvPr>
        </p:nvSpPr>
        <p:spPr>
          <a:xfrm rot="5400000">
            <a:off x="3920333" y="-1256507"/>
            <a:ext cx="4351339" cy="10515600"/>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46"/>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46"/>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46"/>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7"/>
        <p:cNvGrpSpPr/>
        <p:nvPr/>
      </p:nvGrpSpPr>
      <p:grpSpPr>
        <a:xfrm>
          <a:off x="0" y="0"/>
          <a:ext cx="0" cy="0"/>
          <a:chOff x="0" y="0"/>
          <a:chExt cx="0" cy="0"/>
        </a:xfrm>
      </p:grpSpPr>
      <p:sp>
        <p:nvSpPr>
          <p:cNvPr id="88" name="Google Shape;88;p47"/>
          <p:cNvSpPr txBox="1">
            <a:spLocks noGrp="1"/>
          </p:cNvSpPr>
          <p:nvPr>
            <p:ph type="title"/>
          </p:nvPr>
        </p:nvSpPr>
        <p:spPr>
          <a:xfrm rot="5400000">
            <a:off x="7133442" y="1956595"/>
            <a:ext cx="5811839" cy="2628900"/>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47"/>
          <p:cNvSpPr txBox="1">
            <a:spLocks noGrp="1"/>
          </p:cNvSpPr>
          <p:nvPr>
            <p:ph type="body" idx="1"/>
          </p:nvPr>
        </p:nvSpPr>
        <p:spPr>
          <a:xfrm rot="5400000">
            <a:off x="1799442" y="-596106"/>
            <a:ext cx="5811839" cy="7734300"/>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0" name="Google Shape;90;p47"/>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47"/>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47"/>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5"/>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35"/>
          <p:cNvSpPr txBox="1">
            <a:spLocks noGrp="1"/>
          </p:cNvSpPr>
          <p:nvPr>
            <p:ph type="body" idx="1"/>
          </p:nvPr>
        </p:nvSpPr>
        <p:spPr>
          <a:xfrm>
            <a:off x="838200" y="1825625"/>
            <a:ext cx="10515600" cy="4351339"/>
          </a:xfrm>
          <a:prstGeom prst="rect">
            <a:avLst/>
          </a:prstGeom>
          <a:noFill/>
          <a:ln>
            <a:noFill/>
          </a:ln>
        </p:spPr>
        <p:txBody>
          <a:bodyPr spcFirstLastPara="1" wrap="square" lIns="91400" tIns="45675" rIns="91400" bIns="45675"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35"/>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9pPr>
          </a:lstStyle>
          <a:p>
            <a:endParaRPr/>
          </a:p>
        </p:txBody>
      </p:sp>
      <p:sp>
        <p:nvSpPr>
          <p:cNvPr id="13" name="Google Shape;13;p35"/>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9pPr>
          </a:lstStyle>
          <a:p>
            <a:endParaRPr/>
          </a:p>
        </p:txBody>
      </p:sp>
      <p:sp>
        <p:nvSpPr>
          <p:cNvPr id="14" name="Google Shape;14;p35"/>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5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5" r:id="rId4"/>
    <p:sldLayoutId id="2147483657" r:id="rId5"/>
    <p:sldLayoutId id="2147483658" r:id="rId6"/>
    <p:sldLayoutId id="2147483659" r:id="rId7"/>
    <p:sldLayoutId id="2147483660" r:id="rId8"/>
    <p:sldLayoutId id="2147483661"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hyperlink" Target="https://docs.google.com/document/d/17AuoozX3U84-V3EIM5Z6AxtrAHQQjChW/edit?usp=sharing&amp;ouid=114210815329541853364&amp;rtpof=true&amp;sd=true" TargetMode="Externa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6245" y="96731"/>
            <a:ext cx="10547555" cy="820735"/>
          </a:xfrm>
        </p:spPr>
        <p:style>
          <a:lnRef idx="2">
            <a:schemeClr val="accent4">
              <a:shade val="15000"/>
            </a:schemeClr>
          </a:lnRef>
          <a:fillRef idx="1">
            <a:schemeClr val="accent4"/>
          </a:fillRef>
          <a:effectRef idx="0">
            <a:schemeClr val="accent4"/>
          </a:effectRef>
          <a:fontRef idx="minor">
            <a:schemeClr val="lt1"/>
          </a:fontRef>
        </p:style>
        <p:txBody>
          <a:bodyPr>
            <a:normAutofit/>
          </a:bodyPr>
          <a:lstStyle/>
          <a:p>
            <a:pPr algn="ctr"/>
            <a:r>
              <a:rPr lang="en-US" sz="3200" dirty="0">
                <a:latin typeface="Berlin Sans FB Demi" panose="020E0802020502020306" pitchFamily="34" charset="0"/>
              </a:rPr>
              <a:t>OPTIMIZATION OF KITITEM DISTRUBUTION</a:t>
            </a:r>
            <a:endParaRPr lang="en-IN" sz="3200" dirty="0">
              <a:latin typeface="Berlin Sans FB Demi" panose="020E0802020502020306" pitchFamily="34" charset="0"/>
            </a:endParaRPr>
          </a:p>
        </p:txBody>
      </p:sp>
      <p:sp>
        <p:nvSpPr>
          <p:cNvPr id="3" name="Text Placeholder 2"/>
          <p:cNvSpPr>
            <a:spLocks noGrp="1"/>
          </p:cNvSpPr>
          <p:nvPr>
            <p:ph type="body" idx="1"/>
          </p:nvPr>
        </p:nvSpPr>
        <p:spPr>
          <a:xfrm>
            <a:off x="540774" y="1185861"/>
            <a:ext cx="11012129" cy="5307013"/>
          </a:xfrm>
        </p:spPr>
        <p:txBody>
          <a:bodyPr/>
          <a:lstStyle/>
          <a:p>
            <a:endParaRPr lang="en-IN" dirty="0"/>
          </a:p>
        </p:txBody>
      </p:sp>
      <p:sp>
        <p:nvSpPr>
          <p:cNvPr id="4" name="Google Shape;98;p2"/>
          <p:cNvSpPr txBox="1"/>
          <p:nvPr/>
        </p:nvSpPr>
        <p:spPr>
          <a:xfrm>
            <a:off x="242944" y="860611"/>
            <a:ext cx="3537600" cy="492400"/>
          </a:xfrm>
          <a:prstGeom prst="rect">
            <a:avLst/>
          </a:prstGeom>
          <a:noFill/>
          <a:ln>
            <a:noFill/>
          </a:ln>
        </p:spPr>
        <p:txBody>
          <a:bodyPr spcFirstLastPara="1" wrap="square" lIns="121875" tIns="60925" rIns="121875" bIns="60925" anchor="t" anchorCtr="0">
            <a:spAutoFit/>
          </a:bodyPr>
          <a:lstStyle/>
          <a:p>
            <a:pPr marL="0" marR="0" lvl="0" indent="0" algn="l" rtl="0">
              <a:lnSpc>
                <a:spcPct val="100000"/>
              </a:lnSpc>
              <a:spcBef>
                <a:spcPts val="0"/>
              </a:spcBef>
              <a:spcAft>
                <a:spcPts val="0"/>
              </a:spcAft>
              <a:buNone/>
            </a:pPr>
            <a:endParaRPr sz="2400" b="0" i="0" u="none" strike="noStrike" cap="none">
              <a:solidFill>
                <a:srgbClr val="000000"/>
              </a:solidFill>
              <a:latin typeface="Times New Roman"/>
              <a:ea typeface="Times New Roman"/>
              <a:cs typeface="Times New Roman"/>
              <a:sym typeface="Times New Roman"/>
            </a:endParaRPr>
          </a:p>
        </p:txBody>
      </p:sp>
      <p:pic>
        <p:nvPicPr>
          <p:cNvPr id="5" name="Google Shape;99;p2"/>
          <p:cNvPicPr preferRelativeResize="0"/>
          <p:nvPr/>
        </p:nvPicPr>
        <p:blipFill rotWithShape="1">
          <a:blip r:embed="rId2">
            <a:alphaModFix/>
          </a:blip>
          <a:srcRect/>
          <a:stretch/>
        </p:blipFill>
        <p:spPr>
          <a:xfrm>
            <a:off x="14086508" y="11637873"/>
            <a:ext cx="158226" cy="163709"/>
          </a:xfrm>
          <a:prstGeom prst="rect">
            <a:avLst/>
          </a:prstGeom>
          <a:noFill/>
          <a:ln>
            <a:noFill/>
          </a:ln>
        </p:spPr>
      </p:pic>
      <p:pic>
        <p:nvPicPr>
          <p:cNvPr id="6" name="Picture 2" descr="360DigiTMG Reviews - 52 Reviews of 360digitmg.com | Sitejabb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51545" y="5952931"/>
            <a:ext cx="2277039" cy="80833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479EA518-B236-8044-4B35-8E49F268DF69}"/>
              </a:ext>
            </a:extLst>
          </p:cNvPr>
          <p:cNvPicPr>
            <a:picLocks noChangeAspect="1"/>
          </p:cNvPicPr>
          <p:nvPr/>
        </p:nvPicPr>
        <p:blipFill>
          <a:blip r:embed="rId4"/>
          <a:stretch>
            <a:fillRect/>
          </a:stretch>
        </p:blipFill>
        <p:spPr>
          <a:xfrm>
            <a:off x="1096931" y="1346385"/>
            <a:ext cx="3303095" cy="2271885"/>
          </a:xfrm>
          <a:prstGeom prst="rect">
            <a:avLst/>
          </a:prstGeom>
        </p:spPr>
      </p:pic>
      <p:pic>
        <p:nvPicPr>
          <p:cNvPr id="10" name="Picture 9">
            <a:extLst>
              <a:ext uri="{FF2B5EF4-FFF2-40B4-BE49-F238E27FC236}">
                <a16:creationId xmlns:a16="http://schemas.microsoft.com/office/drawing/2014/main" id="{33C0C756-6ED2-F65D-014E-91062E50F471}"/>
              </a:ext>
            </a:extLst>
          </p:cNvPr>
          <p:cNvPicPr>
            <a:picLocks noChangeAspect="1"/>
          </p:cNvPicPr>
          <p:nvPr/>
        </p:nvPicPr>
        <p:blipFill>
          <a:blip r:embed="rId5"/>
          <a:stretch>
            <a:fillRect/>
          </a:stretch>
        </p:blipFill>
        <p:spPr>
          <a:xfrm>
            <a:off x="7200854" y="1242716"/>
            <a:ext cx="3689210" cy="2870577"/>
          </a:xfrm>
          <a:prstGeom prst="rect">
            <a:avLst/>
          </a:prstGeom>
        </p:spPr>
      </p:pic>
      <p:pic>
        <p:nvPicPr>
          <p:cNvPr id="12" name="Picture 11">
            <a:extLst>
              <a:ext uri="{FF2B5EF4-FFF2-40B4-BE49-F238E27FC236}">
                <a16:creationId xmlns:a16="http://schemas.microsoft.com/office/drawing/2014/main" id="{3B48400C-F18C-0E3E-B014-08A9AD61C146}"/>
              </a:ext>
            </a:extLst>
          </p:cNvPr>
          <p:cNvPicPr>
            <a:picLocks noChangeAspect="1"/>
          </p:cNvPicPr>
          <p:nvPr/>
        </p:nvPicPr>
        <p:blipFill>
          <a:blip r:embed="rId6"/>
          <a:stretch>
            <a:fillRect/>
          </a:stretch>
        </p:blipFill>
        <p:spPr>
          <a:xfrm>
            <a:off x="4124847" y="4142115"/>
            <a:ext cx="3045236" cy="1917148"/>
          </a:xfrm>
          <a:prstGeom prst="rect">
            <a:avLst/>
          </a:prstGeom>
        </p:spPr>
      </p:pic>
    </p:spTree>
    <p:extLst>
      <p:ext uri="{BB962C8B-B14F-4D97-AF65-F5344CB8AC3E}">
        <p14:creationId xmlns:p14="http://schemas.microsoft.com/office/powerpoint/2010/main" val="23503155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4EBB6-A59F-150D-2751-816C716CD391}"/>
              </a:ext>
            </a:extLst>
          </p:cNvPr>
          <p:cNvSpPr>
            <a:spLocks noGrp="1"/>
          </p:cNvSpPr>
          <p:nvPr>
            <p:ph type="title"/>
          </p:nvPr>
        </p:nvSpPr>
        <p:spPr>
          <a:xfrm>
            <a:off x="501445" y="167149"/>
            <a:ext cx="10852355" cy="855398"/>
          </a:xfrm>
        </p:spPr>
        <p:style>
          <a:lnRef idx="2">
            <a:schemeClr val="accent6">
              <a:shade val="15000"/>
            </a:schemeClr>
          </a:lnRef>
          <a:fillRef idx="1">
            <a:schemeClr val="accent6"/>
          </a:fillRef>
          <a:effectRef idx="0">
            <a:schemeClr val="accent6"/>
          </a:effectRef>
          <a:fontRef idx="minor">
            <a:schemeClr val="lt1"/>
          </a:fontRef>
        </p:style>
        <p:txBody>
          <a:bodyPr>
            <a:normAutofit/>
          </a:bodyPr>
          <a:lstStyle/>
          <a:p>
            <a:pPr algn="ctr"/>
            <a:r>
              <a:rPr lang="en-US" sz="4400" b="1" dirty="0">
                <a:latin typeface="Times New Roman"/>
                <a:ea typeface="Times New Roman"/>
                <a:cs typeface="Times New Roman"/>
                <a:sym typeface="Times New Roman"/>
              </a:rPr>
              <a:t>Model Deployment - </a:t>
            </a:r>
            <a:r>
              <a:rPr lang="en-US" sz="4400" b="1" dirty="0">
                <a:solidFill>
                  <a:schemeClr val="dk1"/>
                </a:solidFill>
                <a:latin typeface="Times New Roman"/>
                <a:ea typeface="Times New Roman"/>
                <a:cs typeface="Times New Roman"/>
                <a:sym typeface="Times New Roman"/>
              </a:rPr>
              <a:t>Strategy</a:t>
            </a:r>
            <a:endParaRPr lang="en-IN" dirty="0"/>
          </a:p>
        </p:txBody>
      </p:sp>
      <p:sp>
        <p:nvSpPr>
          <p:cNvPr id="3" name="Text Placeholder 2">
            <a:extLst>
              <a:ext uri="{FF2B5EF4-FFF2-40B4-BE49-F238E27FC236}">
                <a16:creationId xmlns:a16="http://schemas.microsoft.com/office/drawing/2014/main" id="{B65F2B25-6415-EB7C-A000-C001573F062C}"/>
              </a:ext>
            </a:extLst>
          </p:cNvPr>
          <p:cNvSpPr>
            <a:spLocks noGrp="1"/>
          </p:cNvSpPr>
          <p:nvPr>
            <p:ph type="body" idx="1"/>
          </p:nvPr>
        </p:nvSpPr>
        <p:spPr>
          <a:xfrm>
            <a:off x="393290" y="1170039"/>
            <a:ext cx="10960510" cy="5322836"/>
          </a:xfrm>
        </p:spPr>
        <p:txBody>
          <a:bodyPr/>
          <a:lstStyle/>
          <a:p>
            <a:r>
              <a:rPr lang="en-US" sz="2800" b="1" dirty="0">
                <a:solidFill>
                  <a:schemeClr val="dk1"/>
                </a:solidFill>
                <a:latin typeface="Times New Roman"/>
                <a:cs typeface="Times New Roman"/>
                <a:sym typeface="Georgia"/>
              </a:rPr>
              <a:t>Deployment Plan: </a:t>
            </a:r>
          </a:p>
          <a:p>
            <a:endParaRPr lang="en-US" sz="2800" b="1" dirty="0">
              <a:solidFill>
                <a:schemeClr val="dk1"/>
              </a:solidFill>
              <a:latin typeface="Times New Roman"/>
              <a:cs typeface="Times New Roman"/>
              <a:sym typeface="Georgia"/>
            </a:endParaRPr>
          </a:p>
          <a:p>
            <a:r>
              <a:rPr lang="en-US" sz="2800" dirty="0">
                <a:solidFill>
                  <a:schemeClr val="dk1"/>
                </a:solidFill>
                <a:latin typeface="Times New Roman"/>
                <a:cs typeface="Times New Roman"/>
                <a:sym typeface="Georgia"/>
              </a:rPr>
              <a:t>The deployment strategy involves integrating the model into the existing system, with a phased rollout plan.</a:t>
            </a:r>
          </a:p>
          <a:p>
            <a:endParaRPr lang="en-US" sz="2800" dirty="0">
              <a:solidFill>
                <a:schemeClr val="dk1"/>
              </a:solidFill>
              <a:latin typeface="Times New Roman"/>
              <a:cs typeface="Times New Roman"/>
              <a:sym typeface="Georgia"/>
            </a:endParaRPr>
          </a:p>
          <a:p>
            <a:r>
              <a:rPr lang="en-US" sz="2800" dirty="0">
                <a:solidFill>
                  <a:schemeClr val="dk1"/>
                </a:solidFill>
                <a:latin typeface="Times New Roman"/>
                <a:cs typeface="Times New Roman"/>
                <a:sym typeface="Georgia"/>
              </a:rPr>
              <a:t>And I deployed model in local </a:t>
            </a:r>
            <a:r>
              <a:rPr lang="en-IN" sz="2800" dirty="0">
                <a:solidFill>
                  <a:schemeClr val="dk1"/>
                </a:solidFill>
                <a:latin typeface="Times New Roman"/>
                <a:cs typeface="Times New Roman"/>
                <a:sym typeface="Georgia"/>
              </a:rPr>
              <a:t> free, open-source Python framework </a:t>
            </a:r>
            <a:r>
              <a:rPr lang="en-IN" sz="2800" dirty="0" err="1">
                <a:solidFill>
                  <a:schemeClr val="dk1"/>
                </a:solidFill>
                <a:latin typeface="Times New Roman"/>
                <a:cs typeface="Times New Roman"/>
                <a:sym typeface="Georgia"/>
              </a:rPr>
              <a:t>streamlit</a:t>
            </a:r>
            <a:endParaRPr lang="en-IN" sz="2800" dirty="0">
              <a:solidFill>
                <a:schemeClr val="dk1"/>
              </a:solidFill>
              <a:latin typeface="Times New Roman"/>
              <a:cs typeface="Times New Roman"/>
              <a:sym typeface="Georgia"/>
            </a:endParaRPr>
          </a:p>
          <a:p>
            <a:endParaRPr lang="en-IN" dirty="0"/>
          </a:p>
        </p:txBody>
      </p:sp>
      <p:pic>
        <p:nvPicPr>
          <p:cNvPr id="7" name="Picture 6">
            <a:extLst>
              <a:ext uri="{FF2B5EF4-FFF2-40B4-BE49-F238E27FC236}">
                <a16:creationId xmlns:a16="http://schemas.microsoft.com/office/drawing/2014/main" id="{C33E254F-77C7-C53B-5017-CBD3813170E0}"/>
              </a:ext>
            </a:extLst>
          </p:cNvPr>
          <p:cNvPicPr>
            <a:picLocks noChangeAspect="1"/>
          </p:cNvPicPr>
          <p:nvPr/>
        </p:nvPicPr>
        <p:blipFill>
          <a:blip r:embed="rId2"/>
          <a:stretch>
            <a:fillRect/>
          </a:stretch>
        </p:blipFill>
        <p:spPr>
          <a:xfrm>
            <a:off x="4404852" y="4768581"/>
            <a:ext cx="2694039" cy="1576801"/>
          </a:xfrm>
          <a:prstGeom prst="rect">
            <a:avLst/>
          </a:prstGeom>
        </p:spPr>
      </p:pic>
    </p:spTree>
    <p:extLst>
      <p:ext uri="{BB962C8B-B14F-4D97-AF65-F5344CB8AC3E}">
        <p14:creationId xmlns:p14="http://schemas.microsoft.com/office/powerpoint/2010/main" val="91073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C8E0F-2EDF-D08E-2B05-10B11A6267E7}"/>
              </a:ext>
            </a:extLst>
          </p:cNvPr>
          <p:cNvSpPr>
            <a:spLocks noGrp="1"/>
          </p:cNvSpPr>
          <p:nvPr>
            <p:ph type="title"/>
          </p:nvPr>
        </p:nvSpPr>
        <p:spPr>
          <a:xfrm>
            <a:off x="560439" y="1"/>
            <a:ext cx="10793361" cy="1061883"/>
          </a:xfrm>
        </p:spPr>
        <p:style>
          <a:lnRef idx="2">
            <a:schemeClr val="accent1">
              <a:shade val="15000"/>
            </a:schemeClr>
          </a:lnRef>
          <a:fillRef idx="1">
            <a:schemeClr val="accent1"/>
          </a:fillRef>
          <a:effectRef idx="0">
            <a:schemeClr val="accent1"/>
          </a:effectRef>
          <a:fontRef idx="minor">
            <a:schemeClr val="lt1"/>
          </a:fontRef>
        </p:style>
        <p:txBody>
          <a:bodyPr/>
          <a:lstStyle/>
          <a:p>
            <a:pPr algn="ctr"/>
            <a:r>
              <a:rPr lang="en-US" sz="4400" b="1" dirty="0">
                <a:latin typeface="Times New Roman"/>
                <a:ea typeface="Times New Roman"/>
                <a:cs typeface="Times New Roman"/>
                <a:sym typeface="Times New Roman"/>
              </a:rPr>
              <a:t>Screen shot of output </a:t>
            </a:r>
            <a:endParaRPr lang="en-IN" dirty="0"/>
          </a:p>
        </p:txBody>
      </p:sp>
      <p:sp>
        <p:nvSpPr>
          <p:cNvPr id="3" name="Text Placeholder 2">
            <a:extLst>
              <a:ext uri="{FF2B5EF4-FFF2-40B4-BE49-F238E27FC236}">
                <a16:creationId xmlns:a16="http://schemas.microsoft.com/office/drawing/2014/main" id="{74BCC193-4415-BB60-AAEA-53461223BD74}"/>
              </a:ext>
            </a:extLst>
          </p:cNvPr>
          <p:cNvSpPr>
            <a:spLocks noGrp="1"/>
          </p:cNvSpPr>
          <p:nvPr>
            <p:ph type="body" idx="1"/>
          </p:nvPr>
        </p:nvSpPr>
        <p:spPr>
          <a:xfrm>
            <a:off x="78658" y="1278193"/>
            <a:ext cx="12044516" cy="5579807"/>
          </a:xfrm>
        </p:spPr>
        <p:txBody>
          <a:bodyPr/>
          <a:lstStyle/>
          <a:p>
            <a:endParaRPr lang="en-IN" dirty="0"/>
          </a:p>
        </p:txBody>
      </p:sp>
      <p:pic>
        <p:nvPicPr>
          <p:cNvPr id="5" name="Picture 4">
            <a:extLst>
              <a:ext uri="{FF2B5EF4-FFF2-40B4-BE49-F238E27FC236}">
                <a16:creationId xmlns:a16="http://schemas.microsoft.com/office/drawing/2014/main" id="{D968CC98-0C2C-5511-570E-EF11F8F315DA}"/>
              </a:ext>
            </a:extLst>
          </p:cNvPr>
          <p:cNvPicPr>
            <a:picLocks noChangeAspect="1"/>
          </p:cNvPicPr>
          <p:nvPr/>
        </p:nvPicPr>
        <p:blipFill>
          <a:blip r:embed="rId2"/>
          <a:stretch>
            <a:fillRect/>
          </a:stretch>
        </p:blipFill>
        <p:spPr>
          <a:xfrm>
            <a:off x="78659" y="1278193"/>
            <a:ext cx="12034684" cy="5579807"/>
          </a:xfrm>
          <a:prstGeom prst="rect">
            <a:avLst/>
          </a:prstGeom>
        </p:spPr>
      </p:pic>
    </p:spTree>
    <p:extLst>
      <p:ext uri="{BB962C8B-B14F-4D97-AF65-F5344CB8AC3E}">
        <p14:creationId xmlns:p14="http://schemas.microsoft.com/office/powerpoint/2010/main" val="3144635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cxnSp>
        <p:nvCxnSpPr>
          <p:cNvPr id="490" name="Google Shape;490;p60"/>
          <p:cNvCxnSpPr/>
          <p:nvPr/>
        </p:nvCxnSpPr>
        <p:spPr>
          <a:xfrm>
            <a:off x="0" y="6464596"/>
            <a:ext cx="9597656" cy="0"/>
          </a:xfrm>
          <a:prstGeom prst="straightConnector1">
            <a:avLst/>
          </a:prstGeom>
          <a:noFill/>
          <a:ln w="9525" cap="flat" cmpd="sng">
            <a:solidFill>
              <a:srgbClr val="3B7FF2"/>
            </a:solidFill>
            <a:prstDash val="solid"/>
            <a:round/>
            <a:headEnd type="none" w="sm" len="sm"/>
            <a:tailEnd type="none" w="sm" len="sm"/>
          </a:ln>
        </p:spPr>
      </p:cxnSp>
      <p:pic>
        <p:nvPicPr>
          <p:cNvPr id="491" name="Google Shape;491;p60" descr="Attitudes 2 Animal Cognition Survey – The Anthrozoologist"/>
          <p:cNvPicPr preferRelativeResize="0"/>
          <p:nvPr/>
        </p:nvPicPr>
        <p:blipFill rotWithShape="1">
          <a:blip r:embed="rId3">
            <a:alphaModFix/>
          </a:blip>
          <a:srcRect/>
          <a:stretch/>
        </p:blipFill>
        <p:spPr>
          <a:xfrm>
            <a:off x="3110415" y="272435"/>
            <a:ext cx="5971172" cy="5971172"/>
          </a:xfrm>
          <a:prstGeom prst="rect">
            <a:avLst/>
          </a:prstGeom>
          <a:noFill/>
          <a:ln>
            <a:noFill/>
          </a:ln>
        </p:spPr>
      </p:pic>
      <p:pic>
        <p:nvPicPr>
          <p:cNvPr id="5" name="Picture 2" descr="360DigiTMG Reviews - 52 Reviews of 360digitmg.com | Sitejabb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23552" y="5952931"/>
            <a:ext cx="2277039" cy="8083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8"/>
        <p:cNvGrpSpPr/>
        <p:nvPr/>
      </p:nvGrpSpPr>
      <p:grpSpPr>
        <a:xfrm>
          <a:off x="0" y="0"/>
          <a:ext cx="0" cy="0"/>
          <a:chOff x="0" y="0"/>
          <a:chExt cx="0" cy="0"/>
        </a:xfrm>
      </p:grpSpPr>
      <p:sp>
        <p:nvSpPr>
          <p:cNvPr id="139" name="Google Shape;139;gf3a8d4be09_2_180"/>
          <p:cNvSpPr txBox="1">
            <a:spLocks noGrp="1"/>
          </p:cNvSpPr>
          <p:nvPr>
            <p:ph type="title"/>
          </p:nvPr>
        </p:nvSpPr>
        <p:spPr>
          <a:xfrm>
            <a:off x="176981" y="56743"/>
            <a:ext cx="10501894" cy="535440"/>
          </a:xfrm>
          <a:prstGeom prst="rect">
            <a:avLst/>
          </a:prstGeom>
          <a:ln/>
        </p:spPr>
        <p:style>
          <a:lnRef idx="3">
            <a:schemeClr val="lt1"/>
          </a:lnRef>
          <a:fillRef idx="1">
            <a:schemeClr val="accent2"/>
          </a:fillRef>
          <a:effectRef idx="1">
            <a:schemeClr val="accent2"/>
          </a:effectRef>
          <a:fontRef idx="minor">
            <a:schemeClr val="lt1"/>
          </a:fontRef>
        </p:style>
        <p:txBody>
          <a:bodyPr spcFirstLastPara="1" wrap="square" lIns="91400" tIns="45675" rIns="91400" bIns="45675" anchor="ctr" anchorCtr="0">
            <a:spAutoFit/>
          </a:bodyPr>
          <a:lstStyle/>
          <a:p>
            <a:pPr marL="0" lvl="0" indent="0" algn="ctr" rtl="0">
              <a:lnSpc>
                <a:spcPct val="90000"/>
              </a:lnSpc>
              <a:spcBef>
                <a:spcPts val="0"/>
              </a:spcBef>
              <a:spcAft>
                <a:spcPts val="0"/>
              </a:spcAft>
              <a:buClr>
                <a:schemeClr val="dk1"/>
              </a:buClr>
              <a:buSzPts val="3000"/>
              <a:buFont typeface="Georgia"/>
              <a:buNone/>
            </a:pPr>
            <a:r>
              <a:rPr lang="en-US" sz="3200" b="1" dirty="0">
                <a:latin typeface="Times New Roman"/>
                <a:ea typeface="Times New Roman"/>
                <a:cs typeface="Times New Roman"/>
                <a:sym typeface="Times New Roman"/>
              </a:rPr>
              <a:t>Contents</a:t>
            </a:r>
            <a:endParaRPr sz="3200" b="1" dirty="0">
              <a:latin typeface="Times New Roman"/>
              <a:ea typeface="Times New Roman"/>
              <a:cs typeface="Times New Roman"/>
              <a:sym typeface="Times New Roman"/>
            </a:endParaRPr>
          </a:p>
        </p:txBody>
      </p:sp>
      <p:sp>
        <p:nvSpPr>
          <p:cNvPr id="140" name="Google Shape;140;gf3a8d4be09_2_180"/>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t>2</a:t>
            </a:fld>
            <a:endParaRPr/>
          </a:p>
        </p:txBody>
      </p:sp>
      <p:sp>
        <p:nvSpPr>
          <p:cNvPr id="142" name="Google Shape;142;gf3a8d4be09_2_180"/>
          <p:cNvSpPr txBox="1"/>
          <p:nvPr/>
        </p:nvSpPr>
        <p:spPr>
          <a:xfrm>
            <a:off x="393290" y="1149377"/>
            <a:ext cx="11023834" cy="4173420"/>
          </a:xfrm>
          <a:prstGeom prst="rect">
            <a:avLst/>
          </a:prstGeom>
          <a:noFill/>
          <a:ln>
            <a:noFill/>
          </a:ln>
        </p:spPr>
        <p:txBody>
          <a:bodyPr spcFirstLastPara="1" wrap="square" lIns="91425" tIns="91425" rIns="91425" bIns="91425" anchor="t" anchorCtr="0">
            <a:spAutoFit/>
          </a:bodyPr>
          <a:lstStyle/>
          <a:p>
            <a:pPr marL="457200" lvl="0" indent="-431800" algn="l" rtl="0">
              <a:lnSpc>
                <a:spcPct val="90000"/>
              </a:lnSpc>
              <a:spcBef>
                <a:spcPts val="0"/>
              </a:spcBef>
              <a:spcAft>
                <a:spcPts val="0"/>
              </a:spcAft>
              <a:buClr>
                <a:schemeClr val="dk1"/>
              </a:buClr>
              <a:buSzPts val="3200"/>
              <a:buFont typeface="Times New Roman"/>
              <a:buChar char="●"/>
            </a:pPr>
            <a:r>
              <a:rPr lang="en-US" sz="3200" i="1" dirty="0">
                <a:solidFill>
                  <a:schemeClr val="dk1"/>
                </a:solidFill>
                <a:latin typeface="Times New Roman"/>
                <a:ea typeface="Times New Roman"/>
                <a:cs typeface="Times New Roman"/>
                <a:sym typeface="Times New Roman"/>
              </a:rPr>
              <a:t>Business Objective</a:t>
            </a:r>
            <a:endParaRPr sz="3200" i="1" dirty="0">
              <a:solidFill>
                <a:schemeClr val="dk1"/>
              </a:solidFill>
              <a:latin typeface="Times New Roman"/>
              <a:ea typeface="Times New Roman"/>
              <a:cs typeface="Times New Roman"/>
              <a:sym typeface="Times New Roman"/>
            </a:endParaRPr>
          </a:p>
          <a:p>
            <a:pPr marL="457200" lvl="0" indent="-431800" algn="l" rtl="0">
              <a:lnSpc>
                <a:spcPct val="90000"/>
              </a:lnSpc>
              <a:spcBef>
                <a:spcPts val="0"/>
              </a:spcBef>
              <a:spcAft>
                <a:spcPts val="0"/>
              </a:spcAft>
              <a:buClr>
                <a:schemeClr val="dk1"/>
              </a:buClr>
              <a:buSzPts val="3200"/>
              <a:buFont typeface="Times New Roman"/>
              <a:buChar char="●"/>
            </a:pPr>
            <a:r>
              <a:rPr lang="en-US" sz="3200" i="1" dirty="0">
                <a:solidFill>
                  <a:schemeClr val="dk1"/>
                </a:solidFill>
                <a:latin typeface="Times New Roman"/>
                <a:ea typeface="Times New Roman"/>
                <a:cs typeface="Times New Roman"/>
                <a:sym typeface="Times New Roman"/>
              </a:rPr>
              <a:t>Business Constraints</a:t>
            </a:r>
            <a:endParaRPr sz="3200" i="1" dirty="0">
              <a:solidFill>
                <a:schemeClr val="dk1"/>
              </a:solidFill>
              <a:latin typeface="Times New Roman"/>
              <a:ea typeface="Times New Roman"/>
              <a:cs typeface="Times New Roman"/>
              <a:sym typeface="Times New Roman"/>
            </a:endParaRPr>
          </a:p>
          <a:p>
            <a:pPr marL="457200" lvl="0" indent="-431800" algn="l" rtl="0">
              <a:lnSpc>
                <a:spcPct val="90000"/>
              </a:lnSpc>
              <a:spcBef>
                <a:spcPts val="0"/>
              </a:spcBef>
              <a:spcAft>
                <a:spcPts val="0"/>
              </a:spcAft>
              <a:buClr>
                <a:schemeClr val="dk1"/>
              </a:buClr>
              <a:buSzPts val="3200"/>
              <a:buFont typeface="Times New Roman"/>
              <a:buChar char="●"/>
            </a:pPr>
            <a:r>
              <a:rPr lang="en-US" sz="3200" i="1" dirty="0">
                <a:solidFill>
                  <a:schemeClr val="dk1"/>
                </a:solidFill>
                <a:latin typeface="Times New Roman"/>
                <a:ea typeface="Times New Roman"/>
                <a:cs typeface="Times New Roman"/>
                <a:sym typeface="Times New Roman"/>
              </a:rPr>
              <a:t>Project Architecture</a:t>
            </a:r>
          </a:p>
          <a:p>
            <a:pPr marL="457200" lvl="0" indent="-431800" algn="l" rtl="0">
              <a:lnSpc>
                <a:spcPct val="90000"/>
              </a:lnSpc>
              <a:spcBef>
                <a:spcPts val="0"/>
              </a:spcBef>
              <a:spcAft>
                <a:spcPts val="0"/>
              </a:spcAft>
              <a:buClr>
                <a:schemeClr val="dk1"/>
              </a:buClr>
              <a:buSzPts val="3200"/>
              <a:buFont typeface="Times New Roman"/>
              <a:buChar char="●"/>
            </a:pPr>
            <a:r>
              <a:rPr lang="en-US" sz="3200" i="1" dirty="0">
                <a:solidFill>
                  <a:schemeClr val="dk1"/>
                </a:solidFill>
                <a:latin typeface="Times New Roman"/>
                <a:ea typeface="Times New Roman"/>
                <a:cs typeface="Times New Roman"/>
                <a:sym typeface="Times New Roman"/>
              </a:rPr>
              <a:t>Data Collection</a:t>
            </a:r>
            <a:endParaRPr sz="3200" i="1" dirty="0">
              <a:solidFill>
                <a:schemeClr val="dk1"/>
              </a:solidFill>
              <a:latin typeface="Times New Roman"/>
              <a:ea typeface="Times New Roman"/>
              <a:cs typeface="Times New Roman"/>
              <a:sym typeface="Times New Roman"/>
            </a:endParaRPr>
          </a:p>
          <a:p>
            <a:pPr marL="457200" lvl="0" indent="-431800" algn="l" rtl="0">
              <a:lnSpc>
                <a:spcPct val="90000"/>
              </a:lnSpc>
              <a:spcBef>
                <a:spcPts val="0"/>
              </a:spcBef>
              <a:spcAft>
                <a:spcPts val="0"/>
              </a:spcAft>
              <a:buClr>
                <a:schemeClr val="dk1"/>
              </a:buClr>
              <a:buSzPts val="3200"/>
              <a:buFont typeface="Times New Roman"/>
              <a:buChar char="●"/>
            </a:pPr>
            <a:r>
              <a:rPr lang="en-US" sz="3200" i="1" dirty="0">
                <a:solidFill>
                  <a:schemeClr val="dk1"/>
                </a:solidFill>
                <a:latin typeface="Times New Roman"/>
                <a:ea typeface="Times New Roman"/>
                <a:cs typeface="Times New Roman"/>
                <a:sym typeface="Times New Roman"/>
              </a:rPr>
              <a:t>Exploratory Data Analysis</a:t>
            </a:r>
            <a:endParaRPr sz="3200" i="1" dirty="0">
              <a:solidFill>
                <a:schemeClr val="dk1"/>
              </a:solidFill>
              <a:latin typeface="Times New Roman"/>
              <a:ea typeface="Times New Roman"/>
              <a:cs typeface="Times New Roman"/>
              <a:sym typeface="Times New Roman"/>
            </a:endParaRPr>
          </a:p>
          <a:p>
            <a:pPr marL="457200" lvl="0" indent="-431800" algn="l" rtl="0">
              <a:lnSpc>
                <a:spcPct val="90000"/>
              </a:lnSpc>
              <a:spcBef>
                <a:spcPts val="0"/>
              </a:spcBef>
              <a:spcAft>
                <a:spcPts val="0"/>
              </a:spcAft>
              <a:buClr>
                <a:schemeClr val="dk1"/>
              </a:buClr>
              <a:buSzPts val="3200"/>
              <a:buFont typeface="Times New Roman"/>
              <a:buChar char="●"/>
            </a:pPr>
            <a:r>
              <a:rPr lang="en-US" sz="3200" i="1" dirty="0">
                <a:solidFill>
                  <a:schemeClr val="dk1"/>
                </a:solidFill>
                <a:latin typeface="Times New Roman"/>
                <a:ea typeface="Times New Roman"/>
                <a:cs typeface="Times New Roman"/>
                <a:sym typeface="Times New Roman"/>
              </a:rPr>
              <a:t>Data Visualization</a:t>
            </a:r>
          </a:p>
          <a:p>
            <a:pPr marL="457200" lvl="0" indent="-431800" algn="l" rtl="0">
              <a:lnSpc>
                <a:spcPct val="90000"/>
              </a:lnSpc>
              <a:spcBef>
                <a:spcPts val="0"/>
              </a:spcBef>
              <a:spcAft>
                <a:spcPts val="0"/>
              </a:spcAft>
              <a:buClr>
                <a:schemeClr val="dk1"/>
              </a:buClr>
              <a:buSzPts val="3200"/>
              <a:buFont typeface="Times New Roman"/>
              <a:buChar char="●"/>
            </a:pPr>
            <a:r>
              <a:rPr lang="en-US" sz="3200" i="1" dirty="0">
                <a:solidFill>
                  <a:schemeClr val="dk1"/>
                </a:solidFill>
                <a:latin typeface="Times New Roman"/>
                <a:ea typeface="Times New Roman"/>
                <a:cs typeface="Times New Roman"/>
                <a:sym typeface="Times New Roman"/>
              </a:rPr>
              <a:t>Model Building</a:t>
            </a:r>
          </a:p>
          <a:p>
            <a:pPr marL="457200" lvl="0" indent="-431800" algn="l" rtl="0">
              <a:lnSpc>
                <a:spcPct val="90000"/>
              </a:lnSpc>
              <a:spcBef>
                <a:spcPts val="0"/>
              </a:spcBef>
              <a:spcAft>
                <a:spcPts val="0"/>
              </a:spcAft>
              <a:buClr>
                <a:schemeClr val="dk1"/>
              </a:buClr>
              <a:buSzPts val="3200"/>
              <a:buFont typeface="Times New Roman"/>
              <a:buChar char="●"/>
            </a:pPr>
            <a:r>
              <a:rPr lang="en-US" sz="3200" i="1" dirty="0">
                <a:solidFill>
                  <a:schemeClr val="dk1"/>
                </a:solidFill>
                <a:latin typeface="Times New Roman"/>
                <a:ea typeface="Times New Roman"/>
                <a:cs typeface="Times New Roman"/>
                <a:sym typeface="Times New Roman"/>
              </a:rPr>
              <a:t>Evaluation</a:t>
            </a:r>
          </a:p>
          <a:p>
            <a:pPr marL="457200" lvl="0" indent="-431800" algn="l" rtl="0">
              <a:lnSpc>
                <a:spcPct val="90000"/>
              </a:lnSpc>
              <a:spcBef>
                <a:spcPts val="0"/>
              </a:spcBef>
              <a:spcAft>
                <a:spcPts val="0"/>
              </a:spcAft>
              <a:buClr>
                <a:schemeClr val="dk1"/>
              </a:buClr>
              <a:buSzPts val="3200"/>
              <a:buFont typeface="Times New Roman"/>
              <a:buChar char="●"/>
            </a:pPr>
            <a:r>
              <a:rPr lang="en-US" sz="3200" i="1" dirty="0">
                <a:solidFill>
                  <a:schemeClr val="dk1"/>
                </a:solidFill>
                <a:latin typeface="Times New Roman"/>
                <a:ea typeface="Times New Roman"/>
                <a:cs typeface="Times New Roman"/>
                <a:sym typeface="Times New Roman"/>
              </a:rPr>
              <a:t>Deployment</a:t>
            </a:r>
            <a:endParaRPr sz="3200" i="1" dirty="0">
              <a:solidFill>
                <a:schemeClr val="dk1"/>
              </a:solidFill>
              <a:latin typeface="Times New Roman"/>
              <a:ea typeface="Times New Roman"/>
              <a:cs typeface="Times New Roman"/>
              <a:sym typeface="Times New Roman"/>
            </a:endParaRPr>
          </a:p>
        </p:txBody>
      </p:sp>
      <p:pic>
        <p:nvPicPr>
          <p:cNvPr id="6" name="Picture 2" descr="360DigiTMG Reviews - 52 Reviews of 360digitmg.com | Sitejabb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53110" y="5945834"/>
            <a:ext cx="2277039" cy="8083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302" y="103828"/>
            <a:ext cx="10468897" cy="609426"/>
          </a:xfrm>
        </p:spPr>
        <p:style>
          <a:lnRef idx="1">
            <a:schemeClr val="accent5"/>
          </a:lnRef>
          <a:fillRef idx="3">
            <a:schemeClr val="accent5"/>
          </a:fillRef>
          <a:effectRef idx="2">
            <a:schemeClr val="accent5"/>
          </a:effectRef>
          <a:fontRef idx="minor">
            <a:schemeClr val="lt1"/>
          </a:fontRef>
        </p:style>
        <p:txBody>
          <a:bodyPr/>
          <a:lstStyle/>
          <a:p>
            <a:pPr algn="ctr"/>
            <a:r>
              <a:rPr lang="en-US" sz="3200" b="1" dirty="0">
                <a:latin typeface="Times New Roman"/>
                <a:ea typeface="Times New Roman"/>
                <a:cs typeface="Times New Roman"/>
                <a:sym typeface="Times New Roman"/>
              </a:rPr>
              <a:t>Business</a:t>
            </a:r>
            <a:r>
              <a:rPr lang="en-US" sz="2800" b="1" dirty="0">
                <a:latin typeface="Times New Roman"/>
                <a:ea typeface="Times New Roman"/>
                <a:cs typeface="Times New Roman"/>
                <a:sym typeface="Times New Roman"/>
              </a:rPr>
              <a:t> </a:t>
            </a:r>
            <a:r>
              <a:rPr lang="en-US" sz="3200" b="1" dirty="0">
                <a:latin typeface="Times New Roman"/>
                <a:ea typeface="Times New Roman"/>
                <a:cs typeface="Times New Roman"/>
                <a:sym typeface="Times New Roman"/>
              </a:rPr>
              <a:t>Problem</a:t>
            </a:r>
            <a:endParaRPr lang="en-IN" sz="3200" b="1" dirty="0">
              <a:latin typeface="Times New Roman"/>
              <a:ea typeface="Times New Roman"/>
              <a:cs typeface="Times New Roman"/>
            </a:endParaRPr>
          </a:p>
        </p:txBody>
      </p:sp>
      <p:pic>
        <p:nvPicPr>
          <p:cNvPr id="3" name="Picture 2" descr="360DigiTMG Reviews - 52 Reviews of 360digitmg.com | Sitejabb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53110" y="5945834"/>
            <a:ext cx="2277039" cy="80833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1E5C3BF-D0AC-7DCD-2D1F-C5413D4C9864}"/>
              </a:ext>
            </a:extLst>
          </p:cNvPr>
          <p:cNvSpPr txBox="1"/>
          <p:nvPr/>
        </p:nvSpPr>
        <p:spPr>
          <a:xfrm>
            <a:off x="963561" y="1720645"/>
            <a:ext cx="9586452" cy="2308324"/>
          </a:xfrm>
          <a:prstGeom prst="rect">
            <a:avLst/>
          </a:prstGeom>
          <a:noFill/>
        </p:spPr>
        <p:txBody>
          <a:bodyPr wrap="square">
            <a:spAutoFit/>
          </a:bodyPr>
          <a:lstStyle/>
          <a:p>
            <a:r>
              <a:rPr lang="en-IN" sz="3600" i="1" dirty="0"/>
              <a:t>A Leading automotive Manufacturer, facing difficulty in efficiently sourcing and providing unique kit items from various vendors to meet customer demands.</a:t>
            </a:r>
          </a:p>
        </p:txBody>
      </p:sp>
    </p:spTree>
    <p:extLst>
      <p:ext uri="{BB962C8B-B14F-4D97-AF65-F5344CB8AC3E}">
        <p14:creationId xmlns:p14="http://schemas.microsoft.com/office/powerpoint/2010/main" val="1291937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6"/>
        <p:cNvGrpSpPr/>
        <p:nvPr/>
      </p:nvGrpSpPr>
      <p:grpSpPr>
        <a:xfrm>
          <a:off x="0" y="0"/>
          <a:ext cx="0" cy="0"/>
          <a:chOff x="0" y="0"/>
          <a:chExt cx="0" cy="0"/>
        </a:xfrm>
      </p:grpSpPr>
      <p:sp>
        <p:nvSpPr>
          <p:cNvPr id="147" name="Google Shape;147;gf3a8d4be09_2_92"/>
          <p:cNvSpPr txBox="1">
            <a:spLocks noGrp="1"/>
          </p:cNvSpPr>
          <p:nvPr>
            <p:ph type="title"/>
          </p:nvPr>
        </p:nvSpPr>
        <p:spPr>
          <a:xfrm>
            <a:off x="383458" y="126276"/>
            <a:ext cx="10506606" cy="535440"/>
          </a:xfrm>
          <a:prstGeom prst="rect">
            <a:avLst/>
          </a:prstGeom>
          <a:ln/>
        </p:spPr>
        <p:style>
          <a:lnRef idx="1">
            <a:schemeClr val="accent2"/>
          </a:lnRef>
          <a:fillRef idx="3">
            <a:schemeClr val="accent2"/>
          </a:fillRef>
          <a:effectRef idx="2">
            <a:schemeClr val="accent2"/>
          </a:effectRef>
          <a:fontRef idx="minor">
            <a:schemeClr val="lt1"/>
          </a:fontRef>
        </p:style>
        <p:txBody>
          <a:bodyPr spcFirstLastPara="1" wrap="square" lIns="91400" tIns="45675" rIns="91400" bIns="45675" anchor="ctr" anchorCtr="0">
            <a:spAutoFit/>
          </a:bodyPr>
          <a:lstStyle/>
          <a:p>
            <a:pPr marL="0" lvl="0" indent="0" algn="ctr" rtl="0">
              <a:lnSpc>
                <a:spcPct val="90000"/>
              </a:lnSpc>
              <a:spcBef>
                <a:spcPts val="0"/>
              </a:spcBef>
              <a:spcAft>
                <a:spcPts val="0"/>
              </a:spcAft>
              <a:buClr>
                <a:schemeClr val="dk1"/>
              </a:buClr>
              <a:buSzPts val="3000"/>
              <a:buFont typeface="Georgia"/>
              <a:buNone/>
            </a:pPr>
            <a:r>
              <a:rPr lang="en-US" sz="3200" b="1" dirty="0">
                <a:latin typeface="Times New Roman"/>
                <a:ea typeface="Times New Roman"/>
                <a:cs typeface="Times New Roman"/>
                <a:sym typeface="Times New Roman"/>
              </a:rPr>
              <a:t>Project Overview and Scope</a:t>
            </a:r>
            <a:endParaRPr sz="3200" b="1" dirty="0">
              <a:latin typeface="Times New Roman"/>
              <a:ea typeface="Times New Roman"/>
              <a:cs typeface="Times New Roman"/>
              <a:sym typeface="Times New Roman"/>
            </a:endParaRPr>
          </a:p>
        </p:txBody>
      </p:sp>
      <p:sp>
        <p:nvSpPr>
          <p:cNvPr id="148" name="Google Shape;148;gf3a8d4be09_2_92"/>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t>4</a:t>
            </a:fld>
            <a:endParaRPr/>
          </a:p>
        </p:txBody>
      </p:sp>
      <p:sp>
        <p:nvSpPr>
          <p:cNvPr id="150" name="Google Shape;150;gf3a8d4be09_2_92"/>
          <p:cNvSpPr txBox="1"/>
          <p:nvPr/>
        </p:nvSpPr>
        <p:spPr>
          <a:xfrm>
            <a:off x="4099475" y="1187700"/>
            <a:ext cx="21648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400" b="1">
              <a:latin typeface="Calibri"/>
              <a:ea typeface="Calibri"/>
              <a:cs typeface="Calibri"/>
              <a:sym typeface="Calibri"/>
            </a:endParaRPr>
          </a:p>
        </p:txBody>
      </p:sp>
      <p:sp>
        <p:nvSpPr>
          <p:cNvPr id="151" name="Google Shape;151;gf3a8d4be09_2_92"/>
          <p:cNvSpPr txBox="1"/>
          <p:nvPr/>
        </p:nvSpPr>
        <p:spPr>
          <a:xfrm>
            <a:off x="6053425" y="2493975"/>
            <a:ext cx="34098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400" b="1">
              <a:latin typeface="Calibri"/>
              <a:ea typeface="Calibri"/>
              <a:cs typeface="Calibri"/>
              <a:sym typeface="Calibri"/>
            </a:endParaRPr>
          </a:p>
        </p:txBody>
      </p:sp>
      <p:sp>
        <p:nvSpPr>
          <p:cNvPr id="152" name="Google Shape;152;gf3a8d4be09_2_92"/>
          <p:cNvSpPr txBox="1"/>
          <p:nvPr/>
        </p:nvSpPr>
        <p:spPr>
          <a:xfrm>
            <a:off x="5938500" y="3792975"/>
            <a:ext cx="32757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3000" b="1">
              <a:latin typeface="Calibri"/>
              <a:ea typeface="Calibri"/>
              <a:cs typeface="Calibri"/>
              <a:sym typeface="Calibri"/>
            </a:endParaRPr>
          </a:p>
        </p:txBody>
      </p:sp>
      <p:sp>
        <p:nvSpPr>
          <p:cNvPr id="153" name="Google Shape;153;gf3a8d4be09_2_92"/>
          <p:cNvSpPr txBox="1"/>
          <p:nvPr/>
        </p:nvSpPr>
        <p:spPr>
          <a:xfrm>
            <a:off x="-1091900" y="2720225"/>
            <a:ext cx="38886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3000" b="1">
              <a:latin typeface="Calibri"/>
              <a:ea typeface="Calibri"/>
              <a:cs typeface="Calibri"/>
              <a:sym typeface="Calibri"/>
            </a:endParaRPr>
          </a:p>
        </p:txBody>
      </p:sp>
      <p:pic>
        <p:nvPicPr>
          <p:cNvPr id="10" name="Picture 2" descr="360DigiTMG Reviews - 52 Reviews of 360digitmg.com | Sitejabb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51545" y="5952931"/>
            <a:ext cx="2277039" cy="80833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80CB3FD-1629-C529-267D-9C15F86E0717}"/>
              </a:ext>
            </a:extLst>
          </p:cNvPr>
          <p:cNvSpPr txBox="1"/>
          <p:nvPr/>
        </p:nvSpPr>
        <p:spPr>
          <a:xfrm>
            <a:off x="601438" y="1012954"/>
            <a:ext cx="10903973" cy="4832092"/>
          </a:xfrm>
          <a:prstGeom prst="rect">
            <a:avLst/>
          </a:prstGeom>
          <a:noFill/>
        </p:spPr>
        <p:txBody>
          <a:bodyPr wrap="square">
            <a:spAutoFit/>
          </a:bodyPr>
          <a:lstStyle/>
          <a:p>
            <a:pPr algn="l"/>
            <a:r>
              <a:rPr lang="en-US" b="1" i="0" dirty="0">
                <a:solidFill>
                  <a:srgbClr val="0D0D0D"/>
                </a:solidFill>
                <a:effectLst/>
                <a:latin typeface="Söhne"/>
              </a:rPr>
              <a:t>Overview:</a:t>
            </a:r>
            <a:endParaRPr lang="en-US" b="0" i="0" dirty="0">
              <a:solidFill>
                <a:srgbClr val="0D0D0D"/>
              </a:solidFill>
              <a:effectLst/>
              <a:latin typeface="Söhne"/>
            </a:endParaRPr>
          </a:p>
          <a:p>
            <a:pPr algn="l">
              <a:buFont typeface="Arial" panose="020B0604020202020204" pitchFamily="34" charset="0"/>
              <a:buChar char="•"/>
            </a:pPr>
            <a:r>
              <a:rPr lang="en-US" b="1" i="0" dirty="0">
                <a:solidFill>
                  <a:srgbClr val="0D0D0D"/>
                </a:solidFill>
                <a:effectLst/>
                <a:latin typeface="Söhne"/>
              </a:rPr>
              <a:t>Objective:</a:t>
            </a:r>
            <a:r>
              <a:rPr lang="en-US" b="0" i="0" dirty="0">
                <a:solidFill>
                  <a:srgbClr val="0D0D0D"/>
                </a:solidFill>
                <a:effectLst/>
                <a:latin typeface="Söhne"/>
              </a:rPr>
              <a:t> Enhance the efficiency of kit item distribution for a leading automotive manufacturer.</a:t>
            </a:r>
          </a:p>
          <a:p>
            <a:pPr algn="l">
              <a:buFont typeface="Arial" panose="020B0604020202020204" pitchFamily="34" charset="0"/>
              <a:buChar char="•"/>
            </a:pPr>
            <a:r>
              <a:rPr lang="en-US" b="1" i="0" dirty="0">
                <a:solidFill>
                  <a:srgbClr val="0D0D0D"/>
                </a:solidFill>
                <a:effectLst/>
                <a:latin typeface="Söhne"/>
              </a:rPr>
              <a:t>Challenge:</a:t>
            </a:r>
            <a:r>
              <a:rPr lang="en-US" b="0" i="0" dirty="0">
                <a:solidFill>
                  <a:srgbClr val="0D0D0D"/>
                </a:solidFill>
                <a:effectLst/>
                <a:latin typeface="Söhne"/>
              </a:rPr>
              <a:t> Difficulty in efficiently sourcing and providing unique kit items from various vendors to meet customer demands.</a:t>
            </a:r>
          </a:p>
          <a:p>
            <a:pPr algn="l"/>
            <a:r>
              <a:rPr lang="en-US" b="1" i="0" dirty="0">
                <a:solidFill>
                  <a:srgbClr val="0D0D0D"/>
                </a:solidFill>
                <a:effectLst/>
                <a:latin typeface="Söhne"/>
              </a:rPr>
              <a:t>Scope:</a:t>
            </a:r>
            <a:endParaRPr lang="en-US" b="0" i="0" dirty="0">
              <a:solidFill>
                <a:srgbClr val="0D0D0D"/>
              </a:solidFill>
              <a:effectLst/>
              <a:latin typeface="Söhne"/>
            </a:endParaRPr>
          </a:p>
          <a:p>
            <a:pPr algn="l">
              <a:buFont typeface="+mj-lt"/>
              <a:buAutoNum type="arabicPeriod"/>
            </a:pPr>
            <a:r>
              <a:rPr lang="en-US" b="1" i="0" dirty="0">
                <a:solidFill>
                  <a:srgbClr val="0D0D0D"/>
                </a:solidFill>
                <a:effectLst/>
                <a:latin typeface="Söhne"/>
              </a:rPr>
              <a:t>Optimization Focus:</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Maximize efficient kit delivery.</a:t>
            </a:r>
          </a:p>
          <a:p>
            <a:pPr marL="742950" lvl="1" indent="-285750" algn="l">
              <a:buFont typeface="+mj-lt"/>
              <a:buAutoNum type="arabicPeriod"/>
            </a:pPr>
            <a:r>
              <a:rPr lang="en-US" b="0" i="0" dirty="0">
                <a:solidFill>
                  <a:srgbClr val="0D0D0D"/>
                </a:solidFill>
                <a:effectLst/>
                <a:latin typeface="Söhne"/>
              </a:rPr>
              <a:t>Maximize the supply consistency.</a:t>
            </a:r>
          </a:p>
          <a:p>
            <a:pPr algn="l">
              <a:buFont typeface="+mj-lt"/>
              <a:buAutoNum type="arabicPeriod"/>
            </a:pPr>
            <a:r>
              <a:rPr lang="en-US" b="1" i="0" dirty="0">
                <a:solidFill>
                  <a:srgbClr val="0D0D0D"/>
                </a:solidFill>
                <a:effectLst/>
                <a:latin typeface="Söhne"/>
              </a:rPr>
              <a:t>Success Criteria:</a:t>
            </a:r>
            <a:endParaRPr lang="en-US" b="0" i="0" dirty="0">
              <a:solidFill>
                <a:srgbClr val="0D0D0D"/>
              </a:solidFill>
              <a:effectLst/>
              <a:latin typeface="Söhne"/>
            </a:endParaRPr>
          </a:p>
          <a:p>
            <a:pPr marL="742950" lvl="1" indent="-285750" algn="l">
              <a:buFont typeface="+mj-lt"/>
              <a:buAutoNum type="arabicPeriod"/>
            </a:pPr>
            <a:r>
              <a:rPr lang="en-US" b="1" i="0" dirty="0">
                <a:solidFill>
                  <a:srgbClr val="0D0D0D"/>
                </a:solidFill>
                <a:effectLst/>
                <a:latin typeface="Söhne"/>
              </a:rPr>
              <a:t>Business Success Criteria:</a:t>
            </a:r>
            <a:endParaRPr lang="en-US" b="0" i="0" dirty="0">
              <a:solidFill>
                <a:srgbClr val="0D0D0D"/>
              </a:solidFill>
              <a:effectLst/>
              <a:latin typeface="Söhne"/>
            </a:endParaRPr>
          </a:p>
          <a:p>
            <a:pPr marL="1143000" lvl="2" indent="-228600" algn="l">
              <a:buFont typeface="+mj-lt"/>
              <a:buAutoNum type="arabicPeriod"/>
            </a:pPr>
            <a:r>
              <a:rPr lang="en-US" b="0" i="0" dirty="0">
                <a:solidFill>
                  <a:srgbClr val="0D0D0D"/>
                </a:solidFill>
                <a:effectLst/>
                <a:latin typeface="Söhne"/>
              </a:rPr>
              <a:t>Minimize delay by at least 10%.</a:t>
            </a:r>
          </a:p>
          <a:p>
            <a:pPr marL="742950" lvl="1" indent="-285750" algn="l">
              <a:buFont typeface="+mj-lt"/>
              <a:buAutoNum type="arabicPeriod"/>
            </a:pPr>
            <a:r>
              <a:rPr lang="en-US" b="1" i="0" dirty="0">
                <a:solidFill>
                  <a:srgbClr val="0D0D0D"/>
                </a:solidFill>
                <a:effectLst/>
                <a:latin typeface="Söhne"/>
              </a:rPr>
              <a:t>Machine Learning Success Criteria:</a:t>
            </a:r>
            <a:endParaRPr lang="en-US" b="0" i="0" dirty="0">
              <a:solidFill>
                <a:srgbClr val="0D0D0D"/>
              </a:solidFill>
              <a:effectLst/>
              <a:latin typeface="Söhne"/>
            </a:endParaRPr>
          </a:p>
          <a:p>
            <a:pPr marL="1143000" lvl="2" indent="-228600" algn="l">
              <a:buFont typeface="+mj-lt"/>
              <a:buAutoNum type="arabicPeriod"/>
            </a:pPr>
            <a:r>
              <a:rPr lang="en-US" b="0" i="0" dirty="0">
                <a:solidFill>
                  <a:srgbClr val="0D0D0D"/>
                </a:solidFill>
                <a:effectLst/>
                <a:latin typeface="Söhne"/>
              </a:rPr>
              <a:t>Achieve an accuracy of 90%.</a:t>
            </a:r>
          </a:p>
          <a:p>
            <a:pPr marL="742950" lvl="1" indent="-285750" algn="l">
              <a:buFont typeface="+mj-lt"/>
              <a:buAutoNum type="arabicPeriod"/>
            </a:pPr>
            <a:r>
              <a:rPr lang="en-US" b="1" i="0" dirty="0">
                <a:solidFill>
                  <a:srgbClr val="0D0D0D"/>
                </a:solidFill>
                <a:effectLst/>
                <a:latin typeface="Söhne"/>
              </a:rPr>
              <a:t>Economic Success Criteria:</a:t>
            </a:r>
            <a:endParaRPr lang="en-US" b="0" i="0" dirty="0">
              <a:solidFill>
                <a:srgbClr val="0D0D0D"/>
              </a:solidFill>
              <a:effectLst/>
              <a:latin typeface="Söhne"/>
            </a:endParaRPr>
          </a:p>
          <a:p>
            <a:pPr marL="1143000" lvl="2" indent="-228600" algn="l">
              <a:buFont typeface="+mj-lt"/>
              <a:buAutoNum type="arabicPeriod"/>
            </a:pPr>
            <a:r>
              <a:rPr lang="en-US" b="0" i="0" dirty="0">
                <a:solidFill>
                  <a:srgbClr val="0D0D0D"/>
                </a:solidFill>
                <a:effectLst/>
                <a:latin typeface="Söhne"/>
              </a:rPr>
              <a:t>Achieve cost savings of at least $1M.</a:t>
            </a:r>
          </a:p>
          <a:p>
            <a:pPr algn="l">
              <a:buFont typeface="+mj-lt"/>
              <a:buAutoNum type="arabicPeriod"/>
            </a:pPr>
            <a:r>
              <a:rPr lang="en-US" b="1" i="0" dirty="0">
                <a:solidFill>
                  <a:srgbClr val="0D0D0D"/>
                </a:solidFill>
                <a:effectLst/>
                <a:latin typeface="Söhne"/>
              </a:rPr>
              <a:t>Approach:</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Analyze current distribution processes and identify bottlenecks.</a:t>
            </a:r>
          </a:p>
          <a:p>
            <a:pPr marL="742950" lvl="1" indent="-285750" algn="l">
              <a:buFont typeface="+mj-lt"/>
              <a:buAutoNum type="arabicPeriod"/>
            </a:pPr>
            <a:r>
              <a:rPr lang="en-US" b="0" i="0" dirty="0">
                <a:solidFill>
                  <a:srgbClr val="0D0D0D"/>
                </a:solidFill>
                <a:effectLst/>
                <a:latin typeface="Söhne"/>
              </a:rPr>
              <a:t>Implement machine learning algorithms for demand forecasting and inventory optimization.</a:t>
            </a:r>
          </a:p>
          <a:p>
            <a:pPr marL="742950" lvl="1" indent="-285750" algn="l">
              <a:buFont typeface="+mj-lt"/>
              <a:buAutoNum type="arabicPeriod"/>
            </a:pPr>
            <a:r>
              <a:rPr lang="en-US" b="0" i="0" dirty="0">
                <a:solidFill>
                  <a:srgbClr val="0D0D0D"/>
                </a:solidFill>
                <a:effectLst/>
                <a:latin typeface="Söhne"/>
              </a:rPr>
              <a:t>Develop efficient vendor management strategies.</a:t>
            </a:r>
          </a:p>
          <a:p>
            <a:pPr algn="l">
              <a:buFont typeface="+mj-lt"/>
              <a:buAutoNum type="arabicPeriod"/>
            </a:pPr>
            <a:r>
              <a:rPr lang="en-US" b="1" i="0" dirty="0">
                <a:solidFill>
                  <a:srgbClr val="0D0D0D"/>
                </a:solidFill>
                <a:effectLst/>
                <a:latin typeface="Söhne"/>
              </a:rPr>
              <a:t>Deliverables:</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Optimized distribution model.</a:t>
            </a:r>
          </a:p>
          <a:p>
            <a:pPr marL="742950" lvl="1" indent="-285750" algn="l">
              <a:buFont typeface="+mj-lt"/>
              <a:buAutoNum type="arabicPeriod"/>
            </a:pPr>
            <a:r>
              <a:rPr lang="en-US" b="0" i="0" dirty="0">
                <a:solidFill>
                  <a:srgbClr val="0D0D0D"/>
                </a:solidFill>
                <a:effectLst/>
                <a:latin typeface="Söhne"/>
              </a:rPr>
              <a:t>Machine learning algorithms for demand forecasting.</a:t>
            </a:r>
          </a:p>
          <a:p>
            <a:pPr marL="742950" lvl="1" indent="-285750" algn="l">
              <a:buFont typeface="+mj-lt"/>
              <a:buAutoNum type="arabicPeriod"/>
            </a:pPr>
            <a:r>
              <a:rPr lang="en-US" b="0" i="0" dirty="0">
                <a:solidFill>
                  <a:srgbClr val="0D0D0D"/>
                </a:solidFill>
                <a:effectLst/>
                <a:latin typeface="Söhne"/>
              </a:rPr>
              <a:t>Vendor management framework.</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15"/>
          <p:cNvSpPr txBox="1">
            <a:spLocks noGrp="1"/>
          </p:cNvSpPr>
          <p:nvPr>
            <p:ph type="title"/>
          </p:nvPr>
        </p:nvSpPr>
        <p:spPr>
          <a:xfrm>
            <a:off x="353961" y="128254"/>
            <a:ext cx="10962967" cy="535440"/>
          </a:xfrm>
          <a:prstGeom prst="rect">
            <a:avLst/>
          </a:prstGeom>
          <a:ln/>
        </p:spPr>
        <p:style>
          <a:lnRef idx="3">
            <a:schemeClr val="lt1"/>
          </a:lnRef>
          <a:fillRef idx="1">
            <a:schemeClr val="accent4"/>
          </a:fillRef>
          <a:effectRef idx="1">
            <a:schemeClr val="accent4"/>
          </a:effectRef>
          <a:fontRef idx="minor">
            <a:schemeClr val="lt1"/>
          </a:fontRef>
        </p:style>
        <p:txBody>
          <a:bodyPr spcFirstLastPara="1" wrap="square" lIns="91400" tIns="45675" rIns="91400" bIns="45675" anchor="ctr" anchorCtr="0">
            <a:spAutoFit/>
          </a:bodyPr>
          <a:lstStyle/>
          <a:p>
            <a:pPr marL="0" lvl="0" indent="0" algn="ctr" rtl="0">
              <a:lnSpc>
                <a:spcPct val="90000"/>
              </a:lnSpc>
              <a:spcBef>
                <a:spcPts val="0"/>
              </a:spcBef>
              <a:spcAft>
                <a:spcPts val="0"/>
              </a:spcAft>
              <a:buClr>
                <a:schemeClr val="dk1"/>
              </a:buClr>
              <a:buSzPts val="2300"/>
              <a:buFont typeface="Georgia"/>
              <a:buNone/>
            </a:pPr>
            <a:r>
              <a:rPr lang="en-US" sz="3200" b="1" dirty="0">
                <a:latin typeface="Times New Roman"/>
                <a:ea typeface="Times New Roman"/>
                <a:cs typeface="Times New Roman"/>
                <a:sym typeface="Times New Roman"/>
              </a:rPr>
              <a:t>Data Dictionary </a:t>
            </a:r>
            <a:endParaRPr sz="3200" b="1" dirty="0">
              <a:latin typeface="Times New Roman"/>
              <a:ea typeface="Times New Roman"/>
              <a:cs typeface="Times New Roman"/>
              <a:sym typeface="Times New Roman"/>
            </a:endParaRPr>
          </a:p>
        </p:txBody>
      </p:sp>
      <p:pic>
        <p:nvPicPr>
          <p:cNvPr id="4" name="Picture 2" descr="360DigiTMG Reviews - 52 Reviews of 360digitmg.com | Sitejabb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2919" y="5896947"/>
            <a:ext cx="2277039" cy="80833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a:extLst>
              <a:ext uri="{FF2B5EF4-FFF2-40B4-BE49-F238E27FC236}">
                <a16:creationId xmlns:a16="http://schemas.microsoft.com/office/drawing/2014/main" id="{C8FBB1E9-2A61-0074-EE6B-A3BA7F060E7B}"/>
              </a:ext>
            </a:extLst>
          </p:cNvPr>
          <p:cNvGraphicFramePr>
            <a:graphicFrameLocks noGrp="1"/>
          </p:cNvGraphicFramePr>
          <p:nvPr>
            <p:extLst>
              <p:ext uri="{D42A27DB-BD31-4B8C-83A1-F6EECF244321}">
                <p14:modId xmlns:p14="http://schemas.microsoft.com/office/powerpoint/2010/main" val="1075618015"/>
              </p:ext>
            </p:extLst>
          </p:nvPr>
        </p:nvGraphicFramePr>
        <p:xfrm>
          <a:off x="1120877" y="1179871"/>
          <a:ext cx="7045224" cy="4041060"/>
        </p:xfrm>
        <a:graphic>
          <a:graphicData uri="http://schemas.openxmlformats.org/drawingml/2006/table">
            <a:tbl>
              <a:tblPr/>
              <a:tblGrid>
                <a:gridCol w="1974866">
                  <a:extLst>
                    <a:ext uri="{9D8B030D-6E8A-4147-A177-3AD203B41FA5}">
                      <a16:colId xmlns:a16="http://schemas.microsoft.com/office/drawing/2014/main" val="3787304247"/>
                    </a:ext>
                  </a:extLst>
                </a:gridCol>
                <a:gridCol w="881801">
                  <a:extLst>
                    <a:ext uri="{9D8B030D-6E8A-4147-A177-3AD203B41FA5}">
                      <a16:colId xmlns:a16="http://schemas.microsoft.com/office/drawing/2014/main" val="99106463"/>
                    </a:ext>
                  </a:extLst>
                </a:gridCol>
                <a:gridCol w="881801">
                  <a:extLst>
                    <a:ext uri="{9D8B030D-6E8A-4147-A177-3AD203B41FA5}">
                      <a16:colId xmlns:a16="http://schemas.microsoft.com/office/drawing/2014/main" val="2493244271"/>
                    </a:ext>
                  </a:extLst>
                </a:gridCol>
                <a:gridCol w="1102252">
                  <a:extLst>
                    <a:ext uri="{9D8B030D-6E8A-4147-A177-3AD203B41FA5}">
                      <a16:colId xmlns:a16="http://schemas.microsoft.com/office/drawing/2014/main" val="2345897391"/>
                    </a:ext>
                  </a:extLst>
                </a:gridCol>
                <a:gridCol w="1102252">
                  <a:extLst>
                    <a:ext uri="{9D8B030D-6E8A-4147-A177-3AD203B41FA5}">
                      <a16:colId xmlns:a16="http://schemas.microsoft.com/office/drawing/2014/main" val="355987677"/>
                    </a:ext>
                  </a:extLst>
                </a:gridCol>
                <a:gridCol w="1102252">
                  <a:extLst>
                    <a:ext uri="{9D8B030D-6E8A-4147-A177-3AD203B41FA5}">
                      <a16:colId xmlns:a16="http://schemas.microsoft.com/office/drawing/2014/main" val="1893132176"/>
                    </a:ext>
                  </a:extLst>
                </a:gridCol>
              </a:tblGrid>
              <a:tr h="594273">
                <a:tc>
                  <a:txBody>
                    <a:bodyPr/>
                    <a:lstStyle/>
                    <a:p>
                      <a:pPr algn="l" fontAlgn="b"/>
                      <a:r>
                        <a:rPr lang="en-IN" sz="1600" b="1" i="0" u="none" strike="noStrike" dirty="0">
                          <a:solidFill>
                            <a:srgbClr val="000000"/>
                          </a:solidFill>
                          <a:effectLst/>
                          <a:latin typeface="Calibri" panose="020F0502020204030204" pitchFamily="34" charset="0"/>
                        </a:rPr>
                        <a:t>Variable Name </a:t>
                      </a:r>
                    </a:p>
                  </a:txBody>
                  <a:tcPr marL="7620" marR="7620" marT="7620" marB="0" anchor="b">
                    <a:lnL>
                      <a:noFill/>
                    </a:lnL>
                    <a:lnR>
                      <a:noFill/>
                    </a:lnR>
                    <a:lnT>
                      <a:noFill/>
                    </a:lnT>
                    <a:lnB>
                      <a:noFill/>
                    </a:lnB>
                    <a:noFill/>
                  </a:tcPr>
                </a:tc>
                <a:tc gridSpan="2">
                  <a:txBody>
                    <a:bodyPr/>
                    <a:lstStyle/>
                    <a:p>
                      <a:pPr algn="l" fontAlgn="b"/>
                      <a:r>
                        <a:rPr lang="en-IN" sz="1600" b="1" i="0" u="none" strike="noStrike" dirty="0">
                          <a:solidFill>
                            <a:srgbClr val="000000"/>
                          </a:solidFill>
                          <a:effectLst/>
                          <a:latin typeface="Calibri" panose="020F0502020204030204" pitchFamily="34" charset="0"/>
                        </a:rPr>
                        <a:t>Variable description </a:t>
                      </a:r>
                    </a:p>
                  </a:txBody>
                  <a:tcPr marL="7620" marR="7620" marT="7620" marB="0" anchor="b">
                    <a:lnL>
                      <a:noFill/>
                    </a:lnL>
                    <a:lnR>
                      <a:noFill/>
                    </a:lnR>
                    <a:lnT>
                      <a:noFill/>
                    </a:lnT>
                    <a:lnB>
                      <a:noFill/>
                    </a:lnB>
                    <a:noFill/>
                  </a:tcPr>
                </a:tc>
                <a:tc hMerge="1">
                  <a:txBody>
                    <a:bodyPr/>
                    <a:lstStyle/>
                    <a:p>
                      <a:endParaRPr lang="en-IN"/>
                    </a:p>
                  </a:txBody>
                  <a:tcPr/>
                </a:tc>
                <a:tc>
                  <a:txBody>
                    <a:bodyPr/>
                    <a:lstStyle/>
                    <a:p>
                      <a:pPr algn="l" fontAlgn="b"/>
                      <a:endParaRPr lang="en-IN" sz="16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noFill/>
                  </a:tcPr>
                </a:tc>
                <a:extLst>
                  <a:ext uri="{0D108BD9-81ED-4DB2-BD59-A6C34878D82A}">
                    <a16:rowId xmlns:a16="http://schemas.microsoft.com/office/drawing/2014/main" val="1271964422"/>
                  </a:ext>
                </a:extLst>
              </a:tr>
              <a:tr h="316946">
                <a:tc>
                  <a:txBody>
                    <a:bodyPr/>
                    <a:lstStyle/>
                    <a:p>
                      <a:pPr algn="l" fontAlgn="b"/>
                      <a:r>
                        <a:rPr lang="en-IN" sz="1600" b="0" i="0" u="none" strike="noStrike">
                          <a:solidFill>
                            <a:srgbClr val="000000"/>
                          </a:solidFill>
                          <a:effectLst/>
                          <a:latin typeface="Calibri" panose="020F0502020204030204" pitchFamily="34" charset="0"/>
                        </a:rPr>
                        <a:t>Customer Code </a:t>
                      </a:r>
                    </a:p>
                  </a:txBody>
                  <a:tcPr marL="7620" marR="7620" marT="7620" marB="0" anchor="b">
                    <a:lnL>
                      <a:noFill/>
                    </a:lnL>
                    <a:lnR>
                      <a:noFill/>
                    </a:lnR>
                    <a:lnT>
                      <a:noFill/>
                    </a:lnT>
                    <a:lnB>
                      <a:noFill/>
                    </a:lnB>
                    <a:noFill/>
                  </a:tcPr>
                </a:tc>
                <a:tc gridSpan="2">
                  <a:txBody>
                    <a:bodyPr/>
                    <a:lstStyle/>
                    <a:p>
                      <a:pPr algn="l" fontAlgn="b"/>
                      <a:r>
                        <a:rPr lang="en-IN" sz="1600" b="0" i="0" u="none" strike="noStrike">
                          <a:solidFill>
                            <a:srgbClr val="000000"/>
                          </a:solidFill>
                          <a:effectLst/>
                          <a:latin typeface="Calibri" panose="020F0502020204030204" pitchFamily="34" charset="0"/>
                        </a:rPr>
                        <a:t>Customer ID</a:t>
                      </a:r>
                    </a:p>
                  </a:txBody>
                  <a:tcPr marL="7620" marR="7620" marT="7620" marB="0" anchor="b">
                    <a:lnL>
                      <a:noFill/>
                    </a:lnL>
                    <a:lnR>
                      <a:noFill/>
                    </a:lnR>
                    <a:lnT>
                      <a:noFill/>
                    </a:lnT>
                    <a:lnB>
                      <a:noFill/>
                    </a:lnB>
                    <a:noFill/>
                  </a:tcPr>
                </a:tc>
                <a:tc hMerge="1">
                  <a:txBody>
                    <a:bodyPr/>
                    <a:lstStyle/>
                    <a:p>
                      <a:endParaRPr lang="en-IN"/>
                    </a:p>
                  </a:txBody>
                  <a:tcPr/>
                </a:tc>
                <a:tc>
                  <a:txBody>
                    <a:bodyPr/>
                    <a:lstStyle/>
                    <a:p>
                      <a:pPr algn="l" fontAlgn="b"/>
                      <a:endParaRPr lang="en-IN" sz="16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noFill/>
                  </a:tcPr>
                </a:tc>
                <a:extLst>
                  <a:ext uri="{0D108BD9-81ED-4DB2-BD59-A6C34878D82A}">
                    <a16:rowId xmlns:a16="http://schemas.microsoft.com/office/drawing/2014/main" val="3357065616"/>
                  </a:ext>
                </a:extLst>
              </a:tr>
              <a:tr h="316946">
                <a:tc>
                  <a:txBody>
                    <a:bodyPr/>
                    <a:lstStyle/>
                    <a:p>
                      <a:pPr algn="l" fontAlgn="b"/>
                      <a:r>
                        <a:rPr lang="en-IN" sz="1600" b="0" i="0" u="none" strike="noStrike">
                          <a:solidFill>
                            <a:srgbClr val="000000"/>
                          </a:solidFill>
                          <a:effectLst/>
                          <a:latin typeface="Calibri" panose="020F0502020204030204" pitchFamily="34" charset="0"/>
                        </a:rPr>
                        <a:t>Customer Name</a:t>
                      </a:r>
                    </a:p>
                  </a:txBody>
                  <a:tcPr marL="7620" marR="7620" marT="7620" marB="0" anchor="b">
                    <a:lnL>
                      <a:noFill/>
                    </a:lnL>
                    <a:lnR>
                      <a:noFill/>
                    </a:lnR>
                    <a:lnT>
                      <a:noFill/>
                    </a:lnT>
                    <a:lnB>
                      <a:noFill/>
                    </a:lnB>
                    <a:noFill/>
                  </a:tcPr>
                </a:tc>
                <a:tc gridSpan="3">
                  <a:txBody>
                    <a:bodyPr/>
                    <a:lstStyle/>
                    <a:p>
                      <a:pPr algn="l" fontAlgn="b"/>
                      <a:r>
                        <a:rPr lang="en-IN" sz="1600" b="0" i="0" u="none" strike="noStrike">
                          <a:solidFill>
                            <a:srgbClr val="000000"/>
                          </a:solidFill>
                          <a:effectLst/>
                          <a:latin typeface="Calibri" panose="020F0502020204030204" pitchFamily="34" charset="0"/>
                        </a:rPr>
                        <a:t>Client /  Customer Name</a:t>
                      </a:r>
                    </a:p>
                  </a:txBody>
                  <a:tcPr marL="7620" marR="7620" marT="7620" marB="0" anchor="b">
                    <a:lnL>
                      <a:noFill/>
                    </a:lnL>
                    <a:lnR>
                      <a:noFill/>
                    </a:lnR>
                    <a:lnT>
                      <a:noFill/>
                    </a:lnT>
                    <a:lnB>
                      <a:noFill/>
                    </a:lnB>
                    <a:noFill/>
                  </a:tcPr>
                </a:tc>
                <a:tc hMerge="1">
                  <a:txBody>
                    <a:bodyPr/>
                    <a:lstStyle/>
                    <a:p>
                      <a:endParaRPr lang="en-IN"/>
                    </a:p>
                  </a:txBody>
                  <a:tcPr/>
                </a:tc>
                <a:tc hMerge="1">
                  <a:txBody>
                    <a:bodyPr/>
                    <a:lstStyle/>
                    <a:p>
                      <a:endParaRPr lang="en-IN"/>
                    </a:p>
                  </a:txBody>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noFill/>
                  </a:tcPr>
                </a:tc>
                <a:extLst>
                  <a:ext uri="{0D108BD9-81ED-4DB2-BD59-A6C34878D82A}">
                    <a16:rowId xmlns:a16="http://schemas.microsoft.com/office/drawing/2014/main" val="1483493581"/>
                  </a:ext>
                </a:extLst>
              </a:tr>
              <a:tr h="316946">
                <a:tc>
                  <a:txBody>
                    <a:bodyPr/>
                    <a:lstStyle/>
                    <a:p>
                      <a:pPr algn="l" fontAlgn="b"/>
                      <a:r>
                        <a:rPr lang="en-IN" sz="1600" b="0" i="0" u="none" strike="noStrike">
                          <a:solidFill>
                            <a:srgbClr val="000000"/>
                          </a:solidFill>
                          <a:effectLst/>
                          <a:latin typeface="Calibri" panose="020F0502020204030204" pitchFamily="34" charset="0"/>
                        </a:rPr>
                        <a:t>KIT ITEM</a:t>
                      </a:r>
                    </a:p>
                  </a:txBody>
                  <a:tcPr marL="7620" marR="7620" marT="7620" marB="0" anchor="b">
                    <a:lnL>
                      <a:noFill/>
                    </a:lnL>
                    <a:lnR>
                      <a:noFill/>
                    </a:lnR>
                    <a:lnT>
                      <a:noFill/>
                    </a:lnT>
                    <a:lnB>
                      <a:noFill/>
                    </a:lnB>
                    <a:noFill/>
                  </a:tcPr>
                </a:tc>
                <a:tc gridSpan="4">
                  <a:txBody>
                    <a:bodyPr/>
                    <a:lstStyle/>
                    <a:p>
                      <a:pPr algn="l" fontAlgn="b"/>
                      <a:r>
                        <a:rPr lang="en-US" sz="1600" b="0" i="0" u="none" strike="noStrike">
                          <a:solidFill>
                            <a:srgbClr val="000000"/>
                          </a:solidFill>
                          <a:effectLst/>
                          <a:latin typeface="Calibri" panose="020F0502020204030204" pitchFamily="34" charset="0"/>
                        </a:rPr>
                        <a:t>Kits required for each customer / clients</a:t>
                      </a:r>
                    </a:p>
                  </a:txBody>
                  <a:tcPr marL="7620" marR="7620" marT="7620" marB="0" anchor="b">
                    <a:lnL>
                      <a:noFill/>
                    </a:lnL>
                    <a:lnR>
                      <a:noFill/>
                    </a:lnR>
                    <a:lnT>
                      <a:noFill/>
                    </a:lnT>
                    <a:lnB>
                      <a:noFill/>
                    </a:lnB>
                    <a:noFill/>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noFill/>
                  </a:tcPr>
                </a:tc>
                <a:extLst>
                  <a:ext uri="{0D108BD9-81ED-4DB2-BD59-A6C34878D82A}">
                    <a16:rowId xmlns:a16="http://schemas.microsoft.com/office/drawing/2014/main" val="940680964"/>
                  </a:ext>
                </a:extLst>
              </a:tr>
              <a:tr h="316946">
                <a:tc>
                  <a:txBody>
                    <a:bodyPr/>
                    <a:lstStyle/>
                    <a:p>
                      <a:pPr algn="l" fontAlgn="b"/>
                      <a:r>
                        <a:rPr lang="en-IN" sz="1600" b="0" i="0" u="none" strike="noStrike">
                          <a:solidFill>
                            <a:srgbClr val="000000"/>
                          </a:solidFill>
                          <a:effectLst/>
                          <a:latin typeface="Calibri" panose="020F0502020204030204" pitchFamily="34" charset="0"/>
                        </a:rPr>
                        <a:t>OEM</a:t>
                      </a:r>
                    </a:p>
                  </a:txBody>
                  <a:tcPr marL="7620" marR="7620" marT="7620" marB="0" anchor="b">
                    <a:lnL>
                      <a:noFill/>
                    </a:lnL>
                    <a:lnR>
                      <a:noFill/>
                    </a:lnR>
                    <a:lnT>
                      <a:noFill/>
                    </a:lnT>
                    <a:lnB>
                      <a:noFill/>
                    </a:lnB>
                    <a:noFill/>
                  </a:tcPr>
                </a:tc>
                <a:tc gridSpan="4">
                  <a:txBody>
                    <a:bodyPr/>
                    <a:lstStyle/>
                    <a:p>
                      <a:pPr algn="l" fontAlgn="b"/>
                      <a:r>
                        <a:rPr lang="en-US" sz="1600" b="0" i="0" u="none" strike="noStrike">
                          <a:solidFill>
                            <a:srgbClr val="000000"/>
                          </a:solidFill>
                          <a:effectLst/>
                          <a:latin typeface="Calibri" panose="020F0502020204030204" pitchFamily="34" charset="0"/>
                        </a:rPr>
                        <a:t>Original Manufacturer of each kititems </a:t>
                      </a:r>
                    </a:p>
                  </a:txBody>
                  <a:tcPr marL="7620" marR="7620" marT="7620" marB="0" anchor="b">
                    <a:lnL>
                      <a:noFill/>
                    </a:lnL>
                    <a:lnR>
                      <a:noFill/>
                    </a:lnR>
                    <a:lnT>
                      <a:noFill/>
                    </a:lnT>
                    <a:lnB>
                      <a:noFill/>
                    </a:lnB>
                    <a:noFill/>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noFill/>
                  </a:tcPr>
                </a:tc>
                <a:extLst>
                  <a:ext uri="{0D108BD9-81ED-4DB2-BD59-A6C34878D82A}">
                    <a16:rowId xmlns:a16="http://schemas.microsoft.com/office/drawing/2014/main" val="759799088"/>
                  </a:ext>
                </a:extLst>
              </a:tr>
              <a:tr h="316946">
                <a:tc>
                  <a:txBody>
                    <a:bodyPr/>
                    <a:lstStyle/>
                    <a:p>
                      <a:pPr algn="l" fontAlgn="b"/>
                      <a:r>
                        <a:rPr lang="en-IN" sz="1600" b="0" i="0" u="none" strike="noStrike">
                          <a:solidFill>
                            <a:srgbClr val="000000"/>
                          </a:solidFill>
                          <a:effectLst/>
                          <a:latin typeface="Calibri" panose="020F0502020204030204" pitchFamily="34" charset="0"/>
                        </a:rPr>
                        <a:t>Item description </a:t>
                      </a:r>
                    </a:p>
                  </a:txBody>
                  <a:tcPr marL="7620" marR="7620" marT="7620" marB="0" anchor="b">
                    <a:lnL>
                      <a:noFill/>
                    </a:lnL>
                    <a:lnR>
                      <a:noFill/>
                    </a:lnR>
                    <a:lnT>
                      <a:noFill/>
                    </a:lnT>
                    <a:lnB>
                      <a:noFill/>
                    </a:lnB>
                    <a:noFill/>
                  </a:tcPr>
                </a:tc>
                <a:tc gridSpan="3">
                  <a:txBody>
                    <a:bodyPr/>
                    <a:lstStyle/>
                    <a:p>
                      <a:pPr algn="l" fontAlgn="b"/>
                      <a:r>
                        <a:rPr lang="en-US" sz="1600" b="0" i="0" u="none" strike="noStrike">
                          <a:solidFill>
                            <a:srgbClr val="000000"/>
                          </a:solidFill>
                          <a:effectLst/>
                          <a:latin typeface="Calibri" panose="020F0502020204030204" pitchFamily="34" charset="0"/>
                        </a:rPr>
                        <a:t>Items involved in each kits</a:t>
                      </a:r>
                    </a:p>
                  </a:txBody>
                  <a:tcPr marL="7620" marR="7620" marT="7620" marB="0" anchor="b">
                    <a:lnL>
                      <a:noFill/>
                    </a:lnL>
                    <a:lnR>
                      <a:noFill/>
                    </a:lnR>
                    <a:lnT>
                      <a:noFill/>
                    </a:lnT>
                    <a:lnB>
                      <a:noFill/>
                    </a:lnB>
                    <a:noFill/>
                  </a:tcPr>
                </a:tc>
                <a:tc hMerge="1">
                  <a:txBody>
                    <a:bodyPr/>
                    <a:lstStyle/>
                    <a:p>
                      <a:endParaRPr lang="en-IN"/>
                    </a:p>
                  </a:txBody>
                  <a:tcPr/>
                </a:tc>
                <a:tc hMerge="1">
                  <a:txBody>
                    <a:bodyPr/>
                    <a:lstStyle/>
                    <a:p>
                      <a:endParaRPr lang="en-IN"/>
                    </a:p>
                  </a:txBody>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noFill/>
                  </a:tcPr>
                </a:tc>
                <a:extLst>
                  <a:ext uri="{0D108BD9-81ED-4DB2-BD59-A6C34878D82A}">
                    <a16:rowId xmlns:a16="http://schemas.microsoft.com/office/drawing/2014/main" val="1895036402"/>
                  </a:ext>
                </a:extLst>
              </a:tr>
              <a:tr h="316946">
                <a:tc>
                  <a:txBody>
                    <a:bodyPr/>
                    <a:lstStyle/>
                    <a:p>
                      <a:pPr algn="l" fontAlgn="b"/>
                      <a:r>
                        <a:rPr lang="en-IN" sz="1600" b="0" i="0" u="none" strike="noStrike" dirty="0">
                          <a:solidFill>
                            <a:srgbClr val="000000"/>
                          </a:solidFill>
                          <a:effectLst/>
                          <a:latin typeface="Calibri" panose="020F0502020204030204" pitchFamily="34" charset="0"/>
                        </a:rPr>
                        <a:t>Product type </a:t>
                      </a:r>
                    </a:p>
                  </a:txBody>
                  <a:tcPr marL="7620" marR="7620" marT="7620" marB="0" anchor="b">
                    <a:lnL>
                      <a:noFill/>
                    </a:lnL>
                    <a:lnR>
                      <a:noFill/>
                    </a:lnR>
                    <a:lnT>
                      <a:noFill/>
                    </a:lnT>
                    <a:lnB>
                      <a:noFill/>
                    </a:lnB>
                    <a:noFill/>
                  </a:tcPr>
                </a:tc>
                <a:tc gridSpan="3">
                  <a:txBody>
                    <a:bodyPr/>
                    <a:lstStyle/>
                    <a:p>
                      <a:pPr algn="l" fontAlgn="b"/>
                      <a:r>
                        <a:rPr lang="en-US" sz="1600" b="0" i="0" u="none" strike="noStrike">
                          <a:solidFill>
                            <a:srgbClr val="000000"/>
                          </a:solidFill>
                          <a:effectLst/>
                          <a:latin typeface="Calibri" panose="020F0502020204030204" pitchFamily="34" charset="0"/>
                        </a:rPr>
                        <a:t>Type of each item in the kit</a:t>
                      </a:r>
                    </a:p>
                  </a:txBody>
                  <a:tcPr marL="7620" marR="7620" marT="7620" marB="0" anchor="b">
                    <a:lnL>
                      <a:noFill/>
                    </a:lnL>
                    <a:lnR>
                      <a:noFill/>
                    </a:lnR>
                    <a:lnT>
                      <a:noFill/>
                    </a:lnT>
                    <a:lnB>
                      <a:noFill/>
                    </a:lnB>
                    <a:noFill/>
                  </a:tcPr>
                </a:tc>
                <a:tc hMerge="1">
                  <a:txBody>
                    <a:bodyPr/>
                    <a:lstStyle/>
                    <a:p>
                      <a:endParaRPr lang="en-IN"/>
                    </a:p>
                  </a:txBody>
                  <a:tcPr/>
                </a:tc>
                <a:tc hMerge="1">
                  <a:txBody>
                    <a:bodyPr/>
                    <a:lstStyle/>
                    <a:p>
                      <a:endParaRPr lang="en-IN"/>
                    </a:p>
                  </a:txBody>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noFill/>
                  </a:tcPr>
                </a:tc>
                <a:extLst>
                  <a:ext uri="{0D108BD9-81ED-4DB2-BD59-A6C34878D82A}">
                    <a16:rowId xmlns:a16="http://schemas.microsoft.com/office/drawing/2014/main" val="3742128985"/>
                  </a:ext>
                </a:extLst>
              </a:tr>
              <a:tr h="316946">
                <a:tc>
                  <a:txBody>
                    <a:bodyPr/>
                    <a:lstStyle/>
                    <a:p>
                      <a:pPr algn="l" fontAlgn="b"/>
                      <a:r>
                        <a:rPr lang="en-IN" sz="1600" b="0" i="0" u="none" strike="noStrike">
                          <a:solidFill>
                            <a:srgbClr val="000000"/>
                          </a:solidFill>
                          <a:effectLst/>
                          <a:latin typeface="Calibri" panose="020F0502020204030204" pitchFamily="34" charset="0"/>
                        </a:rPr>
                        <a:t>Apr-21 to Dec -23</a:t>
                      </a:r>
                    </a:p>
                  </a:txBody>
                  <a:tcPr marL="7620" marR="7620" marT="7620" marB="0" anchor="b">
                    <a:lnL>
                      <a:noFill/>
                    </a:lnL>
                    <a:lnR>
                      <a:noFill/>
                    </a:lnR>
                    <a:lnT>
                      <a:noFill/>
                    </a:lnT>
                    <a:lnB>
                      <a:noFill/>
                    </a:lnB>
                    <a:noFill/>
                  </a:tcPr>
                </a:tc>
                <a:tc gridSpan="5">
                  <a:txBody>
                    <a:bodyPr/>
                    <a:lstStyle/>
                    <a:p>
                      <a:pPr algn="l" fontAlgn="b"/>
                      <a:r>
                        <a:rPr lang="en-US" sz="1600" b="0" i="0" u="none" strike="noStrike">
                          <a:solidFill>
                            <a:srgbClr val="000000"/>
                          </a:solidFill>
                          <a:effectLst/>
                          <a:latin typeface="Calibri" panose="020F0502020204030204" pitchFamily="34" charset="0"/>
                        </a:rPr>
                        <a:t>Total of 33 columns where kit items are delivered</a:t>
                      </a:r>
                    </a:p>
                  </a:txBody>
                  <a:tcPr marL="7620" marR="7620" marT="7620" marB="0" anchor="b">
                    <a:lnL>
                      <a:noFill/>
                    </a:lnL>
                    <a:lnR>
                      <a:noFill/>
                    </a:lnR>
                    <a:lnT>
                      <a:noFill/>
                    </a:lnT>
                    <a:lnB>
                      <a:noFill/>
                    </a:lnB>
                    <a:no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220792657"/>
                  </a:ext>
                </a:extLst>
              </a:tr>
              <a:tr h="316946">
                <a:tc>
                  <a:txBody>
                    <a:bodyPr/>
                    <a:lstStyle/>
                    <a:p>
                      <a:pPr algn="l" fontAlgn="b"/>
                      <a:r>
                        <a:rPr lang="en-IN" sz="1600" b="0" i="0" u="none" strike="noStrike">
                          <a:solidFill>
                            <a:srgbClr val="000000"/>
                          </a:solidFill>
                          <a:effectLst/>
                          <a:latin typeface="Calibri" panose="020F0502020204030204" pitchFamily="34" charset="0"/>
                        </a:rPr>
                        <a:t>Total</a:t>
                      </a:r>
                    </a:p>
                  </a:txBody>
                  <a:tcPr marL="7620" marR="7620" marT="7620" marB="0" anchor="b">
                    <a:lnL>
                      <a:noFill/>
                    </a:lnL>
                    <a:lnR>
                      <a:noFill/>
                    </a:lnR>
                    <a:lnT>
                      <a:noFill/>
                    </a:lnT>
                    <a:lnB>
                      <a:noFill/>
                    </a:lnB>
                    <a:noFill/>
                  </a:tcPr>
                </a:tc>
                <a:tc gridSpan="4">
                  <a:txBody>
                    <a:bodyPr/>
                    <a:lstStyle/>
                    <a:p>
                      <a:pPr algn="l" fontAlgn="b"/>
                      <a:r>
                        <a:rPr lang="en-US" sz="1600" b="0" i="0" u="none" strike="noStrike">
                          <a:solidFill>
                            <a:srgbClr val="000000"/>
                          </a:solidFill>
                          <a:effectLst/>
                          <a:latin typeface="Calibri" panose="020F0502020204030204" pitchFamily="34" charset="0"/>
                        </a:rPr>
                        <a:t>Total of each kit items delivered</a:t>
                      </a:r>
                    </a:p>
                  </a:txBody>
                  <a:tcPr marL="7620" marR="7620" marT="7620" marB="0" anchor="b">
                    <a:lnL>
                      <a:noFill/>
                    </a:lnL>
                    <a:lnR>
                      <a:noFill/>
                    </a:lnR>
                    <a:lnT>
                      <a:noFill/>
                    </a:lnT>
                    <a:lnB>
                      <a:noFill/>
                    </a:lnB>
                    <a:noFill/>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noFill/>
                  </a:tcPr>
                </a:tc>
                <a:extLst>
                  <a:ext uri="{0D108BD9-81ED-4DB2-BD59-A6C34878D82A}">
                    <a16:rowId xmlns:a16="http://schemas.microsoft.com/office/drawing/2014/main" val="1116336429"/>
                  </a:ext>
                </a:extLst>
              </a:tr>
              <a:tr h="316946">
                <a:tc>
                  <a:txBody>
                    <a:bodyPr/>
                    <a:lstStyle/>
                    <a:p>
                      <a:pPr algn="l" fontAlgn="b"/>
                      <a:endParaRPr lang="en-IN" sz="16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noFill/>
                  </a:tcPr>
                </a:tc>
                <a:tc>
                  <a:txBody>
                    <a:bodyPr/>
                    <a:lstStyle/>
                    <a:p>
                      <a:pPr algn="l" fontAlgn="b"/>
                      <a:endParaRPr lang="en-IN" sz="16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noFill/>
                  </a:tcPr>
                </a:tc>
                <a:tc>
                  <a:txBody>
                    <a:bodyPr/>
                    <a:lstStyle/>
                    <a:p>
                      <a:pPr algn="l" fontAlgn="b"/>
                      <a:endParaRPr lang="en-IN" sz="16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noFill/>
                  </a:tcPr>
                </a:tc>
                <a:tc>
                  <a:txBody>
                    <a:bodyPr/>
                    <a:lstStyle/>
                    <a:p>
                      <a:pPr algn="l" fontAlgn="b"/>
                      <a:endParaRPr lang="en-IN" sz="16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noFill/>
                  </a:tcPr>
                </a:tc>
                <a:extLst>
                  <a:ext uri="{0D108BD9-81ED-4DB2-BD59-A6C34878D82A}">
                    <a16:rowId xmlns:a16="http://schemas.microsoft.com/office/drawing/2014/main" val="102889049"/>
                  </a:ext>
                </a:extLst>
              </a:tr>
              <a:tr h="594273">
                <a:tc>
                  <a:txBody>
                    <a:bodyPr/>
                    <a:lstStyle/>
                    <a:p>
                      <a:pPr algn="l" fontAlgn="b"/>
                      <a:r>
                        <a:rPr lang="en-IN" sz="1600" b="0" i="0" u="none" strike="noStrike">
                          <a:solidFill>
                            <a:srgbClr val="000000"/>
                          </a:solidFill>
                          <a:effectLst/>
                          <a:latin typeface="Calibri" panose="020F0502020204030204" pitchFamily="34" charset="0"/>
                        </a:rPr>
                        <a:t>                      Note :</a:t>
                      </a:r>
                    </a:p>
                  </a:txBody>
                  <a:tcPr marL="7620" marR="7620" marT="7620" marB="0" anchor="b">
                    <a:lnL>
                      <a:noFill/>
                    </a:lnL>
                    <a:lnR>
                      <a:noFill/>
                    </a:lnR>
                    <a:lnT>
                      <a:noFill/>
                    </a:lnT>
                    <a:lnB>
                      <a:noFill/>
                    </a:lnB>
                    <a:noFill/>
                  </a:tcPr>
                </a:tc>
                <a:tc gridSpan="4">
                  <a:txBody>
                    <a:bodyPr/>
                    <a:lstStyle/>
                    <a:p>
                      <a:pPr algn="l" fontAlgn="b"/>
                      <a:r>
                        <a:rPr lang="en-US" sz="1600" b="0" i="0" u="none" strike="noStrike" dirty="0">
                          <a:solidFill>
                            <a:srgbClr val="000000"/>
                          </a:solidFill>
                          <a:effectLst/>
                          <a:latin typeface="Calibri" panose="020F0502020204030204" pitchFamily="34" charset="0"/>
                        </a:rPr>
                        <a:t>Empty/null is no allotment of the Kit item</a:t>
                      </a:r>
                    </a:p>
                  </a:txBody>
                  <a:tcPr marL="7620" marR="7620" marT="7620" marB="0" anchor="b">
                    <a:lnL>
                      <a:noFill/>
                    </a:lnL>
                    <a:lnR>
                      <a:noFill/>
                    </a:lnR>
                    <a:lnT>
                      <a:noFill/>
                    </a:lnT>
                    <a:lnB>
                      <a:noFill/>
                    </a:lnB>
                    <a:noFill/>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noFill/>
                  </a:tcPr>
                </a:tc>
                <a:extLst>
                  <a:ext uri="{0D108BD9-81ED-4DB2-BD59-A6C34878D82A}">
                    <a16:rowId xmlns:a16="http://schemas.microsoft.com/office/drawing/2014/main" val="3888852431"/>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5"/>
          <p:cNvSpPr txBox="1">
            <a:spLocks noGrp="1"/>
          </p:cNvSpPr>
          <p:nvPr>
            <p:ph type="title"/>
          </p:nvPr>
        </p:nvSpPr>
        <p:spPr>
          <a:xfrm>
            <a:off x="248194" y="147682"/>
            <a:ext cx="10193664" cy="535500"/>
          </a:xfrm>
          <a:prstGeom prst="rect">
            <a:avLst/>
          </a:prstGeom>
          <a:ln/>
        </p:spPr>
        <p:style>
          <a:lnRef idx="1">
            <a:schemeClr val="accent6"/>
          </a:lnRef>
          <a:fillRef idx="3">
            <a:schemeClr val="accent6"/>
          </a:fillRef>
          <a:effectRef idx="2">
            <a:schemeClr val="accent6"/>
          </a:effectRef>
          <a:fontRef idx="minor">
            <a:schemeClr val="lt1"/>
          </a:fontRef>
        </p:style>
        <p:txBody>
          <a:bodyPr spcFirstLastPara="1" wrap="square" lIns="91400" tIns="45675" rIns="91400" bIns="45675" anchor="ctr" anchorCtr="0">
            <a:spAutoFit/>
          </a:bodyPr>
          <a:lstStyle/>
          <a:p>
            <a:pPr marL="0" lvl="0" indent="0" algn="ctr" rtl="0">
              <a:lnSpc>
                <a:spcPct val="90000"/>
              </a:lnSpc>
              <a:spcBef>
                <a:spcPts val="0"/>
              </a:spcBef>
              <a:spcAft>
                <a:spcPts val="0"/>
              </a:spcAft>
              <a:buClr>
                <a:schemeClr val="dk1"/>
              </a:buClr>
              <a:buSzPts val="2300"/>
              <a:buFont typeface="Georgia"/>
              <a:buNone/>
            </a:pPr>
            <a:r>
              <a:rPr lang="en-US" sz="3200" b="1" dirty="0">
                <a:latin typeface="Times New Roman"/>
                <a:ea typeface="Times New Roman"/>
                <a:cs typeface="Times New Roman"/>
                <a:sym typeface="Times New Roman"/>
              </a:rPr>
              <a:t>Exploratory Data Analysis [EDA]</a:t>
            </a:r>
            <a:endParaRPr sz="3200" dirty="0">
              <a:latin typeface="Times New Roman"/>
              <a:ea typeface="Times New Roman"/>
              <a:cs typeface="Times New Roman"/>
              <a:sym typeface="Times New Roman"/>
            </a:endParaRPr>
          </a:p>
        </p:txBody>
      </p:sp>
      <p:sp>
        <p:nvSpPr>
          <p:cNvPr id="264" name="Google Shape;264;p25"/>
          <p:cNvSpPr txBox="1">
            <a:spLocks noGrp="1"/>
          </p:cNvSpPr>
          <p:nvPr>
            <p:ph type="sldNum" idx="12"/>
          </p:nvPr>
        </p:nvSpPr>
        <p:spPr>
          <a:xfrm>
            <a:off x="11639552" y="6350000"/>
            <a:ext cx="390525" cy="288925"/>
          </a:xfrm>
          <a:prstGeom prst="rect">
            <a:avLst/>
          </a:prstGeom>
          <a:noFill/>
          <a:ln>
            <a:noFill/>
          </a:ln>
        </p:spPr>
        <p:txBody>
          <a:bodyPr spcFirstLastPara="1" wrap="square" lIns="91400" tIns="45675" rIns="91400" bIns="45675" anchor="ctr" anchorCtr="0">
            <a:noAutofit/>
          </a:bodyPr>
          <a:lstStyle/>
          <a:p>
            <a:pPr marL="0" lvl="0" indent="0" algn="r" rtl="0">
              <a:lnSpc>
                <a:spcPct val="100000"/>
              </a:lnSpc>
              <a:spcBef>
                <a:spcPts val="0"/>
              </a:spcBef>
              <a:spcAft>
                <a:spcPts val="0"/>
              </a:spcAft>
              <a:buSzPts val="1200"/>
              <a:buNone/>
            </a:pPr>
            <a:fld id="{00000000-1234-1234-1234-123412341234}" type="slidenum">
              <a:rPr lang="en-US"/>
              <a:t>6</a:t>
            </a:fld>
            <a:endParaRPr/>
          </a:p>
        </p:txBody>
      </p:sp>
      <p:sp>
        <p:nvSpPr>
          <p:cNvPr id="266" name="Google Shape;266;p25"/>
          <p:cNvSpPr txBox="1"/>
          <p:nvPr/>
        </p:nvSpPr>
        <p:spPr>
          <a:xfrm>
            <a:off x="609600" y="1181100"/>
            <a:ext cx="1943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p:txBody>
      </p:sp>
      <p:sp>
        <p:nvSpPr>
          <p:cNvPr id="267" name="Google Shape;267;p25"/>
          <p:cNvSpPr txBox="1"/>
          <p:nvPr/>
        </p:nvSpPr>
        <p:spPr>
          <a:xfrm>
            <a:off x="3238500" y="2076450"/>
            <a:ext cx="8991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269" name="Google Shape;269;p25"/>
          <p:cNvSpPr txBox="1"/>
          <p:nvPr/>
        </p:nvSpPr>
        <p:spPr>
          <a:xfrm>
            <a:off x="4686300" y="4057650"/>
            <a:ext cx="7543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270" name="Google Shape;270;p25"/>
          <p:cNvSpPr txBox="1"/>
          <p:nvPr/>
        </p:nvSpPr>
        <p:spPr>
          <a:xfrm>
            <a:off x="191575" y="4750800"/>
            <a:ext cx="1103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pic>
        <p:nvPicPr>
          <p:cNvPr id="10" name="Picture 2" descr="360DigiTMG Reviews - 52 Reviews of 360digitmg.com | Sitejabb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51545" y="5952931"/>
            <a:ext cx="2277039" cy="80833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559838" y="1181100"/>
            <a:ext cx="5374433" cy="477183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2" name="Rectangle 11"/>
          <p:cNvSpPr/>
          <p:nvPr/>
        </p:nvSpPr>
        <p:spPr>
          <a:xfrm>
            <a:off x="6187475" y="1181100"/>
            <a:ext cx="5374433" cy="477183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3" name="TextBox 2"/>
          <p:cNvSpPr txBox="1"/>
          <p:nvPr/>
        </p:nvSpPr>
        <p:spPr>
          <a:xfrm>
            <a:off x="412955" y="791288"/>
            <a:ext cx="5521317" cy="307777"/>
          </a:xfrm>
          <a:prstGeom prst="rect">
            <a:avLst/>
          </a:prstGeom>
          <a:noFill/>
        </p:spPr>
        <p:txBody>
          <a:bodyPr wrap="square" rtlCol="0">
            <a:spAutoFit/>
          </a:bodyPr>
          <a:lstStyle/>
          <a:p>
            <a:pPr algn="ctr"/>
            <a:r>
              <a:rPr lang="en-US" b="1" u="sng" dirty="0"/>
              <a:t>Statistical Insights</a:t>
            </a:r>
            <a:endParaRPr lang="en-IN" b="1" u="sng" dirty="0"/>
          </a:p>
        </p:txBody>
      </p:sp>
      <p:sp>
        <p:nvSpPr>
          <p:cNvPr id="14" name="TextBox 13"/>
          <p:cNvSpPr txBox="1"/>
          <p:nvPr/>
        </p:nvSpPr>
        <p:spPr>
          <a:xfrm>
            <a:off x="6257730" y="791289"/>
            <a:ext cx="5304178" cy="307777"/>
          </a:xfrm>
          <a:prstGeom prst="rect">
            <a:avLst/>
          </a:prstGeom>
          <a:noFill/>
        </p:spPr>
        <p:txBody>
          <a:bodyPr wrap="square" rtlCol="0">
            <a:spAutoFit/>
          </a:bodyPr>
          <a:lstStyle/>
          <a:p>
            <a:pPr algn="ctr"/>
            <a:r>
              <a:rPr lang="en-US" b="1" u="sng" dirty="0"/>
              <a:t>Business Insights</a:t>
            </a:r>
            <a:endParaRPr lang="en-IN" b="1" u="sng" dirty="0"/>
          </a:p>
        </p:txBody>
      </p:sp>
      <p:sp>
        <p:nvSpPr>
          <p:cNvPr id="5" name="TextBox 4">
            <a:extLst>
              <a:ext uri="{FF2B5EF4-FFF2-40B4-BE49-F238E27FC236}">
                <a16:creationId xmlns:a16="http://schemas.microsoft.com/office/drawing/2014/main" id="{3B16B435-41A1-C4D4-37C1-8943E3842236}"/>
              </a:ext>
            </a:extLst>
          </p:cNvPr>
          <p:cNvSpPr txBox="1"/>
          <p:nvPr/>
        </p:nvSpPr>
        <p:spPr>
          <a:xfrm>
            <a:off x="1229033" y="1207171"/>
            <a:ext cx="3903406" cy="4668457"/>
          </a:xfrm>
          <a:prstGeom prst="rect">
            <a:avLst/>
          </a:prstGeom>
          <a:noFill/>
        </p:spPr>
        <p:txBody>
          <a:bodyPr wrap="square">
            <a:spAutoFit/>
          </a:bodyPr>
          <a:lstStyle/>
          <a:p>
            <a:pPr marL="342900" lvl="0" indent="-342900">
              <a:lnSpc>
                <a:spcPct val="107000"/>
              </a:lnSpc>
              <a:spcAft>
                <a:spcPts val="800"/>
              </a:spcAft>
              <a:buFont typeface="+mj-lt"/>
              <a:buAutoNum type="arabicPeriod"/>
              <a:tabLst>
                <a:tab pos="457200" algn="l"/>
              </a:tabLst>
            </a:pPr>
            <a:r>
              <a:rPr lang="en-IN" sz="800" b="1" kern="100" dirty="0">
                <a:effectLst/>
                <a:latin typeface="Calibri" panose="020F0502020204030204" pitchFamily="34" charset="0"/>
                <a:ea typeface="Calibri" panose="020F0502020204030204" pitchFamily="34" charset="0"/>
                <a:cs typeface="Times New Roman" panose="02020603050405020304" pitchFamily="18" charset="0"/>
              </a:rPr>
              <a:t>Mean, Median, and Mode:</a:t>
            </a: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800" kern="100" dirty="0">
                <a:effectLst/>
                <a:latin typeface="Calibri" panose="020F0502020204030204" pitchFamily="34" charset="0"/>
                <a:ea typeface="Calibri" panose="020F0502020204030204" pitchFamily="34" charset="0"/>
                <a:cs typeface="Times New Roman" panose="02020603050405020304" pitchFamily="18" charset="0"/>
              </a:rPr>
              <a:t>Mean: The mean values range from as low as 2.48 to as high as 4632.58, suggesting a wide range of averages across different kits.</a:t>
            </a:r>
          </a:p>
          <a:p>
            <a:pPr marL="742950" lvl="1" indent="-285750">
              <a:lnSpc>
                <a:spcPct val="107000"/>
              </a:lnSpc>
              <a:spcAft>
                <a:spcPts val="800"/>
              </a:spcAft>
              <a:buSzPts val="1000"/>
              <a:buFont typeface="Symbol" panose="05050102010706020507" pitchFamily="18" charset="2"/>
              <a:buChar char=""/>
              <a:tabLst>
                <a:tab pos="914400" algn="l"/>
              </a:tabLst>
            </a:pPr>
            <a:r>
              <a:rPr lang="en-IN" sz="800" kern="100" dirty="0">
                <a:effectLst/>
                <a:latin typeface="Calibri" panose="020F0502020204030204" pitchFamily="34" charset="0"/>
                <a:ea typeface="Calibri" panose="020F0502020204030204" pitchFamily="34" charset="0"/>
                <a:cs typeface="Times New Roman" panose="02020603050405020304" pitchFamily="18" charset="0"/>
              </a:rPr>
              <a:t>Median: The median values range from 4 to 1090, indicating the central tendency of the data.</a:t>
            </a:r>
          </a:p>
          <a:p>
            <a:pPr marL="742950" lvl="1" indent="-285750">
              <a:lnSpc>
                <a:spcPct val="107000"/>
              </a:lnSpc>
              <a:spcAft>
                <a:spcPts val="800"/>
              </a:spcAft>
              <a:buSzPts val="1000"/>
              <a:buFont typeface="Symbol" panose="05050102010706020507" pitchFamily="18" charset="2"/>
              <a:buChar char=""/>
              <a:tabLst>
                <a:tab pos="914400" algn="l"/>
              </a:tabLst>
            </a:pPr>
            <a:r>
              <a:rPr lang="en-IN" sz="800" kern="100" dirty="0">
                <a:effectLst/>
                <a:latin typeface="Calibri" panose="020F0502020204030204" pitchFamily="34" charset="0"/>
                <a:ea typeface="Calibri" panose="020F0502020204030204" pitchFamily="34" charset="0"/>
                <a:cs typeface="Times New Roman" panose="02020603050405020304" pitchFamily="18" charset="0"/>
              </a:rPr>
              <a:t>Mode: The mode values vary widely, with some kits having modes at 0 and others at higher values.</a:t>
            </a:r>
          </a:p>
          <a:p>
            <a:pPr marL="342900" lvl="0" indent="-342900">
              <a:lnSpc>
                <a:spcPct val="107000"/>
              </a:lnSpc>
              <a:spcAft>
                <a:spcPts val="800"/>
              </a:spcAft>
              <a:buFont typeface="+mj-lt"/>
              <a:buAutoNum type="arabicPeriod"/>
              <a:tabLst>
                <a:tab pos="457200" algn="l"/>
              </a:tabLst>
            </a:pPr>
            <a:r>
              <a:rPr lang="en-IN" sz="800" b="1" kern="100" dirty="0">
                <a:effectLst/>
                <a:latin typeface="Calibri" panose="020F0502020204030204" pitchFamily="34" charset="0"/>
                <a:ea typeface="Calibri" panose="020F0502020204030204" pitchFamily="34" charset="0"/>
                <a:cs typeface="Times New Roman" panose="02020603050405020304" pitchFamily="18" charset="0"/>
              </a:rPr>
              <a:t>Minimum and Maximum:</a:t>
            </a: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800" kern="100" dirty="0">
                <a:effectLst/>
                <a:latin typeface="Calibri" panose="020F0502020204030204" pitchFamily="34" charset="0"/>
                <a:ea typeface="Calibri" panose="020F0502020204030204" pitchFamily="34" charset="0"/>
                <a:cs typeface="Times New Roman" panose="02020603050405020304" pitchFamily="18" charset="0"/>
              </a:rPr>
              <a:t>The minimum values range from 0 to 130, while the maximum values range from 1 to 7900, indicating a significant variability in the range of values across kits.</a:t>
            </a:r>
          </a:p>
          <a:p>
            <a:pPr marL="342900" lvl="0" indent="-342900">
              <a:lnSpc>
                <a:spcPct val="107000"/>
              </a:lnSpc>
              <a:spcAft>
                <a:spcPts val="800"/>
              </a:spcAft>
              <a:buFont typeface="+mj-lt"/>
              <a:buAutoNum type="arabicPeriod"/>
              <a:tabLst>
                <a:tab pos="457200" algn="l"/>
              </a:tabLst>
            </a:pPr>
            <a:r>
              <a:rPr lang="en-IN" sz="800" b="1" kern="100" dirty="0">
                <a:effectLst/>
                <a:latin typeface="Calibri" panose="020F0502020204030204" pitchFamily="34" charset="0"/>
                <a:ea typeface="Calibri" panose="020F0502020204030204" pitchFamily="34" charset="0"/>
                <a:cs typeface="Times New Roman" panose="02020603050405020304" pitchFamily="18" charset="0"/>
              </a:rPr>
              <a:t>Skewness and Kurtosis:</a:t>
            </a: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800" kern="100" dirty="0">
                <a:effectLst/>
                <a:latin typeface="Calibri" panose="020F0502020204030204" pitchFamily="34" charset="0"/>
                <a:ea typeface="Calibri" panose="020F0502020204030204" pitchFamily="34" charset="0"/>
                <a:cs typeface="Times New Roman" panose="02020603050405020304" pitchFamily="18" charset="0"/>
              </a:rPr>
              <a:t>Skewness measures the symmetry of the distribution. Positive skewness (values greater than 0) indicates that the distribution is skewed to the right, while negative skewness (values less than 0) indicates skewness to the left. In this dataset, most kits have positive skewness, indicating a right-skewed distribution.</a:t>
            </a:r>
          </a:p>
          <a:p>
            <a:pPr marL="742950" lvl="1" indent="-285750">
              <a:lnSpc>
                <a:spcPct val="107000"/>
              </a:lnSpc>
              <a:spcAft>
                <a:spcPts val="800"/>
              </a:spcAft>
              <a:buSzPts val="1000"/>
              <a:buFont typeface="Symbol" panose="05050102010706020507" pitchFamily="18" charset="2"/>
              <a:buChar char=""/>
              <a:tabLst>
                <a:tab pos="914400" algn="l"/>
              </a:tabLst>
            </a:pPr>
            <a:r>
              <a:rPr lang="en-IN" sz="800" kern="100" dirty="0">
                <a:effectLst/>
                <a:latin typeface="Calibri" panose="020F0502020204030204" pitchFamily="34" charset="0"/>
                <a:ea typeface="Calibri" panose="020F0502020204030204" pitchFamily="34" charset="0"/>
                <a:cs typeface="Times New Roman" panose="02020603050405020304" pitchFamily="18" charset="0"/>
              </a:rPr>
              <a:t>Kurtosis measures the tails of the distribution. Positive kurtosis indicates heavier tails compared to a normal distribution, while negative kurtosis indicates lighter tails. Some kits have positive kurtosis, indicating heavier tails in their distributions.</a:t>
            </a:r>
          </a:p>
          <a:p>
            <a:pPr marL="342900" lvl="0" indent="-342900">
              <a:lnSpc>
                <a:spcPct val="107000"/>
              </a:lnSpc>
              <a:spcAft>
                <a:spcPts val="800"/>
              </a:spcAft>
              <a:buFont typeface="+mj-lt"/>
              <a:buAutoNum type="arabicPeriod"/>
              <a:tabLst>
                <a:tab pos="457200" algn="l"/>
              </a:tabLst>
            </a:pPr>
            <a:r>
              <a:rPr lang="en-IN" sz="800" b="1" kern="100" dirty="0">
                <a:effectLst/>
                <a:latin typeface="Calibri" panose="020F0502020204030204" pitchFamily="34" charset="0"/>
                <a:ea typeface="Calibri" panose="020F0502020204030204" pitchFamily="34" charset="0"/>
                <a:cs typeface="Times New Roman" panose="02020603050405020304" pitchFamily="18" charset="0"/>
              </a:rPr>
              <a:t>Standard Deviation and Variance:</a:t>
            </a: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800" kern="100" dirty="0">
                <a:effectLst/>
                <a:latin typeface="Calibri" panose="020F0502020204030204" pitchFamily="34" charset="0"/>
                <a:ea typeface="Calibri" panose="020F0502020204030204" pitchFamily="34" charset="0"/>
                <a:cs typeface="Times New Roman" panose="02020603050405020304" pitchFamily="18" charset="0"/>
              </a:rPr>
              <a:t>Standard deviation and variance measure the dispersion or spread of data points around the mean. Higher standard deviation and variance values indicate higher variability in the data. The standard deviation values range from 1.82 to 2194.17, while the variance values range from 3.32 to 4,779,835.52, indicating a wide range of variability across kits.</a:t>
            </a:r>
          </a:p>
        </p:txBody>
      </p:sp>
      <p:sp>
        <p:nvSpPr>
          <p:cNvPr id="7" name="TextBox 6">
            <a:extLst>
              <a:ext uri="{FF2B5EF4-FFF2-40B4-BE49-F238E27FC236}">
                <a16:creationId xmlns:a16="http://schemas.microsoft.com/office/drawing/2014/main" id="{9570B9F6-AC14-2C12-7B82-CD4DF83A52B4}"/>
              </a:ext>
            </a:extLst>
          </p:cNvPr>
          <p:cNvSpPr txBox="1"/>
          <p:nvPr/>
        </p:nvSpPr>
        <p:spPr>
          <a:xfrm>
            <a:off x="6369974" y="1207171"/>
            <a:ext cx="5025613" cy="4745761"/>
          </a:xfrm>
          <a:prstGeom prst="rect">
            <a:avLst/>
          </a:prstGeom>
          <a:noFill/>
        </p:spPr>
        <p:txBody>
          <a:bodyPr wrap="square">
            <a:spAutoFit/>
          </a:bodyPr>
          <a:lstStyle/>
          <a:p>
            <a:pPr marL="914400">
              <a:lnSpc>
                <a:spcPct val="107000"/>
              </a:lnSpc>
            </a:pPr>
            <a:r>
              <a:rPr lang="en-IN" sz="800" b="1" kern="100" dirty="0">
                <a:effectLst/>
                <a:latin typeface="Calibri" panose="020F0502020204030204" pitchFamily="34" charset="0"/>
                <a:ea typeface="Calibri" panose="020F0502020204030204" pitchFamily="34" charset="0"/>
                <a:cs typeface="Times New Roman" panose="02020603050405020304" pitchFamily="18" charset="0"/>
              </a:rPr>
              <a:t>1. Identifying High-Performing Kits</a:t>
            </a: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a:lnSpc>
                <a:spcPct val="107000"/>
              </a:lnSpc>
            </a:pPr>
            <a:r>
              <a:rPr lang="en-IN" sz="800" b="1" kern="100" dirty="0">
                <a:effectLst/>
                <a:latin typeface="Calibri" panose="020F0502020204030204" pitchFamily="34" charset="0"/>
                <a:ea typeface="Calibri" panose="020F0502020204030204" pitchFamily="34" charset="0"/>
                <a:cs typeface="Times New Roman" panose="02020603050405020304" pitchFamily="18" charset="0"/>
              </a:rPr>
              <a:t>  -  </a:t>
            </a:r>
            <a:r>
              <a:rPr lang="en-IN" sz="800" kern="100" dirty="0">
                <a:effectLst/>
                <a:latin typeface="Calibri" panose="020F0502020204030204" pitchFamily="34" charset="0"/>
                <a:ea typeface="Calibri" panose="020F0502020204030204" pitchFamily="34" charset="0"/>
                <a:cs typeface="Times New Roman" panose="02020603050405020304" pitchFamily="18" charset="0"/>
              </a:rPr>
              <a:t>Kits with higher mean values may indicate higher sales, usage, or demand.</a:t>
            </a:r>
          </a:p>
          <a:p>
            <a:pPr marL="914400">
              <a:lnSpc>
                <a:spcPct val="107000"/>
              </a:lnSpc>
            </a:pPr>
            <a:r>
              <a:rPr lang="en-IN" sz="800" kern="100" dirty="0">
                <a:effectLst/>
                <a:latin typeface="Calibri" panose="020F0502020204030204" pitchFamily="34" charset="0"/>
                <a:ea typeface="Calibri" panose="020F0502020204030204" pitchFamily="34" charset="0"/>
                <a:cs typeface="Times New Roman" panose="02020603050405020304" pitchFamily="18" charset="0"/>
              </a:rPr>
              <a:t>   - Understanding which kits have consistently high median and mode values can help identify popular products.</a:t>
            </a:r>
          </a:p>
          <a:p>
            <a:pPr marL="914400">
              <a:lnSpc>
                <a:spcPct val="107000"/>
              </a:lnSpc>
            </a:pPr>
            <a:r>
              <a:rPr lang="en-IN" sz="800" b="1"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a:lnSpc>
                <a:spcPct val="107000"/>
              </a:lnSpc>
            </a:pPr>
            <a:r>
              <a:rPr lang="en-IN" sz="800" b="1" kern="100" dirty="0">
                <a:effectLst/>
                <a:latin typeface="Calibri" panose="020F0502020204030204" pitchFamily="34" charset="0"/>
                <a:ea typeface="Calibri" panose="020F0502020204030204" pitchFamily="34" charset="0"/>
                <a:cs typeface="Times New Roman" panose="02020603050405020304" pitchFamily="18" charset="0"/>
              </a:rPr>
              <a:t>2. Detecting Low-Performing Kits</a:t>
            </a: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a:lnSpc>
                <a:spcPct val="107000"/>
              </a:lnSpc>
            </a:pPr>
            <a:r>
              <a:rPr lang="en-IN" sz="8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800" kern="100" dirty="0">
                <a:effectLst/>
                <a:latin typeface="Calibri" panose="020F0502020204030204" pitchFamily="34" charset="0"/>
                <a:ea typeface="Calibri" panose="020F0502020204030204" pitchFamily="34" charset="0"/>
                <a:cs typeface="Times New Roman" panose="02020603050405020304" pitchFamily="18" charset="0"/>
              </a:rPr>
              <a:t>- Kits with consistently low mean, median, and mode values may indicate products that are not performing well in terms of sales or demand.</a:t>
            </a:r>
          </a:p>
          <a:p>
            <a:pPr marL="914400">
              <a:lnSpc>
                <a:spcPct val="107000"/>
              </a:lnSpc>
            </a:pPr>
            <a:r>
              <a:rPr lang="en-IN" sz="800" kern="100" dirty="0">
                <a:effectLst/>
                <a:latin typeface="Calibri" panose="020F0502020204030204" pitchFamily="34" charset="0"/>
                <a:ea typeface="Calibri" panose="020F0502020204030204" pitchFamily="34" charset="0"/>
                <a:cs typeface="Times New Roman" panose="02020603050405020304" pitchFamily="18" charset="0"/>
              </a:rPr>
              <a:t>   - Identifying these low-performing kits can help in strategizing marketing efforts or product improvements.</a:t>
            </a:r>
          </a:p>
          <a:p>
            <a:pPr marL="914400">
              <a:lnSpc>
                <a:spcPct val="107000"/>
              </a:lnSpc>
            </a:pPr>
            <a:r>
              <a:rPr lang="en-IN" sz="800" b="1"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a:lnSpc>
                <a:spcPct val="107000"/>
              </a:lnSpc>
            </a:pPr>
            <a:r>
              <a:rPr lang="en-IN" sz="800" b="1" kern="100" dirty="0">
                <a:effectLst/>
                <a:latin typeface="Calibri" panose="020F0502020204030204" pitchFamily="34" charset="0"/>
                <a:ea typeface="Calibri" panose="020F0502020204030204" pitchFamily="34" charset="0"/>
                <a:cs typeface="Times New Roman" panose="02020603050405020304" pitchFamily="18" charset="0"/>
              </a:rPr>
              <a:t>3. Understanding Variability and Stability:</a:t>
            </a: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a:lnSpc>
                <a:spcPct val="107000"/>
              </a:lnSpc>
            </a:pPr>
            <a:r>
              <a:rPr lang="en-IN" sz="8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800" kern="100" dirty="0">
                <a:effectLst/>
                <a:latin typeface="Calibri" panose="020F0502020204030204" pitchFamily="34" charset="0"/>
                <a:ea typeface="Calibri" panose="020F0502020204030204" pitchFamily="34" charset="0"/>
                <a:cs typeface="Times New Roman" panose="02020603050405020304" pitchFamily="18" charset="0"/>
              </a:rPr>
              <a:t>- Kits with high standard deviation and variance values indicate high variability in their performance or demand.</a:t>
            </a:r>
          </a:p>
          <a:p>
            <a:pPr marL="914400">
              <a:lnSpc>
                <a:spcPct val="107000"/>
              </a:lnSpc>
            </a:pPr>
            <a:r>
              <a:rPr lang="en-IN" sz="800" kern="100" dirty="0">
                <a:effectLst/>
                <a:latin typeface="Calibri" panose="020F0502020204030204" pitchFamily="34" charset="0"/>
                <a:ea typeface="Calibri" panose="020F0502020204030204" pitchFamily="34" charset="0"/>
                <a:cs typeface="Times New Roman" panose="02020603050405020304" pitchFamily="18" charset="0"/>
              </a:rPr>
              <a:t>   - Understanding the factors contributing to this variability can help in managing inventory, production, and marketing strategies.</a:t>
            </a:r>
          </a:p>
          <a:p>
            <a:pPr marL="914400">
              <a:lnSpc>
                <a:spcPct val="107000"/>
              </a:lnSpc>
            </a:pPr>
            <a:r>
              <a:rPr lang="en-IN" sz="800" b="1"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a:lnSpc>
                <a:spcPct val="107000"/>
              </a:lnSpc>
            </a:pPr>
            <a:r>
              <a:rPr lang="en-IN" sz="800" b="1" kern="100" dirty="0">
                <a:effectLst/>
                <a:latin typeface="Calibri" panose="020F0502020204030204" pitchFamily="34" charset="0"/>
                <a:ea typeface="Calibri" panose="020F0502020204030204" pitchFamily="34" charset="0"/>
                <a:cs typeface="Times New Roman" panose="02020603050405020304" pitchFamily="18" charset="0"/>
              </a:rPr>
              <a:t>4. Addressing Skewness and Kurtosis:</a:t>
            </a: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a:lnSpc>
                <a:spcPct val="107000"/>
              </a:lnSpc>
            </a:pPr>
            <a:r>
              <a:rPr lang="en-IN" sz="800" kern="100" dirty="0">
                <a:effectLst/>
                <a:latin typeface="Calibri" panose="020F0502020204030204" pitchFamily="34" charset="0"/>
                <a:ea typeface="Calibri" panose="020F0502020204030204" pitchFamily="34" charset="0"/>
                <a:cs typeface="Times New Roman" panose="02020603050405020304" pitchFamily="18" charset="0"/>
              </a:rPr>
              <a:t>   - Positive skewness and kurtosis indicate distributions skewed to the right and heavier tails, respectively.</a:t>
            </a:r>
          </a:p>
          <a:p>
            <a:pPr marL="914400">
              <a:lnSpc>
                <a:spcPct val="107000"/>
              </a:lnSpc>
            </a:pPr>
            <a:r>
              <a:rPr lang="en-IN" sz="800" kern="100" dirty="0">
                <a:effectLst/>
                <a:latin typeface="Calibri" panose="020F0502020204030204" pitchFamily="34" charset="0"/>
                <a:ea typeface="Calibri" panose="020F0502020204030204" pitchFamily="34" charset="0"/>
                <a:cs typeface="Times New Roman" panose="02020603050405020304" pitchFamily="18" charset="0"/>
              </a:rPr>
              <a:t>   - Identifying the reasons behind these skewed distributions can help in addressing potential outliers, understanding customer preferences, and optimizing product offerings</a:t>
            </a:r>
            <a:r>
              <a:rPr lang="en-IN" sz="800" b="1" kern="100" dirty="0">
                <a:effectLst/>
                <a:latin typeface="Calibri" panose="020F0502020204030204" pitchFamily="34" charset="0"/>
                <a:ea typeface="Calibri" panose="020F0502020204030204" pitchFamily="34" charset="0"/>
                <a:cs typeface="Times New Roman" panose="02020603050405020304" pitchFamily="18" charset="0"/>
              </a:rPr>
              <a:t>.</a:t>
            </a: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a:lnSpc>
                <a:spcPct val="107000"/>
              </a:lnSpc>
            </a:pPr>
            <a:r>
              <a:rPr lang="en-IN" sz="800" b="1"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a:lnSpc>
                <a:spcPct val="107000"/>
              </a:lnSpc>
            </a:pPr>
            <a:r>
              <a:rPr lang="en-IN" sz="800" b="1" kern="100" dirty="0">
                <a:effectLst/>
                <a:latin typeface="Calibri" panose="020F0502020204030204" pitchFamily="34" charset="0"/>
                <a:ea typeface="Calibri" panose="020F0502020204030204" pitchFamily="34" charset="0"/>
                <a:cs typeface="Times New Roman" panose="02020603050405020304" pitchFamily="18" charset="0"/>
              </a:rPr>
              <a:t>5. Spotting Potential Opportunities and Threats:</a:t>
            </a: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a:lnSpc>
                <a:spcPct val="107000"/>
              </a:lnSpc>
            </a:pPr>
            <a:r>
              <a:rPr lang="en-IN" sz="800" kern="100" dirty="0">
                <a:effectLst/>
                <a:latin typeface="Calibri" panose="020F0502020204030204" pitchFamily="34" charset="0"/>
                <a:ea typeface="Calibri" panose="020F0502020204030204" pitchFamily="34" charset="0"/>
                <a:cs typeface="Times New Roman" panose="02020603050405020304" pitchFamily="18" charset="0"/>
              </a:rPr>
              <a:t>   - Kits with unexpected outliers or extreme values may indicate hidden opportunities or threats in the market.</a:t>
            </a:r>
          </a:p>
          <a:p>
            <a:pPr marL="914400">
              <a:lnSpc>
                <a:spcPct val="107000"/>
              </a:lnSpc>
            </a:pPr>
            <a:r>
              <a:rPr lang="en-IN" sz="800" kern="100" dirty="0">
                <a:effectLst/>
                <a:latin typeface="Calibri" panose="020F0502020204030204" pitchFamily="34" charset="0"/>
                <a:ea typeface="Calibri" panose="020F0502020204030204" pitchFamily="34" charset="0"/>
                <a:cs typeface="Times New Roman" panose="02020603050405020304" pitchFamily="18" charset="0"/>
              </a:rPr>
              <a:t>   - Exploring the reasons behind these outliers can help in capitalizing on emerging trends or mitigating risks associated with underperforming products.</a:t>
            </a:r>
          </a:p>
          <a:p>
            <a:pPr marL="914400">
              <a:lnSpc>
                <a:spcPct val="107000"/>
              </a:lnSpc>
            </a:pPr>
            <a:r>
              <a:rPr lang="en-IN" sz="800" b="1"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a:lnSpc>
                <a:spcPct val="107000"/>
              </a:lnSpc>
            </a:pPr>
            <a:r>
              <a:rPr lang="en-IN" sz="800" b="1" kern="100" dirty="0">
                <a:effectLst/>
                <a:latin typeface="Calibri" panose="020F0502020204030204" pitchFamily="34" charset="0"/>
                <a:ea typeface="Calibri" panose="020F0502020204030204" pitchFamily="34" charset="0"/>
                <a:cs typeface="Times New Roman" panose="02020603050405020304" pitchFamily="18" charset="0"/>
              </a:rPr>
              <a:t>6. Optimizing Inventory and Production:</a:t>
            </a: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a:lnSpc>
                <a:spcPct val="107000"/>
              </a:lnSpc>
            </a:pPr>
            <a:r>
              <a:rPr lang="en-IN" sz="800" kern="100" dirty="0">
                <a:effectLst/>
                <a:latin typeface="Calibri" panose="020F0502020204030204" pitchFamily="34" charset="0"/>
                <a:ea typeface="Calibri" panose="020F0502020204030204" pitchFamily="34" charset="0"/>
                <a:cs typeface="Times New Roman" panose="02020603050405020304" pitchFamily="18" charset="0"/>
              </a:rPr>
              <a:t>   - Understanding demand patterns and variability can help in optimizing inventory levels and production schedules.</a:t>
            </a:r>
          </a:p>
          <a:p>
            <a:pPr marL="914400">
              <a:lnSpc>
                <a:spcPct val="107000"/>
              </a:lnSpc>
              <a:spcAft>
                <a:spcPts val="800"/>
              </a:spcAft>
            </a:pPr>
            <a:r>
              <a:rPr lang="en-IN" sz="800" kern="100" dirty="0">
                <a:effectLst/>
                <a:latin typeface="Calibri" panose="020F0502020204030204" pitchFamily="34" charset="0"/>
                <a:ea typeface="Calibri" panose="020F0502020204030204" pitchFamily="34" charset="0"/>
                <a:cs typeface="Times New Roman" panose="02020603050405020304" pitchFamily="18" charset="0"/>
              </a:rPr>
              <a:t>   - By focusing resources on high-demand kits and adjusting production levels for low-demand kits, businesses can improve efficiency and reduce costs.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0"/>
          <p:cNvSpPr txBox="1">
            <a:spLocks noGrp="1"/>
          </p:cNvSpPr>
          <p:nvPr>
            <p:ph type="title"/>
          </p:nvPr>
        </p:nvSpPr>
        <p:spPr>
          <a:xfrm>
            <a:off x="570270" y="137285"/>
            <a:ext cx="10173929" cy="535440"/>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00" tIns="45675" rIns="91400" bIns="45675" anchor="ctr" anchorCtr="0">
            <a:spAutoFit/>
          </a:bodyPr>
          <a:lstStyle/>
          <a:p>
            <a:pPr marL="0" lvl="0" indent="0" algn="ctr" rtl="0">
              <a:lnSpc>
                <a:spcPct val="90000"/>
              </a:lnSpc>
              <a:spcBef>
                <a:spcPts val="0"/>
              </a:spcBef>
              <a:spcAft>
                <a:spcPts val="0"/>
              </a:spcAft>
              <a:buClr>
                <a:schemeClr val="dk1"/>
              </a:buClr>
              <a:buSzPts val="2300"/>
              <a:buFont typeface="Georgia"/>
              <a:buNone/>
            </a:pPr>
            <a:r>
              <a:rPr lang="en-US" sz="3200" b="1" dirty="0">
                <a:latin typeface="Times New Roman"/>
                <a:ea typeface="Times New Roman"/>
                <a:cs typeface="Times New Roman"/>
                <a:sym typeface="Times New Roman"/>
              </a:rPr>
              <a:t>Data Preprocessing</a:t>
            </a:r>
            <a:endParaRPr dirty="0"/>
          </a:p>
        </p:txBody>
      </p:sp>
      <p:sp>
        <p:nvSpPr>
          <p:cNvPr id="307" name="Google Shape;307;p30"/>
          <p:cNvSpPr txBox="1"/>
          <p:nvPr/>
        </p:nvSpPr>
        <p:spPr>
          <a:xfrm>
            <a:off x="876300" y="1428750"/>
            <a:ext cx="10972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pic>
        <p:nvPicPr>
          <p:cNvPr id="5" name="Picture 2" descr="360DigiTMG Reviews - 52 Reviews of 360digitmg.com | Sitejabb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51545" y="5952931"/>
            <a:ext cx="2277039" cy="80833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11B2E5C-F4EE-8710-C8D5-DD50BE4AEEE0}"/>
              </a:ext>
            </a:extLst>
          </p:cNvPr>
          <p:cNvSpPr txBox="1"/>
          <p:nvPr/>
        </p:nvSpPr>
        <p:spPr>
          <a:xfrm>
            <a:off x="707923" y="1123134"/>
            <a:ext cx="10677832" cy="4616648"/>
          </a:xfrm>
          <a:prstGeom prst="rect">
            <a:avLst/>
          </a:prstGeom>
          <a:noFill/>
        </p:spPr>
        <p:txBody>
          <a:bodyPr wrap="square">
            <a:spAutoFit/>
          </a:bodyPr>
          <a:lstStyle/>
          <a:p>
            <a:pPr algn="l"/>
            <a:br>
              <a:rPr lang="en-IN" b="1" i="0" dirty="0">
                <a:solidFill>
                  <a:srgbClr val="0D0D0D"/>
                </a:solidFill>
                <a:effectLst/>
                <a:latin typeface="Söhne"/>
              </a:rPr>
            </a:br>
            <a:r>
              <a:rPr lang="en-IN" b="1" i="0" dirty="0">
                <a:solidFill>
                  <a:srgbClr val="0D0D0D"/>
                </a:solidFill>
                <a:effectLst/>
                <a:latin typeface="Söhne"/>
              </a:rPr>
              <a:t>Preprocessing Steps Overview</a:t>
            </a:r>
            <a:endParaRPr lang="en-IN" b="0" i="0" dirty="0">
              <a:solidFill>
                <a:srgbClr val="0D0D0D"/>
              </a:solidFill>
              <a:effectLst/>
              <a:latin typeface="Söhne"/>
            </a:endParaRPr>
          </a:p>
          <a:p>
            <a:pPr algn="l">
              <a:buFont typeface="+mj-lt"/>
              <a:buAutoNum type="arabicPeriod"/>
            </a:pPr>
            <a:r>
              <a:rPr lang="en-IN" b="1" i="0" dirty="0">
                <a:solidFill>
                  <a:srgbClr val="0D0D0D"/>
                </a:solidFill>
                <a:effectLst/>
                <a:latin typeface="Söhne"/>
              </a:rPr>
              <a:t>Data Acquisition &amp; Loading:</a:t>
            </a:r>
            <a:endParaRPr lang="en-IN" b="0" i="0" dirty="0">
              <a:solidFill>
                <a:srgbClr val="0D0D0D"/>
              </a:solidFill>
              <a:effectLst/>
              <a:latin typeface="Söhne"/>
            </a:endParaRPr>
          </a:p>
          <a:p>
            <a:pPr marL="742950" lvl="1" indent="-285750" algn="l">
              <a:buFont typeface="+mj-lt"/>
              <a:buAutoNum type="arabicPeriod"/>
            </a:pPr>
            <a:r>
              <a:rPr lang="en-IN" b="0" i="0" dirty="0">
                <a:solidFill>
                  <a:srgbClr val="0D0D0D"/>
                </a:solidFill>
                <a:effectLst/>
                <a:latin typeface="Söhne"/>
              </a:rPr>
              <a:t>Connect to MySQL database.</a:t>
            </a:r>
          </a:p>
          <a:p>
            <a:pPr marL="742950" lvl="1" indent="-285750" algn="l">
              <a:buFont typeface="+mj-lt"/>
              <a:buAutoNum type="arabicPeriod"/>
            </a:pPr>
            <a:r>
              <a:rPr lang="en-IN" b="0" i="0" dirty="0">
                <a:solidFill>
                  <a:srgbClr val="0D0D0D"/>
                </a:solidFill>
                <a:effectLst/>
                <a:latin typeface="Söhne"/>
              </a:rPr>
              <a:t>Load data from CSV to MySQL.</a:t>
            </a:r>
          </a:p>
          <a:p>
            <a:pPr algn="l">
              <a:buFont typeface="+mj-lt"/>
              <a:buAutoNum type="arabicPeriod"/>
            </a:pPr>
            <a:r>
              <a:rPr lang="en-IN" b="1" i="0" dirty="0">
                <a:solidFill>
                  <a:srgbClr val="0D0D0D"/>
                </a:solidFill>
                <a:effectLst/>
                <a:latin typeface="Söhne"/>
              </a:rPr>
              <a:t>Data Cleaning:</a:t>
            </a:r>
            <a:endParaRPr lang="en-IN" b="0" i="0" dirty="0">
              <a:solidFill>
                <a:srgbClr val="0D0D0D"/>
              </a:solidFill>
              <a:effectLst/>
              <a:latin typeface="Söhne"/>
            </a:endParaRPr>
          </a:p>
          <a:p>
            <a:pPr marL="742950" lvl="1" indent="-285750" algn="l">
              <a:buFont typeface="+mj-lt"/>
              <a:buAutoNum type="arabicPeriod"/>
            </a:pPr>
            <a:r>
              <a:rPr lang="en-IN" b="0" i="0" dirty="0">
                <a:solidFill>
                  <a:srgbClr val="0D0D0D"/>
                </a:solidFill>
                <a:effectLst/>
                <a:latin typeface="Söhne"/>
              </a:rPr>
              <a:t>Remove irrelevant columns.</a:t>
            </a:r>
          </a:p>
          <a:p>
            <a:pPr marL="742950" lvl="1" indent="-285750" algn="l">
              <a:buFont typeface="+mj-lt"/>
              <a:buAutoNum type="arabicPeriod"/>
            </a:pPr>
            <a:r>
              <a:rPr lang="en-IN" b="0" i="0" dirty="0">
                <a:solidFill>
                  <a:srgbClr val="0D0D0D"/>
                </a:solidFill>
                <a:effectLst/>
                <a:latin typeface="Söhne"/>
              </a:rPr>
              <a:t>Set 'KIT ITEM' as index.</a:t>
            </a:r>
          </a:p>
          <a:p>
            <a:pPr marL="742950" lvl="1" indent="-285750" algn="l">
              <a:buFont typeface="+mj-lt"/>
              <a:buAutoNum type="arabicPeriod"/>
            </a:pPr>
            <a:r>
              <a:rPr lang="en-IN" b="0" i="0" dirty="0">
                <a:solidFill>
                  <a:srgbClr val="0D0D0D"/>
                </a:solidFill>
                <a:effectLst/>
                <a:latin typeface="Söhne"/>
              </a:rPr>
              <a:t>Transpose </a:t>
            </a:r>
            <a:r>
              <a:rPr lang="en-IN" b="0" i="0" dirty="0" err="1">
                <a:solidFill>
                  <a:srgbClr val="0D0D0D"/>
                </a:solidFill>
                <a:effectLst/>
                <a:latin typeface="Söhne"/>
              </a:rPr>
              <a:t>DataFrame</a:t>
            </a:r>
            <a:r>
              <a:rPr lang="en-IN" b="0" i="0" dirty="0">
                <a:solidFill>
                  <a:srgbClr val="0D0D0D"/>
                </a:solidFill>
                <a:effectLst/>
                <a:latin typeface="Söhne"/>
              </a:rPr>
              <a:t>.</a:t>
            </a:r>
          </a:p>
          <a:p>
            <a:pPr marL="742950" lvl="1" indent="-285750" algn="l">
              <a:buFont typeface="+mj-lt"/>
              <a:buAutoNum type="arabicPeriod"/>
            </a:pPr>
            <a:r>
              <a:rPr lang="en-IN" b="0" i="0" dirty="0">
                <a:solidFill>
                  <a:srgbClr val="0D0D0D"/>
                </a:solidFill>
                <a:effectLst/>
                <a:latin typeface="Söhne"/>
              </a:rPr>
              <a:t>Aggregate duplicate columns.</a:t>
            </a:r>
          </a:p>
          <a:p>
            <a:pPr algn="l">
              <a:buFont typeface="+mj-lt"/>
              <a:buAutoNum type="arabicPeriod"/>
            </a:pPr>
            <a:r>
              <a:rPr lang="en-IN" b="1" i="0" dirty="0">
                <a:solidFill>
                  <a:srgbClr val="0D0D0D"/>
                </a:solidFill>
                <a:effectLst/>
                <a:latin typeface="Söhne"/>
              </a:rPr>
              <a:t>Handling Missing Values:</a:t>
            </a:r>
            <a:endParaRPr lang="en-IN" b="0" i="0" dirty="0">
              <a:solidFill>
                <a:srgbClr val="0D0D0D"/>
              </a:solidFill>
              <a:effectLst/>
              <a:latin typeface="Söhne"/>
            </a:endParaRPr>
          </a:p>
          <a:p>
            <a:pPr marL="742950" lvl="1" indent="-285750" algn="l">
              <a:buFont typeface="+mj-lt"/>
              <a:buAutoNum type="arabicPeriod"/>
            </a:pPr>
            <a:r>
              <a:rPr lang="en-IN" b="0" i="0" dirty="0">
                <a:solidFill>
                  <a:srgbClr val="0D0D0D"/>
                </a:solidFill>
                <a:effectLst/>
                <a:latin typeface="Söhne"/>
              </a:rPr>
              <a:t>Replace missing values with zeros.</a:t>
            </a:r>
          </a:p>
          <a:p>
            <a:pPr marL="742950" lvl="1" indent="-285750" algn="l">
              <a:buFont typeface="+mj-lt"/>
              <a:buAutoNum type="arabicPeriod"/>
            </a:pPr>
            <a:r>
              <a:rPr lang="en-IN" b="0" i="0" dirty="0">
                <a:solidFill>
                  <a:srgbClr val="0D0D0D"/>
                </a:solidFill>
                <a:effectLst/>
                <a:latin typeface="Söhne"/>
              </a:rPr>
              <a:t>Remove columns with high zero proportion.</a:t>
            </a:r>
          </a:p>
          <a:p>
            <a:pPr marL="742950" lvl="1" indent="-285750" algn="l">
              <a:buFont typeface="+mj-lt"/>
              <a:buAutoNum type="arabicPeriod"/>
            </a:pPr>
            <a:r>
              <a:rPr lang="en-IN" b="0" i="0" dirty="0">
                <a:solidFill>
                  <a:srgbClr val="0D0D0D"/>
                </a:solidFill>
                <a:effectLst/>
                <a:latin typeface="Söhne"/>
              </a:rPr>
              <a:t>Impute zeros with column medians.</a:t>
            </a:r>
          </a:p>
          <a:p>
            <a:pPr algn="l">
              <a:buFont typeface="+mj-lt"/>
              <a:buAutoNum type="arabicPeriod"/>
            </a:pPr>
            <a:r>
              <a:rPr lang="en-IN" b="1" i="0" dirty="0">
                <a:solidFill>
                  <a:srgbClr val="0D0D0D"/>
                </a:solidFill>
                <a:effectLst/>
                <a:latin typeface="Söhne"/>
              </a:rPr>
              <a:t>Business Moments Calculation:</a:t>
            </a:r>
            <a:endParaRPr lang="en-IN" b="0" i="0" dirty="0">
              <a:solidFill>
                <a:srgbClr val="0D0D0D"/>
              </a:solidFill>
              <a:effectLst/>
              <a:latin typeface="Söhne"/>
            </a:endParaRPr>
          </a:p>
          <a:p>
            <a:pPr marL="742950" lvl="1" indent="-285750" algn="l">
              <a:buFont typeface="+mj-lt"/>
              <a:buAutoNum type="arabicPeriod"/>
            </a:pPr>
            <a:r>
              <a:rPr lang="en-IN" b="0" i="0" dirty="0">
                <a:solidFill>
                  <a:srgbClr val="0D0D0D"/>
                </a:solidFill>
                <a:effectLst/>
                <a:latin typeface="Söhne"/>
              </a:rPr>
              <a:t>Compute statistical moments.</a:t>
            </a:r>
          </a:p>
          <a:p>
            <a:pPr marL="742950" lvl="1" indent="-285750" algn="l">
              <a:buFont typeface="+mj-lt"/>
              <a:buAutoNum type="arabicPeriod"/>
            </a:pPr>
            <a:r>
              <a:rPr lang="en-IN" b="0" i="0" dirty="0">
                <a:solidFill>
                  <a:srgbClr val="0D0D0D"/>
                </a:solidFill>
                <a:effectLst/>
                <a:latin typeface="Söhne"/>
              </a:rPr>
              <a:t>Store moments in CSV.</a:t>
            </a:r>
          </a:p>
          <a:p>
            <a:pPr algn="l">
              <a:buFont typeface="+mj-lt"/>
              <a:buAutoNum type="arabicPeriod"/>
            </a:pPr>
            <a:r>
              <a:rPr lang="en-IN" b="1" i="0" dirty="0">
                <a:solidFill>
                  <a:srgbClr val="0D0D0D"/>
                </a:solidFill>
                <a:effectLst/>
                <a:latin typeface="Söhne"/>
              </a:rPr>
              <a:t>Stationarity Tests:</a:t>
            </a:r>
            <a:endParaRPr lang="en-IN" b="0" i="0" dirty="0">
              <a:solidFill>
                <a:srgbClr val="0D0D0D"/>
              </a:solidFill>
              <a:effectLst/>
              <a:latin typeface="Söhne"/>
            </a:endParaRPr>
          </a:p>
          <a:p>
            <a:pPr marL="742950" lvl="1" indent="-285750" algn="l">
              <a:buFont typeface="+mj-lt"/>
              <a:buAutoNum type="arabicPeriod"/>
            </a:pPr>
            <a:r>
              <a:rPr lang="en-IN" b="0" i="0" dirty="0">
                <a:solidFill>
                  <a:srgbClr val="0D0D0D"/>
                </a:solidFill>
                <a:effectLst/>
                <a:latin typeface="Söhne"/>
              </a:rPr>
              <a:t>Check time series stationarity.</a:t>
            </a:r>
          </a:p>
          <a:p>
            <a:pPr marL="742950" lvl="1" indent="-285750" algn="l">
              <a:buFont typeface="+mj-lt"/>
              <a:buAutoNum type="arabicPeriod"/>
            </a:pPr>
            <a:r>
              <a:rPr lang="en-IN" b="0" i="0" dirty="0">
                <a:solidFill>
                  <a:srgbClr val="0D0D0D"/>
                </a:solidFill>
                <a:effectLst/>
                <a:latin typeface="Söhne"/>
              </a:rPr>
              <a:t>Decompose time series.</a:t>
            </a:r>
          </a:p>
          <a:p>
            <a:pPr marL="742950" lvl="1" indent="-285750" algn="l">
              <a:buFont typeface="+mj-lt"/>
              <a:buAutoNum type="arabicPeriod"/>
            </a:pPr>
            <a:r>
              <a:rPr lang="en-IN" b="0" i="0" dirty="0">
                <a:solidFill>
                  <a:srgbClr val="0D0D0D"/>
                </a:solidFill>
                <a:effectLst/>
                <a:latin typeface="Söhne"/>
              </a:rPr>
              <a:t>Save results in Word document.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32"/>
          <p:cNvSpPr txBox="1">
            <a:spLocks noGrp="1"/>
          </p:cNvSpPr>
          <p:nvPr>
            <p:ph type="title"/>
          </p:nvPr>
        </p:nvSpPr>
        <p:spPr>
          <a:xfrm>
            <a:off x="228600" y="177790"/>
            <a:ext cx="10515600" cy="535487"/>
          </a:xfrm>
          <a:prstGeom prst="rect">
            <a:avLst/>
          </a:prstGeom>
          <a:ln/>
        </p:spPr>
        <p:style>
          <a:lnRef idx="3">
            <a:schemeClr val="lt1"/>
          </a:lnRef>
          <a:fillRef idx="1">
            <a:schemeClr val="accent1"/>
          </a:fillRef>
          <a:effectRef idx="1">
            <a:schemeClr val="accent1"/>
          </a:effectRef>
          <a:fontRef idx="minor">
            <a:schemeClr val="lt1"/>
          </a:fontRef>
        </p:style>
        <p:txBody>
          <a:bodyPr spcFirstLastPara="1" wrap="square" lIns="91400" tIns="45675" rIns="91400" bIns="45675" anchor="ctr" anchorCtr="0">
            <a:spAutoFit/>
          </a:bodyPr>
          <a:lstStyle/>
          <a:p>
            <a:pPr marL="0" lvl="0" indent="0" algn="ctr" rtl="0">
              <a:lnSpc>
                <a:spcPct val="90000"/>
              </a:lnSpc>
              <a:spcBef>
                <a:spcPts val="0"/>
              </a:spcBef>
              <a:spcAft>
                <a:spcPts val="0"/>
              </a:spcAft>
              <a:buClr>
                <a:schemeClr val="dk1"/>
              </a:buClr>
              <a:buSzPts val="2300"/>
              <a:buFont typeface="Georgia"/>
              <a:buNone/>
            </a:pPr>
            <a:r>
              <a:rPr lang="en-US" sz="3200" b="1" dirty="0">
                <a:latin typeface="Times New Roman"/>
                <a:ea typeface="Times New Roman"/>
                <a:cs typeface="Times New Roman"/>
                <a:sym typeface="Times New Roman"/>
              </a:rPr>
              <a:t>Data Visualization </a:t>
            </a:r>
            <a:endParaRPr dirty="0"/>
          </a:p>
        </p:txBody>
      </p:sp>
      <p:sp>
        <p:nvSpPr>
          <p:cNvPr id="325" name="Google Shape;325;p32"/>
          <p:cNvSpPr txBox="1"/>
          <p:nvPr/>
        </p:nvSpPr>
        <p:spPr>
          <a:xfrm>
            <a:off x="666750" y="1352550"/>
            <a:ext cx="10972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326" name="Google Shape;326;p32"/>
          <p:cNvSpPr txBox="1"/>
          <p:nvPr/>
        </p:nvSpPr>
        <p:spPr>
          <a:xfrm>
            <a:off x="287350" y="1245175"/>
            <a:ext cx="1103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pic>
        <p:nvPicPr>
          <p:cNvPr id="6" name="Picture 2" descr="360DigiTMG Reviews - 52 Reviews of 360digitmg.com | Sitejabb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51545" y="5952931"/>
            <a:ext cx="2277039" cy="80833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C5E232DC-38CA-0EE2-8DC2-3458CDA73F40}"/>
              </a:ext>
            </a:extLst>
          </p:cNvPr>
          <p:cNvPicPr>
            <a:picLocks noChangeAspect="1"/>
          </p:cNvPicPr>
          <p:nvPr/>
        </p:nvPicPr>
        <p:blipFill>
          <a:blip r:embed="rId4"/>
          <a:stretch>
            <a:fillRect/>
          </a:stretch>
        </p:blipFill>
        <p:spPr>
          <a:xfrm>
            <a:off x="552450" y="2679221"/>
            <a:ext cx="4572000" cy="2826229"/>
          </a:xfrm>
          <a:prstGeom prst="rect">
            <a:avLst/>
          </a:prstGeom>
        </p:spPr>
      </p:pic>
      <p:sp>
        <p:nvSpPr>
          <p:cNvPr id="3" name="TextBox 2">
            <a:extLst>
              <a:ext uri="{FF2B5EF4-FFF2-40B4-BE49-F238E27FC236}">
                <a16:creationId xmlns:a16="http://schemas.microsoft.com/office/drawing/2014/main" id="{F4624A0F-953E-022B-8928-E445DDBED129}"/>
              </a:ext>
            </a:extLst>
          </p:cNvPr>
          <p:cNvSpPr txBox="1"/>
          <p:nvPr/>
        </p:nvSpPr>
        <p:spPr>
          <a:xfrm>
            <a:off x="552450" y="1042219"/>
            <a:ext cx="4267200" cy="1917961"/>
          </a:xfrm>
          <a:prstGeom prst="rect">
            <a:avLst/>
          </a:prstGeom>
          <a:noFill/>
        </p:spPr>
        <p:txBody>
          <a:bodyPr wrap="square" rtlCol="0">
            <a:spAutoFit/>
          </a:bodyPr>
          <a:lstStyle/>
          <a:p>
            <a:pPr>
              <a:lnSpc>
                <a:spcPct val="115000"/>
              </a:lnSpc>
              <a:spcBef>
                <a:spcPts val="2400"/>
              </a:spcBef>
            </a:pPr>
            <a:r>
              <a:rPr lang="en-US" sz="1800" b="1" kern="0" dirty="0">
                <a:solidFill>
                  <a:srgbClr val="365F91"/>
                </a:solidFill>
                <a:effectLst/>
                <a:latin typeface="Calibri" panose="020F0502020204030204" pitchFamily="34" charset="0"/>
                <a:ea typeface="MS Gothic" panose="020B0609070205080204" pitchFamily="49" charset="-128"/>
                <a:cs typeface="Times New Roman" panose="02020603050405020304" pitchFamily="18" charset="0"/>
              </a:rPr>
              <a:t>Stationary tests for KIT0000896</a:t>
            </a:r>
            <a:endParaRPr lang="en-IN" sz="1800" b="1" kern="0" dirty="0">
              <a:solidFill>
                <a:srgbClr val="365F91"/>
              </a:solidFill>
              <a:effectLst/>
              <a:latin typeface="Calibri" panose="020F0502020204030204" pitchFamily="34" charset="0"/>
              <a:ea typeface="MS Gothic" panose="020B0609070205080204" pitchFamily="49" charset="-128"/>
              <a:cs typeface="Times New Roman" panose="02020603050405020304" pitchFamily="18" charset="0"/>
            </a:endParaRPr>
          </a:p>
          <a:p>
            <a:pPr>
              <a:lnSpc>
                <a:spcPct val="115000"/>
              </a:lnSpc>
              <a:spcAft>
                <a:spcPts val="1000"/>
              </a:spcAft>
            </a:pPr>
            <a:r>
              <a:rPr lang="en-US" sz="1100" dirty="0">
                <a:effectLst/>
                <a:latin typeface="Cambria" panose="02040503050406030204" pitchFamily="18" charset="0"/>
                <a:ea typeface="MS Mincho" panose="02020609040205080304" pitchFamily="49" charset="-128"/>
                <a:cs typeface="Times New Roman" panose="02020603050405020304" pitchFamily="18" charset="0"/>
              </a:rPr>
              <a:t>ADF Test - p-value: 0.004195433845132723</a:t>
            </a:r>
            <a:endParaRPr lang="en-IN" sz="1100" dirty="0">
              <a:effectLst/>
              <a:latin typeface="Cambria" panose="02040503050406030204" pitchFamily="18" charset="0"/>
              <a:ea typeface="MS Mincho" panose="02020609040205080304" pitchFamily="49" charset="-128"/>
              <a:cs typeface="Times New Roman" panose="02020603050405020304" pitchFamily="18" charset="0"/>
            </a:endParaRPr>
          </a:p>
          <a:p>
            <a:pPr>
              <a:lnSpc>
                <a:spcPct val="115000"/>
              </a:lnSpc>
              <a:spcAft>
                <a:spcPts val="1000"/>
              </a:spcAft>
            </a:pPr>
            <a:r>
              <a:rPr lang="en-US" sz="1100" dirty="0">
                <a:effectLst/>
                <a:latin typeface="Cambria" panose="02040503050406030204" pitchFamily="18" charset="0"/>
                <a:ea typeface="MS Mincho" panose="02020609040205080304" pitchFamily="49" charset="-128"/>
                <a:cs typeface="Times New Roman" panose="02020603050405020304" pitchFamily="18" charset="0"/>
              </a:rPr>
              <a:t>ADF Test: Series is stationary</a:t>
            </a:r>
            <a:endParaRPr lang="en-IN" sz="1100" dirty="0">
              <a:effectLst/>
              <a:latin typeface="Cambria" panose="02040503050406030204" pitchFamily="18" charset="0"/>
              <a:ea typeface="MS Mincho" panose="02020609040205080304" pitchFamily="49" charset="-128"/>
              <a:cs typeface="Times New Roman" panose="02020603050405020304" pitchFamily="18" charset="0"/>
            </a:endParaRPr>
          </a:p>
          <a:p>
            <a:pPr>
              <a:lnSpc>
                <a:spcPct val="115000"/>
              </a:lnSpc>
              <a:spcAft>
                <a:spcPts val="1000"/>
              </a:spcAft>
            </a:pPr>
            <a:r>
              <a:rPr lang="en-US" sz="1100" dirty="0">
                <a:effectLst/>
                <a:latin typeface="Cambria" panose="02040503050406030204" pitchFamily="18" charset="0"/>
                <a:ea typeface="MS Mincho" panose="02020609040205080304" pitchFamily="49" charset="-128"/>
                <a:cs typeface="Times New Roman" panose="02020603050405020304" pitchFamily="18" charset="0"/>
              </a:rPr>
              <a:t>KPSS Test - p-value: 0.1</a:t>
            </a:r>
            <a:endParaRPr lang="en-IN" sz="1100" dirty="0">
              <a:effectLst/>
              <a:latin typeface="Cambria" panose="02040503050406030204" pitchFamily="18" charset="0"/>
              <a:ea typeface="MS Mincho" panose="02020609040205080304" pitchFamily="49" charset="-128"/>
              <a:cs typeface="Times New Roman" panose="02020603050405020304" pitchFamily="18" charset="0"/>
            </a:endParaRPr>
          </a:p>
          <a:p>
            <a:pPr>
              <a:lnSpc>
                <a:spcPct val="115000"/>
              </a:lnSpc>
              <a:spcAft>
                <a:spcPts val="1000"/>
              </a:spcAft>
            </a:pPr>
            <a:r>
              <a:rPr lang="en-US" sz="1100" dirty="0">
                <a:effectLst/>
                <a:latin typeface="Cambria" panose="02040503050406030204" pitchFamily="18" charset="0"/>
                <a:ea typeface="MS Mincho" panose="02020609040205080304" pitchFamily="49" charset="-128"/>
                <a:cs typeface="Times New Roman" panose="02020603050405020304" pitchFamily="18" charset="0"/>
              </a:rPr>
              <a:t>KPSS Test: Series is stationary</a:t>
            </a:r>
            <a:endParaRPr lang="en-IN" sz="1100" dirty="0">
              <a:effectLst/>
              <a:latin typeface="Cambria" panose="02040503050406030204" pitchFamily="18" charset="0"/>
              <a:ea typeface="MS Mincho" panose="02020609040205080304" pitchFamily="49" charset="-128"/>
              <a:cs typeface="Times New Roman" panose="02020603050405020304" pitchFamily="18" charset="0"/>
            </a:endParaRPr>
          </a:p>
          <a:p>
            <a:endParaRPr lang="en-IN" dirty="0"/>
          </a:p>
        </p:txBody>
      </p:sp>
      <p:sp>
        <p:nvSpPr>
          <p:cNvPr id="5" name="TextBox 4">
            <a:extLst>
              <a:ext uri="{FF2B5EF4-FFF2-40B4-BE49-F238E27FC236}">
                <a16:creationId xmlns:a16="http://schemas.microsoft.com/office/drawing/2014/main" id="{4479BE3E-CE4B-6AFA-C46A-00530CAC5B67}"/>
              </a:ext>
            </a:extLst>
          </p:cNvPr>
          <p:cNvSpPr txBox="1"/>
          <p:nvPr/>
        </p:nvSpPr>
        <p:spPr>
          <a:xfrm>
            <a:off x="7637448" y="1042219"/>
            <a:ext cx="4267201" cy="1557734"/>
          </a:xfrm>
          <a:prstGeom prst="rect">
            <a:avLst/>
          </a:prstGeom>
          <a:noFill/>
        </p:spPr>
        <p:txBody>
          <a:bodyPr wrap="square">
            <a:spAutoFit/>
          </a:bodyPr>
          <a:lstStyle/>
          <a:p>
            <a:pPr>
              <a:lnSpc>
                <a:spcPct val="115000"/>
              </a:lnSpc>
              <a:spcBef>
                <a:spcPts val="2400"/>
              </a:spcBef>
            </a:pPr>
            <a:r>
              <a:rPr lang="en-US" sz="1800" b="1" kern="0" dirty="0">
                <a:solidFill>
                  <a:srgbClr val="365F91"/>
                </a:solidFill>
                <a:effectLst/>
                <a:latin typeface="Calibri" panose="020F0502020204030204" pitchFamily="34" charset="0"/>
                <a:ea typeface="MS Gothic" panose="020B0609070205080204" pitchFamily="49" charset="-128"/>
                <a:cs typeface="Times New Roman" panose="02020603050405020304" pitchFamily="18" charset="0"/>
              </a:rPr>
              <a:t>Stationary tests for KIT0000897</a:t>
            </a:r>
            <a:endParaRPr lang="en-IN" sz="1800" b="1" kern="0" dirty="0">
              <a:solidFill>
                <a:srgbClr val="365F91"/>
              </a:solidFill>
              <a:effectLst/>
              <a:latin typeface="Calibri" panose="020F0502020204030204" pitchFamily="34" charset="0"/>
              <a:ea typeface="MS Gothic" panose="020B0609070205080204" pitchFamily="49" charset="-128"/>
              <a:cs typeface="Times New Roman" panose="02020603050405020304" pitchFamily="18" charset="0"/>
            </a:endParaRPr>
          </a:p>
          <a:p>
            <a:pPr>
              <a:lnSpc>
                <a:spcPct val="115000"/>
              </a:lnSpc>
              <a:spcAft>
                <a:spcPts val="1000"/>
              </a:spcAft>
            </a:pPr>
            <a:r>
              <a:rPr lang="en-US" sz="1100" dirty="0">
                <a:effectLst/>
                <a:latin typeface="Cambria" panose="02040503050406030204" pitchFamily="18" charset="0"/>
                <a:ea typeface="MS Mincho" panose="02020609040205080304" pitchFamily="49" charset="-128"/>
                <a:cs typeface="Times New Roman" panose="02020603050405020304" pitchFamily="18" charset="0"/>
              </a:rPr>
              <a:t>ADF Test - p-value: 9.967147187920143e-06</a:t>
            </a:r>
            <a:endParaRPr lang="en-IN" sz="1100" dirty="0">
              <a:effectLst/>
              <a:latin typeface="Cambria" panose="02040503050406030204" pitchFamily="18" charset="0"/>
              <a:ea typeface="MS Mincho" panose="02020609040205080304" pitchFamily="49" charset="-128"/>
              <a:cs typeface="Times New Roman" panose="02020603050405020304" pitchFamily="18" charset="0"/>
            </a:endParaRPr>
          </a:p>
          <a:p>
            <a:pPr>
              <a:lnSpc>
                <a:spcPct val="115000"/>
              </a:lnSpc>
              <a:spcAft>
                <a:spcPts val="1000"/>
              </a:spcAft>
            </a:pPr>
            <a:r>
              <a:rPr lang="en-US" sz="1100" dirty="0">
                <a:effectLst/>
                <a:latin typeface="Cambria" panose="02040503050406030204" pitchFamily="18" charset="0"/>
                <a:ea typeface="MS Mincho" panose="02020609040205080304" pitchFamily="49" charset="-128"/>
                <a:cs typeface="Times New Roman" panose="02020603050405020304" pitchFamily="18" charset="0"/>
              </a:rPr>
              <a:t>ADF Test: Series is stationary</a:t>
            </a:r>
            <a:endParaRPr lang="en-IN" sz="1100" dirty="0">
              <a:effectLst/>
              <a:latin typeface="Cambria" panose="02040503050406030204" pitchFamily="18" charset="0"/>
              <a:ea typeface="MS Mincho" panose="02020609040205080304" pitchFamily="49" charset="-128"/>
              <a:cs typeface="Times New Roman" panose="02020603050405020304" pitchFamily="18" charset="0"/>
            </a:endParaRPr>
          </a:p>
          <a:p>
            <a:pPr>
              <a:lnSpc>
                <a:spcPct val="115000"/>
              </a:lnSpc>
              <a:spcAft>
                <a:spcPts val="1000"/>
              </a:spcAft>
            </a:pPr>
            <a:r>
              <a:rPr lang="en-US" sz="1100" dirty="0">
                <a:effectLst/>
                <a:latin typeface="Cambria" panose="02040503050406030204" pitchFamily="18" charset="0"/>
                <a:ea typeface="MS Mincho" panose="02020609040205080304" pitchFamily="49" charset="-128"/>
                <a:cs typeface="Times New Roman" panose="02020603050405020304" pitchFamily="18" charset="0"/>
              </a:rPr>
              <a:t>KPSS Test - p-value: 0.1</a:t>
            </a:r>
            <a:endParaRPr lang="en-IN" sz="1100" dirty="0">
              <a:effectLst/>
              <a:latin typeface="Cambria" panose="02040503050406030204" pitchFamily="18" charset="0"/>
              <a:ea typeface="MS Mincho" panose="02020609040205080304" pitchFamily="49" charset="-128"/>
              <a:cs typeface="Times New Roman" panose="02020603050405020304" pitchFamily="18" charset="0"/>
            </a:endParaRPr>
          </a:p>
          <a:p>
            <a:pPr>
              <a:lnSpc>
                <a:spcPct val="115000"/>
              </a:lnSpc>
              <a:spcAft>
                <a:spcPts val="1000"/>
              </a:spcAft>
            </a:pPr>
            <a:r>
              <a:rPr lang="en-US" sz="1100" dirty="0">
                <a:effectLst/>
                <a:latin typeface="Cambria" panose="02040503050406030204" pitchFamily="18" charset="0"/>
                <a:ea typeface="MS Mincho" panose="02020609040205080304" pitchFamily="49" charset="-128"/>
                <a:cs typeface="Times New Roman" panose="02020603050405020304" pitchFamily="18" charset="0"/>
              </a:rPr>
              <a:t>KPSS Test: Series is stationary</a:t>
            </a:r>
            <a:endParaRPr lang="en-IN" sz="1100" dirty="0">
              <a:effectLst/>
              <a:latin typeface="Cambria" panose="02040503050406030204" pitchFamily="18" charset="0"/>
              <a:ea typeface="MS Mincho" panose="02020609040205080304" pitchFamily="49" charset="-128"/>
              <a:cs typeface="Times New Roman" panose="02020603050405020304" pitchFamily="18" charset="0"/>
            </a:endParaRPr>
          </a:p>
        </p:txBody>
      </p:sp>
      <p:pic>
        <p:nvPicPr>
          <p:cNvPr id="7" name="Picture 6">
            <a:extLst>
              <a:ext uri="{FF2B5EF4-FFF2-40B4-BE49-F238E27FC236}">
                <a16:creationId xmlns:a16="http://schemas.microsoft.com/office/drawing/2014/main" id="{BC23C58D-35D5-ABBE-7DCF-6FD7F5EC8465}"/>
              </a:ext>
            </a:extLst>
          </p:cNvPr>
          <p:cNvPicPr>
            <a:picLocks noChangeAspect="1"/>
          </p:cNvPicPr>
          <p:nvPr/>
        </p:nvPicPr>
        <p:blipFill>
          <a:blip r:embed="rId5"/>
          <a:stretch>
            <a:fillRect/>
          </a:stretch>
        </p:blipFill>
        <p:spPr>
          <a:xfrm>
            <a:off x="7285703" y="2679221"/>
            <a:ext cx="4353847" cy="2826229"/>
          </a:xfrm>
          <a:prstGeom prst="rect">
            <a:avLst/>
          </a:prstGeom>
        </p:spPr>
      </p:pic>
      <p:sp>
        <p:nvSpPr>
          <p:cNvPr id="8" name="TextBox 7">
            <a:extLst>
              <a:ext uri="{FF2B5EF4-FFF2-40B4-BE49-F238E27FC236}">
                <a16:creationId xmlns:a16="http://schemas.microsoft.com/office/drawing/2014/main" id="{1B219BCA-AAEA-E304-5BA2-8BAED08F30EE}"/>
              </a:ext>
            </a:extLst>
          </p:cNvPr>
          <p:cNvSpPr txBox="1"/>
          <p:nvPr/>
        </p:nvSpPr>
        <p:spPr>
          <a:xfrm>
            <a:off x="552450" y="5732206"/>
            <a:ext cx="9486285" cy="307777"/>
          </a:xfrm>
          <a:prstGeom prst="rect">
            <a:avLst/>
          </a:prstGeom>
          <a:noFill/>
        </p:spPr>
        <p:txBody>
          <a:bodyPr wrap="square" rtlCol="0">
            <a:spAutoFit/>
          </a:bodyPr>
          <a:lstStyle/>
          <a:p>
            <a:r>
              <a:rPr lang="en-US" dirty="0"/>
              <a:t>For every column you can refer to the word document </a:t>
            </a:r>
            <a:r>
              <a:rPr lang="en-US" dirty="0">
                <a:hlinkClick r:id="rId6"/>
              </a:rPr>
              <a:t>click me</a:t>
            </a:r>
            <a:r>
              <a:rPr lang="en-US" dirty="0"/>
              <a:t>   </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894F6-216E-F2C9-619D-52FF8CD099C9}"/>
              </a:ext>
            </a:extLst>
          </p:cNvPr>
          <p:cNvSpPr>
            <a:spLocks noGrp="1"/>
          </p:cNvSpPr>
          <p:nvPr>
            <p:ph type="title"/>
          </p:nvPr>
        </p:nvSpPr>
        <p:spPr>
          <a:xfrm>
            <a:off x="838200" y="1"/>
            <a:ext cx="10515600" cy="835741"/>
          </a:xfrm>
        </p:spPr>
        <p:style>
          <a:lnRef idx="2">
            <a:schemeClr val="accent2">
              <a:shade val="15000"/>
            </a:schemeClr>
          </a:lnRef>
          <a:fillRef idx="1">
            <a:schemeClr val="accent2"/>
          </a:fillRef>
          <a:effectRef idx="0">
            <a:schemeClr val="accent2"/>
          </a:effectRef>
          <a:fontRef idx="minor">
            <a:schemeClr val="lt1"/>
          </a:fontRef>
        </p:style>
        <p:txBody>
          <a:bodyPr>
            <a:normAutofit/>
          </a:bodyPr>
          <a:lstStyle/>
          <a:p>
            <a:pPr algn="ctr"/>
            <a:r>
              <a:rPr lang="en-US" sz="4400" b="1" dirty="0">
                <a:latin typeface="Times New Roman"/>
                <a:ea typeface="Times New Roman"/>
                <a:cs typeface="Times New Roman"/>
                <a:sym typeface="Times New Roman"/>
              </a:rPr>
              <a:t>Model Building </a:t>
            </a:r>
            <a:endParaRPr lang="en-IN" dirty="0"/>
          </a:p>
        </p:txBody>
      </p:sp>
      <p:sp>
        <p:nvSpPr>
          <p:cNvPr id="3" name="Text Placeholder 2">
            <a:extLst>
              <a:ext uri="{FF2B5EF4-FFF2-40B4-BE49-F238E27FC236}">
                <a16:creationId xmlns:a16="http://schemas.microsoft.com/office/drawing/2014/main" id="{F82A71FB-5C7C-95F9-6329-8B97619CA77A}"/>
              </a:ext>
            </a:extLst>
          </p:cNvPr>
          <p:cNvSpPr>
            <a:spLocks noGrp="1"/>
          </p:cNvSpPr>
          <p:nvPr>
            <p:ph type="body" idx="1"/>
          </p:nvPr>
        </p:nvSpPr>
        <p:spPr>
          <a:xfrm>
            <a:off x="511277" y="983227"/>
            <a:ext cx="10842523" cy="5193738"/>
          </a:xfrm>
        </p:spPr>
        <p:txBody>
          <a:bodyPr>
            <a:normAutofit fontScale="92500" lnSpcReduction="10000"/>
          </a:bodyPr>
          <a:lstStyle/>
          <a:p>
            <a:r>
              <a:rPr lang="en-US" sz="2800" b="1" dirty="0">
                <a:solidFill>
                  <a:schemeClr val="dk1"/>
                </a:solidFill>
                <a:latin typeface="Times New Roman"/>
                <a:cs typeface="Times New Roman"/>
                <a:sym typeface="Georgia"/>
              </a:rPr>
              <a:t>Considered Models:</a:t>
            </a:r>
          </a:p>
          <a:p>
            <a:r>
              <a:rPr lang="en-IN" dirty="0"/>
              <a:t>Arima</a:t>
            </a:r>
          </a:p>
          <a:p>
            <a:r>
              <a:rPr lang="en-IN" dirty="0" err="1"/>
              <a:t>Sarima</a:t>
            </a:r>
            <a:endParaRPr lang="en-IN" dirty="0"/>
          </a:p>
          <a:p>
            <a:r>
              <a:rPr lang="en-IN" dirty="0" err="1"/>
              <a:t>Sarimax</a:t>
            </a:r>
            <a:endParaRPr lang="en-IN" dirty="0"/>
          </a:p>
          <a:p>
            <a:r>
              <a:rPr lang="en-IN" dirty="0" err="1"/>
              <a:t>ExponentialSmoothing</a:t>
            </a:r>
            <a:endParaRPr lang="en-IN" dirty="0"/>
          </a:p>
          <a:p>
            <a:r>
              <a:rPr lang="en-IN" b="0" i="0" dirty="0">
                <a:solidFill>
                  <a:srgbClr val="202124"/>
                </a:solidFill>
                <a:effectLst/>
                <a:latin typeface="Google Sans"/>
              </a:rPr>
              <a:t>Autoregressive Model</a:t>
            </a:r>
          </a:p>
          <a:p>
            <a:endParaRPr lang="en-IN" dirty="0">
              <a:solidFill>
                <a:srgbClr val="202124"/>
              </a:solidFill>
              <a:latin typeface="Google Sans"/>
            </a:endParaRPr>
          </a:p>
          <a:p>
            <a:pPr algn="l"/>
            <a:r>
              <a:rPr lang="en-US" sz="4400" b="1" dirty="0">
                <a:solidFill>
                  <a:schemeClr val="dk1"/>
                </a:solidFill>
                <a:latin typeface="Times New Roman"/>
                <a:cs typeface="Times New Roman"/>
                <a:sym typeface="Georgia"/>
              </a:rPr>
              <a:t>Approach</a:t>
            </a:r>
            <a:r>
              <a:rPr lang="en-US" sz="4400" b="1" dirty="0">
                <a:solidFill>
                  <a:srgbClr val="374151"/>
                </a:solidFill>
                <a:latin typeface="Söhne"/>
                <a:cs typeface="Times New Roman"/>
                <a:sym typeface="Georgia"/>
              </a:rPr>
              <a:t>:</a:t>
            </a:r>
            <a:endParaRPr lang="en-US" b="1" i="0" dirty="0">
              <a:solidFill>
                <a:srgbClr val="374151"/>
              </a:solidFill>
              <a:effectLst/>
              <a:latin typeface="Söhne"/>
            </a:endParaRPr>
          </a:p>
          <a:p>
            <a:pPr algn="l"/>
            <a:endParaRPr lang="en-US" sz="1050" b="1" i="0" dirty="0">
              <a:solidFill>
                <a:srgbClr val="374151"/>
              </a:solidFill>
              <a:effectLst/>
              <a:latin typeface="Söhne"/>
            </a:endParaRPr>
          </a:p>
          <a:p>
            <a:pPr algn="l"/>
            <a:r>
              <a:rPr lang="en-US" sz="2800" b="0" i="0" dirty="0">
                <a:solidFill>
                  <a:srgbClr val="374151"/>
                </a:solidFill>
                <a:effectLst/>
                <a:latin typeface="Söhne"/>
              </a:rPr>
              <a:t> Models were trained and validated using historical data, with a focus on minimizing overfitting.</a:t>
            </a:r>
          </a:p>
          <a:p>
            <a:endParaRPr lang="en-IN" dirty="0"/>
          </a:p>
        </p:txBody>
      </p:sp>
    </p:spTree>
    <p:extLst>
      <p:ext uri="{BB962C8B-B14F-4D97-AF65-F5344CB8AC3E}">
        <p14:creationId xmlns:p14="http://schemas.microsoft.com/office/powerpoint/2010/main" val="2494035444"/>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228</TotalTime>
  <Words>1101</Words>
  <Application>Microsoft Office PowerPoint</Application>
  <PresentationFormat>Widescreen</PresentationFormat>
  <Paragraphs>156</Paragraphs>
  <Slides>12</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Berlin Sans FB Demi</vt:lpstr>
      <vt:lpstr>Google Sans</vt:lpstr>
      <vt:lpstr>Arial</vt:lpstr>
      <vt:lpstr>Söhne</vt:lpstr>
      <vt:lpstr>Cambria</vt:lpstr>
      <vt:lpstr>Symbol</vt:lpstr>
      <vt:lpstr>Times New Roman</vt:lpstr>
      <vt:lpstr>Georgia</vt:lpstr>
      <vt:lpstr>Calibri</vt:lpstr>
      <vt:lpstr>Office Theme</vt:lpstr>
      <vt:lpstr>OPTIMIZATION OF KITITEM DISTRUBUTION</vt:lpstr>
      <vt:lpstr>Contents</vt:lpstr>
      <vt:lpstr>Business Problem</vt:lpstr>
      <vt:lpstr>Project Overview and Scope</vt:lpstr>
      <vt:lpstr>Data Dictionary </vt:lpstr>
      <vt:lpstr>Exploratory Data Analysis [EDA]</vt:lpstr>
      <vt:lpstr>Data Preprocessing</vt:lpstr>
      <vt:lpstr>Data Visualization </vt:lpstr>
      <vt:lpstr>Model Building </vt:lpstr>
      <vt:lpstr>Model Deployment - Strategy</vt:lpstr>
      <vt:lpstr>Screen shot of output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VIKAS BARTHWAL</dc:creator>
  <cp:lastModifiedBy>Prince Kumar Gupta</cp:lastModifiedBy>
  <cp:revision>6</cp:revision>
  <dcterms:created xsi:type="dcterms:W3CDTF">2022-02-16T01:47:29Z</dcterms:created>
  <dcterms:modified xsi:type="dcterms:W3CDTF">2024-02-25T08:24:21Z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49deba9595b64033890e84905b5c3bc0</vt:lpwstr>
  </property>
</Properties>
</file>