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omments/modernComment_12F_80555B1E.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97" r:id="rId2"/>
    <p:sldId id="302" r:id="rId3"/>
    <p:sldId id="303" r:id="rId4"/>
    <p:sldId id="260" r:id="rId5"/>
    <p:sldId id="298" r:id="rId6"/>
    <p:sldId id="261" r:id="rId7"/>
    <p:sldId id="269" r:id="rId8"/>
    <p:sldId id="274" r:id="rId9"/>
    <p:sldId id="277" r:id="rId10"/>
    <p:sldId id="279" r:id="rId11"/>
    <p:sldId id="299" r:id="rId12"/>
    <p:sldId id="300" r:id="rId13"/>
    <p:sldId id="301" r:id="rId14"/>
    <p:sldId id="296" r:id="rId15"/>
  </p:sldIdLst>
  <p:sldSz cx="12192000" cy="6858000"/>
  <p:notesSz cx="6858000" cy="9144000"/>
  <p:embeddedFontLst>
    <p:embeddedFont>
      <p:font typeface="Berlin Sans FB Demi" panose="020E0802020502020306" pitchFamily="34" charset="0"/>
      <p:bold r:id="rId17"/>
    </p:embeddedFont>
    <p:embeddedFont>
      <p:font typeface="Cambria" panose="02040503050406030204" pitchFamily="18" charset="0"/>
      <p:regular r:id="rId18"/>
      <p:bold r:id="rId19"/>
      <p:italic r:id="rId20"/>
      <p:boldItalic r:id="rId21"/>
    </p:embeddedFont>
    <p:embeddedFont>
      <p:font typeface="Georgia" panose="02040502050405020303"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97314AA-6DDD-53C3-5A6D-6C0B04DFD336}" name="Prince Kumar Gupta" initials="PG" userId="f79231ddc0cc995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39B25-E57E-4E83-B764-753B9A16CC47}" v="16" dt="2024-02-25T14:58:44.809"/>
    <p1510:client id="{5E3D3371-1422-44D8-96FE-72230A19AA4F}" v="2" dt="2024-02-24T16:02:53.972"/>
  </p1510:revLst>
</p1510:revInfo>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78" d="100"/>
          <a:sy n="78" d="100"/>
        </p:scale>
        <p:origin x="840" y="62"/>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62"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56" Type="http://customschemas.google.com/relationships/presentationmetadata" Target="metadata"/></Relationships>
</file>

<file path=ppt/comments/modernComment_12F_80555B1E.xml><?xml version="1.0" encoding="utf-8"?>
<p188:cmLst xmlns:a="http://schemas.openxmlformats.org/drawingml/2006/main" xmlns:r="http://schemas.openxmlformats.org/officeDocument/2006/relationships" xmlns:p188="http://schemas.microsoft.com/office/powerpoint/2018/8/main">
  <p188:cm id="{3C05BBF6-57EE-412B-9289-CC6E2ED53CE3}" authorId="{897314AA-6DDD-53C3-5A6D-6C0B04DFD336}" created="2024-02-25T14:57:53.767">
    <ac:deMkLst xmlns:ac="http://schemas.microsoft.com/office/drawing/2013/main/command">
      <pc:docMk xmlns:pc="http://schemas.microsoft.com/office/powerpoint/2013/main/command"/>
      <pc:sldMk xmlns:pc="http://schemas.microsoft.com/office/powerpoint/2013/main/command" cId="2153077534" sldId="303"/>
      <ac:spMk id="3" creationId="{51447A37-2518-1EB3-7865-CDDFAFE86EE0}"/>
    </ac:deMkLst>
    <p188:txBody>
      <a:bodyPr/>
      <a:lstStyle/>
      <a:p>
        <a:r>
          <a:rPr lang="en-IN"/>
          <a:t>hhjh</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docs.google.com/document/d/17AuoozX3U84-V3EIM5Z6AxtrAHQQjChW/edit?usp=sharing&amp;ouid=114210815329541853364&amp;rtpof=true&amp;sd=true"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abirami-raghul-515214253/overlay/about-this-profile/" TargetMode="External"/><Relationship Id="rId3" Type="http://schemas.openxmlformats.org/officeDocument/2006/relationships/hyperlink" Target="https://www.linkedin.com/in/bharanikumardepuru/" TargetMode="External"/><Relationship Id="rId7" Type="http://schemas.openxmlformats.org/officeDocument/2006/relationships/image" Target="../media/image8.jpg"/><Relationship Id="rId2" Type="http://schemas.openxmlformats.org/officeDocument/2006/relationships/hyperlink" Target="https://www.linkedin.com/in/bharanikumardepuru/overlay/about-this-profile/" TargetMode="External"/><Relationship Id="rId1" Type="http://schemas.openxmlformats.org/officeDocument/2006/relationships/slideLayout" Target="../slideLayouts/slideLayout3.xml"/><Relationship Id="rId6" Type="http://schemas.openxmlformats.org/officeDocument/2006/relationships/hyperlink" Target="https://www.linkedin.com/in/sharat-manikonda/" TargetMode="External"/><Relationship Id="rId5" Type="http://schemas.openxmlformats.org/officeDocument/2006/relationships/image" Target="../media/image7.jpg"/><Relationship Id="rId4" Type="http://schemas.openxmlformats.org/officeDocument/2006/relationships/image" Target="../media/image6.jpeg"/><Relationship Id="rId9" Type="http://schemas.openxmlformats.org/officeDocument/2006/relationships/hyperlink" Target="https://www.linkedin.com/in/abirami-raghul-51521425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microsoft.com/office/2018/10/relationships/comments" Target="../comments/modernComment_12F_80555B1E.xml"/><Relationship Id="rId1" Type="http://schemas.openxmlformats.org/officeDocument/2006/relationships/slideLayout" Target="../slideLayouts/slideLayout3.xml"/><Relationship Id="rId5" Type="http://schemas.openxmlformats.org/officeDocument/2006/relationships/hyperlink" Target="https://www.linkedin.com/in/prince-kumargupta/" TargetMode="External"/><Relationship Id="rId4" Type="http://schemas.openxmlformats.org/officeDocument/2006/relationships/hyperlink" Target="https://www.linkedin.com/in/john-aishwarya/overlay/about-this-profil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45" y="96731"/>
            <a:ext cx="10547555" cy="820735"/>
          </a:xfrm>
        </p:spPr>
        <p:style>
          <a:lnRef idx="2">
            <a:schemeClr val="accent4">
              <a:shade val="15000"/>
            </a:schemeClr>
          </a:lnRef>
          <a:fillRef idx="1">
            <a:schemeClr val="accent4"/>
          </a:fillRef>
          <a:effectRef idx="0">
            <a:schemeClr val="accent4"/>
          </a:effectRef>
          <a:fontRef idx="minor">
            <a:schemeClr val="lt1"/>
          </a:fontRef>
        </p:style>
        <p:txBody>
          <a:bodyPr>
            <a:normAutofit/>
          </a:bodyPr>
          <a:lstStyle/>
          <a:p>
            <a:pPr algn="ctr"/>
            <a:r>
              <a:rPr lang="en-US" sz="3200" dirty="0">
                <a:latin typeface="Berlin Sans FB Demi" panose="020E0802020502020306" pitchFamily="34" charset="0"/>
              </a:rPr>
              <a:t>OPTIMIZATION OF KITITEM DISTRUBUTION</a:t>
            </a:r>
            <a:endParaRPr lang="en-IN" sz="3200" dirty="0">
              <a:latin typeface="Berlin Sans FB Demi" panose="020E0802020502020306" pitchFamily="34" charset="0"/>
            </a:endParaRPr>
          </a:p>
        </p:txBody>
      </p:sp>
      <p:sp>
        <p:nvSpPr>
          <p:cNvPr id="3" name="Text Placeholder 2"/>
          <p:cNvSpPr>
            <a:spLocks noGrp="1"/>
          </p:cNvSpPr>
          <p:nvPr>
            <p:ph type="body" idx="1"/>
          </p:nvPr>
        </p:nvSpPr>
        <p:spPr>
          <a:xfrm>
            <a:off x="540774" y="1185861"/>
            <a:ext cx="11012129" cy="5307013"/>
          </a:xfrm>
        </p:spPr>
        <p:txBody>
          <a:bodyPr/>
          <a:lstStyle/>
          <a:p>
            <a:endParaRPr lang="en-IN" dirty="0"/>
          </a:p>
        </p:txBody>
      </p:sp>
      <p:sp>
        <p:nvSpPr>
          <p:cNvPr id="4"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5" name="Google Shape;99;p2"/>
          <p:cNvPicPr preferRelativeResize="0"/>
          <p:nvPr/>
        </p:nvPicPr>
        <p:blipFill rotWithShape="1">
          <a:blip r:embed="rId2">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79EA518-B236-8044-4B35-8E49F268DF69}"/>
              </a:ext>
            </a:extLst>
          </p:cNvPr>
          <p:cNvPicPr>
            <a:picLocks noChangeAspect="1"/>
          </p:cNvPicPr>
          <p:nvPr/>
        </p:nvPicPr>
        <p:blipFill>
          <a:blip r:embed="rId4"/>
          <a:stretch>
            <a:fillRect/>
          </a:stretch>
        </p:blipFill>
        <p:spPr>
          <a:xfrm>
            <a:off x="1096931" y="1346385"/>
            <a:ext cx="3303095" cy="2271885"/>
          </a:xfrm>
          <a:prstGeom prst="rect">
            <a:avLst/>
          </a:prstGeom>
        </p:spPr>
      </p:pic>
      <p:pic>
        <p:nvPicPr>
          <p:cNvPr id="10" name="Picture 9">
            <a:extLst>
              <a:ext uri="{FF2B5EF4-FFF2-40B4-BE49-F238E27FC236}">
                <a16:creationId xmlns:a16="http://schemas.microsoft.com/office/drawing/2014/main" id="{33C0C756-6ED2-F65D-014E-91062E50F471}"/>
              </a:ext>
            </a:extLst>
          </p:cNvPr>
          <p:cNvPicPr>
            <a:picLocks noChangeAspect="1"/>
          </p:cNvPicPr>
          <p:nvPr/>
        </p:nvPicPr>
        <p:blipFill>
          <a:blip r:embed="rId5"/>
          <a:stretch>
            <a:fillRect/>
          </a:stretch>
        </p:blipFill>
        <p:spPr>
          <a:xfrm>
            <a:off x="7200854" y="1242716"/>
            <a:ext cx="3689210" cy="2870577"/>
          </a:xfrm>
          <a:prstGeom prst="rect">
            <a:avLst/>
          </a:prstGeom>
        </p:spPr>
      </p:pic>
      <p:pic>
        <p:nvPicPr>
          <p:cNvPr id="12" name="Picture 11">
            <a:extLst>
              <a:ext uri="{FF2B5EF4-FFF2-40B4-BE49-F238E27FC236}">
                <a16:creationId xmlns:a16="http://schemas.microsoft.com/office/drawing/2014/main" id="{3B48400C-F18C-0E3E-B014-08A9AD61C146}"/>
              </a:ext>
            </a:extLst>
          </p:cNvPr>
          <p:cNvPicPr>
            <a:picLocks noChangeAspect="1"/>
          </p:cNvPicPr>
          <p:nvPr/>
        </p:nvPicPr>
        <p:blipFill>
          <a:blip r:embed="rId6"/>
          <a:stretch>
            <a:fillRect/>
          </a:stretch>
        </p:blipFill>
        <p:spPr>
          <a:xfrm>
            <a:off x="4124847" y="4142115"/>
            <a:ext cx="3045236" cy="1917148"/>
          </a:xfrm>
          <a:prstGeom prst="rect">
            <a:avLst/>
          </a:prstGeom>
        </p:spPr>
      </p:pic>
    </p:spTree>
    <p:extLst>
      <p:ext uri="{BB962C8B-B14F-4D97-AF65-F5344CB8AC3E}">
        <p14:creationId xmlns:p14="http://schemas.microsoft.com/office/powerpoint/2010/main" val="23503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5E232DC-38CA-0EE2-8DC2-3458CDA73F40}"/>
              </a:ext>
            </a:extLst>
          </p:cNvPr>
          <p:cNvPicPr>
            <a:picLocks noChangeAspect="1"/>
          </p:cNvPicPr>
          <p:nvPr/>
        </p:nvPicPr>
        <p:blipFill>
          <a:blip r:embed="rId4"/>
          <a:stretch>
            <a:fillRect/>
          </a:stretch>
        </p:blipFill>
        <p:spPr>
          <a:xfrm>
            <a:off x="552450" y="2679221"/>
            <a:ext cx="4572000" cy="2826229"/>
          </a:xfrm>
          <a:prstGeom prst="rect">
            <a:avLst/>
          </a:prstGeom>
        </p:spPr>
      </p:pic>
      <p:sp>
        <p:nvSpPr>
          <p:cNvPr id="3" name="TextBox 2">
            <a:extLst>
              <a:ext uri="{FF2B5EF4-FFF2-40B4-BE49-F238E27FC236}">
                <a16:creationId xmlns:a16="http://schemas.microsoft.com/office/drawing/2014/main" id="{F4624A0F-953E-022B-8928-E445DDBED129}"/>
              </a:ext>
            </a:extLst>
          </p:cNvPr>
          <p:cNvSpPr txBox="1"/>
          <p:nvPr/>
        </p:nvSpPr>
        <p:spPr>
          <a:xfrm>
            <a:off x="552450" y="1042219"/>
            <a:ext cx="4267200" cy="1917961"/>
          </a:xfrm>
          <a:prstGeom prst="rect">
            <a:avLst/>
          </a:prstGeom>
          <a:noFill/>
        </p:spPr>
        <p:txBody>
          <a:bodyPr wrap="square" rtlCol="0">
            <a:spAutoFit/>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Stationary tests for KIT0000896</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 p-value: 0.004195433845132723</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 p-value: 0.1</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4479BE3E-CE4B-6AFA-C46A-00530CAC5B67}"/>
              </a:ext>
            </a:extLst>
          </p:cNvPr>
          <p:cNvSpPr txBox="1"/>
          <p:nvPr/>
        </p:nvSpPr>
        <p:spPr>
          <a:xfrm>
            <a:off x="7637448" y="1042219"/>
            <a:ext cx="4267201" cy="1557734"/>
          </a:xfrm>
          <a:prstGeom prst="rect">
            <a:avLst/>
          </a:prstGeom>
          <a:noFill/>
        </p:spPr>
        <p:txBody>
          <a:bodyPr wrap="square">
            <a:spAutoFit/>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Stationary tests for KIT0000897</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 p-value: 9.967147187920143e-06</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 p-value: 0.1</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a:extLst>
              <a:ext uri="{FF2B5EF4-FFF2-40B4-BE49-F238E27FC236}">
                <a16:creationId xmlns:a16="http://schemas.microsoft.com/office/drawing/2014/main" id="{BC23C58D-35D5-ABBE-7DCF-6FD7F5EC8465}"/>
              </a:ext>
            </a:extLst>
          </p:cNvPr>
          <p:cNvPicPr>
            <a:picLocks noChangeAspect="1"/>
          </p:cNvPicPr>
          <p:nvPr/>
        </p:nvPicPr>
        <p:blipFill>
          <a:blip r:embed="rId5"/>
          <a:stretch>
            <a:fillRect/>
          </a:stretch>
        </p:blipFill>
        <p:spPr>
          <a:xfrm>
            <a:off x="7285703" y="2679221"/>
            <a:ext cx="4353847" cy="2826229"/>
          </a:xfrm>
          <a:prstGeom prst="rect">
            <a:avLst/>
          </a:prstGeom>
        </p:spPr>
      </p:pic>
      <p:sp>
        <p:nvSpPr>
          <p:cNvPr id="8" name="TextBox 7">
            <a:extLst>
              <a:ext uri="{FF2B5EF4-FFF2-40B4-BE49-F238E27FC236}">
                <a16:creationId xmlns:a16="http://schemas.microsoft.com/office/drawing/2014/main" id="{1B219BCA-AAEA-E304-5BA2-8BAED08F30EE}"/>
              </a:ext>
            </a:extLst>
          </p:cNvPr>
          <p:cNvSpPr txBox="1"/>
          <p:nvPr/>
        </p:nvSpPr>
        <p:spPr>
          <a:xfrm>
            <a:off x="552450" y="5732206"/>
            <a:ext cx="9486285" cy="307777"/>
          </a:xfrm>
          <a:prstGeom prst="rect">
            <a:avLst/>
          </a:prstGeom>
          <a:noFill/>
        </p:spPr>
        <p:txBody>
          <a:bodyPr wrap="square" rtlCol="0">
            <a:spAutoFit/>
          </a:bodyPr>
          <a:lstStyle/>
          <a:p>
            <a:r>
              <a:rPr lang="en-US" dirty="0"/>
              <a:t>For every column you can refer to the word document </a:t>
            </a:r>
            <a:r>
              <a:rPr lang="en-US" dirty="0">
                <a:hlinkClick r:id="rId6"/>
              </a:rPr>
              <a:t>click me</a:t>
            </a:r>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94F6-216E-F2C9-619D-52FF8CD099C9}"/>
              </a:ext>
            </a:extLst>
          </p:cNvPr>
          <p:cNvSpPr>
            <a:spLocks noGrp="1"/>
          </p:cNvSpPr>
          <p:nvPr>
            <p:ph type="title"/>
          </p:nvPr>
        </p:nvSpPr>
        <p:spPr>
          <a:xfrm>
            <a:off x="838200" y="1"/>
            <a:ext cx="10515600" cy="835741"/>
          </a:xfrm>
        </p:spPr>
        <p:style>
          <a:lnRef idx="2">
            <a:schemeClr val="accent2">
              <a:shade val="15000"/>
            </a:schemeClr>
          </a:lnRef>
          <a:fillRef idx="1">
            <a:schemeClr val="accent2"/>
          </a:fillRef>
          <a:effectRef idx="0">
            <a:schemeClr val="accent2"/>
          </a:effectRef>
          <a:fontRef idx="minor">
            <a:schemeClr val="lt1"/>
          </a:fontRef>
        </p:style>
        <p:txBody>
          <a:bodyPr>
            <a:normAutofit/>
          </a:bodyPr>
          <a:lstStyle/>
          <a:p>
            <a:pPr algn="ctr"/>
            <a:r>
              <a:rPr lang="en-US" sz="4400" b="1" dirty="0">
                <a:latin typeface="Times New Roman"/>
                <a:ea typeface="Times New Roman"/>
                <a:cs typeface="Times New Roman"/>
                <a:sym typeface="Times New Roman"/>
              </a:rPr>
              <a:t>Model Building </a:t>
            </a:r>
            <a:endParaRPr lang="en-IN" dirty="0"/>
          </a:p>
        </p:txBody>
      </p:sp>
      <p:sp>
        <p:nvSpPr>
          <p:cNvPr id="3" name="Text Placeholder 2">
            <a:extLst>
              <a:ext uri="{FF2B5EF4-FFF2-40B4-BE49-F238E27FC236}">
                <a16:creationId xmlns:a16="http://schemas.microsoft.com/office/drawing/2014/main" id="{F82A71FB-5C7C-95F9-6329-8B97619CA77A}"/>
              </a:ext>
            </a:extLst>
          </p:cNvPr>
          <p:cNvSpPr>
            <a:spLocks noGrp="1"/>
          </p:cNvSpPr>
          <p:nvPr>
            <p:ph type="body" idx="1"/>
          </p:nvPr>
        </p:nvSpPr>
        <p:spPr>
          <a:xfrm>
            <a:off x="511277" y="983227"/>
            <a:ext cx="10842523" cy="5193738"/>
          </a:xfrm>
        </p:spPr>
        <p:txBody>
          <a:bodyPr>
            <a:normAutofit fontScale="92500" lnSpcReduction="10000"/>
          </a:bodyPr>
          <a:lstStyle/>
          <a:p>
            <a:r>
              <a:rPr lang="en-US" sz="2800" b="1" dirty="0">
                <a:solidFill>
                  <a:schemeClr val="dk1"/>
                </a:solidFill>
                <a:latin typeface="Times New Roman"/>
                <a:cs typeface="Times New Roman"/>
                <a:sym typeface="Georgia"/>
              </a:rPr>
              <a:t>Considered Models:</a:t>
            </a:r>
          </a:p>
          <a:p>
            <a:r>
              <a:rPr lang="en-IN" dirty="0"/>
              <a:t>Arima</a:t>
            </a:r>
          </a:p>
          <a:p>
            <a:r>
              <a:rPr lang="en-IN" dirty="0" err="1"/>
              <a:t>Sarima</a:t>
            </a:r>
            <a:endParaRPr lang="en-IN" dirty="0"/>
          </a:p>
          <a:p>
            <a:r>
              <a:rPr lang="en-IN" dirty="0" err="1"/>
              <a:t>Sarimax</a:t>
            </a:r>
            <a:endParaRPr lang="en-IN" dirty="0"/>
          </a:p>
          <a:p>
            <a:r>
              <a:rPr lang="en-IN" dirty="0" err="1"/>
              <a:t>ExponentialSmoothing</a:t>
            </a:r>
            <a:endParaRPr lang="en-IN" dirty="0"/>
          </a:p>
          <a:p>
            <a:r>
              <a:rPr lang="en-IN" b="0" i="0" dirty="0">
                <a:solidFill>
                  <a:srgbClr val="202124"/>
                </a:solidFill>
                <a:effectLst/>
                <a:latin typeface="Google Sans"/>
              </a:rPr>
              <a:t>Autoregressive Model</a:t>
            </a:r>
          </a:p>
          <a:p>
            <a:endParaRPr lang="en-IN" dirty="0">
              <a:solidFill>
                <a:srgbClr val="202124"/>
              </a:solidFill>
              <a:latin typeface="Google Sans"/>
            </a:endParaRPr>
          </a:p>
          <a:p>
            <a:pPr algn="l"/>
            <a:r>
              <a:rPr lang="en-US" sz="4400" b="1" dirty="0">
                <a:solidFill>
                  <a:schemeClr val="dk1"/>
                </a:solidFill>
                <a:latin typeface="Times New Roman"/>
                <a:cs typeface="Times New Roman"/>
                <a:sym typeface="Georgia"/>
              </a:rPr>
              <a:t>Approach</a:t>
            </a:r>
            <a:r>
              <a:rPr lang="en-US" sz="4400" b="1" dirty="0">
                <a:solidFill>
                  <a:srgbClr val="374151"/>
                </a:solidFill>
                <a:latin typeface="Söhne"/>
                <a:cs typeface="Times New Roman"/>
                <a:sym typeface="Georgia"/>
              </a:rPr>
              <a:t>:</a:t>
            </a:r>
            <a:endParaRPr lang="en-US" b="1" i="0" dirty="0">
              <a:solidFill>
                <a:srgbClr val="374151"/>
              </a:solidFill>
              <a:effectLst/>
              <a:latin typeface="Söhne"/>
            </a:endParaRPr>
          </a:p>
          <a:p>
            <a:pPr algn="l"/>
            <a:endParaRPr lang="en-US" sz="1050" b="1" i="0" dirty="0">
              <a:solidFill>
                <a:srgbClr val="374151"/>
              </a:solidFill>
              <a:effectLst/>
              <a:latin typeface="Söhne"/>
            </a:endParaRPr>
          </a:p>
          <a:p>
            <a:pPr algn="l"/>
            <a:r>
              <a:rPr lang="en-US" sz="2800" b="0" i="0" dirty="0">
                <a:solidFill>
                  <a:srgbClr val="374151"/>
                </a:solidFill>
                <a:effectLst/>
                <a:latin typeface="Söhne"/>
              </a:rPr>
              <a:t> Models were trained and validated using historical data, with a focus on minimizing overfitting.</a:t>
            </a:r>
          </a:p>
          <a:p>
            <a:endParaRPr lang="en-IN" dirty="0"/>
          </a:p>
        </p:txBody>
      </p:sp>
    </p:spTree>
    <p:extLst>
      <p:ext uri="{BB962C8B-B14F-4D97-AF65-F5344CB8AC3E}">
        <p14:creationId xmlns:p14="http://schemas.microsoft.com/office/powerpoint/2010/main" val="249403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EBB6-A59F-150D-2751-816C716CD391}"/>
              </a:ext>
            </a:extLst>
          </p:cNvPr>
          <p:cNvSpPr>
            <a:spLocks noGrp="1"/>
          </p:cNvSpPr>
          <p:nvPr>
            <p:ph type="title"/>
          </p:nvPr>
        </p:nvSpPr>
        <p:spPr>
          <a:xfrm>
            <a:off x="501445" y="167149"/>
            <a:ext cx="10852355" cy="855398"/>
          </a:xfrm>
        </p:spPr>
        <p:style>
          <a:lnRef idx="2">
            <a:schemeClr val="accent6">
              <a:shade val="15000"/>
            </a:schemeClr>
          </a:lnRef>
          <a:fillRef idx="1">
            <a:schemeClr val="accent6"/>
          </a:fillRef>
          <a:effectRef idx="0">
            <a:schemeClr val="accent6"/>
          </a:effectRef>
          <a:fontRef idx="minor">
            <a:schemeClr val="lt1"/>
          </a:fontRef>
        </p:style>
        <p:txBody>
          <a:bodyPr>
            <a:normAutofit/>
          </a:bodyPr>
          <a:lstStyle/>
          <a:p>
            <a:pPr algn="ctr"/>
            <a:r>
              <a:rPr lang="en-US" sz="4400" b="1" dirty="0">
                <a:latin typeface="Times New Roman"/>
                <a:ea typeface="Times New Roman"/>
                <a:cs typeface="Times New Roman"/>
                <a:sym typeface="Times New Roman"/>
              </a:rPr>
              <a:t>Model Deployment - </a:t>
            </a:r>
            <a:r>
              <a:rPr lang="en-US" sz="4400" b="1" dirty="0">
                <a:solidFill>
                  <a:schemeClr val="dk1"/>
                </a:solidFill>
                <a:latin typeface="Times New Roman"/>
                <a:ea typeface="Times New Roman"/>
                <a:cs typeface="Times New Roman"/>
                <a:sym typeface="Times New Roman"/>
              </a:rPr>
              <a:t>Strategy</a:t>
            </a:r>
            <a:endParaRPr lang="en-IN" dirty="0"/>
          </a:p>
        </p:txBody>
      </p:sp>
      <p:sp>
        <p:nvSpPr>
          <p:cNvPr id="3" name="Text Placeholder 2">
            <a:extLst>
              <a:ext uri="{FF2B5EF4-FFF2-40B4-BE49-F238E27FC236}">
                <a16:creationId xmlns:a16="http://schemas.microsoft.com/office/drawing/2014/main" id="{B65F2B25-6415-EB7C-A000-C001573F062C}"/>
              </a:ext>
            </a:extLst>
          </p:cNvPr>
          <p:cNvSpPr>
            <a:spLocks noGrp="1"/>
          </p:cNvSpPr>
          <p:nvPr>
            <p:ph type="body" idx="1"/>
          </p:nvPr>
        </p:nvSpPr>
        <p:spPr>
          <a:xfrm>
            <a:off x="393290" y="1170039"/>
            <a:ext cx="10960510" cy="5322836"/>
          </a:xfrm>
        </p:spPr>
        <p:txBody>
          <a:bodyPr/>
          <a:lstStyle/>
          <a:p>
            <a:r>
              <a:rPr lang="en-US" sz="2800" b="1" dirty="0">
                <a:solidFill>
                  <a:schemeClr val="dk1"/>
                </a:solidFill>
                <a:latin typeface="Times New Roman"/>
                <a:cs typeface="Times New Roman"/>
                <a:sym typeface="Georgia"/>
              </a:rPr>
              <a:t>Deployment Plan: </a:t>
            </a:r>
          </a:p>
          <a:p>
            <a:endParaRPr lang="en-US" sz="2800" b="1" dirty="0">
              <a:solidFill>
                <a:schemeClr val="dk1"/>
              </a:solidFill>
              <a:latin typeface="Times New Roman"/>
              <a:cs typeface="Times New Roman"/>
              <a:sym typeface="Georgia"/>
            </a:endParaRPr>
          </a:p>
          <a:p>
            <a:r>
              <a:rPr lang="en-US" sz="2800" dirty="0">
                <a:solidFill>
                  <a:schemeClr val="dk1"/>
                </a:solidFill>
                <a:latin typeface="Times New Roman"/>
                <a:cs typeface="Times New Roman"/>
                <a:sym typeface="Georgia"/>
              </a:rPr>
              <a:t>The deployment strategy involves integrating the model into the existing system, with a phased rollout plan.</a:t>
            </a:r>
          </a:p>
          <a:p>
            <a:endParaRPr lang="en-US" sz="2800" dirty="0">
              <a:solidFill>
                <a:schemeClr val="dk1"/>
              </a:solidFill>
              <a:latin typeface="Times New Roman"/>
              <a:cs typeface="Times New Roman"/>
              <a:sym typeface="Georgia"/>
            </a:endParaRPr>
          </a:p>
          <a:p>
            <a:r>
              <a:rPr lang="en-US" sz="2800" dirty="0">
                <a:solidFill>
                  <a:schemeClr val="dk1"/>
                </a:solidFill>
                <a:latin typeface="Times New Roman"/>
                <a:cs typeface="Times New Roman"/>
                <a:sym typeface="Georgia"/>
              </a:rPr>
              <a:t>And I deployed model in local </a:t>
            </a:r>
            <a:r>
              <a:rPr lang="en-IN" sz="2800" dirty="0">
                <a:solidFill>
                  <a:schemeClr val="dk1"/>
                </a:solidFill>
                <a:latin typeface="Times New Roman"/>
                <a:cs typeface="Times New Roman"/>
                <a:sym typeface="Georgia"/>
              </a:rPr>
              <a:t> free, open-source Python framework </a:t>
            </a:r>
            <a:r>
              <a:rPr lang="en-IN" sz="2800" dirty="0" err="1">
                <a:solidFill>
                  <a:schemeClr val="dk1"/>
                </a:solidFill>
                <a:latin typeface="Times New Roman"/>
                <a:cs typeface="Times New Roman"/>
                <a:sym typeface="Georgia"/>
              </a:rPr>
              <a:t>streamlit</a:t>
            </a:r>
            <a:endParaRPr lang="en-IN" sz="2800" dirty="0">
              <a:solidFill>
                <a:schemeClr val="dk1"/>
              </a:solidFill>
              <a:latin typeface="Times New Roman"/>
              <a:cs typeface="Times New Roman"/>
              <a:sym typeface="Georgia"/>
            </a:endParaRPr>
          </a:p>
          <a:p>
            <a:endParaRPr lang="en-IN" dirty="0"/>
          </a:p>
        </p:txBody>
      </p:sp>
      <p:pic>
        <p:nvPicPr>
          <p:cNvPr id="7" name="Picture 6">
            <a:extLst>
              <a:ext uri="{FF2B5EF4-FFF2-40B4-BE49-F238E27FC236}">
                <a16:creationId xmlns:a16="http://schemas.microsoft.com/office/drawing/2014/main" id="{C33E254F-77C7-C53B-5017-CBD3813170E0}"/>
              </a:ext>
            </a:extLst>
          </p:cNvPr>
          <p:cNvPicPr>
            <a:picLocks noChangeAspect="1"/>
          </p:cNvPicPr>
          <p:nvPr/>
        </p:nvPicPr>
        <p:blipFill>
          <a:blip r:embed="rId2"/>
          <a:stretch>
            <a:fillRect/>
          </a:stretch>
        </p:blipFill>
        <p:spPr>
          <a:xfrm>
            <a:off x="4404852" y="4768581"/>
            <a:ext cx="2694039" cy="1576801"/>
          </a:xfrm>
          <a:prstGeom prst="rect">
            <a:avLst/>
          </a:prstGeom>
        </p:spPr>
      </p:pic>
    </p:spTree>
    <p:extLst>
      <p:ext uri="{BB962C8B-B14F-4D97-AF65-F5344CB8AC3E}">
        <p14:creationId xmlns:p14="http://schemas.microsoft.com/office/powerpoint/2010/main" val="9107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8E0F-2EDF-D08E-2B05-10B11A6267E7}"/>
              </a:ext>
            </a:extLst>
          </p:cNvPr>
          <p:cNvSpPr>
            <a:spLocks noGrp="1"/>
          </p:cNvSpPr>
          <p:nvPr>
            <p:ph type="title"/>
          </p:nvPr>
        </p:nvSpPr>
        <p:spPr>
          <a:xfrm>
            <a:off x="560439" y="1"/>
            <a:ext cx="10793361" cy="1061883"/>
          </a:xfrm>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sz="4400" b="1" dirty="0">
                <a:latin typeface="Times New Roman"/>
                <a:ea typeface="Times New Roman"/>
                <a:cs typeface="Times New Roman"/>
                <a:sym typeface="Times New Roman"/>
              </a:rPr>
              <a:t>Screen shot of output </a:t>
            </a:r>
            <a:endParaRPr lang="en-IN" dirty="0"/>
          </a:p>
        </p:txBody>
      </p:sp>
      <p:sp>
        <p:nvSpPr>
          <p:cNvPr id="3" name="Text Placeholder 2">
            <a:extLst>
              <a:ext uri="{FF2B5EF4-FFF2-40B4-BE49-F238E27FC236}">
                <a16:creationId xmlns:a16="http://schemas.microsoft.com/office/drawing/2014/main" id="{74BCC193-4415-BB60-AAEA-53461223BD74}"/>
              </a:ext>
            </a:extLst>
          </p:cNvPr>
          <p:cNvSpPr>
            <a:spLocks noGrp="1"/>
          </p:cNvSpPr>
          <p:nvPr>
            <p:ph type="body" idx="1"/>
          </p:nvPr>
        </p:nvSpPr>
        <p:spPr>
          <a:xfrm>
            <a:off x="78658" y="1278193"/>
            <a:ext cx="12044516" cy="5579807"/>
          </a:xfrm>
        </p:spPr>
        <p:txBody>
          <a:bodyPr/>
          <a:lstStyle/>
          <a:p>
            <a:endParaRPr lang="en-IN" dirty="0"/>
          </a:p>
        </p:txBody>
      </p:sp>
      <p:pic>
        <p:nvPicPr>
          <p:cNvPr id="5" name="Picture 4">
            <a:extLst>
              <a:ext uri="{FF2B5EF4-FFF2-40B4-BE49-F238E27FC236}">
                <a16:creationId xmlns:a16="http://schemas.microsoft.com/office/drawing/2014/main" id="{D968CC98-0C2C-5511-570E-EF11F8F315DA}"/>
              </a:ext>
            </a:extLst>
          </p:cNvPr>
          <p:cNvPicPr>
            <a:picLocks noChangeAspect="1"/>
          </p:cNvPicPr>
          <p:nvPr/>
        </p:nvPicPr>
        <p:blipFill>
          <a:blip r:embed="rId2"/>
          <a:stretch>
            <a:fillRect/>
          </a:stretch>
        </p:blipFill>
        <p:spPr>
          <a:xfrm>
            <a:off x="78659" y="1278193"/>
            <a:ext cx="12034684" cy="5579807"/>
          </a:xfrm>
          <a:prstGeom prst="rect">
            <a:avLst/>
          </a:prstGeom>
        </p:spPr>
      </p:pic>
    </p:spTree>
    <p:extLst>
      <p:ext uri="{BB962C8B-B14F-4D97-AF65-F5344CB8AC3E}">
        <p14:creationId xmlns:p14="http://schemas.microsoft.com/office/powerpoint/2010/main" val="3144635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7861-03A5-1A98-F606-76E2C76816F3}"/>
              </a:ext>
            </a:extLst>
          </p:cNvPr>
          <p:cNvSpPr>
            <a:spLocks noGrp="1"/>
          </p:cNvSpPr>
          <p:nvPr>
            <p:ph type="title"/>
          </p:nvPr>
        </p:nvSpPr>
        <p:spPr>
          <a:xfrm>
            <a:off x="1081548" y="2"/>
            <a:ext cx="9733936" cy="1012722"/>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pPr algn="ctr"/>
            <a:r>
              <a:rPr lang="en-US" dirty="0">
                <a:sym typeface="Times New Roman"/>
              </a:rPr>
              <a:t>PROJECT LEDERSHIP</a:t>
            </a:r>
            <a:br>
              <a:rPr lang="en-US" dirty="0">
                <a:sym typeface="Times New Roman"/>
              </a:rPr>
            </a:br>
            <a:endParaRPr lang="en-IN" dirty="0"/>
          </a:p>
        </p:txBody>
      </p:sp>
      <p:sp>
        <p:nvSpPr>
          <p:cNvPr id="4" name="Google Shape;118;p4">
            <a:extLst>
              <a:ext uri="{FF2B5EF4-FFF2-40B4-BE49-F238E27FC236}">
                <a16:creationId xmlns:a16="http://schemas.microsoft.com/office/drawing/2014/main" id="{AA707046-3EB0-08FC-8036-5D9FE2E93AAB}"/>
              </a:ext>
            </a:extLst>
          </p:cNvPr>
          <p:cNvSpPr>
            <a:spLocks noGrp="1"/>
          </p:cNvSpPr>
          <p:nvPr>
            <p:ph type="body" idx="1"/>
          </p:nvPr>
        </p:nvSpPr>
        <p:spPr>
          <a:xfrm>
            <a:off x="3313470" y="1205991"/>
            <a:ext cx="3529782" cy="1170039"/>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114300" indent="0">
              <a:buNone/>
            </a:pPr>
            <a:r>
              <a:rPr lang="en-IN" sz="1400" dirty="0">
                <a:hlinkClick r:id="rId2">
                  <a:extLst>
                    <a:ext uri="{A12FA001-AC4F-418D-AE19-62706E023703}">
                      <ahyp:hlinkClr xmlns:ahyp="http://schemas.microsoft.com/office/drawing/2018/hyperlinkcolor" val="tx"/>
                    </a:ext>
                  </a:extLst>
                </a:hlinkClick>
              </a:rPr>
              <a:t>Bharani Kumar </a:t>
            </a:r>
            <a:r>
              <a:rPr lang="en-IN" sz="1400" dirty="0" err="1">
                <a:hlinkClick r:id="rId2">
                  <a:extLst>
                    <a:ext uri="{A12FA001-AC4F-418D-AE19-62706E023703}">
                      <ahyp:hlinkClr xmlns:ahyp="http://schemas.microsoft.com/office/drawing/2018/hyperlinkcolor" val="tx"/>
                    </a:ext>
                  </a:extLst>
                </a:hlinkClick>
              </a:rPr>
              <a:t>Depuru</a:t>
            </a:r>
            <a:endParaRPr lang="en-IN" sz="1400" dirty="0">
              <a:hlinkClick r:id="rId2">
                <a:extLst>
                  <a:ext uri="{A12FA001-AC4F-418D-AE19-62706E023703}">
                    <ahyp:hlinkClr xmlns:ahyp="http://schemas.microsoft.com/office/drawing/2018/hyperlinkcolor" val="tx"/>
                  </a:ext>
                </a:extLst>
              </a:hlinkClick>
            </a:endParaRPr>
          </a:p>
          <a:p>
            <a:pPr marL="0" marR="0" lvl="0" indent="0" algn="l" rtl="0">
              <a:lnSpc>
                <a:spcPct val="100000"/>
              </a:lnSpc>
              <a:spcBef>
                <a:spcPts val="0"/>
              </a:spcBef>
              <a:spcAft>
                <a:spcPts val="0"/>
              </a:spcAft>
              <a:buNone/>
            </a:pPr>
            <a:r>
              <a:rPr lang="en-IN" sz="1400" dirty="0"/>
              <a:t>Director &amp; Co-Founder at </a:t>
            </a:r>
            <a:r>
              <a:rPr lang="en-IN" sz="1400" dirty="0" err="1"/>
              <a:t>Innodatatics</a:t>
            </a:r>
            <a:endParaRPr lang="en-IN" sz="1400" dirty="0"/>
          </a:p>
          <a:p>
            <a:pPr marL="0" marR="0" lvl="0" indent="0" algn="l" rtl="0">
              <a:lnSpc>
                <a:spcPct val="100000"/>
              </a:lnSpc>
              <a:spcBef>
                <a:spcPts val="0"/>
              </a:spcBef>
              <a:spcAft>
                <a:spcPts val="0"/>
              </a:spcAft>
              <a:buNone/>
            </a:pPr>
            <a:r>
              <a:rPr lang="en-IN" sz="1400" dirty="0">
                <a:sym typeface="Times New Roman"/>
                <a:hlinkClick r:id="rId3"/>
              </a:rPr>
              <a:t>linkedin.com/in/</a:t>
            </a:r>
            <a:r>
              <a:rPr lang="en-IN" sz="1400" dirty="0" err="1">
                <a:sym typeface="Times New Roman"/>
                <a:hlinkClick r:id="rId3"/>
              </a:rPr>
              <a:t>bharanikumardepuru</a:t>
            </a:r>
            <a:r>
              <a:rPr lang="en-IN" sz="1400" dirty="0">
                <a:sym typeface="Times New Roman"/>
                <a:hlinkClick r:id="rId3"/>
              </a:rPr>
              <a:t>/</a:t>
            </a:r>
            <a:endParaRPr sz="1400" dirty="0">
              <a:sym typeface="Times New Roman"/>
            </a:endParaRPr>
          </a:p>
        </p:txBody>
      </p:sp>
      <p:pic>
        <p:nvPicPr>
          <p:cNvPr id="5" name="Google Shape;117;p4">
            <a:extLst>
              <a:ext uri="{FF2B5EF4-FFF2-40B4-BE49-F238E27FC236}">
                <a16:creationId xmlns:a16="http://schemas.microsoft.com/office/drawing/2014/main" id="{5803E0E6-0C1E-2E56-AE45-BFD27A74AB9B}"/>
              </a:ext>
            </a:extLst>
          </p:cNvPr>
          <p:cNvPicPr preferRelativeResize="0"/>
          <p:nvPr/>
        </p:nvPicPr>
        <p:blipFill>
          <a:blip r:embed="rId4"/>
          <a:srcRect t="694" b="694"/>
          <a:stretch/>
        </p:blipFill>
        <p:spPr>
          <a:xfrm>
            <a:off x="1296127" y="1205991"/>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6" name="Google Shape;117;p4">
            <a:extLst>
              <a:ext uri="{FF2B5EF4-FFF2-40B4-BE49-F238E27FC236}">
                <a16:creationId xmlns:a16="http://schemas.microsoft.com/office/drawing/2014/main" id="{8400645A-60BF-E6A4-0208-B89529DC1D0A}"/>
              </a:ext>
            </a:extLst>
          </p:cNvPr>
          <p:cNvPicPr preferRelativeResize="0"/>
          <p:nvPr/>
        </p:nvPicPr>
        <p:blipFill rotWithShape="1">
          <a:blip r:embed="rId5">
            <a:alphaModFix/>
          </a:blip>
          <a:srcRect/>
          <a:stretch/>
        </p:blipFill>
        <p:spPr>
          <a:xfrm>
            <a:off x="1296127" y="2753027"/>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7" name="Google Shape;118;p4">
            <a:extLst>
              <a:ext uri="{FF2B5EF4-FFF2-40B4-BE49-F238E27FC236}">
                <a16:creationId xmlns:a16="http://schemas.microsoft.com/office/drawing/2014/main" id="{71D5D96E-AB08-F6FC-30F2-78FA653E86AB}"/>
              </a:ext>
            </a:extLst>
          </p:cNvPr>
          <p:cNvSpPr/>
          <p:nvPr/>
        </p:nvSpPr>
        <p:spPr>
          <a:xfrm>
            <a:off x="3226242" y="2905449"/>
            <a:ext cx="3931641" cy="1096279"/>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dirty="0">
                <a:sym typeface="Times New Roman"/>
              </a:rPr>
              <a:t>Sharat Manikonda</a:t>
            </a:r>
            <a:endParaRPr dirty="0">
              <a:sym typeface="Times New Roman"/>
            </a:endParaRPr>
          </a:p>
          <a:p>
            <a:pPr marL="0" marR="0" lvl="0" indent="0" algn="l" rtl="0">
              <a:lnSpc>
                <a:spcPct val="100000"/>
              </a:lnSpc>
              <a:spcBef>
                <a:spcPts val="0"/>
              </a:spcBef>
              <a:spcAft>
                <a:spcPts val="0"/>
              </a:spcAft>
              <a:buNone/>
            </a:pPr>
            <a:r>
              <a:rPr lang="en-US" dirty="0">
                <a:sym typeface="Times New Roman"/>
              </a:rPr>
              <a:t>Director at </a:t>
            </a:r>
            <a:r>
              <a:rPr lang="en-US" dirty="0" err="1">
                <a:sym typeface="Times New Roman"/>
              </a:rPr>
              <a:t>Innodatatics</a:t>
            </a:r>
            <a:r>
              <a:rPr lang="en-US" dirty="0">
                <a:sym typeface="Times New Roman"/>
              </a:rPr>
              <a:t> and Sponsor</a:t>
            </a:r>
            <a:endParaRPr dirty="0">
              <a:sym typeface="Times New Roman"/>
            </a:endParaRPr>
          </a:p>
          <a:p>
            <a:pPr marL="0" marR="0" lvl="0" indent="0" algn="l" rtl="0">
              <a:lnSpc>
                <a:spcPct val="100000"/>
              </a:lnSpc>
              <a:spcBef>
                <a:spcPts val="0"/>
              </a:spcBef>
              <a:spcAft>
                <a:spcPts val="0"/>
              </a:spcAft>
              <a:buNone/>
            </a:pPr>
            <a:r>
              <a:rPr lang="en-US" dirty="0">
                <a:sym typeface="Times New Roman"/>
              </a:rPr>
              <a:t>linkedin.com/</a:t>
            </a:r>
            <a:r>
              <a:rPr lang="en-US" dirty="0">
                <a:sym typeface="Times New Roman"/>
                <a:hlinkClick r:id="rId6"/>
              </a:rPr>
              <a:t>in</a:t>
            </a:r>
            <a:r>
              <a:rPr lang="en-US" dirty="0">
                <a:sym typeface="Times New Roman"/>
              </a:rPr>
              <a:t>/</a:t>
            </a:r>
            <a:r>
              <a:rPr lang="en-US" dirty="0" err="1">
                <a:sym typeface="Times New Roman"/>
              </a:rPr>
              <a:t>sharat-manikonda</a:t>
            </a:r>
            <a:r>
              <a:rPr lang="en-US" dirty="0">
                <a:sym typeface="Times New Roman"/>
              </a:rPr>
              <a:t>/</a:t>
            </a:r>
            <a:endParaRPr dirty="0">
              <a:sym typeface="Times New Roman"/>
            </a:endParaRPr>
          </a:p>
        </p:txBody>
      </p:sp>
      <p:pic>
        <p:nvPicPr>
          <p:cNvPr id="9" name="Picture 8">
            <a:extLst>
              <a:ext uri="{FF2B5EF4-FFF2-40B4-BE49-F238E27FC236}">
                <a16:creationId xmlns:a16="http://schemas.microsoft.com/office/drawing/2014/main" id="{7037F9AD-758D-5811-160C-46CE01F77BC9}"/>
              </a:ext>
            </a:extLst>
          </p:cNvPr>
          <p:cNvPicPr>
            <a:picLocks noChangeAspect="1"/>
          </p:cNvPicPr>
          <p:nvPr/>
        </p:nvPicPr>
        <p:blipFill>
          <a:blip r:embed="rId7"/>
          <a:stretch>
            <a:fillRect/>
          </a:stretch>
        </p:blipFill>
        <p:spPr>
          <a:xfrm>
            <a:off x="1204925" y="4540045"/>
            <a:ext cx="1555228" cy="15552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Google Shape;118;p4">
            <a:extLst>
              <a:ext uri="{FF2B5EF4-FFF2-40B4-BE49-F238E27FC236}">
                <a16:creationId xmlns:a16="http://schemas.microsoft.com/office/drawing/2014/main" id="{AB20706B-507C-B53C-10BC-E221C4C7BE6D}"/>
              </a:ext>
            </a:extLst>
          </p:cNvPr>
          <p:cNvSpPr/>
          <p:nvPr/>
        </p:nvSpPr>
        <p:spPr>
          <a:xfrm>
            <a:off x="3245907" y="4540045"/>
            <a:ext cx="3931641" cy="1325753"/>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algn="l" fontAlgn="ctr"/>
            <a:r>
              <a:rPr lang="en-IN" b="1" i="0" dirty="0" err="1">
                <a:effectLst/>
                <a:latin typeface="-apple-system"/>
                <a:hlinkClick r:id="rId8"/>
              </a:rPr>
              <a:t>Abirami</a:t>
            </a:r>
            <a:r>
              <a:rPr lang="en-IN" b="1" i="0" dirty="0">
                <a:effectLst/>
                <a:latin typeface="-apple-system"/>
                <a:hlinkClick r:id="rId8"/>
              </a:rPr>
              <a:t> Raghul</a:t>
            </a:r>
          </a:p>
          <a:p>
            <a:r>
              <a:rPr lang="en-IN" b="0" i="0" dirty="0">
                <a:effectLst/>
                <a:latin typeface="-apple-system"/>
              </a:rPr>
              <a:t>Associate Data Scientist @INNODATATICS</a:t>
            </a:r>
          </a:p>
          <a:p>
            <a:r>
              <a:rPr lang="en-IN" dirty="0">
                <a:sym typeface="Times New Roman"/>
                <a:hlinkClick r:id="rId9"/>
              </a:rPr>
              <a:t>https://www.linkedin.com/in/abirami-raghul-515214253/</a:t>
            </a:r>
            <a:endParaRPr dirty="0">
              <a:sym typeface="Times New Roman"/>
            </a:endParaRPr>
          </a:p>
        </p:txBody>
      </p:sp>
    </p:spTree>
    <p:extLst>
      <p:ext uri="{BB962C8B-B14F-4D97-AF65-F5344CB8AC3E}">
        <p14:creationId xmlns:p14="http://schemas.microsoft.com/office/powerpoint/2010/main" val="228133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1CC3-32C4-399E-DE3A-DDE411B79E18}"/>
              </a:ext>
            </a:extLst>
          </p:cNvPr>
          <p:cNvSpPr>
            <a:spLocks noGrp="1"/>
          </p:cNvSpPr>
          <p:nvPr>
            <p:ph type="title"/>
          </p:nvPr>
        </p:nvSpPr>
        <p:spPr>
          <a:xfrm>
            <a:off x="501445" y="1"/>
            <a:ext cx="10852355" cy="1229031"/>
          </a:xfrm>
        </p:spPr>
        <p:style>
          <a:lnRef idx="1">
            <a:schemeClr val="accent2"/>
          </a:lnRef>
          <a:fillRef idx="3">
            <a:schemeClr val="accent2"/>
          </a:fillRef>
          <a:effectRef idx="2">
            <a:schemeClr val="accent2"/>
          </a:effectRef>
          <a:fontRef idx="minor">
            <a:schemeClr val="lt1"/>
          </a:fontRef>
        </p:style>
        <p:txBody>
          <a:bodyPr/>
          <a:lstStyle/>
          <a:p>
            <a:pPr algn="ctr"/>
            <a:r>
              <a:rPr lang="en-US" dirty="0"/>
              <a:t>TEAM MEMBERS</a:t>
            </a:r>
            <a:endParaRPr lang="en-IN" dirty="0"/>
          </a:p>
        </p:txBody>
      </p:sp>
      <p:pic>
        <p:nvPicPr>
          <p:cNvPr id="5" name="Google Shape;117;p4">
            <a:extLst>
              <a:ext uri="{FF2B5EF4-FFF2-40B4-BE49-F238E27FC236}">
                <a16:creationId xmlns:a16="http://schemas.microsoft.com/office/drawing/2014/main" id="{3549A698-732A-DD44-3E05-BE20BCA0CED4}"/>
              </a:ext>
            </a:extLst>
          </p:cNvPr>
          <p:cNvPicPr preferRelativeResize="0"/>
          <p:nvPr/>
        </p:nvPicPr>
        <p:blipFill>
          <a:blip r:embed="rId3"/>
          <a:srcRect t="20050" b="20050"/>
          <a:stretch/>
        </p:blipFill>
        <p:spPr>
          <a:xfrm>
            <a:off x="226142" y="1317524"/>
            <a:ext cx="3303638" cy="1858296"/>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6" name="Google Shape;118;p4">
            <a:extLst>
              <a:ext uri="{FF2B5EF4-FFF2-40B4-BE49-F238E27FC236}">
                <a16:creationId xmlns:a16="http://schemas.microsoft.com/office/drawing/2014/main" id="{D1A945A6-715D-DA41-4AE4-05D658BC9A5A}"/>
              </a:ext>
            </a:extLst>
          </p:cNvPr>
          <p:cNvSpPr>
            <a:spLocks noGrp="1"/>
          </p:cNvSpPr>
          <p:nvPr>
            <p:ph type="body" idx="1"/>
          </p:nvPr>
        </p:nvSpPr>
        <p:spPr>
          <a:xfrm>
            <a:off x="4012950" y="1317524"/>
            <a:ext cx="5602998" cy="2300747"/>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algn="l" fontAlgn="ctr"/>
            <a:r>
              <a:rPr lang="en-IN" dirty="0">
                <a:hlinkClick r:id="rId4">
                  <a:extLst>
                    <a:ext uri="{A12FA001-AC4F-418D-AE19-62706E023703}">
                      <ahyp:hlinkClr xmlns:ahyp="http://schemas.microsoft.com/office/drawing/2018/hyperlinkcolor" val="tx"/>
                    </a:ext>
                  </a:extLst>
                </a:hlinkClick>
              </a:rPr>
              <a:t> </a:t>
            </a:r>
            <a:r>
              <a:rPr lang="en-IN" sz="1200" dirty="0">
                <a:hlinkClick r:id="rId4">
                  <a:extLst>
                    <a:ext uri="{A12FA001-AC4F-418D-AE19-62706E023703}">
                      <ahyp:hlinkClr xmlns:ahyp="http://schemas.microsoft.com/office/drawing/2018/hyperlinkcolor" val="tx"/>
                    </a:ext>
                  </a:extLst>
                </a:hlinkClick>
              </a:rPr>
              <a:t>Prince Kumar Gupta</a:t>
            </a:r>
          </a:p>
          <a:p>
            <a:pPr fontAlgn="ctr"/>
            <a:r>
              <a:rPr lang="en-IN" sz="1200" dirty="0">
                <a:hlinkClick r:id="rId4">
                  <a:extLst>
                    <a:ext uri="{A12FA001-AC4F-418D-AE19-62706E023703}">
                      <ahyp:hlinkClr xmlns:ahyp="http://schemas.microsoft.com/office/drawing/2018/hyperlinkcolor" val="tx"/>
                    </a:ext>
                  </a:extLst>
                </a:hlinkClick>
              </a:rPr>
              <a:t>Aspiring Data Scientist</a:t>
            </a:r>
          </a:p>
          <a:p>
            <a:r>
              <a:rPr lang="en-IN" sz="1200" b="0" i="0" dirty="0">
                <a:effectLst/>
                <a:latin typeface="-apple-system"/>
              </a:rPr>
              <a:t>linkedin.com/in/</a:t>
            </a:r>
            <a:r>
              <a:rPr lang="en-IN" sz="1200" b="0" i="0" dirty="0">
                <a:effectLst/>
                <a:latin typeface="-apple-system"/>
                <a:hlinkClick r:id="rId5"/>
              </a:rPr>
              <a:t>prince-</a:t>
            </a:r>
            <a:r>
              <a:rPr lang="en-IN" sz="1200" b="0" i="0" dirty="0" err="1">
                <a:effectLst/>
                <a:latin typeface="-apple-system"/>
                <a:hlinkClick r:id="rId5"/>
              </a:rPr>
              <a:t>kumargupta</a:t>
            </a:r>
            <a:r>
              <a:rPr lang="en-IN" sz="1200" b="0" i="0" dirty="0">
                <a:effectLst/>
                <a:latin typeface="-apple-system"/>
              </a:rPr>
              <a:t>/</a:t>
            </a:r>
            <a:endParaRPr sz="1200" dirty="0">
              <a:sym typeface="Times New Roman"/>
            </a:endParaRPr>
          </a:p>
        </p:txBody>
      </p:sp>
    </p:spTree>
    <p:extLst>
      <p:ext uri="{BB962C8B-B14F-4D97-AF65-F5344CB8AC3E}">
        <p14:creationId xmlns:p14="http://schemas.microsoft.com/office/powerpoint/2010/main" val="215307753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76981" y="56743"/>
            <a:ext cx="10501894" cy="535440"/>
          </a:xfrm>
          <a:prstGeom prst="rect">
            <a:avLst/>
          </a:prstGeom>
          <a:ln/>
        </p:spPr>
        <p:style>
          <a:lnRef idx="3">
            <a:schemeClr val="lt1"/>
          </a:lnRef>
          <a:fillRef idx="1">
            <a:schemeClr val="accent2"/>
          </a:fillRef>
          <a:effectRef idx="1">
            <a:schemeClr val="accent2"/>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142" name="Google Shape;142;gf3a8d4be09_2_180"/>
          <p:cNvSpPr txBox="1"/>
          <p:nvPr/>
        </p:nvSpPr>
        <p:spPr>
          <a:xfrm>
            <a:off x="393290" y="1149377"/>
            <a:ext cx="11023834" cy="417342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Business Objective</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Business Constraints</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Project Architecture</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Data Collection</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Exploratory Data Analysis</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Data Visualization</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Model Building</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Evaluation</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Deployment</a:t>
            </a:r>
            <a:endParaRPr sz="3200" i="1"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02" y="103828"/>
            <a:ext cx="10468897" cy="609426"/>
          </a:xfrm>
        </p:spPr>
        <p:style>
          <a:lnRef idx="1">
            <a:schemeClr val="accent5"/>
          </a:lnRef>
          <a:fillRef idx="3">
            <a:schemeClr val="accent5"/>
          </a:fillRef>
          <a:effectRef idx="2">
            <a:schemeClr val="accent5"/>
          </a:effectRef>
          <a:fontRef idx="minor">
            <a:schemeClr val="lt1"/>
          </a:fontRef>
        </p:style>
        <p:txBody>
          <a:bodyPr/>
          <a:lstStyle/>
          <a:p>
            <a:pPr algn="ct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lang="en-IN" sz="3200" b="1" dirty="0">
              <a:latin typeface="Times New Roman"/>
              <a:ea typeface="Times New Roman"/>
              <a:cs typeface="Times New Roman"/>
            </a:endParaRPr>
          </a:p>
        </p:txBody>
      </p:sp>
      <p:pic>
        <p:nvPicPr>
          <p:cNvPr id="3" name="Picture 2" descr="360DigiTMG Reviews - 52 Reviews of 360digitmg.com | Sitejab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E5C3BF-D0AC-7DCD-2D1F-C5413D4C9864}"/>
              </a:ext>
            </a:extLst>
          </p:cNvPr>
          <p:cNvSpPr txBox="1"/>
          <p:nvPr/>
        </p:nvSpPr>
        <p:spPr>
          <a:xfrm>
            <a:off x="963561" y="1720645"/>
            <a:ext cx="9586452" cy="2308324"/>
          </a:xfrm>
          <a:prstGeom prst="rect">
            <a:avLst/>
          </a:prstGeom>
          <a:noFill/>
        </p:spPr>
        <p:txBody>
          <a:bodyPr wrap="square">
            <a:spAutoFit/>
          </a:bodyPr>
          <a:lstStyle/>
          <a:p>
            <a:r>
              <a:rPr lang="en-IN" sz="3600" i="1" dirty="0"/>
              <a:t>A Leading automotive Manufacturer, facing difficulty in efficiently sourcing and providing unique kit items from various vendors to meet customer demands.</a:t>
            </a:r>
          </a:p>
        </p:txBody>
      </p:sp>
    </p:spTree>
    <p:extLst>
      <p:ext uri="{BB962C8B-B14F-4D97-AF65-F5344CB8AC3E}">
        <p14:creationId xmlns:p14="http://schemas.microsoft.com/office/powerpoint/2010/main" val="129193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383458" y="126276"/>
            <a:ext cx="10506606" cy="535440"/>
          </a:xfrm>
          <a:prstGeom prst="rect">
            <a:avLst/>
          </a:prstGeom>
          <a:ln/>
        </p:spPr>
        <p:style>
          <a:lnRef idx="1">
            <a:schemeClr val="accent2"/>
          </a:lnRef>
          <a:fillRef idx="3">
            <a:schemeClr val="accent2"/>
          </a:fillRef>
          <a:effectRef idx="2">
            <a:schemeClr val="accent2"/>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0CB3FD-1629-C529-267D-9C15F86E0717}"/>
              </a:ext>
            </a:extLst>
          </p:cNvPr>
          <p:cNvSpPr txBox="1"/>
          <p:nvPr/>
        </p:nvSpPr>
        <p:spPr>
          <a:xfrm>
            <a:off x="601438" y="1012954"/>
            <a:ext cx="10903973" cy="4832092"/>
          </a:xfrm>
          <a:prstGeom prst="rect">
            <a:avLst/>
          </a:prstGeom>
          <a:noFill/>
        </p:spPr>
        <p:txBody>
          <a:bodyPr wrap="square">
            <a:spAutoFit/>
          </a:bodyPr>
          <a:lstStyle/>
          <a:p>
            <a:pPr algn="l"/>
            <a:r>
              <a:rPr lang="en-US" b="1" i="0" dirty="0">
                <a:solidFill>
                  <a:srgbClr val="0D0D0D"/>
                </a:solidFill>
                <a:effectLst/>
                <a:latin typeface="Söhne"/>
              </a:rPr>
              <a:t>Overview:</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Objective:</a:t>
            </a:r>
            <a:r>
              <a:rPr lang="en-US" b="0" i="0" dirty="0">
                <a:solidFill>
                  <a:srgbClr val="0D0D0D"/>
                </a:solidFill>
                <a:effectLst/>
                <a:latin typeface="Söhne"/>
              </a:rPr>
              <a:t> Enhance the efficiency of kit item distribution for a leading automotive manufacturer.</a:t>
            </a:r>
          </a:p>
          <a:p>
            <a:pPr algn="l">
              <a:buFont typeface="Arial" panose="020B0604020202020204" pitchFamily="34" charset="0"/>
              <a:buChar char="•"/>
            </a:pPr>
            <a:r>
              <a:rPr lang="en-US" b="1" i="0" dirty="0">
                <a:solidFill>
                  <a:srgbClr val="0D0D0D"/>
                </a:solidFill>
                <a:effectLst/>
                <a:latin typeface="Söhne"/>
              </a:rPr>
              <a:t>Challenge:</a:t>
            </a:r>
            <a:r>
              <a:rPr lang="en-US" b="0" i="0" dirty="0">
                <a:solidFill>
                  <a:srgbClr val="0D0D0D"/>
                </a:solidFill>
                <a:effectLst/>
                <a:latin typeface="Söhne"/>
              </a:rPr>
              <a:t> Difficulty in efficiently sourcing and providing unique kit items from various vendors to meet customer demands.</a:t>
            </a:r>
          </a:p>
          <a:p>
            <a:pPr algn="l"/>
            <a:r>
              <a:rPr lang="en-US" b="1" i="0" dirty="0">
                <a:solidFill>
                  <a:srgbClr val="0D0D0D"/>
                </a:solidFill>
                <a:effectLst/>
                <a:latin typeface="Söhne"/>
              </a:rPr>
              <a:t>Scope:</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Optimization Focus: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Maximize efficient kit delivery.</a:t>
            </a:r>
          </a:p>
          <a:p>
            <a:pPr marL="742950" lvl="1" indent="-285750" algn="l">
              <a:buFont typeface="+mj-lt"/>
              <a:buAutoNum type="arabicPeriod"/>
            </a:pPr>
            <a:r>
              <a:rPr lang="en-US" b="0" i="0" dirty="0">
                <a:solidFill>
                  <a:srgbClr val="0D0D0D"/>
                </a:solidFill>
                <a:effectLst/>
                <a:latin typeface="Söhne"/>
              </a:rPr>
              <a:t>Maximize the supply consistency.</a:t>
            </a:r>
          </a:p>
          <a:p>
            <a:pPr algn="l">
              <a:buFont typeface="+mj-lt"/>
              <a:buAutoNum type="arabicPeriod"/>
            </a:pPr>
            <a:r>
              <a:rPr lang="en-US" b="1" i="0" dirty="0">
                <a:solidFill>
                  <a:srgbClr val="0D0D0D"/>
                </a:solidFill>
                <a:effectLst/>
                <a:latin typeface="Söhne"/>
              </a:rPr>
              <a:t>Success Criteria:</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Business Success Criteria:</a:t>
            </a: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Minimize delay by at least 10%.</a:t>
            </a:r>
          </a:p>
          <a:p>
            <a:pPr marL="742950" lvl="1" indent="-285750" algn="l">
              <a:buFont typeface="+mj-lt"/>
              <a:buAutoNum type="arabicPeriod"/>
            </a:pPr>
            <a:r>
              <a:rPr lang="en-US" b="1" i="0" dirty="0">
                <a:solidFill>
                  <a:srgbClr val="0D0D0D"/>
                </a:solidFill>
                <a:effectLst/>
                <a:latin typeface="Söhne"/>
              </a:rPr>
              <a:t>Machine Learning Success Criteria:</a:t>
            </a: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Achieve an accuracy of 90%.</a:t>
            </a:r>
          </a:p>
          <a:p>
            <a:pPr marL="742950" lvl="1" indent="-285750" algn="l">
              <a:buFont typeface="+mj-lt"/>
              <a:buAutoNum type="arabicPeriod"/>
            </a:pPr>
            <a:r>
              <a:rPr lang="en-US" b="1" i="0" dirty="0">
                <a:solidFill>
                  <a:srgbClr val="0D0D0D"/>
                </a:solidFill>
                <a:effectLst/>
                <a:latin typeface="Söhne"/>
              </a:rPr>
              <a:t>Economic Success Criteria:</a:t>
            </a: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Achieve cost savings of at least $1M.</a:t>
            </a:r>
          </a:p>
          <a:p>
            <a:pPr algn="l">
              <a:buFont typeface="+mj-lt"/>
              <a:buAutoNum type="arabicPeriod"/>
            </a:pPr>
            <a:r>
              <a:rPr lang="en-US" b="1" i="0" dirty="0">
                <a:solidFill>
                  <a:srgbClr val="0D0D0D"/>
                </a:solidFill>
                <a:effectLst/>
                <a:latin typeface="Söhne"/>
              </a:rPr>
              <a:t>Approach:</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Analyze current distribution processes and identify bottlenecks.</a:t>
            </a:r>
          </a:p>
          <a:p>
            <a:pPr marL="742950" lvl="1" indent="-285750" algn="l">
              <a:buFont typeface="+mj-lt"/>
              <a:buAutoNum type="arabicPeriod"/>
            </a:pPr>
            <a:r>
              <a:rPr lang="en-US" b="0" i="0" dirty="0">
                <a:solidFill>
                  <a:srgbClr val="0D0D0D"/>
                </a:solidFill>
                <a:effectLst/>
                <a:latin typeface="Söhne"/>
              </a:rPr>
              <a:t>Implement machine learning algorithms for demand forecasting and inventory optimization.</a:t>
            </a:r>
          </a:p>
          <a:p>
            <a:pPr marL="742950" lvl="1" indent="-285750" algn="l">
              <a:buFont typeface="+mj-lt"/>
              <a:buAutoNum type="arabicPeriod"/>
            </a:pPr>
            <a:r>
              <a:rPr lang="en-US" b="0" i="0" dirty="0">
                <a:solidFill>
                  <a:srgbClr val="0D0D0D"/>
                </a:solidFill>
                <a:effectLst/>
                <a:latin typeface="Söhne"/>
              </a:rPr>
              <a:t>Develop efficient vendor management strategies.</a:t>
            </a:r>
          </a:p>
          <a:p>
            <a:pPr algn="l">
              <a:buFont typeface="+mj-lt"/>
              <a:buAutoNum type="arabicPeriod"/>
            </a:pPr>
            <a:r>
              <a:rPr lang="en-US" b="1" i="0" dirty="0">
                <a:solidFill>
                  <a:srgbClr val="0D0D0D"/>
                </a:solidFill>
                <a:effectLst/>
                <a:latin typeface="Söhne"/>
              </a:rPr>
              <a:t>Deliverables: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Optimized distribution model.</a:t>
            </a:r>
          </a:p>
          <a:p>
            <a:pPr marL="742950" lvl="1" indent="-285750" algn="l">
              <a:buFont typeface="+mj-lt"/>
              <a:buAutoNum type="arabicPeriod"/>
            </a:pPr>
            <a:r>
              <a:rPr lang="en-US" b="0" i="0" dirty="0">
                <a:solidFill>
                  <a:srgbClr val="0D0D0D"/>
                </a:solidFill>
                <a:effectLst/>
                <a:latin typeface="Söhne"/>
              </a:rPr>
              <a:t>Machine learning algorithms for demand forecasting.</a:t>
            </a:r>
          </a:p>
          <a:p>
            <a:pPr marL="742950" lvl="1" indent="-285750" algn="l">
              <a:buFont typeface="+mj-lt"/>
              <a:buAutoNum type="arabicPeriod"/>
            </a:pPr>
            <a:r>
              <a:rPr lang="en-US" b="0" i="0" dirty="0">
                <a:solidFill>
                  <a:srgbClr val="0D0D0D"/>
                </a:solidFill>
                <a:effectLst/>
                <a:latin typeface="Söhne"/>
              </a:rPr>
              <a:t>Vendor management framework.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353961" y="128254"/>
            <a:ext cx="10962967" cy="535440"/>
          </a:xfrm>
          <a:prstGeom prst="rect">
            <a:avLst/>
          </a:prstGeom>
          <a:ln/>
        </p:spPr>
        <p:style>
          <a:lnRef idx="3">
            <a:schemeClr val="lt1"/>
          </a:lnRef>
          <a:fillRef idx="1">
            <a:schemeClr val="accent4"/>
          </a:fillRef>
          <a:effectRef idx="1">
            <a:schemeClr val="accent4"/>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919" y="5896947"/>
            <a:ext cx="2277039" cy="808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8FBB1E9-2A61-0074-EE6B-A3BA7F060E7B}"/>
              </a:ext>
            </a:extLst>
          </p:cNvPr>
          <p:cNvGraphicFramePr>
            <a:graphicFrameLocks noGrp="1"/>
          </p:cNvGraphicFramePr>
          <p:nvPr>
            <p:extLst>
              <p:ext uri="{D42A27DB-BD31-4B8C-83A1-F6EECF244321}">
                <p14:modId xmlns:p14="http://schemas.microsoft.com/office/powerpoint/2010/main" val="1075618015"/>
              </p:ext>
            </p:extLst>
          </p:nvPr>
        </p:nvGraphicFramePr>
        <p:xfrm>
          <a:off x="1120877" y="1179871"/>
          <a:ext cx="7045224" cy="4041060"/>
        </p:xfrm>
        <a:graphic>
          <a:graphicData uri="http://schemas.openxmlformats.org/drawingml/2006/table">
            <a:tbl>
              <a:tblPr/>
              <a:tblGrid>
                <a:gridCol w="1974866">
                  <a:extLst>
                    <a:ext uri="{9D8B030D-6E8A-4147-A177-3AD203B41FA5}">
                      <a16:colId xmlns:a16="http://schemas.microsoft.com/office/drawing/2014/main" val="3787304247"/>
                    </a:ext>
                  </a:extLst>
                </a:gridCol>
                <a:gridCol w="881801">
                  <a:extLst>
                    <a:ext uri="{9D8B030D-6E8A-4147-A177-3AD203B41FA5}">
                      <a16:colId xmlns:a16="http://schemas.microsoft.com/office/drawing/2014/main" val="99106463"/>
                    </a:ext>
                  </a:extLst>
                </a:gridCol>
                <a:gridCol w="881801">
                  <a:extLst>
                    <a:ext uri="{9D8B030D-6E8A-4147-A177-3AD203B41FA5}">
                      <a16:colId xmlns:a16="http://schemas.microsoft.com/office/drawing/2014/main" val="2493244271"/>
                    </a:ext>
                  </a:extLst>
                </a:gridCol>
                <a:gridCol w="1102252">
                  <a:extLst>
                    <a:ext uri="{9D8B030D-6E8A-4147-A177-3AD203B41FA5}">
                      <a16:colId xmlns:a16="http://schemas.microsoft.com/office/drawing/2014/main" val="2345897391"/>
                    </a:ext>
                  </a:extLst>
                </a:gridCol>
                <a:gridCol w="1102252">
                  <a:extLst>
                    <a:ext uri="{9D8B030D-6E8A-4147-A177-3AD203B41FA5}">
                      <a16:colId xmlns:a16="http://schemas.microsoft.com/office/drawing/2014/main" val="355987677"/>
                    </a:ext>
                  </a:extLst>
                </a:gridCol>
                <a:gridCol w="1102252">
                  <a:extLst>
                    <a:ext uri="{9D8B030D-6E8A-4147-A177-3AD203B41FA5}">
                      <a16:colId xmlns:a16="http://schemas.microsoft.com/office/drawing/2014/main" val="1893132176"/>
                    </a:ext>
                  </a:extLst>
                </a:gridCol>
              </a:tblGrid>
              <a:tr h="594273">
                <a:tc>
                  <a:txBody>
                    <a:bodyPr/>
                    <a:lstStyle/>
                    <a:p>
                      <a:pPr algn="l" fontAlgn="b"/>
                      <a:r>
                        <a:rPr lang="en-IN" sz="1600" b="1" i="0" u="none" strike="noStrike" dirty="0">
                          <a:solidFill>
                            <a:srgbClr val="000000"/>
                          </a:solidFill>
                          <a:effectLst/>
                          <a:latin typeface="Calibri" panose="020F0502020204030204" pitchFamily="34" charset="0"/>
                        </a:rPr>
                        <a:t>Variable Name </a:t>
                      </a:r>
                    </a:p>
                  </a:txBody>
                  <a:tcPr marL="7620" marR="7620" marT="7620" marB="0" anchor="b">
                    <a:lnL>
                      <a:noFill/>
                    </a:lnL>
                    <a:lnR>
                      <a:noFill/>
                    </a:lnR>
                    <a:lnT>
                      <a:noFill/>
                    </a:lnT>
                    <a:lnB>
                      <a:noFill/>
                    </a:lnB>
                    <a:noFill/>
                  </a:tcPr>
                </a:tc>
                <a:tc gridSpan="2">
                  <a:txBody>
                    <a:bodyPr/>
                    <a:lstStyle/>
                    <a:p>
                      <a:pPr algn="l" fontAlgn="b"/>
                      <a:r>
                        <a:rPr lang="en-IN" sz="1600" b="1" i="0" u="none" strike="noStrike" dirty="0">
                          <a:solidFill>
                            <a:srgbClr val="000000"/>
                          </a:solidFill>
                          <a:effectLst/>
                          <a:latin typeface="Calibri" panose="020F0502020204030204" pitchFamily="34" charset="0"/>
                        </a:rPr>
                        <a:t>Variable description </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271964422"/>
                  </a:ext>
                </a:extLst>
              </a:tr>
              <a:tr h="316946">
                <a:tc>
                  <a:txBody>
                    <a:bodyPr/>
                    <a:lstStyle/>
                    <a:p>
                      <a:pPr algn="l" fontAlgn="b"/>
                      <a:r>
                        <a:rPr lang="en-IN" sz="1600" b="0" i="0" u="none" strike="noStrike">
                          <a:solidFill>
                            <a:srgbClr val="000000"/>
                          </a:solidFill>
                          <a:effectLst/>
                          <a:latin typeface="Calibri" panose="020F0502020204030204" pitchFamily="34" charset="0"/>
                        </a:rPr>
                        <a:t>Customer Code </a:t>
                      </a:r>
                    </a:p>
                  </a:txBody>
                  <a:tcPr marL="7620" marR="7620" marT="7620" marB="0" anchor="b">
                    <a:lnL>
                      <a:noFill/>
                    </a:lnL>
                    <a:lnR>
                      <a:noFill/>
                    </a:lnR>
                    <a:lnT>
                      <a:noFill/>
                    </a:lnT>
                    <a:lnB>
                      <a:noFill/>
                    </a:lnB>
                    <a:noFill/>
                  </a:tcPr>
                </a:tc>
                <a:tc gridSpan="2">
                  <a:txBody>
                    <a:bodyPr/>
                    <a:lstStyle/>
                    <a:p>
                      <a:pPr algn="l" fontAlgn="b"/>
                      <a:r>
                        <a:rPr lang="en-IN" sz="1600" b="0" i="0" u="none" strike="noStrike">
                          <a:solidFill>
                            <a:srgbClr val="000000"/>
                          </a:solidFill>
                          <a:effectLst/>
                          <a:latin typeface="Calibri" panose="020F0502020204030204" pitchFamily="34" charset="0"/>
                        </a:rPr>
                        <a:t>Customer ID</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357065616"/>
                  </a:ext>
                </a:extLst>
              </a:tr>
              <a:tr h="316946">
                <a:tc>
                  <a:txBody>
                    <a:bodyPr/>
                    <a:lstStyle/>
                    <a:p>
                      <a:pPr algn="l" fontAlgn="b"/>
                      <a:r>
                        <a:rPr lang="en-IN" sz="1600" b="0" i="0" u="none" strike="noStrike">
                          <a:solidFill>
                            <a:srgbClr val="000000"/>
                          </a:solidFill>
                          <a:effectLst/>
                          <a:latin typeface="Calibri" panose="020F0502020204030204" pitchFamily="34" charset="0"/>
                        </a:rPr>
                        <a:t>Customer Name</a:t>
                      </a:r>
                    </a:p>
                  </a:txBody>
                  <a:tcPr marL="7620" marR="7620" marT="7620" marB="0" anchor="b">
                    <a:lnL>
                      <a:noFill/>
                    </a:lnL>
                    <a:lnR>
                      <a:noFill/>
                    </a:lnR>
                    <a:lnT>
                      <a:noFill/>
                    </a:lnT>
                    <a:lnB>
                      <a:noFill/>
                    </a:lnB>
                    <a:noFill/>
                  </a:tcPr>
                </a:tc>
                <a:tc gridSpan="3">
                  <a:txBody>
                    <a:bodyPr/>
                    <a:lstStyle/>
                    <a:p>
                      <a:pPr algn="l" fontAlgn="b"/>
                      <a:r>
                        <a:rPr lang="en-IN" sz="1600" b="0" i="0" u="none" strike="noStrike">
                          <a:solidFill>
                            <a:srgbClr val="000000"/>
                          </a:solidFill>
                          <a:effectLst/>
                          <a:latin typeface="Calibri" panose="020F0502020204030204" pitchFamily="34" charset="0"/>
                        </a:rPr>
                        <a:t>Client /  Customer Name</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483493581"/>
                  </a:ext>
                </a:extLst>
              </a:tr>
              <a:tr h="316946">
                <a:tc>
                  <a:txBody>
                    <a:bodyPr/>
                    <a:lstStyle/>
                    <a:p>
                      <a:pPr algn="l" fontAlgn="b"/>
                      <a:r>
                        <a:rPr lang="en-IN" sz="1600" b="0" i="0" u="none" strike="noStrike">
                          <a:solidFill>
                            <a:srgbClr val="000000"/>
                          </a:solidFill>
                          <a:effectLst/>
                          <a:latin typeface="Calibri" panose="020F0502020204030204" pitchFamily="34" charset="0"/>
                        </a:rPr>
                        <a:t>KIT ITEM</a:t>
                      </a:r>
                    </a:p>
                  </a:txBody>
                  <a:tcPr marL="7620" marR="7620" marT="7620" marB="0" anchor="b">
                    <a:lnL>
                      <a:noFill/>
                    </a:lnL>
                    <a:lnR>
                      <a:noFill/>
                    </a:lnR>
                    <a:lnT>
                      <a:noFill/>
                    </a:lnT>
                    <a:lnB>
                      <a:noFill/>
                    </a:lnB>
                    <a:noFill/>
                  </a:tcPr>
                </a:tc>
                <a:tc gridSpan="4">
                  <a:txBody>
                    <a:bodyPr/>
                    <a:lstStyle/>
                    <a:p>
                      <a:pPr algn="l" fontAlgn="b"/>
                      <a:r>
                        <a:rPr lang="en-US" sz="1600" b="0" i="0" u="none" strike="noStrike">
                          <a:solidFill>
                            <a:srgbClr val="000000"/>
                          </a:solidFill>
                          <a:effectLst/>
                          <a:latin typeface="Calibri" panose="020F0502020204030204" pitchFamily="34" charset="0"/>
                        </a:rPr>
                        <a:t>Kits required for each customer / clients</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940680964"/>
                  </a:ext>
                </a:extLst>
              </a:tr>
              <a:tr h="316946">
                <a:tc>
                  <a:txBody>
                    <a:bodyPr/>
                    <a:lstStyle/>
                    <a:p>
                      <a:pPr algn="l" fontAlgn="b"/>
                      <a:r>
                        <a:rPr lang="en-IN" sz="1600" b="0" i="0" u="none" strike="noStrike">
                          <a:solidFill>
                            <a:srgbClr val="000000"/>
                          </a:solidFill>
                          <a:effectLst/>
                          <a:latin typeface="Calibri" panose="020F0502020204030204" pitchFamily="34" charset="0"/>
                        </a:rPr>
                        <a:t>OEM</a:t>
                      </a:r>
                    </a:p>
                  </a:txBody>
                  <a:tcPr marL="7620" marR="7620" marT="7620" marB="0" anchor="b">
                    <a:lnL>
                      <a:noFill/>
                    </a:lnL>
                    <a:lnR>
                      <a:noFill/>
                    </a:lnR>
                    <a:lnT>
                      <a:noFill/>
                    </a:lnT>
                    <a:lnB>
                      <a:noFill/>
                    </a:lnB>
                    <a:noFill/>
                  </a:tcPr>
                </a:tc>
                <a:tc gridSpan="4">
                  <a:txBody>
                    <a:bodyPr/>
                    <a:lstStyle/>
                    <a:p>
                      <a:pPr algn="l" fontAlgn="b"/>
                      <a:r>
                        <a:rPr lang="en-US" sz="1600" b="0" i="0" u="none" strike="noStrike">
                          <a:solidFill>
                            <a:srgbClr val="000000"/>
                          </a:solidFill>
                          <a:effectLst/>
                          <a:latin typeface="Calibri" panose="020F0502020204030204" pitchFamily="34" charset="0"/>
                        </a:rPr>
                        <a:t>Original Manufacturer of each kititems </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759799088"/>
                  </a:ext>
                </a:extLst>
              </a:tr>
              <a:tr h="316946">
                <a:tc>
                  <a:txBody>
                    <a:bodyPr/>
                    <a:lstStyle/>
                    <a:p>
                      <a:pPr algn="l" fontAlgn="b"/>
                      <a:r>
                        <a:rPr lang="en-IN" sz="1600" b="0" i="0" u="none" strike="noStrike">
                          <a:solidFill>
                            <a:srgbClr val="000000"/>
                          </a:solidFill>
                          <a:effectLst/>
                          <a:latin typeface="Calibri" panose="020F0502020204030204" pitchFamily="34" charset="0"/>
                        </a:rPr>
                        <a:t>Item description </a:t>
                      </a:r>
                    </a:p>
                  </a:txBody>
                  <a:tcPr marL="7620" marR="7620" marT="7620" marB="0" anchor="b">
                    <a:lnL>
                      <a:noFill/>
                    </a:lnL>
                    <a:lnR>
                      <a:noFill/>
                    </a:lnR>
                    <a:lnT>
                      <a:noFill/>
                    </a:lnT>
                    <a:lnB>
                      <a:noFill/>
                    </a:lnB>
                    <a:noFill/>
                  </a:tcPr>
                </a:tc>
                <a:tc gridSpan="3">
                  <a:txBody>
                    <a:bodyPr/>
                    <a:lstStyle/>
                    <a:p>
                      <a:pPr algn="l" fontAlgn="b"/>
                      <a:r>
                        <a:rPr lang="en-US" sz="1600" b="0" i="0" u="none" strike="noStrike">
                          <a:solidFill>
                            <a:srgbClr val="000000"/>
                          </a:solidFill>
                          <a:effectLst/>
                          <a:latin typeface="Calibri" panose="020F0502020204030204" pitchFamily="34" charset="0"/>
                        </a:rPr>
                        <a:t>Items involved in each kits</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895036402"/>
                  </a:ext>
                </a:extLst>
              </a:tr>
              <a:tr h="316946">
                <a:tc>
                  <a:txBody>
                    <a:bodyPr/>
                    <a:lstStyle/>
                    <a:p>
                      <a:pPr algn="l" fontAlgn="b"/>
                      <a:r>
                        <a:rPr lang="en-IN" sz="1600" b="0" i="0" u="none" strike="noStrike" dirty="0">
                          <a:solidFill>
                            <a:srgbClr val="000000"/>
                          </a:solidFill>
                          <a:effectLst/>
                          <a:latin typeface="Calibri" panose="020F0502020204030204" pitchFamily="34" charset="0"/>
                        </a:rPr>
                        <a:t>Product type </a:t>
                      </a:r>
                    </a:p>
                  </a:txBody>
                  <a:tcPr marL="7620" marR="7620" marT="7620" marB="0" anchor="b">
                    <a:lnL>
                      <a:noFill/>
                    </a:lnL>
                    <a:lnR>
                      <a:noFill/>
                    </a:lnR>
                    <a:lnT>
                      <a:noFill/>
                    </a:lnT>
                    <a:lnB>
                      <a:noFill/>
                    </a:lnB>
                    <a:noFill/>
                  </a:tcPr>
                </a:tc>
                <a:tc gridSpan="3">
                  <a:txBody>
                    <a:bodyPr/>
                    <a:lstStyle/>
                    <a:p>
                      <a:pPr algn="l" fontAlgn="b"/>
                      <a:r>
                        <a:rPr lang="en-US" sz="1600" b="0" i="0" u="none" strike="noStrike">
                          <a:solidFill>
                            <a:srgbClr val="000000"/>
                          </a:solidFill>
                          <a:effectLst/>
                          <a:latin typeface="Calibri" panose="020F0502020204030204" pitchFamily="34" charset="0"/>
                        </a:rPr>
                        <a:t>Type of each item in the kit</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742128985"/>
                  </a:ext>
                </a:extLst>
              </a:tr>
              <a:tr h="316946">
                <a:tc>
                  <a:txBody>
                    <a:bodyPr/>
                    <a:lstStyle/>
                    <a:p>
                      <a:pPr algn="l" fontAlgn="b"/>
                      <a:r>
                        <a:rPr lang="en-IN" sz="1600" b="0" i="0" u="none" strike="noStrike">
                          <a:solidFill>
                            <a:srgbClr val="000000"/>
                          </a:solidFill>
                          <a:effectLst/>
                          <a:latin typeface="Calibri" panose="020F0502020204030204" pitchFamily="34" charset="0"/>
                        </a:rPr>
                        <a:t>Apr-21 to Dec -23</a:t>
                      </a:r>
                    </a:p>
                  </a:txBody>
                  <a:tcPr marL="7620" marR="7620" marT="7620" marB="0" anchor="b">
                    <a:lnL>
                      <a:noFill/>
                    </a:lnL>
                    <a:lnR>
                      <a:noFill/>
                    </a:lnR>
                    <a:lnT>
                      <a:noFill/>
                    </a:lnT>
                    <a:lnB>
                      <a:noFill/>
                    </a:lnB>
                    <a:noFill/>
                  </a:tcPr>
                </a:tc>
                <a:tc gridSpan="5">
                  <a:txBody>
                    <a:bodyPr/>
                    <a:lstStyle/>
                    <a:p>
                      <a:pPr algn="l" fontAlgn="b"/>
                      <a:r>
                        <a:rPr lang="en-US" sz="1600" b="0" i="0" u="none" strike="noStrike">
                          <a:solidFill>
                            <a:srgbClr val="000000"/>
                          </a:solidFill>
                          <a:effectLst/>
                          <a:latin typeface="Calibri" panose="020F0502020204030204" pitchFamily="34" charset="0"/>
                        </a:rPr>
                        <a:t>Total of 33 columns where kit items are delivered</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20792657"/>
                  </a:ext>
                </a:extLst>
              </a:tr>
              <a:tr h="316946">
                <a:tc>
                  <a:txBody>
                    <a:bodyPr/>
                    <a:lstStyle/>
                    <a:p>
                      <a:pPr algn="l" fontAlgn="b"/>
                      <a:r>
                        <a:rPr lang="en-IN" sz="1600" b="0" i="0" u="none" strike="noStrike">
                          <a:solidFill>
                            <a:srgbClr val="000000"/>
                          </a:solidFill>
                          <a:effectLst/>
                          <a:latin typeface="Calibri" panose="020F0502020204030204" pitchFamily="34" charset="0"/>
                        </a:rPr>
                        <a:t>Total</a:t>
                      </a:r>
                    </a:p>
                  </a:txBody>
                  <a:tcPr marL="7620" marR="7620" marT="7620" marB="0" anchor="b">
                    <a:lnL>
                      <a:noFill/>
                    </a:lnL>
                    <a:lnR>
                      <a:noFill/>
                    </a:lnR>
                    <a:lnT>
                      <a:noFill/>
                    </a:lnT>
                    <a:lnB>
                      <a:noFill/>
                    </a:lnB>
                    <a:noFill/>
                  </a:tcPr>
                </a:tc>
                <a:tc gridSpan="4">
                  <a:txBody>
                    <a:bodyPr/>
                    <a:lstStyle/>
                    <a:p>
                      <a:pPr algn="l" fontAlgn="b"/>
                      <a:r>
                        <a:rPr lang="en-US" sz="1600" b="0" i="0" u="none" strike="noStrike">
                          <a:solidFill>
                            <a:srgbClr val="000000"/>
                          </a:solidFill>
                          <a:effectLst/>
                          <a:latin typeface="Calibri" panose="020F0502020204030204" pitchFamily="34" charset="0"/>
                        </a:rPr>
                        <a:t>Total of each kit items delivered</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116336429"/>
                  </a:ext>
                </a:extLst>
              </a:tr>
              <a:tr h="316946">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02889049"/>
                  </a:ext>
                </a:extLst>
              </a:tr>
              <a:tr h="594273">
                <a:tc>
                  <a:txBody>
                    <a:bodyPr/>
                    <a:lstStyle/>
                    <a:p>
                      <a:pPr algn="l" fontAlgn="b"/>
                      <a:r>
                        <a:rPr lang="en-IN" sz="1600" b="0" i="0" u="none" strike="noStrike">
                          <a:solidFill>
                            <a:srgbClr val="000000"/>
                          </a:solidFill>
                          <a:effectLst/>
                          <a:latin typeface="Calibri" panose="020F0502020204030204" pitchFamily="34" charset="0"/>
                        </a:rPr>
                        <a:t>                      Note :</a:t>
                      </a:r>
                    </a:p>
                  </a:txBody>
                  <a:tcPr marL="7620" marR="7620" marT="7620" marB="0" anchor="b">
                    <a:lnL>
                      <a:noFill/>
                    </a:lnL>
                    <a:lnR>
                      <a:noFill/>
                    </a:lnR>
                    <a:lnT>
                      <a:noFill/>
                    </a:lnT>
                    <a:lnB>
                      <a:noFill/>
                    </a:lnB>
                    <a:noFill/>
                  </a:tcPr>
                </a:tc>
                <a:tc gridSpan="4">
                  <a:txBody>
                    <a:bodyPr/>
                    <a:lstStyle/>
                    <a:p>
                      <a:pPr algn="l" fontAlgn="b"/>
                      <a:r>
                        <a:rPr lang="en-US" sz="1600" b="0" i="0" u="none" strike="noStrike" dirty="0">
                          <a:solidFill>
                            <a:srgbClr val="000000"/>
                          </a:solidFill>
                          <a:effectLst/>
                          <a:latin typeface="Calibri" panose="020F0502020204030204" pitchFamily="34" charset="0"/>
                        </a:rPr>
                        <a:t>Empty/null is no allotment of the Kit item</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88885243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10193664" cy="535500"/>
          </a:xfrm>
          <a:prstGeom prst="rect">
            <a:avLst/>
          </a:prstGeom>
          <a:ln/>
        </p:spPr>
        <p:style>
          <a:lnRef idx="1">
            <a:schemeClr val="accent6"/>
          </a:lnRef>
          <a:fillRef idx="3">
            <a:schemeClr val="accent6"/>
          </a:fillRef>
          <a:effectRef idx="2">
            <a:schemeClr val="accent6"/>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9838"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11"/>
          <p:cNvSpPr/>
          <p:nvPr/>
        </p:nvSpPr>
        <p:spPr>
          <a:xfrm>
            <a:off x="6187475"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TextBox 2"/>
          <p:cNvSpPr txBox="1"/>
          <p:nvPr/>
        </p:nvSpPr>
        <p:spPr>
          <a:xfrm>
            <a:off x="412955" y="791288"/>
            <a:ext cx="5521317" cy="307777"/>
          </a:xfrm>
          <a:prstGeom prst="rect">
            <a:avLst/>
          </a:prstGeom>
          <a:noFill/>
        </p:spPr>
        <p:txBody>
          <a:bodyPr wrap="square" rtlCol="0">
            <a:spAutoFit/>
          </a:bodyPr>
          <a:lstStyle/>
          <a:p>
            <a:pPr algn="ctr"/>
            <a:r>
              <a:rPr lang="en-US" b="1" u="sng" dirty="0"/>
              <a:t>Statistical Insights</a:t>
            </a:r>
            <a:endParaRPr lang="en-IN" b="1" u="sng" dirty="0"/>
          </a:p>
        </p:txBody>
      </p:sp>
      <p:sp>
        <p:nvSpPr>
          <p:cNvPr id="14" name="TextBox 13"/>
          <p:cNvSpPr txBox="1"/>
          <p:nvPr/>
        </p:nvSpPr>
        <p:spPr>
          <a:xfrm>
            <a:off x="6257730" y="791289"/>
            <a:ext cx="5304178" cy="307777"/>
          </a:xfrm>
          <a:prstGeom prst="rect">
            <a:avLst/>
          </a:prstGeom>
          <a:noFill/>
        </p:spPr>
        <p:txBody>
          <a:bodyPr wrap="square" rtlCol="0">
            <a:spAutoFit/>
          </a:bodyPr>
          <a:lstStyle/>
          <a:p>
            <a:pPr algn="ctr"/>
            <a:r>
              <a:rPr lang="en-US" b="1" u="sng" dirty="0"/>
              <a:t>Business Insights</a:t>
            </a:r>
            <a:endParaRPr lang="en-IN" b="1" u="sng" dirty="0"/>
          </a:p>
        </p:txBody>
      </p:sp>
      <p:sp>
        <p:nvSpPr>
          <p:cNvPr id="5" name="TextBox 4">
            <a:extLst>
              <a:ext uri="{FF2B5EF4-FFF2-40B4-BE49-F238E27FC236}">
                <a16:creationId xmlns:a16="http://schemas.microsoft.com/office/drawing/2014/main" id="{3B16B435-41A1-C4D4-37C1-8943E3842236}"/>
              </a:ext>
            </a:extLst>
          </p:cNvPr>
          <p:cNvSpPr txBox="1"/>
          <p:nvPr/>
        </p:nvSpPr>
        <p:spPr>
          <a:xfrm>
            <a:off x="1229033" y="1207171"/>
            <a:ext cx="3903406" cy="4668457"/>
          </a:xfrm>
          <a:prstGeom prst="rect">
            <a:avLst/>
          </a:prstGeom>
          <a:noFill/>
        </p:spPr>
        <p:txBody>
          <a:bodyPr wrap="square">
            <a:spAutoFit/>
          </a:bodyPr>
          <a:lstStyle/>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Mean, Median, and Mode: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Mean: The mean values range from as low as 2.48 to as high as 4632.58, suggesting a wide range of averages across different kits.</a:t>
            </a: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Median: The median values range from 4 to 1090, indicating the central tendency of the data.</a:t>
            </a: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Mode: The mode values vary widely, with some kits having modes at 0 and others at higher values.</a:t>
            </a:r>
          </a:p>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Minimum and Maximum:</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The minimum values range from 0 to 130, while the maximum values range from 1 to 7900, indicating a significant variability in the range of values across kits.</a:t>
            </a:r>
          </a:p>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Skewness and Kurtosis: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Skewness measures the symmetry of the distribution. Positive skewness (values greater than 0) indicates that the distribution is skewed to the right, while negative skewness (values less than 0) indicates skewness to the left. In this dataset, most kits have positive skewness, indicating a right-skewed distribution.</a:t>
            </a: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Kurtosis measures the tails of the distribution. Positive kurtosis indicates heavier tails compared to a normal distribution, while negative kurtosis indicates lighter tails. Some kits have positive kurtosis, indicating heavier tails in their distributions.</a:t>
            </a:r>
          </a:p>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Standard Deviation and Variance: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Standard deviation and variance measure the dispersion or spread of data points around the mean. Higher standard deviation and variance values indicate higher variability in the data. The standard deviation values range from 1.82 to 2194.17, while the variance values range from 3.32 to 4,779,835.52, indicating a wide range of variability across kits.</a:t>
            </a:r>
          </a:p>
        </p:txBody>
      </p:sp>
      <p:sp>
        <p:nvSpPr>
          <p:cNvPr id="7" name="TextBox 6">
            <a:extLst>
              <a:ext uri="{FF2B5EF4-FFF2-40B4-BE49-F238E27FC236}">
                <a16:creationId xmlns:a16="http://schemas.microsoft.com/office/drawing/2014/main" id="{9570B9F6-AC14-2C12-7B82-CD4DF83A52B4}"/>
              </a:ext>
            </a:extLst>
          </p:cNvPr>
          <p:cNvSpPr txBox="1"/>
          <p:nvPr/>
        </p:nvSpPr>
        <p:spPr>
          <a:xfrm>
            <a:off x="6369974" y="1207171"/>
            <a:ext cx="5025613" cy="4745761"/>
          </a:xfrm>
          <a:prstGeom prst="rect">
            <a:avLst/>
          </a:prstGeom>
          <a:noFill/>
        </p:spPr>
        <p:txBody>
          <a:bodyPr wrap="square">
            <a:spAutoFit/>
          </a:bodyPr>
          <a:lstStyle/>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1. Identifying High-Performing Kits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Kits with higher mean values may indicate higher sales, usage, or demand.</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Understanding which kits have consistently high median and mode values can help identify popular products.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2. Detecting Low-Performing Kits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Kits with consistently low mean, median, and mode values may indicate products that are not performing well in terms of sales or demand.</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Identifying these low-performing kits can help in strategizing marketing efforts or product improvements.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3. Understanding Variability and Stability:</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Kits with high standard deviation and variance values indicate high variability in their performance or demand.</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Understanding the factors contributing to this variability can help in managing inventory, production, and marketing strategies.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4. Addressing Skewness and Kurtosis: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Positive skewness and kurtosis indicate distributions skewed to the right and heavier tails, respectively.</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Identifying the reasons behind these skewed distributions can help in addressing potential outliers, understanding customer preferences, and optimizing product offerings</a:t>
            </a: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5. Spotting Potential Opportunities and Threats: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Kits with unexpected outliers or extreme values may indicate hidden opportunities or threats in the market.</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Exploring the reasons behind these outliers can help in capitalizing on emerging trends or mitigating risks associated with underperforming products.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6. Optimizing Inventory and Production:</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Understanding demand patterns and variability can help in optimizing inventory levels and production schedules.</a:t>
            </a:r>
          </a:p>
          <a:p>
            <a:pPr marL="914400">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By focusing resources on high-demand kits and adjusting production levels for low-demand kits, businesses can improve efficiency and reduce costs.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570270" y="137285"/>
            <a:ext cx="10173929" cy="53544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1B2E5C-F4EE-8710-C8D5-DD50BE4AEEE0}"/>
              </a:ext>
            </a:extLst>
          </p:cNvPr>
          <p:cNvSpPr txBox="1"/>
          <p:nvPr/>
        </p:nvSpPr>
        <p:spPr>
          <a:xfrm>
            <a:off x="707923" y="1123134"/>
            <a:ext cx="10677832" cy="4616648"/>
          </a:xfrm>
          <a:prstGeom prst="rect">
            <a:avLst/>
          </a:prstGeom>
          <a:noFill/>
        </p:spPr>
        <p:txBody>
          <a:bodyPr wrap="square">
            <a:spAutoFit/>
          </a:bodyPr>
          <a:lstStyle/>
          <a:p>
            <a:pPr algn="l"/>
            <a:br>
              <a:rPr lang="en-IN" b="1" i="0" dirty="0">
                <a:solidFill>
                  <a:srgbClr val="0D0D0D"/>
                </a:solidFill>
                <a:effectLst/>
                <a:latin typeface="Söhne"/>
              </a:rPr>
            </a:br>
            <a:r>
              <a:rPr lang="en-IN" b="1" i="0" dirty="0">
                <a:solidFill>
                  <a:srgbClr val="0D0D0D"/>
                </a:solidFill>
                <a:effectLst/>
                <a:latin typeface="Söhne"/>
              </a:rPr>
              <a:t>Preprocessing Steps Overview</a:t>
            </a:r>
            <a:endParaRPr lang="en-IN" b="0" i="0" dirty="0">
              <a:solidFill>
                <a:srgbClr val="0D0D0D"/>
              </a:solidFill>
              <a:effectLst/>
              <a:latin typeface="Söhne"/>
            </a:endParaRPr>
          </a:p>
          <a:p>
            <a:pPr algn="l">
              <a:buFont typeface="+mj-lt"/>
              <a:buAutoNum type="arabicPeriod"/>
            </a:pPr>
            <a:r>
              <a:rPr lang="en-IN" b="1" i="0" dirty="0">
                <a:solidFill>
                  <a:srgbClr val="0D0D0D"/>
                </a:solidFill>
                <a:effectLst/>
                <a:latin typeface="Söhne"/>
              </a:rPr>
              <a:t>Data Acquisition &amp; Loading:</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Connect to MySQL database.</a:t>
            </a:r>
          </a:p>
          <a:p>
            <a:pPr marL="742950" lvl="1" indent="-285750" algn="l">
              <a:buFont typeface="+mj-lt"/>
              <a:buAutoNum type="arabicPeriod"/>
            </a:pPr>
            <a:r>
              <a:rPr lang="en-IN" b="0" i="0" dirty="0">
                <a:solidFill>
                  <a:srgbClr val="0D0D0D"/>
                </a:solidFill>
                <a:effectLst/>
                <a:latin typeface="Söhne"/>
              </a:rPr>
              <a:t>Load data from CSV to MySQL.</a:t>
            </a:r>
          </a:p>
          <a:p>
            <a:pPr algn="l">
              <a:buFont typeface="+mj-lt"/>
              <a:buAutoNum type="arabicPeriod"/>
            </a:pPr>
            <a:r>
              <a:rPr lang="en-IN" b="1" i="0" dirty="0">
                <a:solidFill>
                  <a:srgbClr val="0D0D0D"/>
                </a:solidFill>
                <a:effectLst/>
                <a:latin typeface="Söhne"/>
              </a:rPr>
              <a:t>Data Cleaning:</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Remove irrelevant columns.</a:t>
            </a:r>
          </a:p>
          <a:p>
            <a:pPr marL="742950" lvl="1" indent="-285750" algn="l">
              <a:buFont typeface="+mj-lt"/>
              <a:buAutoNum type="arabicPeriod"/>
            </a:pPr>
            <a:r>
              <a:rPr lang="en-IN" b="0" i="0" dirty="0">
                <a:solidFill>
                  <a:srgbClr val="0D0D0D"/>
                </a:solidFill>
                <a:effectLst/>
                <a:latin typeface="Söhne"/>
              </a:rPr>
              <a:t>Set 'KIT ITEM' as index.</a:t>
            </a:r>
          </a:p>
          <a:p>
            <a:pPr marL="742950" lvl="1" indent="-285750" algn="l">
              <a:buFont typeface="+mj-lt"/>
              <a:buAutoNum type="arabicPeriod"/>
            </a:pPr>
            <a:r>
              <a:rPr lang="en-IN" b="0" i="0" dirty="0">
                <a:solidFill>
                  <a:srgbClr val="0D0D0D"/>
                </a:solidFill>
                <a:effectLst/>
                <a:latin typeface="Söhne"/>
              </a:rPr>
              <a:t>Transpose </a:t>
            </a:r>
            <a:r>
              <a:rPr lang="en-IN" b="0" i="0" dirty="0" err="1">
                <a:solidFill>
                  <a:srgbClr val="0D0D0D"/>
                </a:solidFill>
                <a:effectLst/>
                <a:latin typeface="Söhne"/>
              </a:rPr>
              <a:t>DataFrame</a:t>
            </a:r>
            <a:r>
              <a:rPr lang="en-IN" b="0" i="0" dirty="0">
                <a:solidFill>
                  <a:srgbClr val="0D0D0D"/>
                </a:solidFill>
                <a:effectLst/>
                <a:latin typeface="Söhne"/>
              </a:rPr>
              <a:t>.</a:t>
            </a:r>
          </a:p>
          <a:p>
            <a:pPr marL="742950" lvl="1" indent="-285750" algn="l">
              <a:buFont typeface="+mj-lt"/>
              <a:buAutoNum type="arabicPeriod"/>
            </a:pPr>
            <a:r>
              <a:rPr lang="en-IN" b="0" i="0" dirty="0">
                <a:solidFill>
                  <a:srgbClr val="0D0D0D"/>
                </a:solidFill>
                <a:effectLst/>
                <a:latin typeface="Söhne"/>
              </a:rPr>
              <a:t>Aggregate duplicate columns.</a:t>
            </a:r>
          </a:p>
          <a:p>
            <a:pPr algn="l">
              <a:buFont typeface="+mj-lt"/>
              <a:buAutoNum type="arabicPeriod"/>
            </a:pPr>
            <a:r>
              <a:rPr lang="en-IN" b="1" i="0" dirty="0">
                <a:solidFill>
                  <a:srgbClr val="0D0D0D"/>
                </a:solidFill>
                <a:effectLst/>
                <a:latin typeface="Söhne"/>
              </a:rPr>
              <a:t>Handling Missing Values:</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Replace missing values with zeros.</a:t>
            </a:r>
          </a:p>
          <a:p>
            <a:pPr marL="742950" lvl="1" indent="-285750" algn="l">
              <a:buFont typeface="+mj-lt"/>
              <a:buAutoNum type="arabicPeriod"/>
            </a:pPr>
            <a:r>
              <a:rPr lang="en-IN" b="0" i="0" dirty="0">
                <a:solidFill>
                  <a:srgbClr val="0D0D0D"/>
                </a:solidFill>
                <a:effectLst/>
                <a:latin typeface="Söhne"/>
              </a:rPr>
              <a:t>Remove columns with high zero proportion.</a:t>
            </a:r>
          </a:p>
          <a:p>
            <a:pPr marL="742950" lvl="1" indent="-285750" algn="l">
              <a:buFont typeface="+mj-lt"/>
              <a:buAutoNum type="arabicPeriod"/>
            </a:pPr>
            <a:r>
              <a:rPr lang="en-IN" b="0" i="0" dirty="0">
                <a:solidFill>
                  <a:srgbClr val="0D0D0D"/>
                </a:solidFill>
                <a:effectLst/>
                <a:latin typeface="Söhne"/>
              </a:rPr>
              <a:t>Impute zeros with column medians.</a:t>
            </a:r>
          </a:p>
          <a:p>
            <a:pPr algn="l">
              <a:buFont typeface="+mj-lt"/>
              <a:buAutoNum type="arabicPeriod"/>
            </a:pPr>
            <a:r>
              <a:rPr lang="en-IN" b="1" i="0" dirty="0">
                <a:solidFill>
                  <a:srgbClr val="0D0D0D"/>
                </a:solidFill>
                <a:effectLst/>
                <a:latin typeface="Söhne"/>
              </a:rPr>
              <a:t>Business Moments Calculation:</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Compute statistical moments.</a:t>
            </a:r>
          </a:p>
          <a:p>
            <a:pPr marL="742950" lvl="1" indent="-285750" algn="l">
              <a:buFont typeface="+mj-lt"/>
              <a:buAutoNum type="arabicPeriod"/>
            </a:pPr>
            <a:r>
              <a:rPr lang="en-IN" b="0" i="0" dirty="0">
                <a:solidFill>
                  <a:srgbClr val="0D0D0D"/>
                </a:solidFill>
                <a:effectLst/>
                <a:latin typeface="Söhne"/>
              </a:rPr>
              <a:t>Store moments in CSV.</a:t>
            </a:r>
          </a:p>
          <a:p>
            <a:pPr algn="l">
              <a:buFont typeface="+mj-lt"/>
              <a:buAutoNum type="arabicPeriod"/>
            </a:pPr>
            <a:r>
              <a:rPr lang="en-IN" b="1" i="0" dirty="0">
                <a:solidFill>
                  <a:srgbClr val="0D0D0D"/>
                </a:solidFill>
                <a:effectLst/>
                <a:latin typeface="Söhne"/>
              </a:rPr>
              <a:t>Stationarity Tests:</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Check time series stationarity.</a:t>
            </a:r>
          </a:p>
          <a:p>
            <a:pPr marL="742950" lvl="1" indent="-285750" algn="l">
              <a:buFont typeface="+mj-lt"/>
              <a:buAutoNum type="arabicPeriod"/>
            </a:pPr>
            <a:r>
              <a:rPr lang="en-IN" b="0" i="0" dirty="0">
                <a:solidFill>
                  <a:srgbClr val="0D0D0D"/>
                </a:solidFill>
                <a:effectLst/>
                <a:latin typeface="Söhne"/>
              </a:rPr>
              <a:t>Decompose time series.</a:t>
            </a:r>
          </a:p>
          <a:p>
            <a:pPr marL="742950" lvl="1" indent="-285750" algn="l">
              <a:buFont typeface="+mj-lt"/>
              <a:buAutoNum type="arabicPeriod"/>
            </a:pPr>
            <a:r>
              <a:rPr lang="en-IN" b="0" i="0" dirty="0">
                <a:solidFill>
                  <a:srgbClr val="0D0D0D"/>
                </a:solidFill>
                <a:effectLst/>
                <a:latin typeface="Söhne"/>
              </a:rPr>
              <a:t>Save results in Word document.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TotalTime>
  <Words>1171</Words>
  <Application>Microsoft Office PowerPoint</Application>
  <PresentationFormat>Widescreen</PresentationFormat>
  <Paragraphs>170</Paragraphs>
  <Slides>14</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Söhne</vt:lpstr>
      <vt:lpstr>Symbol</vt:lpstr>
      <vt:lpstr>Cambria</vt:lpstr>
      <vt:lpstr>Times New Roman</vt:lpstr>
      <vt:lpstr>Georgia</vt:lpstr>
      <vt:lpstr>-apple-system</vt:lpstr>
      <vt:lpstr>Calibri</vt:lpstr>
      <vt:lpstr>Berlin Sans FB Demi</vt:lpstr>
      <vt:lpstr>Google Sans</vt:lpstr>
      <vt:lpstr>Office Theme</vt:lpstr>
      <vt:lpstr>OPTIMIZATION OF KITITEM DISTRUBUTION</vt:lpstr>
      <vt:lpstr>PROJECT LEDERSHIP </vt:lpstr>
      <vt:lpstr>TEAM MEMBERS</vt:lpstr>
      <vt:lpstr>Contents</vt:lpstr>
      <vt:lpstr>Business Problem</vt:lpstr>
      <vt:lpstr>Project Overview and Scope</vt:lpstr>
      <vt:lpstr>Data Dictionary </vt:lpstr>
      <vt:lpstr>Exploratory Data Analysis [EDA]</vt:lpstr>
      <vt:lpstr>Data Preprocessing</vt:lpstr>
      <vt:lpstr>Data Visualization </vt:lpstr>
      <vt:lpstr>Model Building </vt:lpstr>
      <vt:lpstr>Model Deployment - Strategy</vt:lpstr>
      <vt:lpstr>Screen shot of 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Prince Kumar Gupta</cp:lastModifiedBy>
  <cp:revision>8</cp:revision>
  <dcterms:created xsi:type="dcterms:W3CDTF">2022-02-16T01:47:29Z</dcterms:created>
  <dcterms:modified xsi:type="dcterms:W3CDTF">2024-02-25T15:00:05Z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