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73" r:id="rId12"/>
    <p:sldId id="269" r:id="rId13"/>
    <p:sldId id="272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97"/>
  </p:normalViewPr>
  <p:slideViewPr>
    <p:cSldViewPr snapToGrid="0" snapToObjects="1">
      <p:cViewPr>
        <p:scale>
          <a:sx n="80" d="100"/>
          <a:sy n="80" d="100"/>
        </p:scale>
        <p:origin x="155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C354-799F-9546-AD5A-B2BED52A390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sequence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4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/>
          <a:stretch/>
        </p:blipFill>
        <p:spPr>
          <a:xfrm>
            <a:off x="6509288" y="829961"/>
            <a:ext cx="3657599" cy="25087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6619" y="181426"/>
            <a:ext cx="208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next_char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arget_char_indices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57687" y="346525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y_a</a:t>
            </a:r>
            <a:r>
              <a:rPr lang="en-US" dirty="0" smtClean="0"/>
              <a:t> (One-hot encode)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8344007" y="456250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65902" y="3491186"/>
            <a:ext cx="2412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next_char_t</a:t>
            </a:r>
            <a:r>
              <a:rPr lang="en-US" dirty="0" smtClean="0"/>
              <a:t>/divisor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8513909" y="3576767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27590" y="3462739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49" y="3946099"/>
            <a:ext cx="5949970" cy="18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3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9788" y="1856172"/>
            <a:ext cx="153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Crop </a:t>
            </a:r>
            <a:r>
              <a:rPr lang="en-US" smtClean="0"/>
              <a:t>by suffix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90538" y="1899281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One-hot encode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6777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test data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164481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Input 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461185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Encoded input X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164480" y="3439252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724843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Encoded prediction Y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257690" y="3422337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19" idx="1"/>
          </p:cNvCxnSpPr>
          <p:nvPr/>
        </p:nvCxnSpPr>
        <p:spPr>
          <a:xfrm>
            <a:off x="1759788" y="2332587"/>
            <a:ext cx="1404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21" idx="1"/>
          </p:cNvCxnSpPr>
          <p:nvPr/>
        </p:nvCxnSpPr>
        <p:spPr>
          <a:xfrm>
            <a:off x="1759788" y="2332587"/>
            <a:ext cx="1404692" cy="1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9" idx="3"/>
            <a:endCxn id="20" idx="1"/>
          </p:cNvCxnSpPr>
          <p:nvPr/>
        </p:nvCxnSpPr>
        <p:spPr>
          <a:xfrm>
            <a:off x="4757492" y="2332587"/>
            <a:ext cx="1703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22" idx="1"/>
          </p:cNvCxnSpPr>
          <p:nvPr/>
        </p:nvCxnSpPr>
        <p:spPr>
          <a:xfrm>
            <a:off x="8054196" y="2332587"/>
            <a:ext cx="1670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2"/>
            <a:endCxn id="23" idx="3"/>
          </p:cNvCxnSpPr>
          <p:nvPr/>
        </p:nvCxnSpPr>
        <p:spPr>
          <a:xfrm rot="5400000">
            <a:off x="9141150" y="2382563"/>
            <a:ext cx="1089751" cy="1670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01396" y="5467918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Evaluation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925437" y="3714072"/>
            <a:ext cx="297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Inverse transform label</a:t>
            </a:r>
          </a:p>
          <a:p>
            <a:r>
              <a:rPr lang="en-US" dirty="0" smtClean="0"/>
              <a:t>(inverse-encode/normalize)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788566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activity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4339110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time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215355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activity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588316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time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1" idx="2"/>
            <a:endCxn id="41" idx="0"/>
          </p:cNvCxnSpPr>
          <p:nvPr/>
        </p:nvCxnSpPr>
        <p:spPr>
          <a:xfrm flipH="1">
            <a:off x="2585072" y="4120103"/>
            <a:ext cx="1375914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2"/>
            <a:endCxn id="42" idx="0"/>
          </p:cNvCxnSpPr>
          <p:nvPr/>
        </p:nvCxnSpPr>
        <p:spPr>
          <a:xfrm>
            <a:off x="3960986" y="4120103"/>
            <a:ext cx="1174630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2"/>
            <a:endCxn id="43" idx="0"/>
          </p:cNvCxnSpPr>
          <p:nvPr/>
        </p:nvCxnSpPr>
        <p:spPr>
          <a:xfrm flipH="1">
            <a:off x="7011861" y="4103188"/>
            <a:ext cx="1042335" cy="4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2"/>
            <a:endCxn id="44" idx="0"/>
          </p:cNvCxnSpPr>
          <p:nvPr/>
        </p:nvCxnSpPr>
        <p:spPr>
          <a:xfrm>
            <a:off x="8054196" y="4103188"/>
            <a:ext cx="1330626" cy="4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1" idx="2"/>
            <a:endCxn id="43" idx="2"/>
          </p:cNvCxnSpPr>
          <p:nvPr/>
        </p:nvCxnSpPr>
        <p:spPr>
          <a:xfrm rot="16200000" flipH="1">
            <a:off x="4798466" y="3013374"/>
            <a:ext cx="12700" cy="4426789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2" idx="2"/>
            <a:endCxn id="44" idx="2"/>
          </p:cNvCxnSpPr>
          <p:nvPr/>
        </p:nvCxnSpPr>
        <p:spPr>
          <a:xfrm rot="16200000" flipH="1">
            <a:off x="7260219" y="3102166"/>
            <a:ext cx="12700" cy="4249206"/>
          </a:xfrm>
          <a:prstGeom prst="bentConnector3">
            <a:avLst>
              <a:gd name="adj1" fmla="val 3022638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06596" y="2008572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model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808366" y="5635669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7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evaluate_next_activity_and_time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5151056" cy="626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1336023"/>
            <a:ext cx="3916251" cy="2094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3426149"/>
            <a:ext cx="1832504" cy="2190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17" y="3426149"/>
            <a:ext cx="2014909" cy="2190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19" y="3426149"/>
            <a:ext cx="788168" cy="2078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1" y="3426149"/>
            <a:ext cx="3337162" cy="20258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85" y="2048500"/>
            <a:ext cx="1663700" cy="698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5797" y="2925299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6893" y="2901024"/>
            <a:ext cx="1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44700" y="2901024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94165" y="288798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9738" y="4017522"/>
            <a:ext cx="3307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Shape of timeseqs2 is different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Timeseq3 is the time of activity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344700" y="1679168"/>
            <a:ext cx="987154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1854" y="1614133"/>
            <a:ext cx="351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 3 </a:t>
            </a:r>
            <a:r>
              <a:rPr lang="en-US" smtClean="0"/>
              <a:t>for testing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0" y="1364238"/>
            <a:ext cx="4925270" cy="94353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4547330" y="5721449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8058" y="5618983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</a:t>
            </a:r>
            <a:r>
              <a:rPr lang="en-US" b="1" dirty="0" err="1" smtClean="0"/>
              <a:t>ines_t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273436" y="5567698"/>
            <a:ext cx="11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8275" y="5636551"/>
            <a:ext cx="98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034839" y="5567698"/>
            <a:ext cx="129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3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6335347" y="5718280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8131013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9822816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" y="6203146"/>
            <a:ext cx="5027756" cy="54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14" y="6203146"/>
            <a:ext cx="5246108" cy="5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evaluate_suffix_and_remaining_time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7804749" cy="2213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67" y="3119137"/>
            <a:ext cx="1409700" cy="698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3057"/>
            <a:ext cx="12192000" cy="17633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74687"/>
            <a:ext cx="2501900" cy="7874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4865298" y="3312543"/>
            <a:ext cx="17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9592" y="3051573"/>
            <a:ext cx="234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vi-VN" b="1" dirty="0" smtClean="0"/>
              <a:t>round_truth: next activity after suffix activities 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31653" y="5886362"/>
            <a:ext cx="909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ground_truth_t: </a:t>
            </a:r>
            <a:r>
              <a:rPr lang="en-US" b="1" dirty="0" smtClean="0"/>
              <a:t>610689 = 611523 </a:t>
            </a:r>
            <a:r>
              <a:rPr lang="mr-IN" b="1" dirty="0" smtClean="0"/>
              <a:t>–</a:t>
            </a:r>
            <a:r>
              <a:rPr lang="en-US" b="1" dirty="0" smtClean="0"/>
              <a:t> 834: remaining time after suffix activities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398143" y="1311215"/>
            <a:ext cx="6400800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53654" y="988049"/>
            <a:ext cx="289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deal with short case when suffix&gt;</a:t>
            </a:r>
            <a:r>
              <a:rPr lang="en-US" dirty="0" err="1" smtClean="0"/>
              <a:t>len</a:t>
            </a:r>
            <a:r>
              <a:rPr lang="en-US" dirty="0" smtClean="0"/>
              <a:t>(case)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69" y="1569721"/>
            <a:ext cx="3953831" cy="595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87" y="2198028"/>
            <a:ext cx="2269022" cy="5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 metrics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9738" y="1431985"/>
            <a:ext cx="110906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For </a:t>
            </a:r>
            <a:r>
              <a:rPr lang="en-US" dirty="0"/>
              <a:t>activity: (refer to this package: https://</a:t>
            </a:r>
            <a:r>
              <a:rPr lang="en-US" dirty="0" err="1"/>
              <a:t>pypi.python.org</a:t>
            </a:r>
            <a:r>
              <a:rPr lang="en-US" dirty="0"/>
              <a:t>/</a:t>
            </a:r>
            <a:r>
              <a:rPr lang="en-US" dirty="0" err="1"/>
              <a:t>pypi</a:t>
            </a:r>
            <a:r>
              <a:rPr lang="en-US" dirty="0"/>
              <a:t>/Distance/)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istance.nlevenshtein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damerau_levenshtein_distance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distance.jaccard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For time: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Mean absolute error: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Median absolute error: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17" y="2616439"/>
            <a:ext cx="6315494" cy="267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84" y="1737982"/>
            <a:ext cx="6848150" cy="258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2351524"/>
            <a:ext cx="10058400" cy="232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3966713"/>
            <a:ext cx="9029700" cy="29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4477391"/>
            <a:ext cx="9258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5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 metrics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2565635"/>
            <a:ext cx="10058400" cy="5325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6883" y="3168407"/>
            <a:ext cx="887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If </a:t>
            </a:r>
            <a:r>
              <a:rPr lang="en-US" dirty="0" err="1" smtClean="0"/>
              <a:t>maxlen</a:t>
            </a:r>
            <a:r>
              <a:rPr lang="en-US" dirty="0" smtClean="0"/>
              <a:t> of test data &gt; train data?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749508"/>
            <a:ext cx="10058400" cy="17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5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Data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3" y="1139252"/>
            <a:ext cx="3267856" cy="3951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1567" y="1139252"/>
            <a:ext cx="6086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CaseID</a:t>
            </a:r>
            <a:r>
              <a:rPr lang="en-US" dirty="0" smtClean="0"/>
              <a:t>: ID of a case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ActivityID</a:t>
            </a:r>
            <a:r>
              <a:rPr lang="en-US" dirty="0" smtClean="0"/>
              <a:t>: ID of activity (this can be switched to name of activity by using Disco)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CompleteTimestamp</a:t>
            </a:r>
            <a:r>
              <a:rPr lang="en-US" dirty="0" smtClean="0"/>
              <a:t>: Time when activity 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3" y="826957"/>
            <a:ext cx="3556000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04" y="826957"/>
            <a:ext cx="8102600" cy="105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22785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Result:</a:t>
            </a:r>
            <a:endParaRPr lang="en-US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79" y="2863121"/>
            <a:ext cx="2527716" cy="3192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465965" y="2876645"/>
            <a:ext cx="2767976" cy="3179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51" y="2876645"/>
            <a:ext cx="2285360" cy="32393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1917071"/>
            <a:ext cx="2628900" cy="546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2731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70220" y="250731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2779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738" y="2876645"/>
            <a:ext cx="3062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l</a:t>
            </a:r>
            <a:r>
              <a:rPr lang="en-US" dirty="0" smtClean="0"/>
              <a:t>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Numlines</a:t>
            </a:r>
            <a:r>
              <a:rPr lang="en-US" dirty="0" smtClean="0"/>
              <a:t>: number of cases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ivisor: mean of </a:t>
            </a:r>
            <a:r>
              <a:rPr lang="en-US" dirty="0" err="1" smtClean="0"/>
              <a:t>timeseqs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divisor2: mean of timeseqs2.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72" y="1875431"/>
            <a:ext cx="1739796" cy="7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49521" y="314445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690061"/>
            <a:ext cx="7949783" cy="2342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52937" y="3375290"/>
            <a:ext cx="4094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hars: list of unique activities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</a:t>
            </a:r>
            <a:r>
              <a:rPr lang="en-US" dirty="0" err="1" smtClean="0"/>
              <a:t>har_indices</a:t>
            </a:r>
            <a:r>
              <a:rPr lang="en-US" dirty="0" smtClean="0"/>
              <a:t>: mapping list char-indices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target_char_indices</a:t>
            </a:r>
            <a:r>
              <a:rPr lang="en-US" dirty="0" smtClean="0"/>
              <a:t>: mapping list char-indices including symbol for EOS (end of sentence)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</a:t>
            </a:r>
            <a:r>
              <a:rPr lang="en-US" dirty="0" err="1" smtClean="0"/>
              <a:t>ndices_chars</a:t>
            </a:r>
            <a:r>
              <a:rPr lang="en-US" dirty="0" smtClean="0"/>
              <a:t>: similar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target_indices_chars</a:t>
            </a:r>
            <a:r>
              <a:rPr lang="en-US" dirty="0" smtClean="0"/>
              <a:t>: similar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32305"/>
            <a:ext cx="5932149" cy="1332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4364607"/>
            <a:ext cx="5932149" cy="13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154" y="234842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3600944"/>
            <a:ext cx="1756348" cy="2218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025193" y="3583409"/>
            <a:ext cx="1919696" cy="2205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53" y="3608278"/>
            <a:ext cx="1524503" cy="21608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8190" y="2772934"/>
            <a:ext cx="2474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timeseqs3: time since midnight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imeseqs4: weekday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8" y="699116"/>
            <a:ext cx="2069585" cy="1129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-96454"/>
            <a:ext cx="3120001" cy="94572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22" idx="1"/>
          </p:cNvCxnSpPr>
          <p:nvPr/>
        </p:nvCxnSpPr>
        <p:spPr>
          <a:xfrm>
            <a:off x="2510363" y="1263959"/>
            <a:ext cx="1758482" cy="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5052" y="683568"/>
            <a:ext cx="136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Divided into 3 folds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17796" y="663794"/>
            <a:ext cx="107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1+2 for training</a:t>
            </a:r>
          </a:p>
          <a:p>
            <a:r>
              <a:rPr lang="en-US" dirty="0" smtClean="0"/>
              <a:t>3 for testing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868278"/>
            <a:ext cx="3882486" cy="8102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4" y="1692307"/>
            <a:ext cx="3391941" cy="9303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85" y="3556114"/>
            <a:ext cx="2605581" cy="24842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467" y="3503191"/>
            <a:ext cx="1284359" cy="27446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45075" y="3107772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7011" y="3093106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25596" y="312503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61861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377284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timeseqs4</a:t>
            </a:r>
            <a:endParaRPr lang="en-US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538" y="834027"/>
            <a:ext cx="2529288" cy="864557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22" idx="3"/>
            <a:endCxn id="34" idx="1"/>
          </p:cNvCxnSpPr>
          <p:nvPr/>
        </p:nvCxnSpPr>
        <p:spPr>
          <a:xfrm flipV="1">
            <a:off x="8151331" y="1266306"/>
            <a:ext cx="1144207" cy="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b="10715"/>
          <a:stretch/>
        </p:blipFill>
        <p:spPr>
          <a:xfrm>
            <a:off x="129048" y="6050497"/>
            <a:ext cx="9126633" cy="7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61"/>
          <a:stretch/>
        </p:blipFill>
        <p:spPr>
          <a:xfrm>
            <a:off x="399738" y="749507"/>
            <a:ext cx="9176810" cy="193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4029"/>
            <a:ext cx="2295957" cy="2537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56" y="3384029"/>
            <a:ext cx="2568667" cy="2537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71" y="3406351"/>
            <a:ext cx="2757845" cy="25297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05" y="3384029"/>
            <a:ext cx="3227087" cy="2537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r="7990"/>
          <a:stretch/>
        </p:blipFill>
        <p:spPr>
          <a:xfrm>
            <a:off x="10541053" y="3458979"/>
            <a:ext cx="1457408" cy="24621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2377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r>
              <a:rPr lang="en-US" b="1" smtClean="0"/>
              <a:t>entences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4819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entences_t</a:t>
            </a:r>
            <a:endParaRPr lang="en-US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864623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37316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9693" y="287396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1285" y="6044512"/>
            <a:ext cx="585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b="1" dirty="0" smtClean="0"/>
              <a:t> later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5" y="6037334"/>
            <a:ext cx="5750541" cy="6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0" y="749508"/>
            <a:ext cx="7171671" cy="22862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2377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</a:t>
            </a:r>
            <a:r>
              <a:rPr lang="en-US" b="1" dirty="0" err="1" smtClean="0"/>
              <a:t>ext_chars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434819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next_chars_t</a:t>
            </a:r>
            <a:endParaRPr lang="en-US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864623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37316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69693" y="333866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4" b="18155"/>
          <a:stretch/>
        </p:blipFill>
        <p:spPr>
          <a:xfrm>
            <a:off x="216660" y="3672681"/>
            <a:ext cx="1012533" cy="2848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803" b="17614"/>
          <a:stretch/>
        </p:blipFill>
        <p:spPr>
          <a:xfrm>
            <a:off x="2532446" y="3683832"/>
            <a:ext cx="960262" cy="2866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47" y="3683832"/>
            <a:ext cx="914400" cy="284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5" y="3693202"/>
            <a:ext cx="965200" cy="285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283" y="3727450"/>
            <a:ext cx="495300" cy="2832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34296" y="6520721"/>
            <a:ext cx="68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b="1" dirty="0" smtClean="0"/>
              <a:t> later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10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8" y="1020803"/>
            <a:ext cx="7607300" cy="115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728" y="2383436"/>
            <a:ext cx="676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</a:t>
            </a:r>
            <a:r>
              <a:rPr lang="en-US" dirty="0" smtClean="0"/>
              <a:t>(to specify the existence of activity) + </a:t>
            </a:r>
            <a:r>
              <a:rPr lang="en-US" dirty="0" smtClean="0"/>
              <a:t>4 variables + 1 </a:t>
            </a:r>
            <a:r>
              <a:rPr lang="en-US" dirty="0" smtClean="0"/>
              <a:t>(number </a:t>
            </a:r>
            <a:r>
              <a:rPr lang="en-US" dirty="0" smtClean="0"/>
              <a:t>of </a:t>
            </a:r>
            <a:r>
              <a:rPr lang="en-US" dirty="0" smtClean="0"/>
              <a:t>activities </a:t>
            </a:r>
            <a:r>
              <a:rPr lang="en-US" dirty="0" smtClean="0"/>
              <a:t>in a case)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): number of unique activities  + 1 (</a:t>
            </a:r>
            <a:r>
              <a:rPr lang="en-US" dirty="0" err="1" smtClean="0"/>
              <a:t>eos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/>
          <a:stretch/>
        </p:blipFill>
        <p:spPr>
          <a:xfrm>
            <a:off x="2813154" y="3908010"/>
            <a:ext cx="3687582" cy="818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1293" y="5134518"/>
            <a:ext cx="184379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1239" y="5140783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05330" y="5140783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21" idx="0"/>
          </p:cNvCxnSpPr>
          <p:nvPr/>
        </p:nvCxnSpPr>
        <p:spPr>
          <a:xfrm flipH="1">
            <a:off x="2367197" y="4653821"/>
            <a:ext cx="1290403" cy="48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39916" y="4653821"/>
            <a:ext cx="116172" cy="48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0"/>
          </p:cNvCxnSpPr>
          <p:nvPr/>
        </p:nvCxnSpPr>
        <p:spPr>
          <a:xfrm>
            <a:off x="5205334" y="4653821"/>
            <a:ext cx="1367854" cy="48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84237" y="1089817"/>
            <a:ext cx="301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array with </a:t>
            </a:r>
            <a:r>
              <a:rPr lang="en-US" dirty="0" err="1" smtClean="0"/>
              <a:t>zeros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X: INPUT</a:t>
            </a:r>
          </a:p>
          <a:p>
            <a:r>
              <a:rPr lang="en-US" dirty="0" smtClean="0"/>
              <a:t>- y: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6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350583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039" y="5494138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44643" y="5516531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/>
          <a:stretch/>
        </p:blipFill>
        <p:spPr>
          <a:xfrm>
            <a:off x="912048" y="4478931"/>
            <a:ext cx="1865190" cy="8001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823997" y="5166639"/>
            <a:ext cx="924961" cy="32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9560" y="5166639"/>
            <a:ext cx="153537" cy="48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9105" y="5888489"/>
            <a:ext cx="586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+ 4 variables + 1            (order of activity in a case)</a:t>
            </a:r>
          </a:p>
          <a:p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32618" y="865417"/>
            <a:ext cx="555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we have only 5 features but </a:t>
            </a:r>
            <a:r>
              <a:rPr lang="en-US" dirty="0" err="1" smtClean="0"/>
              <a:t>X.shape</a:t>
            </a:r>
            <a:r>
              <a:rPr lang="en-US" dirty="0" smtClean="0"/>
              <a:t>[2] =10???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9200" y="2111022"/>
            <a:ext cx="5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 enumerate within a case </a:t>
            </a:r>
            <a:r>
              <a:rPr lang="en-US" smtClean="0">
                <a:sym typeface="Wingdings"/>
              </a:rPr>
              <a:t> t: 1 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457</Words>
  <Application>Microsoft Macintosh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Mangal</vt:lpstr>
      <vt:lpstr>Wingdings</vt:lpstr>
      <vt:lpstr>Arial</vt:lpstr>
      <vt:lpstr>Office Theme</vt:lpstr>
      <vt:lpstr>Process sequence</vt:lpstr>
      <vt:lpstr>Data</vt:lpstr>
      <vt:lpstr>Preprocessing</vt:lpstr>
      <vt:lpstr>Preprocessing</vt:lpstr>
      <vt:lpstr>Preprocessing</vt:lpstr>
      <vt:lpstr>Preprocessing</vt:lpstr>
      <vt:lpstr>Preprocessing</vt:lpstr>
      <vt:lpstr>Vectorization</vt:lpstr>
      <vt:lpstr>Vectorization</vt:lpstr>
      <vt:lpstr>Vectorization</vt:lpstr>
      <vt:lpstr>Evaluation</vt:lpstr>
      <vt:lpstr>evaluate_next_activity_and_time</vt:lpstr>
      <vt:lpstr>evaluate_suffix_and_remaining_time</vt:lpstr>
      <vt:lpstr>Evaluation metrics</vt:lpstr>
      <vt:lpstr>Evaluation metrics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sequence</dc:title>
  <dc:creator>hoangnguyen3892@gmail.com</dc:creator>
  <cp:lastModifiedBy>hoangnguyen3892@gmail.com</cp:lastModifiedBy>
  <cp:revision>66</cp:revision>
  <dcterms:created xsi:type="dcterms:W3CDTF">2017-05-09T07:36:45Z</dcterms:created>
  <dcterms:modified xsi:type="dcterms:W3CDTF">2017-05-14T06:15:11Z</dcterms:modified>
</cp:coreProperties>
</file>