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6" r:id="rId11"/>
    <p:sldId id="275" r:id="rId12"/>
    <p:sldId id="276" r:id="rId13"/>
    <p:sldId id="273" r:id="rId14"/>
    <p:sldId id="269" r:id="rId15"/>
    <p:sldId id="272" r:id="rId16"/>
    <p:sldId id="271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7"/>
    <p:restoredTop sz="94697"/>
  </p:normalViewPr>
  <p:slideViewPr>
    <p:cSldViewPr snapToGrid="0" snapToObjects="1">
      <p:cViewPr>
        <p:scale>
          <a:sx n="109" d="100"/>
          <a:sy n="109" d="100"/>
        </p:scale>
        <p:origin x="43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6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9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4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90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98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68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3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6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86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05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8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0C354-799F-9546-AD5A-B2BED52A390A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88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9" Type="http://schemas.openxmlformats.org/officeDocument/2006/relationships/image" Target="../media/image52.png"/><Relationship Id="rId10" Type="http://schemas.openxmlformats.org/officeDocument/2006/relationships/image" Target="../media/image53.png"/><Relationship Id="rId11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Process sequence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344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9448799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err="1" smtClean="0"/>
              <a:t>Vectorization</a:t>
            </a:r>
            <a:endParaRPr lang="en-US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06" y="715857"/>
            <a:ext cx="5866881" cy="37457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1"/>
          <a:stretch/>
        </p:blipFill>
        <p:spPr>
          <a:xfrm>
            <a:off x="6509288" y="829961"/>
            <a:ext cx="3657599" cy="25087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66619" y="181426"/>
            <a:ext cx="2086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next_char</a:t>
            </a:r>
            <a:endParaRPr lang="en-US" dirty="0" smtClean="0"/>
          </a:p>
          <a:p>
            <a:r>
              <a:rPr lang="en-US" dirty="0" err="1"/>
              <a:t>t</a:t>
            </a:r>
            <a:r>
              <a:rPr lang="en-US" dirty="0" err="1" smtClean="0"/>
              <a:t>arget_char_indices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57687" y="346525"/>
            <a:ext cx="280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y_a</a:t>
            </a:r>
            <a:r>
              <a:rPr lang="en-US" dirty="0" smtClean="0"/>
              <a:t> (One-hot encode)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8344007" y="456250"/>
            <a:ext cx="722502" cy="233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265902" y="3491186"/>
            <a:ext cx="2412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next_char_t</a:t>
            </a:r>
            <a:r>
              <a:rPr lang="en-US" dirty="0" smtClean="0"/>
              <a:t>/divisor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8513909" y="3576767"/>
            <a:ext cx="722502" cy="233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9327590" y="3462739"/>
            <a:ext cx="280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y_t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049" y="3946099"/>
            <a:ext cx="5949970" cy="186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738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4488785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Training</a:t>
            </a:r>
            <a:endParaRPr lang="en-US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38" y="4050044"/>
            <a:ext cx="5321300" cy="495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" y="749508"/>
            <a:ext cx="5626100" cy="863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81" y="1613108"/>
            <a:ext cx="5067300" cy="825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" y="2536301"/>
            <a:ext cx="5041900" cy="838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943" y="749508"/>
            <a:ext cx="38481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921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4488785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Training</a:t>
            </a:r>
            <a:endParaRPr lang="en-US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168400"/>
            <a:ext cx="10506808" cy="430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810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7312277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Evaluation</a:t>
            </a:r>
            <a:endParaRPr lang="en-US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759788" y="1856172"/>
            <a:ext cx="1531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Crop </a:t>
            </a:r>
            <a:r>
              <a:rPr lang="en-US" smtClean="0"/>
              <a:t>by suffix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790538" y="1899281"/>
            <a:ext cx="183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One-hot encode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66777" y="1992161"/>
            <a:ext cx="1593011" cy="6808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test data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3164481" y="1992161"/>
            <a:ext cx="1593011" cy="6808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Input X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6461185" y="1992161"/>
            <a:ext cx="1593011" cy="6808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Encoded input X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164480" y="3439252"/>
            <a:ext cx="1593011" cy="6808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Ground truth Y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9724843" y="1992161"/>
            <a:ext cx="1593011" cy="6808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Encoded prediction Y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7257690" y="3422337"/>
            <a:ext cx="1593011" cy="6808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Predicted 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6" idx="3"/>
            <a:endCxn id="19" idx="1"/>
          </p:cNvCxnSpPr>
          <p:nvPr/>
        </p:nvCxnSpPr>
        <p:spPr>
          <a:xfrm>
            <a:off x="1759788" y="2332587"/>
            <a:ext cx="1404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21" idx="1"/>
          </p:cNvCxnSpPr>
          <p:nvPr/>
        </p:nvCxnSpPr>
        <p:spPr>
          <a:xfrm>
            <a:off x="1759788" y="2332587"/>
            <a:ext cx="1404692" cy="1447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9" idx="3"/>
            <a:endCxn id="20" idx="1"/>
          </p:cNvCxnSpPr>
          <p:nvPr/>
        </p:nvCxnSpPr>
        <p:spPr>
          <a:xfrm>
            <a:off x="4757492" y="2332587"/>
            <a:ext cx="1703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3"/>
            <a:endCxn id="22" idx="1"/>
          </p:cNvCxnSpPr>
          <p:nvPr/>
        </p:nvCxnSpPr>
        <p:spPr>
          <a:xfrm>
            <a:off x="8054196" y="2332587"/>
            <a:ext cx="1670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2" idx="2"/>
            <a:endCxn id="23" idx="3"/>
          </p:cNvCxnSpPr>
          <p:nvPr/>
        </p:nvCxnSpPr>
        <p:spPr>
          <a:xfrm rot="5400000">
            <a:off x="9141150" y="2382563"/>
            <a:ext cx="1089751" cy="16706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01396" y="5467918"/>
            <a:ext cx="183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Evaluation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925437" y="3714072"/>
            <a:ext cx="2976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Inverse transform label</a:t>
            </a:r>
          </a:p>
          <a:p>
            <a:r>
              <a:rPr lang="en-US" dirty="0" smtClean="0"/>
              <a:t>(inverse-encode/normalize)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1788566" y="4545918"/>
            <a:ext cx="1593011" cy="6808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Ground truth activity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4339110" y="4545918"/>
            <a:ext cx="1593011" cy="6808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Ground truth time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6215355" y="4545918"/>
            <a:ext cx="1593011" cy="6808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Predicted activity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8588316" y="4545918"/>
            <a:ext cx="1593011" cy="6808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Predicted time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21" idx="2"/>
            <a:endCxn id="41" idx="0"/>
          </p:cNvCxnSpPr>
          <p:nvPr/>
        </p:nvCxnSpPr>
        <p:spPr>
          <a:xfrm flipH="1">
            <a:off x="2585072" y="4120103"/>
            <a:ext cx="1375914" cy="42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1" idx="2"/>
            <a:endCxn id="42" idx="0"/>
          </p:cNvCxnSpPr>
          <p:nvPr/>
        </p:nvCxnSpPr>
        <p:spPr>
          <a:xfrm>
            <a:off x="3960986" y="4120103"/>
            <a:ext cx="1174630" cy="42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3" idx="2"/>
            <a:endCxn id="43" idx="0"/>
          </p:cNvCxnSpPr>
          <p:nvPr/>
        </p:nvCxnSpPr>
        <p:spPr>
          <a:xfrm flipH="1">
            <a:off x="7011861" y="4103188"/>
            <a:ext cx="1042335" cy="442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3" idx="2"/>
            <a:endCxn id="44" idx="0"/>
          </p:cNvCxnSpPr>
          <p:nvPr/>
        </p:nvCxnSpPr>
        <p:spPr>
          <a:xfrm>
            <a:off x="8054196" y="4103188"/>
            <a:ext cx="1330626" cy="442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1" idx="2"/>
            <a:endCxn id="43" idx="2"/>
          </p:cNvCxnSpPr>
          <p:nvPr/>
        </p:nvCxnSpPr>
        <p:spPr>
          <a:xfrm rot="16200000" flipH="1">
            <a:off x="4798466" y="3013374"/>
            <a:ext cx="12700" cy="4426789"/>
          </a:xfrm>
          <a:prstGeom prst="bentConnector3">
            <a:avLst>
              <a:gd name="adj1" fmla="val 1800000"/>
            </a:avLst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42" idx="2"/>
            <a:endCxn id="44" idx="2"/>
          </p:cNvCxnSpPr>
          <p:nvPr/>
        </p:nvCxnSpPr>
        <p:spPr>
          <a:xfrm rot="16200000" flipH="1">
            <a:off x="7260219" y="3102166"/>
            <a:ext cx="12700" cy="4249206"/>
          </a:xfrm>
          <a:prstGeom prst="bentConnector3">
            <a:avLst>
              <a:gd name="adj1" fmla="val 3022638"/>
            </a:avLst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206596" y="2008572"/>
            <a:ext cx="183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 model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7808366" y="5635669"/>
            <a:ext cx="183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174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9448799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err="1"/>
              <a:t>evaluate_next_activity_and_time</a:t>
            </a:r>
            <a:endParaRPr lang="en-US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38" y="749508"/>
            <a:ext cx="5151056" cy="6264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38" y="1336023"/>
            <a:ext cx="3916251" cy="20949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812" y="3426149"/>
            <a:ext cx="1832504" cy="21904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517" y="3426149"/>
            <a:ext cx="2014909" cy="21904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619" y="3426149"/>
            <a:ext cx="788168" cy="20786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041" y="3426149"/>
            <a:ext cx="3337162" cy="202583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785" y="2048500"/>
            <a:ext cx="1663700" cy="6985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095797" y="2925299"/>
            <a:ext cx="127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timeseqs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846893" y="2901024"/>
            <a:ext cx="129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  <a:r>
              <a:rPr lang="en-US" b="1" dirty="0" smtClean="0"/>
              <a:t>imeseqs2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344700" y="2901024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lines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9494165" y="2887981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timeseqs3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99738" y="4017522"/>
            <a:ext cx="33075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Shape of timeseqs2 is different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Timeseq3 is the time of activity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4344700" y="1679168"/>
            <a:ext cx="987154" cy="283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331854" y="1614133"/>
            <a:ext cx="3519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Fold 3 </a:t>
            </a:r>
            <a:r>
              <a:rPr lang="en-US" smtClean="0"/>
              <a:t>for testing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360" y="1364238"/>
            <a:ext cx="4925270" cy="943538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5400000">
            <a:off x="4547330" y="5721449"/>
            <a:ext cx="217440" cy="124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578058" y="5618983"/>
            <a:ext cx="127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l</a:t>
            </a:r>
            <a:r>
              <a:rPr lang="en-US" b="1" dirty="0" err="1" smtClean="0"/>
              <a:t>ines_t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8273436" y="5567698"/>
            <a:ext cx="114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lines_t</a:t>
            </a:r>
            <a:r>
              <a:rPr lang="en-US" b="1" dirty="0"/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768275" y="5636551"/>
            <a:ext cx="987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lines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0034839" y="5567698"/>
            <a:ext cx="1298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lines_t</a:t>
            </a:r>
            <a:r>
              <a:rPr lang="en-US" b="1" dirty="0"/>
              <a:t>3</a:t>
            </a:r>
          </a:p>
        </p:txBody>
      </p:sp>
      <p:sp>
        <p:nvSpPr>
          <p:cNvPr id="28" name="Right Arrow 27"/>
          <p:cNvSpPr/>
          <p:nvPr/>
        </p:nvSpPr>
        <p:spPr>
          <a:xfrm rot="5400000">
            <a:off x="6335347" y="5718280"/>
            <a:ext cx="217440" cy="124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5400000">
            <a:off x="8131013" y="5714454"/>
            <a:ext cx="217440" cy="124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5400000">
            <a:off x="9822816" y="5714454"/>
            <a:ext cx="217440" cy="124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8" y="6203146"/>
            <a:ext cx="5027756" cy="5453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814" y="6203146"/>
            <a:ext cx="5246108" cy="54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00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7312277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err="1"/>
              <a:t>evaluate_suffix_and_remaining_time</a:t>
            </a:r>
            <a:endParaRPr lang="en-US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38" y="749508"/>
            <a:ext cx="7804749" cy="22131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467" y="3119137"/>
            <a:ext cx="1409700" cy="698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23057"/>
            <a:ext cx="12192000" cy="176330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38" y="3074687"/>
            <a:ext cx="2501900" cy="787400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>
            <a:off x="4865298" y="3312543"/>
            <a:ext cx="1794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659592" y="3051573"/>
            <a:ext cx="2346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  <a:r>
              <a:rPr lang="vi-VN" b="1" dirty="0" smtClean="0"/>
              <a:t>round_truth: next activity after suffix activities 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931653" y="5886362"/>
            <a:ext cx="9092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 smtClean="0"/>
              <a:t>ground_truth_t: </a:t>
            </a:r>
            <a:r>
              <a:rPr lang="en-US" b="1" dirty="0" smtClean="0"/>
              <a:t>610689 = 611523 </a:t>
            </a:r>
            <a:r>
              <a:rPr lang="mr-IN" b="1" dirty="0" smtClean="0"/>
              <a:t>–</a:t>
            </a:r>
            <a:r>
              <a:rPr lang="en-US" b="1" dirty="0" smtClean="0"/>
              <a:t> 834: remaining time after suffix activities</a:t>
            </a:r>
            <a:endParaRPr lang="en-US" b="1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2398143" y="1311215"/>
            <a:ext cx="6400800" cy="17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753654" y="988049"/>
            <a:ext cx="2898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deal with short case when suffix&gt;</a:t>
            </a:r>
            <a:r>
              <a:rPr lang="en-US" dirty="0" err="1" smtClean="0"/>
              <a:t>len</a:t>
            </a:r>
            <a:r>
              <a:rPr lang="en-US" dirty="0" smtClean="0"/>
              <a:t>(case)</a:t>
            </a:r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169" y="1569721"/>
            <a:ext cx="3953831" cy="5952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487" y="2198028"/>
            <a:ext cx="2269022" cy="52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46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7312277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Evaluation metrics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99738" y="1431985"/>
            <a:ext cx="110906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For </a:t>
            </a:r>
            <a:r>
              <a:rPr lang="en-US" dirty="0"/>
              <a:t>activity: (refer to this package: https://</a:t>
            </a:r>
            <a:r>
              <a:rPr lang="en-US" dirty="0" err="1"/>
              <a:t>pypi.python.org</a:t>
            </a:r>
            <a:r>
              <a:rPr lang="en-US" dirty="0"/>
              <a:t>/</a:t>
            </a:r>
            <a:r>
              <a:rPr lang="en-US" dirty="0" err="1"/>
              <a:t>pypi</a:t>
            </a:r>
            <a:r>
              <a:rPr lang="en-US" dirty="0"/>
              <a:t>/Distance/)</a:t>
            </a:r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err="1"/>
              <a:t>d</a:t>
            </a:r>
            <a:r>
              <a:rPr lang="en-US" dirty="0" err="1" smtClean="0"/>
              <a:t>istance.nlevenshtein</a:t>
            </a:r>
            <a:r>
              <a:rPr lang="en-US" dirty="0" smtClean="0"/>
              <a:t>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err="1" smtClean="0"/>
              <a:t>damerau_levenshtein_distance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err="1"/>
              <a:t>distance.jaccard</a:t>
            </a: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For time: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Mean absolute error:</a:t>
            </a:r>
          </a:p>
          <a:p>
            <a:pPr lvl="1"/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Median absolute error: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517" y="2616439"/>
            <a:ext cx="6315494" cy="2671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284" y="1737982"/>
            <a:ext cx="6848150" cy="2581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937" y="2351524"/>
            <a:ext cx="10058400" cy="2321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937" y="3966713"/>
            <a:ext cx="9029700" cy="292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937" y="4477391"/>
            <a:ext cx="92583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855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7312277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Questions:</a:t>
            </a:r>
            <a:endParaRPr lang="en-US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52" y="2565635"/>
            <a:ext cx="10058400" cy="5325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9738" y="4804702"/>
            <a:ext cx="8871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If </a:t>
            </a:r>
            <a:r>
              <a:rPr lang="en-US" dirty="0" err="1" smtClean="0"/>
              <a:t>maxlen</a:t>
            </a:r>
            <a:r>
              <a:rPr lang="en-US" dirty="0" smtClean="0"/>
              <a:t> of test data &gt; train data?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52" y="749508"/>
            <a:ext cx="10058400" cy="17458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26" y="4028428"/>
            <a:ext cx="7861300" cy="482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38" y="3292455"/>
            <a:ext cx="64770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855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9448799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Data</a:t>
            </a:r>
            <a:endParaRPr lang="en-US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163" y="1139252"/>
            <a:ext cx="3267856" cy="39515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31567" y="1139252"/>
            <a:ext cx="6086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CaseID</a:t>
            </a:r>
            <a:r>
              <a:rPr lang="en-US" dirty="0" smtClean="0"/>
              <a:t>: ID of a case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ActivityID</a:t>
            </a:r>
            <a:r>
              <a:rPr lang="en-US" dirty="0" smtClean="0"/>
              <a:t>: ID of activity (this can be switched to name of activity by using Disco)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CompleteTimestamp</a:t>
            </a:r>
            <a:r>
              <a:rPr lang="en-US" dirty="0" smtClean="0"/>
              <a:t>: Time when activity ended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21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9448799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Preprocessing</a:t>
            </a:r>
            <a:endParaRPr lang="en-US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73" y="826957"/>
            <a:ext cx="3556000" cy="1282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204" y="826957"/>
            <a:ext cx="8102600" cy="1054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9738" y="2278505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Result:</a:t>
            </a:r>
            <a:endParaRPr lang="en-US" b="1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279" y="2863121"/>
            <a:ext cx="2527716" cy="31929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15"/>
          <a:stretch/>
        </p:blipFill>
        <p:spPr>
          <a:xfrm>
            <a:off x="6465965" y="2876645"/>
            <a:ext cx="2767976" cy="31793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651" y="2876645"/>
            <a:ext cx="2285360" cy="323934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900" y="1917071"/>
            <a:ext cx="2628900" cy="5461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927319" y="2463171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timeseqs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570220" y="2507313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  <a:r>
              <a:rPr lang="en-US" b="1" dirty="0" smtClean="0"/>
              <a:t>imeseqs2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227799" y="2463171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lines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99738" y="2876645"/>
            <a:ext cx="30629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timeseqs</a:t>
            </a:r>
            <a:r>
              <a:rPr lang="en-US" dirty="0" smtClean="0"/>
              <a:t>: duration of each activity in a case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Timeseqs2: cumulative duration of each activity in a case.</a:t>
            </a:r>
          </a:p>
          <a:p>
            <a:pPr marL="285750" indent="-285750">
              <a:buFontTx/>
              <a:buChar char="-"/>
            </a:pPr>
            <a:r>
              <a:rPr lang="en-US" dirty="0"/>
              <a:t>l</a:t>
            </a:r>
            <a:r>
              <a:rPr lang="en-US" dirty="0" smtClean="0"/>
              <a:t>ines: activities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Numlines</a:t>
            </a:r>
            <a:r>
              <a:rPr lang="en-US" dirty="0" smtClean="0"/>
              <a:t>: number of cases</a:t>
            </a:r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/>
              <a:t>d</a:t>
            </a:r>
            <a:r>
              <a:rPr lang="en-US" dirty="0" smtClean="0"/>
              <a:t>ivisor: mean of </a:t>
            </a:r>
            <a:r>
              <a:rPr lang="en-US" dirty="0" err="1" smtClean="0"/>
              <a:t>timeseqs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divisor2: mean of timeseqs2.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072" y="1875431"/>
            <a:ext cx="1739796" cy="71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656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9448799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Preprocessing</a:t>
            </a:r>
            <a:endParaRPr lang="en-US" sz="4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349521" y="3144458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Result: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38" y="690061"/>
            <a:ext cx="7949783" cy="234224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952937" y="3375290"/>
            <a:ext cx="40948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</a:t>
            </a:r>
            <a:r>
              <a:rPr lang="en-US" dirty="0" smtClean="0"/>
              <a:t>hars: list of unique activities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c</a:t>
            </a:r>
            <a:r>
              <a:rPr lang="en-US" dirty="0" err="1" smtClean="0"/>
              <a:t>har_indices</a:t>
            </a:r>
            <a:r>
              <a:rPr lang="en-US" dirty="0" smtClean="0"/>
              <a:t>: mapping list char-indices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target_char_indices</a:t>
            </a:r>
            <a:r>
              <a:rPr lang="en-US" dirty="0" smtClean="0"/>
              <a:t>: mapping list char-indices including symbol for EOS (end of sentence)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i</a:t>
            </a:r>
            <a:r>
              <a:rPr lang="en-US" dirty="0" err="1" smtClean="0"/>
              <a:t>ndices_chars</a:t>
            </a:r>
            <a:r>
              <a:rPr lang="en-US" dirty="0" smtClean="0"/>
              <a:t>: similar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target_indices_chars</a:t>
            </a:r>
            <a:r>
              <a:rPr lang="en-US" dirty="0" smtClean="0"/>
              <a:t>: similar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38" y="3032305"/>
            <a:ext cx="5932149" cy="13323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38" y="4364607"/>
            <a:ext cx="5932149" cy="131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30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9448799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Preprocessing</a:t>
            </a:r>
            <a:endParaRPr lang="en-US" sz="4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6154" y="2348425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Result: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845" y="3600944"/>
            <a:ext cx="1756348" cy="22185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15"/>
          <a:stretch/>
        </p:blipFill>
        <p:spPr>
          <a:xfrm>
            <a:off x="6025193" y="3583409"/>
            <a:ext cx="1919696" cy="22050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953" y="3608278"/>
            <a:ext cx="1524503" cy="216087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78190" y="2772934"/>
            <a:ext cx="247466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lines: activities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timeseqs</a:t>
            </a:r>
            <a:r>
              <a:rPr lang="en-US" dirty="0" smtClean="0"/>
              <a:t>: duration of each activity in a case</a:t>
            </a:r>
          </a:p>
          <a:p>
            <a:pPr marL="285750" indent="-285750">
              <a:buFontTx/>
              <a:buChar char="-"/>
            </a:pPr>
            <a:r>
              <a:rPr lang="en-US" dirty="0"/>
              <a:t>t</a:t>
            </a:r>
            <a:r>
              <a:rPr lang="en-US" dirty="0" smtClean="0"/>
              <a:t>imeseqs2: cumulative duration of each activity in a case.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timeseqs3: time since midnight</a:t>
            </a:r>
          </a:p>
          <a:p>
            <a:pPr marL="285750" indent="-285750">
              <a:buFontTx/>
              <a:buChar char="-"/>
            </a:pPr>
            <a:r>
              <a:rPr lang="en-US" dirty="0"/>
              <a:t>t</a:t>
            </a:r>
            <a:r>
              <a:rPr lang="en-US" dirty="0" smtClean="0"/>
              <a:t>imeseqs4: weekday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78" y="699116"/>
            <a:ext cx="2069585" cy="11296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845" y="-96454"/>
            <a:ext cx="3120001" cy="945723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4" idx="3"/>
            <a:endCxn id="22" idx="1"/>
          </p:cNvCxnSpPr>
          <p:nvPr/>
        </p:nvCxnSpPr>
        <p:spPr>
          <a:xfrm>
            <a:off x="2510363" y="1263959"/>
            <a:ext cx="1758482" cy="9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05052" y="683568"/>
            <a:ext cx="1360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Divided into 3 folds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117796" y="663794"/>
            <a:ext cx="1071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1+2 for training</a:t>
            </a:r>
          </a:p>
          <a:p>
            <a:r>
              <a:rPr lang="en-US" dirty="0" smtClean="0"/>
              <a:t>3 for testing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845" y="868278"/>
            <a:ext cx="3882486" cy="81025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844" y="1692307"/>
            <a:ext cx="3391941" cy="93036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785" y="3556114"/>
            <a:ext cx="2605581" cy="248420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467" y="3503191"/>
            <a:ext cx="1284359" cy="274465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245075" y="3107772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timeseqs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057011" y="3093106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  <a:r>
              <a:rPr lang="en-US" b="1" dirty="0" smtClean="0"/>
              <a:t>imeseqs2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925596" y="3125033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lines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961861" y="3080063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timeseqs3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0377284" y="3080063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timeseqs4</a:t>
            </a:r>
            <a:endParaRPr lang="en-US" b="1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538" y="834027"/>
            <a:ext cx="2529288" cy="864557"/>
          </a:xfrm>
          <a:prstGeom prst="rect">
            <a:avLst/>
          </a:prstGeom>
        </p:spPr>
      </p:pic>
      <p:cxnSp>
        <p:nvCxnSpPr>
          <p:cNvPr id="39" name="Straight Arrow Connector 38"/>
          <p:cNvCxnSpPr>
            <a:stCxn id="22" idx="3"/>
            <a:endCxn id="34" idx="1"/>
          </p:cNvCxnSpPr>
          <p:nvPr/>
        </p:nvCxnSpPr>
        <p:spPr>
          <a:xfrm flipV="1">
            <a:off x="8151331" y="1266306"/>
            <a:ext cx="1144207" cy="7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" b="10715"/>
          <a:stretch/>
        </p:blipFill>
        <p:spPr>
          <a:xfrm>
            <a:off x="129048" y="6050497"/>
            <a:ext cx="9126633" cy="75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565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9448799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Preprocessing</a:t>
            </a:r>
            <a:endParaRPr lang="en-US" sz="4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061"/>
          <a:stretch/>
        </p:blipFill>
        <p:spPr>
          <a:xfrm>
            <a:off x="399738" y="749507"/>
            <a:ext cx="9176810" cy="19337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84029"/>
            <a:ext cx="2295957" cy="25370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956" y="3384029"/>
            <a:ext cx="2568667" cy="25370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471" y="3406351"/>
            <a:ext cx="2757845" cy="252975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405" y="3384029"/>
            <a:ext cx="3227087" cy="25370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8" r="7990"/>
          <a:stretch/>
        </p:blipFill>
        <p:spPr>
          <a:xfrm>
            <a:off x="10541053" y="3458979"/>
            <a:ext cx="1457408" cy="246213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12377" y="2849805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</a:t>
            </a:r>
            <a:r>
              <a:rPr lang="en-US" b="1" smtClean="0"/>
              <a:t>entences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34819" y="2871253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</a:t>
            </a:r>
            <a:r>
              <a:rPr lang="en-US" b="1" dirty="0" err="1" smtClean="0"/>
              <a:t>entences_t</a:t>
            </a:r>
            <a:endParaRPr lang="en-US" b="1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4864623" y="2849805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  <a:r>
              <a:rPr lang="en-US" b="1" dirty="0" smtClean="0"/>
              <a:t>entences_t2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37316" y="2871253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  <a:r>
              <a:rPr lang="en-US" b="1" dirty="0" smtClean="0"/>
              <a:t>entences_t3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269693" y="2873965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  <a:r>
              <a:rPr lang="en-US" b="1" dirty="0" smtClean="0"/>
              <a:t>entences_t4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41285" y="6044512"/>
            <a:ext cx="585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These variables have same length and used as </a:t>
            </a:r>
            <a:r>
              <a:rPr lang="en-US" b="1" dirty="0" smtClean="0">
                <a:solidFill>
                  <a:srgbClr val="FF0000"/>
                </a:solidFill>
              </a:rPr>
              <a:t>INPUT</a:t>
            </a:r>
            <a:r>
              <a:rPr lang="en-US" b="1" dirty="0" smtClean="0"/>
              <a:t> later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75" y="6037334"/>
            <a:ext cx="5750541" cy="66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356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9448799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Preprocessing</a:t>
            </a:r>
            <a:endParaRPr lang="en-US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70" y="749508"/>
            <a:ext cx="7171671" cy="228627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12377" y="3314500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n</a:t>
            </a:r>
            <a:r>
              <a:rPr lang="en-US" b="1" dirty="0" err="1" smtClean="0"/>
              <a:t>ext_chars</a:t>
            </a:r>
            <a:endParaRPr lang="en-US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434819" y="3335948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next_chars_t</a:t>
            </a:r>
            <a:endParaRPr lang="en-US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864623" y="3314500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next_chars_t2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37316" y="3335948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next_chars_t3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269693" y="3338660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next_chars_t4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44" b="18155"/>
          <a:stretch/>
        </p:blipFill>
        <p:spPr>
          <a:xfrm>
            <a:off x="216660" y="3672681"/>
            <a:ext cx="1012533" cy="28480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803" b="17614"/>
          <a:stretch/>
        </p:blipFill>
        <p:spPr>
          <a:xfrm>
            <a:off x="2532446" y="3683832"/>
            <a:ext cx="960262" cy="28668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347" y="3683832"/>
            <a:ext cx="914400" cy="28448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915" y="3693202"/>
            <a:ext cx="965200" cy="28575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283" y="3727450"/>
            <a:ext cx="495300" cy="28321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134296" y="6520721"/>
            <a:ext cx="685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These variables have same length and used as </a:t>
            </a:r>
            <a:r>
              <a:rPr lang="en-US" b="1" dirty="0" smtClean="0">
                <a:solidFill>
                  <a:srgbClr val="FF0000"/>
                </a:solidFill>
              </a:rPr>
              <a:t>OUTPUT</a:t>
            </a:r>
            <a:r>
              <a:rPr lang="en-US" b="1" dirty="0" smtClean="0"/>
              <a:t> later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61103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9448799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err="1" smtClean="0"/>
              <a:t>Vectorization</a:t>
            </a:r>
            <a:endParaRPr lang="en-US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28" y="1020803"/>
            <a:ext cx="7607300" cy="1155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4728" y="2383436"/>
            <a:ext cx="6765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maxlen</a:t>
            </a:r>
            <a:r>
              <a:rPr lang="en-US" dirty="0" smtClean="0"/>
              <a:t>: </a:t>
            </a:r>
            <a:r>
              <a:rPr lang="en-US" dirty="0" err="1" smtClean="0"/>
              <a:t>len</a:t>
            </a:r>
            <a:r>
              <a:rPr lang="en-US" dirty="0" smtClean="0"/>
              <a:t> of longest case</a:t>
            </a:r>
          </a:p>
          <a:p>
            <a:r>
              <a:rPr lang="en-US" dirty="0" err="1" smtClean="0"/>
              <a:t>num_features</a:t>
            </a:r>
            <a:r>
              <a:rPr lang="en-US" dirty="0" smtClean="0"/>
              <a:t>: number of unique activities (to specify the existence of activity) + 4 variables + 1 (number of activities in a case)</a:t>
            </a:r>
          </a:p>
          <a:p>
            <a:r>
              <a:rPr lang="en-US" dirty="0" err="1"/>
              <a:t>l</a:t>
            </a:r>
            <a:r>
              <a:rPr lang="en-US" dirty="0" err="1" smtClean="0"/>
              <a:t>en</a:t>
            </a:r>
            <a:r>
              <a:rPr lang="en-US" dirty="0" smtClean="0"/>
              <a:t>(</a:t>
            </a:r>
            <a:r>
              <a:rPr lang="en-US" dirty="0" err="1" smtClean="0"/>
              <a:t>target_chars</a:t>
            </a:r>
            <a:r>
              <a:rPr lang="en-US" dirty="0" smtClean="0"/>
              <a:t>): number of unique activities  + 1 (</a:t>
            </a:r>
            <a:r>
              <a:rPr lang="en-US" dirty="0" err="1" smtClean="0"/>
              <a:t>eos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"/>
          <a:stretch/>
        </p:blipFill>
        <p:spPr>
          <a:xfrm>
            <a:off x="2813154" y="3908010"/>
            <a:ext cx="3687582" cy="81890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51293" y="5134518"/>
            <a:ext cx="1843790" cy="3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</a:t>
            </a:r>
            <a:r>
              <a:rPr lang="en-US" dirty="0" err="1" smtClean="0"/>
              <a:t>en</a:t>
            </a:r>
            <a:r>
              <a:rPr lang="en-US" dirty="0" smtClean="0"/>
              <a:t>(</a:t>
            </a:r>
            <a:r>
              <a:rPr lang="en-US" dirty="0" err="1" smtClean="0"/>
              <a:t>target_chars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921239" y="5140783"/>
            <a:ext cx="891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maxlen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05330" y="5140783"/>
            <a:ext cx="1501516" cy="3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</a:t>
            </a:r>
            <a:r>
              <a:rPr lang="en-US" dirty="0" err="1" smtClean="0"/>
              <a:t>um_features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21" idx="0"/>
          </p:cNvCxnSpPr>
          <p:nvPr/>
        </p:nvCxnSpPr>
        <p:spPr>
          <a:xfrm flipH="1">
            <a:off x="2367197" y="4653821"/>
            <a:ext cx="1290403" cy="486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939916" y="4653821"/>
            <a:ext cx="116172" cy="483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0" idx="0"/>
          </p:cNvCxnSpPr>
          <p:nvPr/>
        </p:nvCxnSpPr>
        <p:spPr>
          <a:xfrm>
            <a:off x="5205334" y="4653821"/>
            <a:ext cx="1367854" cy="480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784237" y="1089817"/>
            <a:ext cx="3013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array with </a:t>
            </a:r>
            <a:r>
              <a:rPr lang="en-US" dirty="0" err="1" smtClean="0"/>
              <a:t>zeros</a:t>
            </a:r>
            <a:r>
              <a:rPr lang="en-US" dirty="0" smtClean="0"/>
              <a:t>:</a:t>
            </a:r>
          </a:p>
          <a:p>
            <a:r>
              <a:rPr lang="en-US" dirty="0" smtClean="0"/>
              <a:t>- X: INPUT</a:t>
            </a:r>
          </a:p>
          <a:p>
            <a:r>
              <a:rPr lang="en-US" dirty="0" smtClean="0"/>
              <a:t>- y: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763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3505835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err="1" smtClean="0"/>
              <a:t>Vectorization</a:t>
            </a:r>
            <a:endParaRPr lang="en-US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06" y="715857"/>
            <a:ext cx="5866881" cy="374577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8039" y="5494138"/>
            <a:ext cx="891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maxlen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44643" y="5516531"/>
            <a:ext cx="1501516" cy="3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</a:t>
            </a:r>
            <a:r>
              <a:rPr lang="en-US" dirty="0" err="1" smtClean="0"/>
              <a:t>um_features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8"/>
          <a:stretch/>
        </p:blipFill>
        <p:spPr>
          <a:xfrm>
            <a:off x="912048" y="4478931"/>
            <a:ext cx="1865190" cy="800100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endCxn id="12" idx="0"/>
          </p:cNvCxnSpPr>
          <p:nvPr/>
        </p:nvCxnSpPr>
        <p:spPr>
          <a:xfrm flipH="1">
            <a:off x="823997" y="5166639"/>
            <a:ext cx="924961" cy="327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109560" y="5166639"/>
            <a:ext cx="153537" cy="484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49105" y="5888489"/>
            <a:ext cx="58668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maxlen</a:t>
            </a:r>
            <a:r>
              <a:rPr lang="en-US" dirty="0" smtClean="0"/>
              <a:t>: </a:t>
            </a:r>
            <a:r>
              <a:rPr lang="en-US" dirty="0" err="1" smtClean="0"/>
              <a:t>len</a:t>
            </a:r>
            <a:r>
              <a:rPr lang="en-US" dirty="0" smtClean="0"/>
              <a:t> of longest case</a:t>
            </a:r>
          </a:p>
          <a:p>
            <a:r>
              <a:rPr lang="en-US" dirty="0" err="1" smtClean="0"/>
              <a:t>num_features</a:t>
            </a:r>
            <a:r>
              <a:rPr lang="en-US" dirty="0" smtClean="0"/>
              <a:t>: number of unique activities + 4 variables + 1            (order of activity in a case)</a:t>
            </a:r>
          </a:p>
          <a:p>
            <a:endParaRPr lang="en-US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6299200" y="865417"/>
            <a:ext cx="5559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Q: Why we have only 5 features but </a:t>
            </a:r>
            <a:r>
              <a:rPr lang="en-US" dirty="0" err="1" smtClean="0"/>
              <a:t>X.shape</a:t>
            </a:r>
            <a:r>
              <a:rPr lang="en-US" dirty="0" smtClean="0"/>
              <a:t>[2] =10???</a:t>
            </a:r>
          </a:p>
          <a:p>
            <a:r>
              <a:rPr lang="en-US" dirty="0" smtClean="0"/>
              <a:t>A: The previous features denote the activities happened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99200" y="2111022"/>
            <a:ext cx="589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 enumerate within a case </a:t>
            </a:r>
            <a:r>
              <a:rPr lang="en-US" smtClean="0">
                <a:sym typeface="Wingdings"/>
              </a:rPr>
              <a:t> t: 1  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0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470</Words>
  <Application>Microsoft Macintosh PowerPoint</Application>
  <PresentationFormat>Widescreen</PresentationFormat>
  <Paragraphs>128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Calibri Light</vt:lpstr>
      <vt:lpstr>Mangal</vt:lpstr>
      <vt:lpstr>Wingdings</vt:lpstr>
      <vt:lpstr>Arial</vt:lpstr>
      <vt:lpstr>Office Theme</vt:lpstr>
      <vt:lpstr>Process sequence</vt:lpstr>
      <vt:lpstr>Data</vt:lpstr>
      <vt:lpstr>Preprocessing</vt:lpstr>
      <vt:lpstr>Preprocessing</vt:lpstr>
      <vt:lpstr>Preprocessing</vt:lpstr>
      <vt:lpstr>Preprocessing</vt:lpstr>
      <vt:lpstr>Preprocessing</vt:lpstr>
      <vt:lpstr>Vectorization</vt:lpstr>
      <vt:lpstr>Vectorization</vt:lpstr>
      <vt:lpstr>Vectorization</vt:lpstr>
      <vt:lpstr>Training</vt:lpstr>
      <vt:lpstr>Training</vt:lpstr>
      <vt:lpstr>Evaluation</vt:lpstr>
      <vt:lpstr>evaluate_next_activity_and_time</vt:lpstr>
      <vt:lpstr>evaluate_suffix_and_remaining_time</vt:lpstr>
      <vt:lpstr>Evaluation metrics</vt:lpstr>
      <vt:lpstr>Questions: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sequence</dc:title>
  <dc:creator>hoangnguyen3892@gmail.com</dc:creator>
  <cp:lastModifiedBy>hoangnguyen3892@gmail.com</cp:lastModifiedBy>
  <cp:revision>71</cp:revision>
  <dcterms:created xsi:type="dcterms:W3CDTF">2017-05-09T07:36:45Z</dcterms:created>
  <dcterms:modified xsi:type="dcterms:W3CDTF">2017-05-15T16:26:33Z</dcterms:modified>
</cp:coreProperties>
</file>