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7"/>
    <p:restoredTop sz="94697"/>
  </p:normalViewPr>
  <p:slideViewPr>
    <p:cSldViewPr snapToGrid="0" snapToObjects="1">
      <p:cViewPr>
        <p:scale>
          <a:sx n="99" d="100"/>
          <a:sy n="99" d="100"/>
        </p:scale>
        <p:origin x="8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9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4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9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9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6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3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6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8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0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8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0C354-799F-9546-AD5A-B2BED52A390A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8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 sequence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44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 smtClean="0"/>
              <a:t>Vectorization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06" y="715857"/>
            <a:ext cx="5866881" cy="37457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"/>
          <a:stretch/>
        </p:blipFill>
        <p:spPr>
          <a:xfrm>
            <a:off x="6509288" y="829961"/>
            <a:ext cx="3657599" cy="25087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66619" y="181426"/>
            <a:ext cx="2086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next_char</a:t>
            </a:r>
            <a:endParaRPr lang="en-US" dirty="0" smtClean="0"/>
          </a:p>
          <a:p>
            <a:r>
              <a:rPr lang="en-US" dirty="0" err="1"/>
              <a:t>t</a:t>
            </a:r>
            <a:r>
              <a:rPr lang="en-US" dirty="0" err="1" smtClean="0"/>
              <a:t>arget_char_indices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57687" y="346525"/>
            <a:ext cx="280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y_a</a:t>
            </a:r>
            <a:r>
              <a:rPr lang="en-US" dirty="0" smtClean="0"/>
              <a:t> (</a:t>
            </a:r>
            <a:r>
              <a:rPr lang="en-US" dirty="0" smtClean="0"/>
              <a:t>One-hot encode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8344007" y="456250"/>
            <a:ext cx="722502" cy="233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65902" y="3491186"/>
            <a:ext cx="2412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next_char_t</a:t>
            </a:r>
            <a:r>
              <a:rPr lang="en-US" dirty="0" smtClean="0"/>
              <a:t>/divisor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8513909" y="3576767"/>
            <a:ext cx="722502" cy="233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327590" y="3462739"/>
            <a:ext cx="280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y_t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049" y="3946099"/>
            <a:ext cx="5949970" cy="186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3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Data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63" y="1139252"/>
            <a:ext cx="3267856" cy="39515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1567" y="1139252"/>
            <a:ext cx="6086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CaseID</a:t>
            </a:r>
            <a:r>
              <a:rPr lang="en-US" dirty="0" smtClean="0"/>
              <a:t>: ID of a case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ActivityID</a:t>
            </a:r>
            <a:r>
              <a:rPr lang="en-US" dirty="0" smtClean="0"/>
              <a:t>: ID of activity (this can be switched to name of activity by using Disco)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CompleteTimestamp</a:t>
            </a:r>
            <a:r>
              <a:rPr lang="en-US" dirty="0" smtClean="0"/>
              <a:t>: Time when activity 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3" y="826957"/>
            <a:ext cx="3556000" cy="128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04" y="826957"/>
            <a:ext cx="8102600" cy="1054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738" y="227850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Result:</a:t>
            </a:r>
            <a:endParaRPr lang="en-US" b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79" y="2863121"/>
            <a:ext cx="2527716" cy="31929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15"/>
          <a:stretch/>
        </p:blipFill>
        <p:spPr>
          <a:xfrm>
            <a:off x="6465965" y="2876645"/>
            <a:ext cx="2767976" cy="31793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651" y="2876645"/>
            <a:ext cx="2285360" cy="32393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00" y="1917071"/>
            <a:ext cx="2628900" cy="5461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27319" y="2463171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timeseqs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570220" y="250731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imeseqs2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227799" y="2463171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9738" y="2876645"/>
            <a:ext cx="30629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timeseqs</a:t>
            </a:r>
            <a:r>
              <a:rPr lang="en-US" dirty="0" smtClean="0"/>
              <a:t>: duration of each activity in a case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Timeseqs2: cumulative duration of each activity in a case.</a:t>
            </a:r>
          </a:p>
          <a:p>
            <a:pPr marL="285750" indent="-285750">
              <a:buFontTx/>
              <a:buChar char="-"/>
            </a:pPr>
            <a:r>
              <a:rPr lang="en-US" dirty="0"/>
              <a:t>l</a:t>
            </a:r>
            <a:r>
              <a:rPr lang="en-US" dirty="0" smtClean="0"/>
              <a:t>ines: activities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Numlines</a:t>
            </a:r>
            <a:r>
              <a:rPr lang="en-US" dirty="0" smtClean="0"/>
              <a:t>: number of cases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/>
              <a:t>d</a:t>
            </a:r>
            <a:r>
              <a:rPr lang="en-US" dirty="0" smtClean="0"/>
              <a:t>ivisor: mean of </a:t>
            </a:r>
            <a:r>
              <a:rPr lang="en-US" dirty="0" err="1" smtClean="0"/>
              <a:t>timeseqs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divisor2: mean of timeseqs2.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72" y="1875431"/>
            <a:ext cx="1739796" cy="71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5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349521" y="3144458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690061"/>
            <a:ext cx="7949783" cy="23422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952937" y="3375290"/>
            <a:ext cx="40948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</a:t>
            </a:r>
            <a:r>
              <a:rPr lang="en-US" dirty="0" smtClean="0"/>
              <a:t>hars: list of unique activities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</a:t>
            </a:r>
            <a:r>
              <a:rPr lang="en-US" dirty="0" err="1" smtClean="0"/>
              <a:t>har_indices</a:t>
            </a:r>
            <a:r>
              <a:rPr lang="en-US" dirty="0" smtClean="0"/>
              <a:t>: mapping list char-indices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target_char_indices</a:t>
            </a:r>
            <a:r>
              <a:rPr lang="en-US" dirty="0" smtClean="0"/>
              <a:t>: mapping list char-indices including symbol for EOS (end of sentence)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i</a:t>
            </a:r>
            <a:r>
              <a:rPr lang="en-US" dirty="0" err="1" smtClean="0"/>
              <a:t>ndices_chars</a:t>
            </a:r>
            <a:r>
              <a:rPr lang="en-US" dirty="0" smtClean="0"/>
              <a:t>: similar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target_i</a:t>
            </a:r>
            <a:r>
              <a:rPr lang="en-US" dirty="0" err="1" smtClean="0"/>
              <a:t>ndices_chars</a:t>
            </a:r>
            <a:r>
              <a:rPr lang="en-US" dirty="0" smtClean="0"/>
              <a:t>: similar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3032305"/>
            <a:ext cx="5932149" cy="13323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4364607"/>
            <a:ext cx="5932149" cy="131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3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154" y="234842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Result: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45" y="3600944"/>
            <a:ext cx="1756348" cy="22185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15"/>
          <a:stretch/>
        </p:blipFill>
        <p:spPr>
          <a:xfrm>
            <a:off x="6025193" y="3583409"/>
            <a:ext cx="1919696" cy="22050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953" y="3608278"/>
            <a:ext cx="1524503" cy="216087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8190" y="2772934"/>
            <a:ext cx="24746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lines: activities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timeseqs</a:t>
            </a:r>
            <a:r>
              <a:rPr lang="en-US" dirty="0" smtClean="0"/>
              <a:t>: duration of each activity in a case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t</a:t>
            </a:r>
            <a:r>
              <a:rPr lang="en-US" dirty="0" smtClean="0"/>
              <a:t>imeseqs2: cumulative duration of each activity in a case.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timeseqs3: time since midnight</a:t>
            </a:r>
          </a:p>
          <a:p>
            <a:pPr marL="285750" indent="-285750">
              <a:buFontTx/>
              <a:buChar char="-"/>
            </a:pPr>
            <a:r>
              <a:rPr lang="en-US" dirty="0"/>
              <a:t>t</a:t>
            </a:r>
            <a:r>
              <a:rPr lang="en-US" dirty="0" smtClean="0"/>
              <a:t>imeseqs4: weekday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78" y="699116"/>
            <a:ext cx="2069585" cy="1129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45" y="-96454"/>
            <a:ext cx="3120001" cy="94572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4" idx="3"/>
            <a:endCxn id="22" idx="1"/>
          </p:cNvCxnSpPr>
          <p:nvPr/>
        </p:nvCxnSpPr>
        <p:spPr>
          <a:xfrm>
            <a:off x="2510363" y="1263959"/>
            <a:ext cx="1758482" cy="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05052" y="683568"/>
            <a:ext cx="136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Divided into 3 folds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17796" y="663794"/>
            <a:ext cx="107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1+2 for training</a:t>
            </a:r>
          </a:p>
          <a:p>
            <a:r>
              <a:rPr lang="en-US" dirty="0" smtClean="0"/>
              <a:t>3 for testing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45" y="868278"/>
            <a:ext cx="3882486" cy="81025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44" y="1692307"/>
            <a:ext cx="3391941" cy="9303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785" y="3556114"/>
            <a:ext cx="2605581" cy="248420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467" y="3503191"/>
            <a:ext cx="1284359" cy="274465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245075" y="3107772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timeseqs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057011" y="3093106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imeseqs2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25596" y="312503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961861" y="308006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timeseqs3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0377284" y="308006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timeseqs4</a:t>
            </a:r>
            <a:endParaRPr lang="en-US" b="1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538" y="834027"/>
            <a:ext cx="2529288" cy="864557"/>
          </a:xfrm>
          <a:prstGeom prst="rect">
            <a:avLst/>
          </a:prstGeom>
        </p:spPr>
      </p:pic>
      <p:cxnSp>
        <p:nvCxnSpPr>
          <p:cNvPr id="39" name="Straight Arrow Connector 38"/>
          <p:cNvCxnSpPr>
            <a:stCxn id="22" idx="3"/>
            <a:endCxn id="34" idx="1"/>
          </p:cNvCxnSpPr>
          <p:nvPr/>
        </p:nvCxnSpPr>
        <p:spPr>
          <a:xfrm flipV="1">
            <a:off x="8151331" y="1266306"/>
            <a:ext cx="1144207" cy="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56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61"/>
          <a:stretch/>
        </p:blipFill>
        <p:spPr>
          <a:xfrm>
            <a:off x="399738" y="749507"/>
            <a:ext cx="9176810" cy="19337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4029"/>
            <a:ext cx="2295957" cy="25370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56" y="3384029"/>
            <a:ext cx="2568667" cy="25370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471" y="3406351"/>
            <a:ext cx="2757845" cy="25297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405" y="3384029"/>
            <a:ext cx="3227087" cy="25370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8" r="7990"/>
          <a:stretch/>
        </p:blipFill>
        <p:spPr>
          <a:xfrm>
            <a:off x="10541053" y="3458979"/>
            <a:ext cx="1457408" cy="246213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12377" y="284980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</a:t>
            </a:r>
            <a:r>
              <a:rPr lang="en-US" b="1" smtClean="0"/>
              <a:t>entences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34819" y="287125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</a:t>
            </a:r>
            <a:r>
              <a:rPr lang="en-US" b="1" dirty="0" err="1" smtClean="0"/>
              <a:t>entences_t</a:t>
            </a:r>
            <a:endParaRPr lang="en-US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864623" y="284980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entences_t2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37316" y="287125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entences_t3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269693" y="287396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entences_t4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50882" y="6252573"/>
            <a:ext cx="586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These variables have same length and used as </a:t>
            </a:r>
            <a:r>
              <a:rPr lang="en-US" b="1" dirty="0" smtClean="0">
                <a:solidFill>
                  <a:srgbClr val="FF0000"/>
                </a:solidFill>
              </a:rPr>
              <a:t>INPUT</a:t>
            </a:r>
            <a:r>
              <a:rPr lang="en-US" b="1" dirty="0" smtClean="0"/>
              <a:t> later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135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70" y="749508"/>
            <a:ext cx="7171671" cy="228627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2377" y="3314500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</a:t>
            </a:r>
            <a:r>
              <a:rPr lang="en-US" b="1" dirty="0" err="1" smtClean="0"/>
              <a:t>ext_chars</a:t>
            </a:r>
            <a:endParaRPr lang="en-US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434819" y="3335948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next_chars_t</a:t>
            </a:r>
            <a:endParaRPr lang="en-US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864623" y="3314500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next_chars_t2</a:t>
            </a:r>
            <a:endParaRPr lang="en-US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7537316" y="3335948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next_chars_t3</a:t>
            </a:r>
            <a:endParaRPr lang="en-US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0269693" y="3338660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next_chars_t4</a:t>
            </a:r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4" b="18155"/>
          <a:stretch/>
        </p:blipFill>
        <p:spPr>
          <a:xfrm>
            <a:off x="216660" y="3672681"/>
            <a:ext cx="1012533" cy="2848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803" b="17614"/>
          <a:stretch/>
        </p:blipFill>
        <p:spPr>
          <a:xfrm>
            <a:off x="2532446" y="3683832"/>
            <a:ext cx="960262" cy="28668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347" y="3683832"/>
            <a:ext cx="914400" cy="2844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915" y="3693202"/>
            <a:ext cx="965200" cy="2857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283" y="3727450"/>
            <a:ext cx="495300" cy="28321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134296" y="6520721"/>
            <a:ext cx="685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These variables have same length and used as </a:t>
            </a:r>
            <a:r>
              <a:rPr lang="en-US" b="1" dirty="0" smtClean="0">
                <a:solidFill>
                  <a:srgbClr val="FF0000"/>
                </a:solidFill>
              </a:rPr>
              <a:t>OUTPUT</a:t>
            </a:r>
            <a:r>
              <a:rPr lang="en-US" b="1" dirty="0" smtClean="0"/>
              <a:t> later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110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 smtClean="0"/>
              <a:t>Vectorization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28" y="1020803"/>
            <a:ext cx="7607300" cy="1155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728" y="2383436"/>
            <a:ext cx="6765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maxlen</a:t>
            </a:r>
            <a:r>
              <a:rPr lang="en-US" dirty="0" smtClean="0"/>
              <a:t>: </a:t>
            </a:r>
            <a:r>
              <a:rPr lang="en-US" dirty="0" err="1" smtClean="0"/>
              <a:t>len</a:t>
            </a:r>
            <a:r>
              <a:rPr lang="en-US" dirty="0" smtClean="0"/>
              <a:t> of longest case</a:t>
            </a:r>
          </a:p>
          <a:p>
            <a:r>
              <a:rPr lang="en-US" dirty="0" err="1" smtClean="0"/>
              <a:t>num_features</a:t>
            </a:r>
            <a:r>
              <a:rPr lang="en-US" dirty="0" smtClean="0"/>
              <a:t>: number of unique activities + 4 variables + 1 (order of activity in a case)</a:t>
            </a:r>
            <a:endParaRPr lang="en-US" dirty="0" smtClean="0"/>
          </a:p>
          <a:p>
            <a:r>
              <a:rPr lang="en-US" dirty="0" err="1"/>
              <a:t>l</a:t>
            </a:r>
            <a:r>
              <a:rPr lang="en-US" dirty="0" err="1" smtClean="0"/>
              <a:t>en</a:t>
            </a:r>
            <a:r>
              <a:rPr lang="en-US" dirty="0" smtClean="0"/>
              <a:t>(</a:t>
            </a:r>
            <a:r>
              <a:rPr lang="en-US" dirty="0" err="1" smtClean="0"/>
              <a:t>target_chars</a:t>
            </a:r>
            <a:r>
              <a:rPr lang="en-US" dirty="0" smtClean="0"/>
              <a:t>): </a:t>
            </a:r>
            <a:r>
              <a:rPr lang="en-US" dirty="0" smtClean="0"/>
              <a:t>number of unique activities  + 1 (</a:t>
            </a:r>
            <a:r>
              <a:rPr lang="en-US" dirty="0" err="1" smtClean="0"/>
              <a:t>eos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"/>
          <a:stretch/>
        </p:blipFill>
        <p:spPr>
          <a:xfrm>
            <a:off x="2813154" y="3908010"/>
            <a:ext cx="3687582" cy="8189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51293" y="5134518"/>
            <a:ext cx="1843790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</a:t>
            </a:r>
            <a:r>
              <a:rPr lang="en-US" dirty="0" err="1" smtClean="0"/>
              <a:t>en</a:t>
            </a:r>
            <a:r>
              <a:rPr lang="en-US" dirty="0" smtClean="0"/>
              <a:t>(</a:t>
            </a:r>
            <a:r>
              <a:rPr lang="en-US" dirty="0" err="1" smtClean="0"/>
              <a:t>target_chars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21239" y="5140783"/>
            <a:ext cx="89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maxlen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05330" y="5140783"/>
            <a:ext cx="1501516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um_features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21" idx="0"/>
          </p:cNvCxnSpPr>
          <p:nvPr/>
        </p:nvCxnSpPr>
        <p:spPr>
          <a:xfrm flipH="1">
            <a:off x="2367197" y="4653821"/>
            <a:ext cx="1290403" cy="486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939916" y="4653821"/>
            <a:ext cx="116172" cy="48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0"/>
          </p:cNvCxnSpPr>
          <p:nvPr/>
        </p:nvCxnSpPr>
        <p:spPr>
          <a:xfrm>
            <a:off x="5205334" y="4653821"/>
            <a:ext cx="1367854" cy="48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84237" y="1089817"/>
            <a:ext cx="3013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array with </a:t>
            </a:r>
            <a:r>
              <a:rPr lang="en-US" dirty="0" err="1" smtClean="0"/>
              <a:t>zeros</a:t>
            </a:r>
            <a:r>
              <a:rPr lang="en-US" dirty="0" smtClean="0"/>
              <a:t>:</a:t>
            </a:r>
          </a:p>
          <a:p>
            <a:r>
              <a:rPr lang="en-US" dirty="0" smtClean="0"/>
              <a:t>- X: INPUT</a:t>
            </a:r>
          </a:p>
          <a:p>
            <a:r>
              <a:rPr lang="en-US" dirty="0" smtClean="0"/>
              <a:t>- y: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6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3505835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 smtClean="0"/>
              <a:t>Vectorization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06" y="715857"/>
            <a:ext cx="5866881" cy="37457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8039" y="5494138"/>
            <a:ext cx="89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maxlen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44643" y="5516531"/>
            <a:ext cx="1501516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um_features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"/>
          <a:stretch/>
        </p:blipFill>
        <p:spPr>
          <a:xfrm>
            <a:off x="912048" y="4478931"/>
            <a:ext cx="1865190" cy="800100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2" idx="0"/>
          </p:cNvCxnSpPr>
          <p:nvPr/>
        </p:nvCxnSpPr>
        <p:spPr>
          <a:xfrm flipH="1">
            <a:off x="823997" y="5166639"/>
            <a:ext cx="924961" cy="327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09560" y="5166639"/>
            <a:ext cx="153537" cy="48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9105" y="5888489"/>
            <a:ext cx="5866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maxlen</a:t>
            </a:r>
            <a:r>
              <a:rPr lang="en-US" dirty="0" smtClean="0"/>
              <a:t>: </a:t>
            </a:r>
            <a:r>
              <a:rPr lang="en-US" dirty="0" err="1" smtClean="0"/>
              <a:t>len</a:t>
            </a:r>
            <a:r>
              <a:rPr lang="en-US" dirty="0" smtClean="0"/>
              <a:t> of longest case</a:t>
            </a:r>
          </a:p>
          <a:p>
            <a:r>
              <a:rPr lang="en-US" dirty="0" err="1" smtClean="0"/>
              <a:t>num_features</a:t>
            </a:r>
            <a:r>
              <a:rPr lang="en-US" dirty="0" smtClean="0"/>
              <a:t>: number of unique activities + 4 variables + 1            (order of activity in a case)</a:t>
            </a:r>
          </a:p>
          <a:p>
            <a:endParaRPr lang="en-US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6632618" y="865417"/>
            <a:ext cx="555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we have only 5 features but </a:t>
            </a:r>
            <a:r>
              <a:rPr lang="en-US" dirty="0" err="1" smtClean="0"/>
              <a:t>X.shape</a:t>
            </a:r>
            <a:r>
              <a:rPr lang="en-US" dirty="0" smtClean="0"/>
              <a:t>[2] =10???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80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297</Words>
  <Application>Microsoft Macintosh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Process sequence</vt:lpstr>
      <vt:lpstr>Data</vt:lpstr>
      <vt:lpstr>Preprocessing</vt:lpstr>
      <vt:lpstr>Preprocessing</vt:lpstr>
      <vt:lpstr>Preprocessing</vt:lpstr>
      <vt:lpstr>Preprocessing</vt:lpstr>
      <vt:lpstr>Preprocessing</vt:lpstr>
      <vt:lpstr>Vectorization</vt:lpstr>
      <vt:lpstr>Vectorization</vt:lpstr>
      <vt:lpstr>Vectorization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sequence</dc:title>
  <dc:creator>hoangnguyen3892@gmail.com</dc:creator>
  <cp:lastModifiedBy>hoangnguyen3892@gmail.com</cp:lastModifiedBy>
  <cp:revision>31</cp:revision>
  <dcterms:created xsi:type="dcterms:W3CDTF">2017-05-09T07:36:45Z</dcterms:created>
  <dcterms:modified xsi:type="dcterms:W3CDTF">2017-05-09T09:20:27Z</dcterms:modified>
</cp:coreProperties>
</file>