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1" r:id="rId3"/>
    <p:sldId id="365" r:id="rId4"/>
    <p:sldId id="342" r:id="rId5"/>
    <p:sldId id="368" r:id="rId6"/>
    <p:sldId id="369" r:id="rId7"/>
    <p:sldId id="370" r:id="rId8"/>
    <p:sldId id="371" r:id="rId9"/>
    <p:sldId id="367" r:id="rId10"/>
    <p:sldId id="372" r:id="rId11"/>
    <p:sldId id="373" r:id="rId12"/>
    <p:sldId id="374" r:id="rId13"/>
    <p:sldId id="375" r:id="rId14"/>
    <p:sldId id="376" r:id="rId15"/>
    <p:sldId id="388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98" r:id="rId24"/>
    <p:sldId id="387" r:id="rId25"/>
    <p:sldId id="389" r:id="rId26"/>
    <p:sldId id="391" r:id="rId27"/>
    <p:sldId id="392" r:id="rId28"/>
    <p:sldId id="393" r:id="rId29"/>
    <p:sldId id="394" r:id="rId30"/>
    <p:sldId id="395" r:id="rId31"/>
    <p:sldId id="341" r:id="rId32"/>
    <p:sldId id="322" r:id="rId33"/>
    <p:sldId id="364" r:id="rId34"/>
    <p:sldId id="397" r:id="rId35"/>
    <p:sldId id="396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E6C"/>
    <a:srgbClr val="D2AA00"/>
    <a:srgbClr val="FFCC00"/>
    <a:srgbClr val="D4C294"/>
    <a:srgbClr val="FFEDEB"/>
    <a:srgbClr val="FF2F19"/>
    <a:srgbClr val="E3F1F5"/>
    <a:srgbClr val="FF6699"/>
    <a:srgbClr val="66FF33"/>
    <a:srgbClr val="99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75" autoAdjust="0"/>
    <p:restoredTop sz="94903" autoAdjust="0"/>
  </p:normalViewPr>
  <p:slideViewPr>
    <p:cSldViewPr>
      <p:cViewPr>
        <p:scale>
          <a:sx n="80" d="100"/>
          <a:sy n="80" d="100"/>
        </p:scale>
        <p:origin x="-14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3051D-36D4-4459-83F2-008346DD5E83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2752-B195-4E1D-BF93-D8A0D98FE3D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BDF3F-0D52-4A43-8F3B-F30EF9B4026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7E925-BB0E-47D7-945E-0431BE027D34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820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Algorithms Complexity and Data Structures Efficiency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69120"/>
          </a:xfrm>
        </p:spPr>
        <p:txBody>
          <a:bodyPr/>
          <a:lstStyle/>
          <a:p>
            <a:r>
              <a:rPr lang="en-US" dirty="0" smtClean="0"/>
              <a:t>Computational Complexity, Choosing Data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53250" name="Picture 2" descr="abstract_structur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029200" y="4532376"/>
            <a:ext cx="3657600" cy="1792224"/>
          </a:xfrm>
          <a:prstGeom prst="roundRect">
            <a:avLst>
              <a:gd name="adj" fmla="val 6985"/>
            </a:avLst>
          </a:prstGeom>
          <a:noFill/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</p:pic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448138">
            <a:off x="2131270" y="184976"/>
            <a:ext cx="647977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>
                <a:ea typeface="굴림" pitchFamily="50" charset="-127"/>
              </a:rPr>
              <a:t>Asymptotic </a:t>
            </a:r>
            <a:r>
              <a:rPr lang="en-US" altLang="ko-KR" sz="3800" dirty="0" smtClean="0">
                <a:ea typeface="굴림" pitchFamily="50" charset="-127"/>
              </a:rPr>
              <a:t>Notation: Definition</a:t>
            </a:r>
            <a:endParaRPr lang="bg-BG" sz="380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altLang="ko-KR" sz="3000" dirty="0">
                <a:ea typeface="굴림" pitchFamily="50" charset="-127"/>
              </a:rPr>
              <a:t>Asymptotic upper bound</a:t>
            </a:r>
          </a:p>
          <a:p>
            <a:pPr lvl="1">
              <a:lnSpc>
                <a:spcPts val="3400"/>
              </a:lnSpc>
            </a:pPr>
            <a:r>
              <a:rPr lang="en-US" altLang="ko-KR" sz="2800" dirty="0">
                <a:ea typeface="굴림" pitchFamily="50" charset="-127"/>
                <a:sym typeface="Symbol" pitchFamily="18" charset="2"/>
              </a:rPr>
              <a:t>O-</a:t>
            </a:r>
            <a:r>
              <a:rPr lang="en-US" altLang="ko-KR" sz="2800" dirty="0">
                <a:ea typeface="굴림" pitchFamily="50" charset="-127"/>
              </a:rPr>
              <a:t>notation (Big O notation)</a:t>
            </a:r>
          </a:p>
          <a:p>
            <a:pPr>
              <a:lnSpc>
                <a:spcPts val="3400"/>
              </a:lnSpc>
            </a:pPr>
            <a:r>
              <a:rPr lang="en-US" altLang="ko-KR" sz="3000" dirty="0">
                <a:ea typeface="굴림" pitchFamily="50" charset="-127"/>
              </a:rPr>
              <a:t>For </a:t>
            </a:r>
            <a:r>
              <a:rPr lang="en-US" altLang="ko-KR" sz="3000" dirty="0" smtClean="0">
                <a:ea typeface="굴림" pitchFamily="50" charset="-127"/>
              </a:rPr>
              <a:t>given </a:t>
            </a:r>
            <a:r>
              <a:rPr lang="en-US" altLang="ko-KR" sz="3000" dirty="0">
                <a:ea typeface="굴림" pitchFamily="50" charset="-127"/>
              </a:rPr>
              <a:t>function </a:t>
            </a:r>
            <a:r>
              <a:rPr lang="en-US" altLang="ko-KR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, </a:t>
            </a:r>
            <a:r>
              <a:rPr lang="en-US" altLang="ko-KR" sz="3000" dirty="0" smtClean="0">
                <a:ea typeface="굴림" pitchFamily="50" charset="-127"/>
              </a:rPr>
              <a:t>we denote by </a:t>
            </a:r>
            <a:r>
              <a:rPr lang="en-US" altLang="ko-K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 smtClean="0">
                <a:ea typeface="굴림" pitchFamily="50" charset="-127"/>
              </a:rPr>
              <a:t> the set of functions that are different than </a:t>
            </a:r>
            <a:r>
              <a:rPr lang="en-US" altLang="ko-K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 smtClean="0">
                <a:ea typeface="굴림" pitchFamily="50" charset="-127"/>
              </a:rPr>
              <a:t> by a constant</a:t>
            </a:r>
          </a:p>
          <a:p>
            <a:pPr>
              <a:lnSpc>
                <a:spcPts val="3400"/>
              </a:lnSpc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lnSpc>
                <a:spcPts val="3400"/>
              </a:lnSpc>
            </a:pPr>
            <a:endParaRPr lang="en-US" altLang="ko-KR" sz="3000" dirty="0" smtClean="0">
              <a:ea typeface="굴림" pitchFamily="50" charset="-127"/>
            </a:endParaRPr>
          </a:p>
          <a:p>
            <a:pPr>
              <a:lnSpc>
                <a:spcPts val="3400"/>
              </a:lnSpc>
            </a:pPr>
            <a:r>
              <a:rPr lang="en-US" altLang="ko-KR" sz="3000" dirty="0" smtClean="0">
                <a:ea typeface="굴림" pitchFamily="50" charset="-127"/>
              </a:rPr>
              <a:t>Examples:</a:t>
            </a:r>
          </a:p>
          <a:p>
            <a:pPr lvl="1">
              <a:lnSpc>
                <a:spcPts val="3400"/>
              </a:lnSpc>
            </a:pP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12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>
              <a:lnSpc>
                <a:spcPts val="3400"/>
              </a:lnSpc>
            </a:pP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aseline="-25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43268" y="3733800"/>
            <a:ext cx="7848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sz="2800" dirty="0" smtClean="0">
                <a:ea typeface="굴림" pitchFamily="50" charset="-127"/>
              </a:rPr>
              <a:t> {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800" dirty="0" smtClean="0">
                <a:ea typeface="굴림" pitchFamily="50" charset="-127"/>
              </a:rPr>
              <a:t>: there exist positive constants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sz="2800" dirty="0" smtClean="0">
                <a:ea typeface="굴림" pitchFamily="50" charset="-127"/>
              </a:rPr>
              <a:t> and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800" dirty="0" smtClean="0">
                <a:ea typeface="굴림" pitchFamily="50" charset="-127"/>
              </a:rPr>
              <a:t> such that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sz="2800" dirty="0" smtClean="0">
                <a:ea typeface="굴림" pitchFamily="50" charset="-127"/>
              </a:rPr>
              <a:t> for all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800" dirty="0" smtClean="0">
                <a:ea typeface="굴림" pitchFamily="50" charset="-127"/>
              </a:rPr>
              <a:t>}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609600" y="1143000"/>
          <a:ext cx="7924800" cy="5151120"/>
        </p:xfrm>
        <a:graphic>
          <a:graphicData uri="http://schemas.openxmlformats.org/drawingml/2006/table">
            <a:tbl>
              <a:tblPr/>
              <a:tblGrid>
                <a:gridCol w="1981200"/>
                <a:gridCol w="1600200"/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25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Complexities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75932" y="1143000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/>
                <a:gridCol w="1646555"/>
                <a:gridCol w="4330065"/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2600" b="1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5932" y="1143001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/>
                <a:gridCol w="1003935"/>
                <a:gridCol w="817777"/>
                <a:gridCol w="838200"/>
                <a:gridCol w="838200"/>
                <a:gridCol w="838200"/>
                <a:gridCol w="990600"/>
                <a:gridCol w="1143000"/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Memory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000" dirty="0" smtClean="0"/>
              <a:t>Complexity can be expressed as formula on multiple variables, e.g.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Algorithm filling a matrix of size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*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with natural numbers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…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O(n*m)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DFS traversal of graph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vertices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edges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m)</a:t>
            </a:r>
          </a:p>
          <a:p>
            <a:pPr>
              <a:lnSpc>
                <a:spcPts val="3700"/>
              </a:lnSpc>
            </a:pPr>
            <a:r>
              <a:rPr lang="en-US" sz="3000" dirty="0" smtClean="0"/>
              <a:t>Memory consumption should also be considered, for example: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Running time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2800" dirty="0" smtClean="0"/>
              <a:t>, memory requirement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>
                <a:sym typeface="Wingdings" pitchFamily="2" charset="2"/>
              </a:rPr>
              <a:t>n = 50 000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Algorithms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A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  <a:cs typeface="Consolas" pitchFamily="49" charset="0"/>
              </a:rPr>
              <a:t>polynomial-time algorithm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is one whose worst-case time complexity is bounded above by a polynomial function of its input size</a:t>
            </a:r>
          </a:p>
          <a:p>
            <a:pPr>
              <a:spcBef>
                <a:spcPts val="0"/>
              </a:spcBef>
            </a:pPr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Example of worst-case time complexity</a:t>
            </a:r>
          </a:p>
          <a:p>
            <a:pPr lvl="1"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Polynomial-time: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log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3n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4n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bg-BG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*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 log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</a:p>
          <a:p>
            <a:pPr lvl="1"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 polynomial-time : 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baseline="30000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noProof="1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30000" noProof="1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k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ea typeface="굴림" pitchFamily="50" charset="-127"/>
                <a:cs typeface="Consolas" pitchFamily="49" charset="0"/>
              </a:rPr>
              <a:t>n!</a:t>
            </a:r>
          </a:p>
          <a:p>
            <a:pPr>
              <a:spcBef>
                <a:spcPts val="300"/>
              </a:spcBef>
            </a:pP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Non-polynomial algorithms don't work for large input data sets</a:t>
            </a:r>
            <a:endParaRPr lang="en-US" altLang="ko-KR" dirty="0"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514600" y="2819400"/>
            <a:ext cx="3733800" cy="721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44000" bIns="144000">
            <a:spAutoFit/>
          </a:bodyPr>
          <a:lstStyle/>
          <a:p>
            <a:pPr algn="ctr" eaLnBrk="0" latinLnBrk="1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ko-KR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W(n)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ko-KR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O(p(n))</a:t>
            </a:r>
            <a:endParaRPr lang="en-US" altLang="ko-KR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10000"/>
            <a:ext cx="6400800" cy="1600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</a:t>
            </a:r>
            <a:r>
              <a:rPr lang="en-US" dirty="0" smtClean="0"/>
              <a:t>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24" name="Picture 4" descr="http://www.usnews.com/pubdbimages/image/15504/FE_PR_091105bacteria398x26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24223" y="838200"/>
            <a:ext cx="4313276" cy="2714624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4">
                <a:lumMod val="75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26" name="Picture 6" descr="http://gaussmarkov.net/images/thirdhand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8BFE6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 flipH="1">
            <a:off x="6248400" y="457200"/>
            <a:ext cx="1600200" cy="1660208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2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257800"/>
            <a:ext cx="8496300" cy="1339850"/>
          </a:xfrm>
        </p:spPr>
        <p:txBody>
          <a:bodyPr/>
          <a:lstStyle/>
          <a:p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87450" y="1196975"/>
            <a:ext cx="67691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FindMaxElement(int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array[0];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max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(2)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648200"/>
            <a:ext cx="8496300" cy="1949450"/>
          </a:xfrm>
        </p:spPr>
        <p:txBody>
          <a:bodyPr/>
          <a:lstStyle/>
          <a:p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66800" y="1268413"/>
            <a:ext cx="7083426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i+1;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array[j])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inversions;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00600"/>
            <a:ext cx="8496300" cy="137160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cubic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is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187450" y="1298938"/>
            <a:ext cx="6913563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a++)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b=0; b&lt;n; b++)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c=0; c&lt;n; c++)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a*b*c;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Algorithms Complexity and Asymptotic Notation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Time and Memory Complexity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Mean, Average and Worst Case</a:t>
            </a:r>
          </a:p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Fundamental Data Structures – Comparison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Arrays vs. Lists vs. Trees vs. Hash-Tables</a:t>
            </a:r>
          </a:p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Choosing Proper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61245" y="4953000"/>
            <a:ext cx="2044605" cy="1465118"/>
          </a:xfrm>
          <a:prstGeom prst="roundRect">
            <a:avLst>
              <a:gd name="adj" fmla="val 949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(4)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72000"/>
            <a:ext cx="8496300" cy="20256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n*m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187450" y="1332692"/>
            <a:ext cx="6913563" cy="278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(5)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76800"/>
            <a:ext cx="8496300" cy="17208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87450" y="1188983"/>
            <a:ext cx="6913563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i*x*y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(6)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67200"/>
            <a:ext cx="8496300" cy="152400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exponential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Calculation(int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(1&lt;&lt;n);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(7)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67200"/>
            <a:ext cx="8496300" cy="23304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linear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(n==0)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(8)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343399"/>
            <a:ext cx="8496300" cy="2182813"/>
          </a:xfrm>
        </p:spPr>
        <p:txBody>
          <a:bodyPr/>
          <a:lstStyle/>
          <a:p>
            <a:r>
              <a:rPr lang="en-US" noProof="1"/>
              <a:t>Runs in </a:t>
            </a:r>
            <a:r>
              <a:rPr lang="en-US" dirty="0"/>
              <a:t>exponential time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noProof="1"/>
              <a:t>The number of elementary steps is </a:t>
            </a:r>
            <a:r>
              <a:rPr lang="en-US" noProof="1" smtClean="0"/>
              <a:t>	</a:t>
            </a:r>
            <a:r>
              <a:rPr lang="en-US" noProof="1"/>
              <a:t>	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Fib(n+1)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</a:t>
            </a:r>
            <a:r>
              <a:rPr lang="en-US" altLang="ko-KR" noProof="1">
                <a:sym typeface="Symbol" pitchFamily="18" charset="2"/>
              </a:rPr>
              <a:t>here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Fib(k)</a:t>
            </a:r>
            <a:r>
              <a:rPr lang="en-US" altLang="ko-KR" noProof="1">
                <a:sym typeface="Symbol" pitchFamily="18" charset="2"/>
              </a:rPr>
              <a:t> is </a:t>
            </a:r>
            <a:r>
              <a:rPr lang="en-US" altLang="ko-KR" noProof="1" smtClean="0">
                <a:sym typeface="Symbol" pitchFamily="18" charset="2"/>
              </a:rPr>
              <a:t>the </a:t>
            </a:r>
            <a:r>
              <a:rPr lang="en-US" altLang="ko-KR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k</a:t>
            </a:r>
            <a:r>
              <a:rPr lang="en-US" altLang="ko-KR" noProof="1" smtClean="0">
                <a:sym typeface="Symbol" pitchFamily="18" charset="2"/>
              </a:rPr>
              <a:t>-th </a:t>
            </a:r>
            <a:r>
              <a:rPr lang="en-US" altLang="ko-KR" noProof="1">
                <a:sym typeface="Symbol" pitchFamily="18" charset="2"/>
              </a:rPr>
              <a:t>Fib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noProof="1">
                <a:sym typeface="Symbol" pitchFamily="18" charset="2"/>
              </a:rPr>
              <a:t>nacci's number</a:t>
            </a:r>
            <a:endParaRPr lang="en-US" baseline="30000" noProof="1">
              <a:sym typeface="Symbol" pitchFamily="18" charset="2"/>
            </a:endParaRP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827088" y="1176278"/>
            <a:ext cx="75612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Fibonacci(n-2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upstateparalegal.com/Shared%20Documents/scales_of_justice_0yg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1096" y="990600"/>
            <a:ext cx="4723104" cy="3163656"/>
          </a:xfrm>
          <a:prstGeom prst="roundRect">
            <a:avLst>
              <a:gd name="adj" fmla="val 4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8201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9283"/>
            <a:ext cx="82296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685800" y="1143000"/>
          <a:ext cx="7779072" cy="5105401"/>
        </p:xfrm>
        <a:graphic>
          <a:graphicData uri="http://schemas.openxmlformats.org/drawingml/2006/table">
            <a:tbl>
              <a:tblPr/>
              <a:tblGrid>
                <a:gridCol w="3026423"/>
                <a:gridCol w="1048473"/>
                <a:gridCol w="1018573"/>
                <a:gridCol w="1273492"/>
                <a:gridCol w="1412111"/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33400" y="1219200"/>
          <a:ext cx="8034668" cy="5029199"/>
        </p:xfrm>
        <a:graphic>
          <a:graphicData uri="http://schemas.openxmlformats.org/drawingml/2006/table">
            <a:tbl>
              <a:tblPr/>
              <a:tblGrid>
                <a:gridCol w="2895600"/>
                <a:gridCol w="1219200"/>
                <a:gridCol w="1252868"/>
                <a:gridCol w="1263661"/>
                <a:gridCol w="1403339"/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Arrays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fixed number of elements should be processed by index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Resizable array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elements should be added and processed by index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Linked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elements should be added at the both sides of the list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Otherwise use resizable array list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Stacks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to implement LIFO (last-in-first-out) behavior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800" dirty="0" smtClean="0"/>
              <a:t> could also work well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Queues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to implement FIFO (first-in-first-out) behavior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could also work well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Hash table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 and searched fast by key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Elements in a hash table have no particular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Why Data Structures are Important?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dirty="0" smtClean="0"/>
              <a:t> are the foundation of computer programming</a:t>
            </a:r>
          </a:p>
          <a:p>
            <a:r>
              <a:rPr lang="en-US" dirty="0" smtClean="0"/>
              <a:t>Algorithmic thinking, problem solving and data structures are vital for software engineers</a:t>
            </a:r>
          </a:p>
          <a:p>
            <a:pPr lvl="1"/>
            <a:r>
              <a:rPr lang="en-US" dirty="0" smtClean="0"/>
              <a:t>All .NET developers should know when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r>
              <a:rPr lang="en-US" dirty="0" smtClean="0"/>
              <a:t>Computational complexity is important for algorithm design and efficient programming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Balanced search tree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Hash table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Search tree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fastest add / find / delete structure is the hash table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 smtClean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Algorithms Complexity and Data Structures Efficiency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601227" y="2056094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605647" flipH="1">
            <a:off x="2066563" y="98261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802718" y="42982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13797" y="22802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2131874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7747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data structure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PriorityQueue&lt;T&gt;</a:t>
            </a:r>
            <a:r>
              <a:rPr lang="en-US" sz="2800" dirty="0" smtClean="0"/>
              <a:t> that provides a fast way to execute the following operations:</a:t>
            </a:r>
            <a:r>
              <a:rPr lang="en-US" sz="2600" dirty="0" smtClean="0"/>
              <a:t> add element; extract the smallest element.</a:t>
            </a:r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execute a sequence of commands from a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2000071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10603" y="1143001"/>
            <a:ext cx="5713930" cy="286702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noProof="1" smtClean="0"/>
              <a:t>Asymtotic 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Why </a:t>
            </a:r>
            <a:r>
              <a:rPr lang="en-US" altLang="ko-KR" dirty="0" smtClean="0">
                <a:ea typeface="굴림" pitchFamily="50" charset="-127"/>
              </a:rPr>
              <a:t>we should analyze algorithms?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Predict the resources that the algorithm </a:t>
            </a:r>
            <a:r>
              <a:rPr lang="en-US" altLang="ko-KR" dirty="0" smtClean="0">
                <a:ea typeface="굴림" pitchFamily="50" charset="-127"/>
              </a:rPr>
              <a:t>requires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Computational </a:t>
            </a:r>
            <a:r>
              <a:rPr lang="en-US" altLang="ko-KR" dirty="0" smtClean="0">
                <a:ea typeface="굴림" pitchFamily="50" charset="-127"/>
              </a:rPr>
              <a:t>time (CPU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Memory </a:t>
            </a:r>
            <a:r>
              <a:rPr lang="en-US" altLang="ko-KR" dirty="0" smtClean="0">
                <a:ea typeface="굴림" pitchFamily="50" charset="-127"/>
              </a:rPr>
              <a:t>space (RAM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dirty="0" smtClean="0">
                <a:ea typeface="굴림" pitchFamily="50" charset="-127"/>
              </a:rPr>
              <a:t>bandwidth consumption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of </a:t>
            </a:r>
            <a:r>
              <a:rPr lang="en-US" altLang="ko-KR" dirty="0">
                <a:ea typeface="굴림" pitchFamily="50" charset="-127"/>
              </a:rPr>
              <a:t>an algorithm is: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total number </a:t>
            </a:r>
            <a:r>
              <a:rPr lang="en-US" altLang="ko-KR" dirty="0">
                <a:ea typeface="굴림" pitchFamily="50" charset="-127"/>
              </a:rPr>
              <a:t>of </a:t>
            </a:r>
            <a:r>
              <a:rPr lang="en-US" altLang="ko-KR" dirty="0" smtClean="0">
                <a:ea typeface="굴림" pitchFamily="50" charset="-127"/>
              </a:rPr>
              <a:t>primitive </a:t>
            </a:r>
            <a:r>
              <a:rPr lang="en-US" altLang="ko-KR" dirty="0">
                <a:ea typeface="굴림" pitchFamily="50" charset="-127"/>
              </a:rPr>
              <a:t>operations executed (machine independent steps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a typeface="굴림" pitchFamily="50" charset="-127"/>
              </a:rPr>
              <a:t>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algorithm complexity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What to measure?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Memory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Time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Number of steps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Number of particular operations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Number of disk operations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Number of network packets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Asymptotic </a:t>
            </a:r>
            <a:r>
              <a:rPr lang="en-US" altLang="ko-KR" dirty="0">
                <a:ea typeface="굴림" pitchFamily="50" charset="-127"/>
              </a:rPr>
              <a:t>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9401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96817">
            <a:off x="6562463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513119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Worst-case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An upper bound on the running time for any </a:t>
            </a:r>
            <a:r>
              <a:rPr lang="en-US" altLang="ko-KR" dirty="0" smtClean="0">
                <a:ea typeface="굴림" pitchFamily="50" charset="-127"/>
              </a:rPr>
              <a:t>input of given size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Average-case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Assume all </a:t>
            </a:r>
            <a:r>
              <a:rPr lang="en-US" altLang="ko-KR" dirty="0">
                <a:ea typeface="굴림" pitchFamily="50" charset="-127"/>
              </a:rPr>
              <a:t>inputs of a given size are equally likely</a:t>
            </a:r>
          </a:p>
          <a:p>
            <a:r>
              <a:rPr lang="en-US" altLang="ko-KR" dirty="0">
                <a:ea typeface="굴림" pitchFamily="50" charset="-127"/>
              </a:rPr>
              <a:t>Best-case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lower bound on the running 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– Example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Sequential search in a list of size </a:t>
            </a:r>
            <a:r>
              <a:rPr lang="en-US" altLang="ko-KR" dirty="0" smtClean="0"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Worst-case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Average-case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dirty="0" smtClean="0">
                <a:ea typeface="굴림" pitchFamily="50" charset="-127"/>
              </a:rPr>
              <a:t> comparisons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algorithm runs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Linear number of operations</a:t>
            </a:r>
            <a:endParaRPr lang="bg-BG" altLang="ko-KR" dirty="0">
              <a:ea typeface="굴림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815280" y="258556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6276835" y="1630948"/>
            <a:ext cx="287337" cy="319035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185" y="336661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19600" y="2014872"/>
            <a:ext cx="3987711" cy="19475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1986" name="Picture 2" descr="http://static.flickr.com/146/422520977_055eee8cf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724400"/>
            <a:ext cx="1638300" cy="1638300"/>
          </a:xfrm>
          <a:prstGeom prst="roundRect">
            <a:avLst>
              <a:gd name="adj" fmla="val 7985"/>
            </a:avLst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 depending on the size of the input data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Measured through asymptotic notation</a:t>
            </a:r>
          </a:p>
          <a:p>
            <a:pPr lvl="2">
              <a:lnSpc>
                <a:spcPts val="36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2600" dirty="0" smtClean="0"/>
              <a:t> where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600" dirty="0" smtClean="0"/>
              <a:t> is a function of the input data size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Linear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dirty="0" smtClean="0"/>
              <a:t> – all elements are processed once (or constant number of times)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Quadratic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– each of the elements is processed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42933</TotalTime>
  <Words>2680</Words>
  <Application>Microsoft Office PowerPoint</Application>
  <PresentationFormat>On-screen Show (4:3)</PresentationFormat>
  <Paragraphs>497</Paragraphs>
  <Slides>35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Telerik Master Template</vt:lpstr>
      <vt:lpstr>Algorithms Complexity and Data Structures Efficiency</vt:lpstr>
      <vt:lpstr>Table of Contents</vt:lpstr>
      <vt:lpstr>Why Data Structures are Important?</vt:lpstr>
      <vt:lpstr>Algorithms Complexity</vt:lpstr>
      <vt:lpstr>Algorithm Analysis</vt:lpstr>
      <vt:lpstr>Algorithmic Complexity</vt:lpstr>
      <vt:lpstr>Time Complexity</vt:lpstr>
      <vt:lpstr>Time Complexity – Example</vt:lpstr>
      <vt:lpstr>Algorithms Complexity</vt:lpstr>
      <vt:lpstr>Asymptotic Notation: Definition</vt:lpstr>
      <vt:lpstr>Typical Complexities</vt:lpstr>
      <vt:lpstr>Typical Complexities (2)</vt:lpstr>
      <vt:lpstr>Time Complexity and Speed</vt:lpstr>
      <vt:lpstr>Time and Memory Complexity</vt:lpstr>
      <vt:lpstr>Polynomial Algorithms</vt:lpstr>
      <vt:lpstr>Analyzing Complexity of Algorithms</vt:lpstr>
      <vt:lpstr>Complexity Examples</vt:lpstr>
      <vt:lpstr>Complexity Examples (2)</vt:lpstr>
      <vt:lpstr>Complexity Examples (3)</vt:lpstr>
      <vt:lpstr>Complexity Examples (4)</vt:lpstr>
      <vt:lpstr>Complexity Examples (5)</vt:lpstr>
      <vt:lpstr>Complexity Examples (6)</vt:lpstr>
      <vt:lpstr>Complexity Examples (7)</vt:lpstr>
      <vt:lpstr>Complexity Examples (8)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Algorithms Complexity and Data Structures Efficiency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Complexity and Data Structures Efficiency</dc:title>
  <dc:subject>C# Fundamentals Course</dc:subject>
  <dc:creator>Svetlin Nakov</dc:creator>
  <dc:description>C# Programming Fundamentals Course @ Telerik Academy
http://academy.telerik.com</dc:description>
  <cp:lastModifiedBy>some thing new..</cp:lastModifiedBy>
  <cp:revision>2430</cp:revision>
  <dcterms:created xsi:type="dcterms:W3CDTF">2007-12-08T16:03:35Z</dcterms:created>
  <dcterms:modified xsi:type="dcterms:W3CDTF">2013-03-13T06:35:21Z</dcterms:modified>
</cp:coreProperties>
</file>