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3" r:id="rId9"/>
    <p:sldId id="279" r:id="rId10"/>
    <p:sldId id="264" r:id="rId11"/>
    <p:sldId id="265" r:id="rId12"/>
    <p:sldId id="266" r:id="rId13"/>
    <p:sldId id="282" r:id="rId14"/>
    <p:sldId id="267" r:id="rId15"/>
    <p:sldId id="268" r:id="rId16"/>
    <p:sldId id="280" r:id="rId17"/>
    <p:sldId id="269" r:id="rId18"/>
    <p:sldId id="270" r:id="rId19"/>
    <p:sldId id="271" r:id="rId20"/>
    <p:sldId id="275" r:id="rId21"/>
    <p:sldId id="277" r:id="rId22"/>
    <p:sldId id="278" r:id="rId23"/>
    <p:sldId id="283" r:id="rId24"/>
    <p:sldId id="281" r:id="rId25"/>
    <p:sldId id="273" r:id="rId26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74528-1D22-4CFB-81DA-4DA6D79B771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" pitchFamily="13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6AF2AC-3E09-4741-88BD-434005E128E4}" type="slidenum">
              <a:rPr lang="en-US"/>
              <a:pPr/>
              <a:t>21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" pitchFamily="1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62CF9-0986-466C-8030-2D435B7AF459}" type="slidenum">
              <a:rPr lang="en-US"/>
              <a:pPr/>
              <a:t>22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" pitchFamily="1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67E79-C530-48FB-9C6B-5FDDFB5E00A3}" type="slidenum">
              <a:rPr lang="en-US"/>
              <a:pPr/>
              <a:t>25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" pitchFamily="1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pic>
        <p:nvPicPr>
          <p:cNvPr id="9" name="Picture 12" descr="brutus w_typ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6858000" y="1524000"/>
            <a:ext cx="2133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967D-37C4-4C31-92F0-B6755DFAB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DB4E-9ADC-40FB-B05F-15DCFD629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8094-0350-400A-B16E-03287A157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E7C32-B217-4D8A-B4C4-E8048C4521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DFB-D5A3-4D90-A69E-E1609B562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FD08-C512-4AE2-96D1-B4C6704CA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DD40-55A3-45BF-8B80-33B3902B9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4427-5AE0-44E7-A370-FAC78F955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8C10B-EAC1-4E01-9B56-32863A2F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EFAF-49D4-4227-BE16-158378E7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FB70-8254-4060-9370-57E33D61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0DD5-CB3D-4645-B9AB-C8B736A88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67898CF-4241-424D-B22C-001CC68E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1" descr="brutus w_type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010400" y="152400"/>
            <a:ext cx="1524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Algorithms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 in Linear Time</a:t>
            </a:r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600" dirty="0" smtClean="0"/>
              <a:t>CSE 680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3600" dirty="0" smtClean="0"/>
              <a:t>Prof. Roger Crawfis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1		</a:t>
            </a:r>
            <a:r>
              <a:rPr lang="en-US" sz="2000" b="1" dirty="0" err="1">
                <a:latin typeface="Courier New" pitchFamily="49" charset="0"/>
              </a:rPr>
              <a:t>CountingSort</a:t>
            </a:r>
            <a:r>
              <a:rPr lang="en-US" sz="2000" b="1" dirty="0">
                <a:latin typeface="Courier New" pitchFamily="49" charset="0"/>
              </a:rPr>
              <a:t>(A, B, k)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2			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=1 to k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3				C[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]= 0;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4			for j=1 to n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5				C[A[j]] += 1;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6			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=2 to k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7				C[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= C[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+ C[i-1];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8			for j=n </a:t>
            </a:r>
            <a:r>
              <a:rPr lang="en-US" sz="2000" b="1" dirty="0" err="1">
                <a:latin typeface="Courier New" pitchFamily="49" charset="0"/>
              </a:rPr>
              <a:t>downto</a:t>
            </a:r>
            <a:r>
              <a:rPr lang="en-US" sz="2000" b="1" dirty="0">
                <a:latin typeface="Courier New" pitchFamily="49" charset="0"/>
              </a:rPr>
              <a:t> 1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9				B[C[A[j]]] = A[j];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10				C[A[j]] -= 1;</a:t>
            </a:r>
          </a:p>
        </p:txBody>
      </p:sp>
      <p:sp>
        <p:nvSpPr>
          <p:cNvPr id="893956" name="Text Box 4"/>
          <p:cNvSpPr txBox="1">
            <a:spLocks noChangeArrowheads="1"/>
          </p:cNvSpPr>
          <p:nvPr/>
        </p:nvSpPr>
        <p:spPr bwMode="auto">
          <a:xfrm>
            <a:off x="914400" y="5516434"/>
            <a:ext cx="54102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6"/>
                </a:solidFill>
                <a:latin typeface="Times New Roman" pitchFamily="18" charset="0"/>
              </a:rPr>
              <a:t>What </a:t>
            </a:r>
            <a:r>
              <a:rPr lang="en-US" sz="2400" b="1" i="1" dirty="0" smtClean="0">
                <a:solidFill>
                  <a:schemeClr val="accent6"/>
                </a:solidFill>
                <a:latin typeface="Times New Roman" pitchFamily="18" charset="0"/>
              </a:rPr>
              <a:t>is the </a:t>
            </a:r>
            <a:r>
              <a:rPr lang="en-US" sz="2400" b="1" i="1" dirty="0">
                <a:solidFill>
                  <a:schemeClr val="accent6"/>
                </a:solidFill>
                <a:latin typeface="Times New Roman" pitchFamily="18" charset="0"/>
              </a:rPr>
              <a:t>running time?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72000" y="2071171"/>
            <a:ext cx="3030159" cy="1662629"/>
            <a:chOff x="4572000" y="2071171"/>
            <a:chExt cx="3030159" cy="1662629"/>
          </a:xfrm>
        </p:grpSpPr>
        <p:sp>
          <p:nvSpPr>
            <p:cNvPr id="893957" name="Text Box 5"/>
            <p:cNvSpPr txBox="1">
              <a:spLocks noChangeArrowheads="1"/>
            </p:cNvSpPr>
            <p:nvPr/>
          </p:nvSpPr>
          <p:spPr bwMode="auto">
            <a:xfrm>
              <a:off x="5835650" y="2071171"/>
              <a:ext cx="1766509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Takes time O(k)</a:t>
              </a:r>
            </a:p>
          </p:txBody>
        </p:sp>
        <p:sp>
          <p:nvSpPr>
            <p:cNvPr id="893958" name="Line 6"/>
            <p:cNvSpPr>
              <a:spLocks noChangeShapeType="1"/>
            </p:cNvSpPr>
            <p:nvPr/>
          </p:nvSpPr>
          <p:spPr bwMode="auto">
            <a:xfrm flipH="1">
              <a:off x="4572000" y="2286000"/>
              <a:ext cx="1219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963" name="Line 11"/>
            <p:cNvSpPr>
              <a:spLocks noChangeShapeType="1"/>
            </p:cNvSpPr>
            <p:nvPr/>
          </p:nvSpPr>
          <p:spPr bwMode="auto">
            <a:xfrm flipH="1">
              <a:off x="5334000" y="2286000"/>
              <a:ext cx="457200" cy="14478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29200" y="3200400"/>
            <a:ext cx="3703638" cy="1219200"/>
            <a:chOff x="3168" y="2016"/>
            <a:chExt cx="2333" cy="768"/>
          </a:xfrm>
        </p:grpSpPr>
        <p:sp>
          <p:nvSpPr>
            <p:cNvPr id="893961" name="Text Box 9"/>
            <p:cNvSpPr txBox="1">
              <a:spLocks noChangeArrowheads="1"/>
            </p:cNvSpPr>
            <p:nvPr/>
          </p:nvSpPr>
          <p:spPr bwMode="auto">
            <a:xfrm>
              <a:off x="4320" y="2256"/>
              <a:ext cx="1181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Times New Roman" pitchFamily="18" charset="0"/>
                </a:rPr>
                <a:t>Takes time O(n)</a:t>
              </a:r>
            </a:p>
          </p:txBody>
        </p:sp>
        <p:sp>
          <p:nvSpPr>
            <p:cNvPr id="893962" name="Line 10"/>
            <p:cNvSpPr>
              <a:spLocks noChangeShapeType="1"/>
            </p:cNvSpPr>
            <p:nvPr/>
          </p:nvSpPr>
          <p:spPr bwMode="auto">
            <a:xfrm flipH="1" flipV="1">
              <a:off x="3312" y="2016"/>
              <a:ext cx="1152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964" name="Line 12"/>
            <p:cNvSpPr>
              <a:spLocks noChangeShapeType="1"/>
            </p:cNvSpPr>
            <p:nvPr/>
          </p:nvSpPr>
          <p:spPr bwMode="auto">
            <a:xfrm flipH="1">
              <a:off x="3168" y="2544"/>
              <a:ext cx="12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time: O(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Works well if </a:t>
            </a:r>
            <a:r>
              <a:rPr lang="en-US" i="1" dirty="0"/>
              <a:t>k = </a:t>
            </a:r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dirty="0" smtClean="0"/>
              <a:t>) or </a:t>
            </a:r>
            <a:r>
              <a:rPr lang="en-US" i="1" dirty="0" smtClean="0"/>
              <a:t>k</a:t>
            </a:r>
            <a:r>
              <a:rPr lang="en-US" dirty="0" smtClean="0"/>
              <a:t> = O(1)</a:t>
            </a:r>
            <a:endParaRPr lang="en-US" dirty="0">
              <a:sym typeface="Symbol" pitchFamily="13" charset="2"/>
            </a:endParaRPr>
          </a:p>
          <a:p>
            <a:r>
              <a:rPr lang="en-US" smtClean="0">
                <a:sym typeface="Symbol" pitchFamily="13" charset="2"/>
              </a:rPr>
              <a:t>This </a:t>
            </a:r>
            <a:r>
              <a:rPr lang="en-US" smtClean="0">
                <a:sym typeface="Symbol" pitchFamily="13" charset="2"/>
              </a:rPr>
              <a:t>sorting is </a:t>
            </a:r>
            <a:r>
              <a:rPr lang="en-US" i="1" dirty="0" smtClean="0">
                <a:solidFill>
                  <a:schemeClr val="accent6"/>
                </a:solidFill>
                <a:sym typeface="Symbol" pitchFamily="13" charset="2"/>
              </a:rPr>
              <a:t>stable</a:t>
            </a:r>
            <a:r>
              <a:rPr lang="en-US" dirty="0" smtClean="0">
                <a:solidFill>
                  <a:schemeClr val="accent6"/>
                </a:solidFill>
                <a:sym typeface="Symbol" pitchFamily="13" charset="2"/>
              </a:rPr>
              <a:t>.</a:t>
            </a:r>
          </a:p>
          <a:p>
            <a:pPr lvl="1" eaLnBrk="0" hangingPunct="0"/>
            <a:r>
              <a:rPr lang="en-US" dirty="0" smtClean="0">
                <a:sym typeface="Symbol" pitchFamily="13" charset="2"/>
              </a:rPr>
              <a:t>A sorting algorithm is </a:t>
            </a:r>
            <a:r>
              <a:rPr lang="en-US" b="1" i="1" dirty="0" smtClean="0">
                <a:sym typeface="Symbol" pitchFamily="13" charset="2"/>
              </a:rPr>
              <a:t>stable</a:t>
            </a:r>
            <a:r>
              <a:rPr lang="en-US" dirty="0" smtClean="0">
                <a:sym typeface="Symbol" pitchFamily="13" charset="2"/>
              </a:rPr>
              <a:t> when numbers with the same values appear in the output array in the same order as they do in the input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Why </a:t>
            </a:r>
            <a:r>
              <a:rPr lang="en-US" i="1" dirty="0"/>
              <a:t>don’t we always use counting sort?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range </a:t>
            </a:r>
            <a:r>
              <a:rPr lang="en-US" i="1" dirty="0"/>
              <a:t>k </a:t>
            </a:r>
            <a:r>
              <a:rPr lang="en-US" dirty="0"/>
              <a:t>of </a:t>
            </a:r>
            <a:r>
              <a:rPr lang="en-US" dirty="0" smtClean="0"/>
              <a:t>elements.</a:t>
            </a:r>
          </a:p>
          <a:p>
            <a:pPr lvl="1"/>
            <a:endParaRPr lang="en-US" dirty="0"/>
          </a:p>
          <a:p>
            <a:r>
              <a:rPr lang="en-US" i="1" dirty="0"/>
              <a:t>Could we use counting sort to sort 32 bit integers?  Why or why not</a:t>
            </a:r>
            <a:r>
              <a:rPr lang="en-US" i="1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Review</a:t>
            </a:r>
            <a:endParaRPr lang="en-US" dirty="0"/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Assumption</a:t>
            </a:r>
            <a:r>
              <a:rPr lang="en-US" b="1" dirty="0"/>
              <a:t>: </a:t>
            </a:r>
            <a:r>
              <a:rPr lang="en-US" dirty="0"/>
              <a:t>input </a:t>
            </a:r>
            <a:r>
              <a:rPr lang="en-US" dirty="0" smtClean="0"/>
              <a:t>taken from </a:t>
            </a:r>
            <a:r>
              <a:rPr lang="en-US" b="1" dirty="0" smtClean="0"/>
              <a:t>small</a:t>
            </a:r>
            <a:r>
              <a:rPr lang="en-US" dirty="0" smtClean="0"/>
              <a:t> set of </a:t>
            </a:r>
            <a:r>
              <a:rPr lang="en-US" b="1" dirty="0" smtClean="0"/>
              <a:t>numbers</a:t>
            </a:r>
            <a:r>
              <a:rPr lang="en-US" dirty="0" smtClean="0"/>
              <a:t> of size </a:t>
            </a:r>
            <a:r>
              <a:rPr lang="en-US" i="1" dirty="0"/>
              <a:t>k</a:t>
            </a:r>
          </a:p>
          <a:p>
            <a:r>
              <a:rPr lang="en-US" dirty="0"/>
              <a:t>Basic idea: </a:t>
            </a:r>
          </a:p>
          <a:p>
            <a:pPr lvl="1"/>
            <a:r>
              <a:rPr lang="en-US" dirty="0" smtClean="0"/>
              <a:t>Count number of elements less than you for each element.</a:t>
            </a:r>
            <a:endParaRPr lang="en-US" dirty="0"/>
          </a:p>
          <a:p>
            <a:pPr lvl="1"/>
            <a:r>
              <a:rPr lang="en-US" dirty="0" smtClean="0"/>
              <a:t>This gives the position of that number – similar to selection sort.</a:t>
            </a:r>
            <a:endParaRPr lang="en-US" dirty="0"/>
          </a:p>
          <a:p>
            <a:r>
              <a:rPr lang="en-US" dirty="0" smtClean="0"/>
              <a:t>Pro’s: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Asymptotically fast  - O(</a:t>
            </a:r>
            <a:r>
              <a:rPr lang="en-US" i="1" dirty="0" err="1" smtClean="0"/>
              <a:t>n+k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Simple to code</a:t>
            </a:r>
          </a:p>
          <a:p>
            <a:r>
              <a:rPr lang="en-US" dirty="0" smtClean="0"/>
              <a:t>Con’s: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sort in </a:t>
            </a:r>
            <a:r>
              <a:rPr lang="en-US" dirty="0" smtClean="0"/>
              <a:t>place.</a:t>
            </a:r>
          </a:p>
          <a:p>
            <a:pPr lvl="1"/>
            <a:r>
              <a:rPr lang="en-US" dirty="0" smtClean="0"/>
              <a:t>Elements must be integers.</a:t>
            </a:r>
          </a:p>
          <a:p>
            <a:pPr lvl="1"/>
            <a:r>
              <a:rPr lang="en-US" dirty="0" smtClean="0"/>
              <a:t>Requires O(</a:t>
            </a:r>
            <a:r>
              <a:rPr lang="en-US" i="1" dirty="0" err="1" smtClean="0"/>
              <a:t>n+k</a:t>
            </a:r>
            <a:r>
              <a:rPr lang="en-US" dirty="0" smtClean="0"/>
              <a:t>) extra storage.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505200" y="5410200"/>
            <a:ext cx="990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572000" y="51816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countable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How did IBM get rich originally?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Answer: punched card readers for census tabulation in early 1900’s.  </a:t>
            </a:r>
          </a:p>
          <a:p>
            <a:pPr lvl="1"/>
            <a:r>
              <a:rPr lang="en-US" dirty="0"/>
              <a:t>In particular, a </a:t>
            </a:r>
            <a:r>
              <a:rPr lang="en-US" i="1" dirty="0">
                <a:solidFill>
                  <a:schemeClr val="accent6"/>
                </a:solidFill>
              </a:rPr>
              <a:t>card sorter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that could sort cards into different bins</a:t>
            </a:r>
          </a:p>
          <a:p>
            <a:pPr lvl="2"/>
            <a:r>
              <a:rPr lang="en-US" dirty="0"/>
              <a:t>Each column can be punched in 12 places</a:t>
            </a:r>
          </a:p>
          <a:p>
            <a:pPr lvl="2"/>
            <a:r>
              <a:rPr lang="en-US" dirty="0"/>
              <a:t>Decimal digits use 10 places</a:t>
            </a:r>
          </a:p>
          <a:p>
            <a:pPr lvl="1"/>
            <a:r>
              <a:rPr lang="en-US" dirty="0"/>
              <a:t>Problem: only one column can be sorted on at a time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Intuitively, you might sort on the most significant digit, then the second </a:t>
            </a:r>
            <a:r>
              <a:rPr lang="en-US" dirty="0" err="1"/>
              <a:t>msd</a:t>
            </a:r>
            <a:r>
              <a:rPr lang="en-US" dirty="0"/>
              <a:t>, etc.</a:t>
            </a:r>
          </a:p>
          <a:p>
            <a:r>
              <a:rPr lang="en-US" dirty="0"/>
              <a:t>Problem: lots of intermediate piles of cards (read: scratch arrays) to keep track of</a:t>
            </a:r>
          </a:p>
          <a:p>
            <a:r>
              <a:rPr lang="en-US" dirty="0"/>
              <a:t>Key idea: sort the </a:t>
            </a:r>
            <a:r>
              <a:rPr lang="en-US" i="1" dirty="0"/>
              <a:t>least</a:t>
            </a:r>
            <a:r>
              <a:rPr lang="en-US" dirty="0"/>
              <a:t> significant digit first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RadixSort</a:t>
            </a:r>
            <a:r>
              <a:rPr lang="en-US" b="1" dirty="0">
                <a:latin typeface="Courier New" pitchFamily="49" charset="0"/>
              </a:rPr>
              <a:t>(A, d)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       for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=1 to d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          </a:t>
            </a:r>
            <a:r>
              <a:rPr lang="en-US" b="1" dirty="0" err="1">
                <a:latin typeface="Courier New" pitchFamily="49" charset="0"/>
              </a:rPr>
              <a:t>StableSort</a:t>
            </a:r>
            <a:r>
              <a:rPr lang="en-US" b="1" dirty="0">
                <a:latin typeface="Courier New" pitchFamily="49" charset="0"/>
              </a:rPr>
              <a:t>(A) on digit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Example</a:t>
            </a:r>
            <a:endParaRPr lang="en-US" dirty="0"/>
          </a:p>
        </p:txBody>
      </p:sp>
      <p:pic>
        <p:nvPicPr>
          <p:cNvPr id="4" name="Picture 6" descr="D:\McGraw-Hill Projects\Cormen\images\fig8-3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28862"/>
            <a:ext cx="7620000" cy="296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</a:t>
            </a:r>
            <a:r>
              <a:rPr lang="en-US" dirty="0" smtClean="0"/>
              <a:t>Sort Correctness</a:t>
            </a:r>
            <a:endParaRPr lang="en-US" dirty="0"/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Sketch </a:t>
            </a:r>
            <a:r>
              <a:rPr lang="en-US" dirty="0"/>
              <a:t>of an inductive </a:t>
            </a:r>
            <a:r>
              <a:rPr lang="en-US" dirty="0" smtClean="0"/>
              <a:t>proof of correctness (induction </a:t>
            </a:r>
            <a:r>
              <a:rPr lang="en-US" dirty="0"/>
              <a:t>on the number of passes):</a:t>
            </a:r>
          </a:p>
          <a:p>
            <a:pPr lvl="1"/>
            <a:r>
              <a:rPr lang="en-US" dirty="0"/>
              <a:t>Assume lower-order digits {</a:t>
            </a:r>
            <a:r>
              <a:rPr lang="en-US" i="1" dirty="0"/>
              <a:t>j: </a:t>
            </a:r>
            <a:r>
              <a:rPr lang="en-US" i="1" dirty="0" smtClean="0"/>
              <a:t>j&lt;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}</a:t>
            </a:r>
            <a:r>
              <a:rPr lang="en-US" dirty="0"/>
              <a:t>are sorted</a:t>
            </a:r>
          </a:p>
          <a:p>
            <a:pPr lvl="1"/>
            <a:r>
              <a:rPr lang="en-US" dirty="0"/>
              <a:t>Show that sorting next digit </a:t>
            </a:r>
            <a:r>
              <a:rPr lang="en-US" i="1" dirty="0" err="1"/>
              <a:t>i</a:t>
            </a:r>
            <a:r>
              <a:rPr lang="en-US" dirty="0"/>
              <a:t> leaves array correctly sorted </a:t>
            </a:r>
          </a:p>
          <a:p>
            <a:pPr lvl="2"/>
            <a:r>
              <a:rPr lang="en-US" dirty="0"/>
              <a:t>If two digits at position </a:t>
            </a:r>
            <a:r>
              <a:rPr lang="en-US" i="1" dirty="0" err="1"/>
              <a:t>i</a:t>
            </a:r>
            <a:r>
              <a:rPr lang="en-US" dirty="0"/>
              <a:t> are different, ordering numbers by that digit is correct (lower-order digits irrelevant)</a:t>
            </a:r>
          </a:p>
          <a:p>
            <a:pPr lvl="2"/>
            <a:r>
              <a:rPr lang="en-US" dirty="0"/>
              <a:t>If they are the same, numbers are already sorted on the lower-order digits.  Since we use a stable sort, the numbers stay in the right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What sort </a:t>
            </a:r>
            <a:r>
              <a:rPr lang="en-US" i="1" dirty="0" smtClean="0">
                <a:solidFill>
                  <a:schemeClr val="accent6"/>
                </a:solidFill>
              </a:rPr>
              <a:t>is used </a:t>
            </a:r>
            <a:r>
              <a:rPr lang="en-US" i="1" dirty="0">
                <a:solidFill>
                  <a:schemeClr val="accent6"/>
                </a:solidFill>
              </a:rPr>
              <a:t>to sort on digits?</a:t>
            </a:r>
          </a:p>
          <a:p>
            <a:r>
              <a:rPr lang="en-US" dirty="0"/>
              <a:t>Counting sort is obvious choice: </a:t>
            </a:r>
          </a:p>
          <a:p>
            <a:pPr lvl="1"/>
            <a:r>
              <a:rPr lang="en-US" dirty="0"/>
              <a:t>Sort </a:t>
            </a:r>
            <a:r>
              <a:rPr lang="en-US" i="1" dirty="0"/>
              <a:t>n </a:t>
            </a:r>
            <a:r>
              <a:rPr lang="en-US" dirty="0"/>
              <a:t>numbers on digits that range from 1..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Time: O(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dirty="0"/>
              <a:t>Each pass over </a:t>
            </a:r>
            <a:r>
              <a:rPr lang="en-US" i="1" dirty="0"/>
              <a:t>n</a:t>
            </a:r>
            <a:r>
              <a:rPr lang="en-US" dirty="0"/>
              <a:t> numbers with </a:t>
            </a:r>
            <a:r>
              <a:rPr lang="en-US" i="1" dirty="0"/>
              <a:t>d </a:t>
            </a:r>
            <a:r>
              <a:rPr lang="en-US" dirty="0"/>
              <a:t>digits takes time O(</a:t>
            </a:r>
            <a:r>
              <a:rPr lang="en-US" i="1" dirty="0" err="1"/>
              <a:t>n+k</a:t>
            </a:r>
            <a:r>
              <a:rPr lang="en-US" dirty="0"/>
              <a:t>), so total time O(</a:t>
            </a:r>
            <a:r>
              <a:rPr lang="en-US" i="1" dirty="0" err="1"/>
              <a:t>dn+dk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d </a:t>
            </a:r>
            <a:r>
              <a:rPr lang="en-US" dirty="0"/>
              <a:t>is constant and </a:t>
            </a:r>
            <a:r>
              <a:rPr lang="en-US" i="1" dirty="0"/>
              <a:t>k=</a:t>
            </a:r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dirty="0"/>
              <a:t>), takes O(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 smtClean="0"/>
              <a:t>time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sort 1 million 64-bit numbers</a:t>
            </a:r>
          </a:p>
          <a:p>
            <a:pPr lvl="1"/>
            <a:r>
              <a:rPr lang="en-US" dirty="0"/>
              <a:t>Treat as four-digit radix 2</a:t>
            </a:r>
            <a:r>
              <a:rPr lang="en-US" baseline="30000" dirty="0"/>
              <a:t>16</a:t>
            </a:r>
            <a:r>
              <a:rPr lang="en-US" dirty="0"/>
              <a:t> numbers</a:t>
            </a:r>
          </a:p>
          <a:p>
            <a:pPr lvl="1"/>
            <a:r>
              <a:rPr lang="en-US" dirty="0"/>
              <a:t>Can sort in just four passes with radix sort!</a:t>
            </a:r>
          </a:p>
          <a:p>
            <a:r>
              <a:rPr lang="en-US" dirty="0" smtClean="0"/>
              <a:t>Performs well compared to typical </a:t>
            </a:r>
            <a:br>
              <a:rPr lang="en-US" dirty="0" smtClean="0"/>
            </a:br>
            <a:r>
              <a:rPr lang="en-US" dirty="0" smtClean="0"/>
              <a:t>O(</a:t>
            </a:r>
            <a:r>
              <a:rPr lang="en-US" i="1" dirty="0" smtClean="0"/>
              <a:t>n </a:t>
            </a:r>
            <a:r>
              <a:rPr lang="en-US" dirty="0" err="1"/>
              <a:t>lg</a:t>
            </a:r>
            <a:r>
              <a:rPr lang="en-US" i="1" dirty="0"/>
              <a:t> n</a:t>
            </a:r>
            <a:r>
              <a:rPr lang="en-US" dirty="0"/>
              <a:t>) comparison sort </a:t>
            </a:r>
          </a:p>
          <a:p>
            <a:pPr lvl="1"/>
            <a:r>
              <a:rPr lang="en-US" dirty="0" smtClean="0"/>
              <a:t>Approx </a:t>
            </a:r>
            <a:r>
              <a:rPr lang="en-US" b="1" dirty="0" err="1" smtClean="0"/>
              <a:t>lg</a:t>
            </a:r>
            <a:r>
              <a:rPr lang="en-US" dirty="0" smtClean="0"/>
              <a:t>(1,000,000) </a:t>
            </a:r>
            <a:r>
              <a:rPr lang="en-US" dirty="0" smtClean="0">
                <a:sym typeface="Symbol"/>
              </a:rPr>
              <a:t></a:t>
            </a:r>
            <a:r>
              <a:rPr lang="en-US" dirty="0" smtClean="0"/>
              <a:t> </a:t>
            </a:r>
            <a:r>
              <a:rPr lang="en-US" dirty="0"/>
              <a:t>20 </a:t>
            </a:r>
            <a:r>
              <a:rPr lang="en-US" dirty="0" smtClean="0"/>
              <a:t>comparisons per </a:t>
            </a:r>
            <a:r>
              <a:rPr lang="en-US" dirty="0"/>
              <a:t>number being </a:t>
            </a:r>
            <a:r>
              <a:rPr lang="en-US" dirty="0" smtClean="0"/>
              <a:t>sorted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Sorting Review</a:t>
            </a:r>
            <a:endParaRPr lang="en-US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</a:t>
            </a:r>
            <a:r>
              <a:rPr lang="en-US" dirty="0" smtClean="0"/>
              <a:t>sort:</a:t>
            </a:r>
          </a:p>
          <a:p>
            <a:pPr lvl="1"/>
            <a:r>
              <a:rPr lang="en-US" dirty="0" smtClean="0"/>
              <a:t>Pro’s:</a:t>
            </a:r>
            <a:endParaRPr lang="en-US" dirty="0"/>
          </a:p>
          <a:p>
            <a:pPr lvl="2"/>
            <a:r>
              <a:rPr lang="en-US" dirty="0"/>
              <a:t>Easy to code</a:t>
            </a:r>
          </a:p>
          <a:p>
            <a:pPr lvl="2"/>
            <a:r>
              <a:rPr lang="en-US" dirty="0"/>
              <a:t>Fast on small inputs (less than ~50 elements)</a:t>
            </a:r>
          </a:p>
          <a:p>
            <a:pPr lvl="2"/>
            <a:r>
              <a:rPr lang="en-US" dirty="0"/>
              <a:t>Fast on nearly-sorted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Con’s:</a:t>
            </a:r>
            <a:endParaRPr lang="en-US" dirty="0"/>
          </a:p>
          <a:p>
            <a:pPr lvl="2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worst case</a:t>
            </a:r>
          </a:p>
          <a:p>
            <a:pPr lvl="2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average </a:t>
            </a:r>
            <a:r>
              <a:rPr lang="en-US" dirty="0" smtClean="0"/>
              <a:t>case</a:t>
            </a:r>
            <a:endParaRPr lang="en-US" dirty="0"/>
          </a:p>
          <a:p>
            <a:pPr lvl="2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reverse-sorted </a:t>
            </a:r>
            <a:r>
              <a:rPr lang="en-US" dirty="0">
                <a:solidFill>
                  <a:schemeClr val="tx2"/>
                </a:solidFill>
              </a:rPr>
              <a:t>case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Review</a:t>
            </a:r>
            <a:endParaRPr lang="en-US" dirty="0"/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Assumption</a:t>
            </a:r>
            <a:r>
              <a:rPr lang="en-US" b="1" dirty="0"/>
              <a:t>: </a:t>
            </a:r>
            <a:r>
              <a:rPr lang="en-US" dirty="0"/>
              <a:t>input has </a:t>
            </a:r>
            <a:r>
              <a:rPr lang="en-US" i="1" dirty="0"/>
              <a:t>d</a:t>
            </a:r>
            <a:r>
              <a:rPr lang="en-US" dirty="0"/>
              <a:t> digits ranging from 0 to </a:t>
            </a:r>
            <a:r>
              <a:rPr lang="en-US" i="1" dirty="0"/>
              <a:t>k</a:t>
            </a:r>
          </a:p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Sort elements by digit starting with </a:t>
            </a:r>
            <a:r>
              <a:rPr lang="en-US" i="1" dirty="0"/>
              <a:t>least</a:t>
            </a:r>
            <a:r>
              <a:rPr lang="en-US" dirty="0"/>
              <a:t> significant</a:t>
            </a:r>
          </a:p>
          <a:p>
            <a:pPr lvl="1"/>
            <a:r>
              <a:rPr lang="en-US" dirty="0"/>
              <a:t>Use a stable sort (like counting sort) for each stage</a:t>
            </a:r>
          </a:p>
          <a:p>
            <a:r>
              <a:rPr lang="en-US" dirty="0" smtClean="0"/>
              <a:t>Pro’s: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Asymptotically fast (i.e., O(</a:t>
            </a:r>
            <a:r>
              <a:rPr lang="en-US" i="1" dirty="0" smtClean="0"/>
              <a:t>n</a:t>
            </a:r>
            <a:r>
              <a:rPr lang="en-US" dirty="0" smtClean="0"/>
              <a:t>) when </a:t>
            </a:r>
            <a:r>
              <a:rPr lang="en-US" i="1" dirty="0" smtClean="0"/>
              <a:t>d </a:t>
            </a:r>
            <a:r>
              <a:rPr lang="en-US" dirty="0" smtClean="0"/>
              <a:t>is constant and </a:t>
            </a:r>
            <a:r>
              <a:rPr lang="en-US" i="1" dirty="0" smtClean="0"/>
              <a:t>k=</a:t>
            </a:r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Simple to code</a:t>
            </a:r>
          </a:p>
          <a:p>
            <a:pPr lvl="1"/>
            <a:r>
              <a:rPr lang="en-US" dirty="0" smtClean="0"/>
              <a:t>A good choice</a:t>
            </a:r>
          </a:p>
          <a:p>
            <a:r>
              <a:rPr lang="en-US" dirty="0" smtClean="0"/>
              <a:t>Con’s: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sort in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Not a good choice for floating point numbers or arbitrary strings.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Bucket Sort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/>
              <a:t>Assumption</a:t>
            </a:r>
            <a:r>
              <a:rPr lang="en-US" dirty="0"/>
              <a:t>:  input elements distributed uniformly over some </a:t>
            </a:r>
            <a:r>
              <a:rPr lang="en-US" dirty="0" smtClean="0"/>
              <a:t>known range</a:t>
            </a:r>
            <a:r>
              <a:rPr lang="en-US" dirty="0"/>
              <a:t>, e.g., [0,1), so all elements in A are greater than or equal to 0 </a:t>
            </a:r>
            <a:r>
              <a:rPr lang="en-US" dirty="0" smtClean="0"/>
              <a:t>but less </a:t>
            </a:r>
            <a:r>
              <a:rPr lang="en-US" dirty="0"/>
              <a:t>than 1 . </a:t>
            </a:r>
            <a:r>
              <a:rPr lang="en-US" sz="2000" dirty="0"/>
              <a:t>(Appendix C.2 has </a:t>
            </a:r>
            <a:r>
              <a:rPr lang="en-US" sz="2000" dirty="0" smtClean="0"/>
              <a:t>definition </a:t>
            </a:r>
            <a:r>
              <a:rPr lang="en-US" sz="2000" dirty="0"/>
              <a:t>of uniform distribution)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089525" y="9286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143000" y="2925763"/>
            <a:ext cx="6172200" cy="2941637"/>
          </a:xfrm>
          <a:prstGeom prst="rect">
            <a:avLst/>
          </a:prstGeom>
          <a:noFill/>
          <a:ln w="9525">
            <a:solidFill>
              <a:srgbClr val="5B70F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6263" lvl="1" indent="-4572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3028FF"/>
                </a:solidFill>
              </a:rPr>
              <a:t>Bucket-Sort(A)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3028FF"/>
                </a:solidFill>
              </a:rPr>
              <a:t>1. n = length[A]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None/>
            </a:pPr>
            <a:r>
              <a:rPr lang="en-US">
                <a:solidFill>
                  <a:srgbClr val="3028FF"/>
                </a:solidFill>
              </a:rPr>
              <a:t>2. for i = 1 to n 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AutoNum type="arabicPeriod" startAt="3"/>
            </a:pPr>
            <a:r>
              <a:rPr lang="en-US">
                <a:solidFill>
                  <a:srgbClr val="3028FF"/>
                </a:solidFill>
              </a:rPr>
              <a:t>     do insert A[i] into list B[floor of nA[i]] 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None/>
            </a:pPr>
            <a:r>
              <a:rPr lang="en-US">
                <a:solidFill>
                  <a:srgbClr val="3028FF"/>
                </a:solidFill>
              </a:rPr>
              <a:t>4. for i = 0 to n-1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AutoNum type="arabicPeriod" startAt="5"/>
            </a:pPr>
            <a:r>
              <a:rPr lang="en-US">
                <a:solidFill>
                  <a:srgbClr val="3028FF"/>
                </a:solidFill>
              </a:rPr>
              <a:t>    do sort list i with Insertion-Sort  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3028FF"/>
                </a:solidFill>
              </a:rPr>
              <a:t>6. Concatenate lists B[0], B[1],…,B[n-1]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Bucket Sort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089525" y="3190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7772400" cy="1560427"/>
          </a:xfrm>
          <a:prstGeom prst="rect">
            <a:avLst/>
          </a:prstGeom>
          <a:noFill/>
          <a:ln w="9525">
            <a:solidFill>
              <a:srgbClr val="5B70F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6263" lvl="1" indent="-4572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3028FF"/>
                </a:solidFill>
              </a:rPr>
              <a:t>Bucket-Sort(A, </a:t>
            </a:r>
            <a:r>
              <a:rPr lang="en-US" i="1">
                <a:solidFill>
                  <a:srgbClr val="3028FF"/>
                </a:solidFill>
              </a:rPr>
              <a:t>x, y</a:t>
            </a:r>
            <a:r>
              <a:rPr lang="en-US">
                <a:solidFill>
                  <a:srgbClr val="3028FF"/>
                </a:solidFill>
              </a:rPr>
              <a:t>)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3028FF"/>
                </a:solidFill>
              </a:rPr>
              <a:t>1. divide interval </a:t>
            </a:r>
            <a:r>
              <a:rPr lang="en-US" i="1">
                <a:solidFill>
                  <a:srgbClr val="3028FF"/>
                </a:solidFill>
              </a:rPr>
              <a:t>[x, y)</a:t>
            </a:r>
            <a:r>
              <a:rPr lang="en-US">
                <a:solidFill>
                  <a:srgbClr val="3028FF"/>
                </a:solidFill>
              </a:rPr>
              <a:t> into </a:t>
            </a:r>
            <a:r>
              <a:rPr lang="en-US" i="1">
                <a:solidFill>
                  <a:srgbClr val="3028FF"/>
                </a:solidFill>
              </a:rPr>
              <a:t>n</a:t>
            </a:r>
            <a:r>
              <a:rPr lang="en-US">
                <a:solidFill>
                  <a:srgbClr val="3028FF"/>
                </a:solidFill>
              </a:rPr>
              <a:t> equal-sized subintervals (buckets)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None/>
            </a:pPr>
            <a:r>
              <a:rPr lang="en-US">
                <a:solidFill>
                  <a:srgbClr val="3028FF"/>
                </a:solidFill>
              </a:rPr>
              <a:t>2. distribute the </a:t>
            </a:r>
            <a:r>
              <a:rPr lang="en-US" i="1">
                <a:solidFill>
                  <a:srgbClr val="3028FF"/>
                </a:solidFill>
              </a:rPr>
              <a:t>n</a:t>
            </a:r>
            <a:r>
              <a:rPr lang="en-US">
                <a:solidFill>
                  <a:srgbClr val="3028FF"/>
                </a:solidFill>
              </a:rPr>
              <a:t> input keys into the buckets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None/>
            </a:pPr>
            <a:r>
              <a:rPr lang="en-US">
                <a:solidFill>
                  <a:srgbClr val="3028FF"/>
                </a:solidFill>
              </a:rPr>
              <a:t>3. sort the numbers in each bucket (e.g., with insertion sort)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None/>
            </a:pPr>
            <a:r>
              <a:rPr lang="en-US">
                <a:solidFill>
                  <a:srgbClr val="3028FF"/>
                </a:solidFill>
              </a:rPr>
              <a:t>4. scan the (sorted) buckets in order and produce output array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85800" y="3657600"/>
            <a:ext cx="79867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u="sng" dirty="0"/>
              <a:t>Running time of bucket sort:</a:t>
            </a:r>
            <a:r>
              <a:rPr lang="en-US" dirty="0"/>
              <a:t> </a:t>
            </a:r>
            <a:r>
              <a:rPr lang="en-US" i="1" dirty="0"/>
              <a:t>O(n) </a:t>
            </a:r>
            <a:r>
              <a:rPr lang="en-US" dirty="0"/>
              <a:t>expected time</a:t>
            </a:r>
            <a:endParaRPr lang="en-US" i="1" dirty="0"/>
          </a:p>
          <a:p>
            <a:pPr eaLnBrk="0" hangingPunct="0"/>
            <a:r>
              <a:rPr lang="en-US" i="1" dirty="0"/>
              <a:t>Step 1:  O(1) </a:t>
            </a:r>
            <a:r>
              <a:rPr lang="en-US" dirty="0"/>
              <a:t>for each interval = </a:t>
            </a:r>
            <a:r>
              <a:rPr lang="en-US" i="1" dirty="0"/>
              <a:t>O(n) </a:t>
            </a:r>
            <a:r>
              <a:rPr lang="en-US" dirty="0"/>
              <a:t>time total.</a:t>
            </a:r>
          </a:p>
          <a:p>
            <a:pPr eaLnBrk="0" hangingPunct="0"/>
            <a:r>
              <a:rPr lang="en-US" i="1" dirty="0"/>
              <a:t>Step 2:  O(n) </a:t>
            </a:r>
            <a:r>
              <a:rPr lang="en-US" dirty="0"/>
              <a:t>time</a:t>
            </a:r>
            <a:r>
              <a:rPr lang="en-US" i="1" dirty="0"/>
              <a:t>.</a:t>
            </a:r>
            <a:endParaRPr lang="en-US" dirty="0"/>
          </a:p>
          <a:p>
            <a:pPr eaLnBrk="0" hangingPunct="0"/>
            <a:r>
              <a:rPr lang="en-US" i="1" dirty="0"/>
              <a:t>Step 3:  </a:t>
            </a:r>
            <a:r>
              <a:rPr lang="en-US" dirty="0"/>
              <a:t>The expected number of elements in each bucket is </a:t>
            </a:r>
            <a:r>
              <a:rPr lang="en-US" i="1" dirty="0"/>
              <a:t>O(1)</a:t>
            </a:r>
          </a:p>
          <a:p>
            <a:pPr eaLnBrk="0" hangingPunct="0"/>
            <a:r>
              <a:rPr lang="en-US" i="1" dirty="0"/>
              <a:t>	  (see book  for formal argument, section 8.4), </a:t>
            </a:r>
            <a:r>
              <a:rPr lang="en-US" dirty="0"/>
              <a:t>so total is </a:t>
            </a:r>
            <a:r>
              <a:rPr lang="en-US" i="1" dirty="0"/>
              <a:t>O(n)</a:t>
            </a:r>
            <a:endParaRPr lang="en-US" dirty="0"/>
          </a:p>
          <a:p>
            <a:pPr eaLnBrk="0" hangingPunct="0"/>
            <a:r>
              <a:rPr lang="en-US" i="1" dirty="0"/>
              <a:t>Step 4:</a:t>
            </a:r>
            <a:r>
              <a:rPr lang="en-US" dirty="0"/>
              <a:t>  </a:t>
            </a:r>
            <a:r>
              <a:rPr lang="en-US" i="1" dirty="0"/>
              <a:t>O(n) </a:t>
            </a:r>
            <a:r>
              <a:rPr lang="en-US" dirty="0"/>
              <a:t>time to scan the </a:t>
            </a:r>
            <a:r>
              <a:rPr lang="en-US" i="1" dirty="0"/>
              <a:t>n </a:t>
            </a:r>
            <a:r>
              <a:rPr lang="en-US" dirty="0"/>
              <a:t>buckets containing a total of </a:t>
            </a:r>
            <a:r>
              <a:rPr lang="en-US" i="1" dirty="0"/>
              <a:t>n </a:t>
            </a:r>
            <a:r>
              <a:rPr lang="en-US" dirty="0"/>
              <a:t>input</a:t>
            </a:r>
          </a:p>
          <a:p>
            <a:pPr eaLnBrk="0" hangingPunct="0"/>
            <a:r>
              <a:rPr lang="en-US" dirty="0"/>
              <a:t>  	 elements</a:t>
            </a:r>
            <a:endParaRPr 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 Example</a:t>
            </a:r>
            <a:endParaRPr lang="en-US" dirty="0"/>
          </a:p>
        </p:txBody>
      </p:sp>
      <p:pic>
        <p:nvPicPr>
          <p:cNvPr id="4" name="Picture 7" descr="D:\McGraw-Hill Projects\Cormen\images\fig8-4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918" y="1600200"/>
            <a:ext cx="6892164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 Review</a:t>
            </a:r>
            <a:endParaRPr lang="en-US" dirty="0"/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Assumption</a:t>
            </a:r>
            <a:r>
              <a:rPr lang="en-US" b="1" dirty="0"/>
              <a:t>: </a:t>
            </a:r>
            <a:r>
              <a:rPr lang="en-US" dirty="0"/>
              <a:t>input </a:t>
            </a:r>
            <a:r>
              <a:rPr lang="en-US" dirty="0" smtClean="0"/>
              <a:t>is uniformly distributed across a range</a:t>
            </a:r>
            <a:endParaRPr lang="en-US" i="1" dirty="0"/>
          </a:p>
          <a:p>
            <a:r>
              <a:rPr lang="en-US" dirty="0"/>
              <a:t>Basic idea: </a:t>
            </a:r>
          </a:p>
          <a:p>
            <a:pPr lvl="1"/>
            <a:r>
              <a:rPr lang="en-US" dirty="0" smtClean="0"/>
              <a:t>Partition the range into a fixed number of buckets.</a:t>
            </a:r>
            <a:endParaRPr lang="en-US" dirty="0"/>
          </a:p>
          <a:p>
            <a:pPr lvl="1"/>
            <a:r>
              <a:rPr lang="en-US" dirty="0" smtClean="0"/>
              <a:t>Toss each element into its appropriate bucket.</a:t>
            </a:r>
          </a:p>
          <a:p>
            <a:pPr lvl="1"/>
            <a:r>
              <a:rPr lang="en-US" dirty="0" smtClean="0"/>
              <a:t>Sort each bucket.</a:t>
            </a:r>
            <a:endParaRPr lang="en-US" dirty="0"/>
          </a:p>
          <a:p>
            <a:r>
              <a:rPr lang="en-US" dirty="0" smtClean="0"/>
              <a:t>Pro’s: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Asymptotically fast (i.e., O(</a:t>
            </a:r>
            <a:r>
              <a:rPr lang="en-US" i="1" dirty="0" smtClean="0"/>
              <a:t>n</a:t>
            </a:r>
            <a:r>
              <a:rPr lang="en-US" dirty="0" smtClean="0"/>
              <a:t>) when distribution is uniform)</a:t>
            </a:r>
          </a:p>
          <a:p>
            <a:pPr lvl="1"/>
            <a:r>
              <a:rPr lang="en-US" dirty="0" smtClean="0"/>
              <a:t>Simple to code</a:t>
            </a:r>
          </a:p>
          <a:p>
            <a:pPr lvl="1"/>
            <a:r>
              <a:rPr lang="en-US" dirty="0" smtClean="0"/>
              <a:t>Good for a rough sort.</a:t>
            </a:r>
          </a:p>
          <a:p>
            <a:r>
              <a:rPr lang="en-US" dirty="0" smtClean="0"/>
              <a:t>Con’s: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sort in </a:t>
            </a:r>
            <a:r>
              <a:rPr lang="en-US" dirty="0" smtClean="0"/>
              <a:t>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438400" y="1323975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/>
              <a:t>Non-Comparison Based Sorts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2590800"/>
            <a:ext cx="78277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Counting Sort	      </a:t>
            </a:r>
            <a:r>
              <a:rPr lang="en-US" i="1" dirty="0">
                <a:solidFill>
                  <a:srgbClr val="FD3B37"/>
                </a:solidFill>
              </a:rPr>
              <a:t>O(n + k)	     O(n + k)	</a:t>
            </a:r>
            <a:r>
              <a:rPr lang="en-US" i="1" dirty="0" smtClean="0">
                <a:solidFill>
                  <a:srgbClr val="FD3B37"/>
                </a:solidFill>
              </a:rPr>
              <a:t>O(n </a:t>
            </a:r>
            <a:r>
              <a:rPr lang="en-US" i="1" dirty="0">
                <a:solidFill>
                  <a:srgbClr val="FD3B37"/>
                </a:solidFill>
              </a:rPr>
              <a:t>+ k)	</a:t>
            </a:r>
            <a:r>
              <a:rPr lang="en-US" i="1" dirty="0" smtClean="0">
                <a:solidFill>
                  <a:srgbClr val="FD3B37"/>
                </a:solidFill>
              </a:rPr>
              <a:t>	</a:t>
            </a:r>
            <a:r>
              <a:rPr lang="en-US" dirty="0" smtClean="0">
                <a:solidFill>
                  <a:srgbClr val="5B70FD"/>
                </a:solidFill>
              </a:rPr>
              <a:t>no</a:t>
            </a:r>
            <a:endParaRPr lang="en-US" dirty="0">
              <a:solidFill>
                <a:srgbClr val="5B70FD"/>
              </a:solidFill>
            </a:endParaRPr>
          </a:p>
          <a:p>
            <a:pPr eaLnBrk="0" hangingPunct="0"/>
            <a:r>
              <a:rPr lang="en-US" dirty="0"/>
              <a:t>Radix Sort	      </a:t>
            </a:r>
            <a:r>
              <a:rPr lang="en-US" i="1" dirty="0">
                <a:solidFill>
                  <a:srgbClr val="FD3B37"/>
                </a:solidFill>
              </a:rPr>
              <a:t>O(d(n + k'))    O(d(n + k'))    </a:t>
            </a:r>
            <a:r>
              <a:rPr lang="en-US" i="1" dirty="0" smtClean="0">
                <a:solidFill>
                  <a:srgbClr val="FD3B37"/>
                </a:solidFill>
              </a:rPr>
              <a:t>	O(d(n </a:t>
            </a:r>
            <a:r>
              <a:rPr lang="en-US" i="1" dirty="0">
                <a:solidFill>
                  <a:srgbClr val="FD3B37"/>
                </a:solidFill>
              </a:rPr>
              <a:t>+ k'))    </a:t>
            </a:r>
            <a:r>
              <a:rPr lang="en-US" i="1" dirty="0" smtClean="0">
                <a:solidFill>
                  <a:srgbClr val="FD3B37"/>
                </a:solidFill>
              </a:rPr>
              <a:t>	</a:t>
            </a:r>
            <a:r>
              <a:rPr lang="en-US" dirty="0" smtClean="0">
                <a:solidFill>
                  <a:srgbClr val="5B70FD"/>
                </a:solidFill>
              </a:rPr>
              <a:t>no</a:t>
            </a:r>
            <a:endParaRPr lang="en-US" dirty="0"/>
          </a:p>
          <a:p>
            <a:pPr eaLnBrk="0" hangingPunct="0"/>
            <a:r>
              <a:rPr lang="en-US" dirty="0"/>
              <a:t>Bucket Sort              		      </a:t>
            </a:r>
            <a:r>
              <a:rPr lang="en-US" i="1" dirty="0">
                <a:solidFill>
                  <a:srgbClr val="FD3B37"/>
                </a:solidFill>
              </a:rPr>
              <a:t>O(n)          			</a:t>
            </a:r>
            <a:r>
              <a:rPr lang="en-US" dirty="0" smtClean="0">
                <a:solidFill>
                  <a:srgbClr val="5B70FD"/>
                </a:solidFill>
              </a:rPr>
              <a:t>no</a:t>
            </a:r>
            <a:endParaRPr lang="en-US" dirty="0">
              <a:solidFill>
                <a:srgbClr val="5B70FD"/>
              </a:solidFill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138363" y="2133600"/>
            <a:ext cx="6519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D3B37"/>
                </a:solidFill>
              </a:rPr>
              <a:t>    worst-case	   average-case	     </a:t>
            </a:r>
            <a:r>
              <a:rPr lang="en-US" dirty="0" smtClean="0">
                <a:solidFill>
                  <a:srgbClr val="FD3B37"/>
                </a:solidFill>
              </a:rPr>
              <a:t>best-case	</a:t>
            </a:r>
            <a:r>
              <a:rPr lang="en-US" dirty="0" smtClean="0">
                <a:solidFill>
                  <a:srgbClr val="5B70FD"/>
                </a:solidFill>
              </a:rPr>
              <a:t>in </a:t>
            </a:r>
            <a:r>
              <a:rPr lang="en-US" dirty="0">
                <a:solidFill>
                  <a:srgbClr val="5B70FD"/>
                </a:solidFill>
              </a:rPr>
              <a:t>place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657600" y="17811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rgbClr val="FD3B37"/>
                </a:solidFill>
              </a:rPr>
              <a:t>Running Time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of Linear Sorting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09600" y="3657600"/>
            <a:ext cx="8077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u="sng" dirty="0"/>
              <a:t>Counting sort</a:t>
            </a:r>
            <a:r>
              <a:rPr lang="en-US" sz="2000" dirty="0"/>
              <a:t> assumes input elements are in range [0,1,2,..,k] and uses </a:t>
            </a:r>
            <a:r>
              <a:rPr lang="en-US" sz="2000" dirty="0" smtClean="0"/>
              <a:t>array indexing </a:t>
            </a:r>
            <a:r>
              <a:rPr lang="en-US" sz="2000" dirty="0"/>
              <a:t>to count the number of occurrences of each value.</a:t>
            </a:r>
          </a:p>
          <a:p>
            <a:pPr eaLnBrk="0" hangingPunct="0"/>
            <a:endParaRPr lang="en-US" sz="800" dirty="0"/>
          </a:p>
          <a:p>
            <a:pPr eaLnBrk="0" hangingPunct="0"/>
            <a:r>
              <a:rPr lang="en-US" sz="2000" u="sng" dirty="0"/>
              <a:t>Radix sort</a:t>
            </a:r>
            <a:r>
              <a:rPr lang="en-US" sz="2000" dirty="0"/>
              <a:t> assumes each integer consists of d digits, and each digit is in </a:t>
            </a:r>
            <a:r>
              <a:rPr lang="en-US" sz="2000" dirty="0" smtClean="0"/>
              <a:t>range </a:t>
            </a:r>
            <a:r>
              <a:rPr lang="en-US" sz="2000" dirty="0"/>
              <a:t>[1,2,..,k'].</a:t>
            </a:r>
          </a:p>
          <a:p>
            <a:pPr eaLnBrk="0" hangingPunct="0"/>
            <a:endParaRPr lang="en-US" sz="800" dirty="0"/>
          </a:p>
          <a:p>
            <a:pPr eaLnBrk="0" hangingPunct="0"/>
            <a:r>
              <a:rPr lang="en-US" sz="2000" u="sng" dirty="0"/>
              <a:t>Bucket sort</a:t>
            </a:r>
            <a:r>
              <a:rPr lang="en-US" sz="2000" dirty="0"/>
              <a:t> requires advance knowledge of input distribution (sorts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smtClean="0"/>
              <a:t>numbers uniformly </a:t>
            </a:r>
            <a:r>
              <a:rPr lang="en-US" sz="2000" dirty="0"/>
              <a:t>distributed in range in O(</a:t>
            </a:r>
            <a:r>
              <a:rPr lang="en-US" sz="2000" i="1" dirty="0"/>
              <a:t>n</a:t>
            </a:r>
            <a:r>
              <a:rPr lang="en-US" sz="2000" dirty="0"/>
              <a:t>) time).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Sorting Review</a:t>
            </a:r>
            <a:endParaRPr lang="en-US" dirty="0"/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Merge sort:</a:t>
            </a:r>
          </a:p>
          <a:p>
            <a:pPr lvl="1"/>
            <a:r>
              <a:rPr lang="en-US" dirty="0"/>
              <a:t>Divide-and-conquer:</a:t>
            </a:r>
          </a:p>
          <a:p>
            <a:pPr lvl="2"/>
            <a:r>
              <a:rPr lang="en-US" dirty="0"/>
              <a:t>Split array in half</a:t>
            </a:r>
          </a:p>
          <a:p>
            <a:pPr lvl="2"/>
            <a:r>
              <a:rPr lang="en-US" dirty="0"/>
              <a:t>Recursively sort </a:t>
            </a:r>
            <a:r>
              <a:rPr lang="en-US" dirty="0" smtClean="0"/>
              <a:t>sub-arrays</a:t>
            </a:r>
            <a:endParaRPr lang="en-US" dirty="0"/>
          </a:p>
          <a:p>
            <a:pPr lvl="2"/>
            <a:r>
              <a:rPr lang="en-US" dirty="0"/>
              <a:t>Linear-time merge step</a:t>
            </a:r>
          </a:p>
          <a:p>
            <a:pPr lvl="1"/>
            <a:r>
              <a:rPr lang="en-US" dirty="0" smtClean="0"/>
              <a:t>Pro’s:</a:t>
            </a:r>
          </a:p>
          <a:p>
            <a:pPr lvl="2"/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worst </a:t>
            </a:r>
            <a:r>
              <a:rPr lang="en-US" dirty="0" smtClean="0"/>
              <a:t>case - </a:t>
            </a:r>
            <a:r>
              <a:rPr lang="en-US" i="1" dirty="0" smtClean="0">
                <a:sym typeface="Symbol" pitchFamily="13" charset="2"/>
              </a:rPr>
              <a:t>asymptotically optimal for comparison sorts</a:t>
            </a:r>
            <a:endParaRPr lang="en-US" i="1" dirty="0" smtClean="0"/>
          </a:p>
          <a:p>
            <a:pPr lvl="1"/>
            <a:r>
              <a:rPr lang="en-US" dirty="0" smtClean="0"/>
              <a:t>Con’s:</a:t>
            </a:r>
            <a:endParaRPr lang="en-US" dirty="0"/>
          </a:p>
          <a:p>
            <a:pPr lvl="2"/>
            <a:r>
              <a:rPr lang="en-US" dirty="0"/>
              <a:t>Doesn’t sort in place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Sorting Review</a:t>
            </a:r>
            <a:endParaRPr lang="en-US" dirty="0"/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Heap sort:</a:t>
            </a:r>
          </a:p>
          <a:p>
            <a:pPr lvl="1"/>
            <a:r>
              <a:rPr lang="en-US" dirty="0"/>
              <a:t>Uses the very useful heap data structure</a:t>
            </a:r>
          </a:p>
          <a:p>
            <a:pPr lvl="2"/>
            <a:r>
              <a:rPr lang="en-US" dirty="0"/>
              <a:t>Complete binary tree</a:t>
            </a:r>
          </a:p>
          <a:p>
            <a:pPr lvl="2"/>
            <a:r>
              <a:rPr lang="en-US" dirty="0"/>
              <a:t>Heap property: parent key &gt; children’s keys</a:t>
            </a:r>
          </a:p>
          <a:p>
            <a:pPr lvl="1"/>
            <a:r>
              <a:rPr lang="en-US" dirty="0" smtClean="0"/>
              <a:t>Pro’s:</a:t>
            </a:r>
          </a:p>
          <a:p>
            <a:pPr lvl="2"/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worst </a:t>
            </a:r>
            <a:r>
              <a:rPr lang="en-US" dirty="0" smtClean="0"/>
              <a:t>case - </a:t>
            </a:r>
            <a:r>
              <a:rPr lang="en-US" i="1" dirty="0" smtClean="0">
                <a:sym typeface="Symbol" pitchFamily="13" charset="2"/>
              </a:rPr>
              <a:t>asymptotically optimal for comparison sorts</a:t>
            </a:r>
            <a:endParaRPr lang="en-US" i="1" dirty="0"/>
          </a:p>
          <a:p>
            <a:pPr lvl="2"/>
            <a:r>
              <a:rPr lang="en-US" dirty="0"/>
              <a:t>Sorts in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Con’s:</a:t>
            </a:r>
            <a:endParaRPr lang="en-US" dirty="0"/>
          </a:p>
          <a:p>
            <a:pPr lvl="2"/>
            <a:r>
              <a:rPr lang="en-US" dirty="0"/>
              <a:t>Fair amount of shuffling memory around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Sorting Review</a:t>
            </a:r>
            <a:endParaRPr lang="en-US" dirty="0"/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sort:</a:t>
            </a:r>
          </a:p>
          <a:p>
            <a:pPr lvl="1"/>
            <a:r>
              <a:rPr lang="en-US" dirty="0"/>
              <a:t>Divide-and-conquer:</a:t>
            </a:r>
          </a:p>
          <a:p>
            <a:pPr lvl="2"/>
            <a:r>
              <a:rPr lang="en-US" dirty="0"/>
              <a:t>Partition array into two </a:t>
            </a:r>
            <a:r>
              <a:rPr lang="en-US" dirty="0" smtClean="0"/>
              <a:t>sub-arrays</a:t>
            </a:r>
            <a:r>
              <a:rPr lang="en-US" dirty="0"/>
              <a:t>, recursively sort</a:t>
            </a:r>
          </a:p>
          <a:p>
            <a:pPr lvl="2"/>
            <a:r>
              <a:rPr lang="en-US" dirty="0"/>
              <a:t>All of first </a:t>
            </a:r>
            <a:r>
              <a:rPr lang="en-US" dirty="0" smtClean="0"/>
              <a:t>sub-array </a:t>
            </a:r>
            <a:r>
              <a:rPr lang="en-US" dirty="0"/>
              <a:t>&lt; all of second </a:t>
            </a:r>
            <a:r>
              <a:rPr lang="en-US" dirty="0" smtClean="0"/>
              <a:t>sub-array</a:t>
            </a:r>
            <a:endParaRPr lang="en-US" dirty="0"/>
          </a:p>
          <a:p>
            <a:pPr lvl="1"/>
            <a:r>
              <a:rPr lang="en-US" dirty="0" smtClean="0"/>
              <a:t>Pro’s:</a:t>
            </a:r>
          </a:p>
          <a:p>
            <a:pPr lvl="2"/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average </a:t>
            </a:r>
            <a:r>
              <a:rPr lang="en-US" dirty="0" smtClean="0"/>
              <a:t>case</a:t>
            </a:r>
          </a:p>
          <a:p>
            <a:pPr lvl="2"/>
            <a:r>
              <a:rPr lang="en-US" dirty="0" smtClean="0"/>
              <a:t>Sorts in place</a:t>
            </a:r>
            <a:endParaRPr lang="en-US" dirty="0"/>
          </a:p>
          <a:p>
            <a:pPr lvl="2"/>
            <a:r>
              <a:rPr lang="en-US" dirty="0"/>
              <a:t>Fast in </a:t>
            </a:r>
            <a:r>
              <a:rPr lang="en-US" dirty="0" smtClean="0"/>
              <a:t>practice (</a:t>
            </a:r>
            <a:r>
              <a:rPr lang="en-US" i="1" dirty="0" smtClean="0">
                <a:solidFill>
                  <a:schemeClr val="accent6"/>
                </a:solidFill>
              </a:rPr>
              <a:t>why?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Con’s:</a:t>
            </a:r>
            <a:endParaRPr lang="en-US" dirty="0"/>
          </a:p>
          <a:p>
            <a:pPr lvl="2"/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worst case</a:t>
            </a:r>
          </a:p>
          <a:p>
            <a:pPr lvl="3"/>
            <a:r>
              <a:rPr lang="en-US" dirty="0"/>
              <a:t>Naïve implementation: worst case on sorted input</a:t>
            </a:r>
          </a:p>
          <a:p>
            <a:pPr lvl="3"/>
            <a:r>
              <a:rPr lang="en-US" dirty="0" smtClean="0"/>
              <a:t>Good partitioning makes this very unlikely.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Non-Comparison Based Sorting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times we have restrictions on our keys</a:t>
            </a:r>
          </a:p>
          <a:p>
            <a:pPr lvl="1"/>
            <a:r>
              <a:rPr lang="en-US" dirty="0" smtClean="0"/>
              <a:t>Deck of cards: Ace-&gt;King and four suites</a:t>
            </a:r>
          </a:p>
          <a:p>
            <a:pPr lvl="1"/>
            <a:r>
              <a:rPr lang="en-US" dirty="0" smtClean="0"/>
              <a:t>Social Security Numbers</a:t>
            </a:r>
          </a:p>
          <a:p>
            <a:pPr lvl="1"/>
            <a:r>
              <a:rPr lang="en-US" dirty="0" smtClean="0"/>
              <a:t>Employee ID’s</a:t>
            </a:r>
          </a:p>
          <a:p>
            <a:pPr eaLnBrk="0" hangingPunct="0"/>
            <a:r>
              <a:rPr lang="en-US" dirty="0" smtClean="0"/>
              <a:t>We will examine three algorithms which under certain conditions can run in O(</a:t>
            </a:r>
            <a:r>
              <a:rPr lang="en-US" i="1" dirty="0" smtClean="0"/>
              <a:t>n</a:t>
            </a:r>
            <a:r>
              <a:rPr lang="en-US" dirty="0" smtClean="0"/>
              <a:t>) time.</a:t>
            </a:r>
          </a:p>
          <a:p>
            <a:pPr lvl="1" eaLnBrk="0" hangingPunct="0"/>
            <a:r>
              <a:rPr lang="en-US" dirty="0" smtClean="0"/>
              <a:t>Counting sort</a:t>
            </a:r>
          </a:p>
          <a:p>
            <a:pPr lvl="1" eaLnBrk="0" hangingPunct="0"/>
            <a:r>
              <a:rPr lang="en-US" dirty="0" smtClean="0"/>
              <a:t>Radix sort</a:t>
            </a:r>
          </a:p>
          <a:p>
            <a:pPr lvl="1" eaLnBrk="0" hangingPunct="0"/>
            <a:r>
              <a:rPr lang="en-US" dirty="0" smtClean="0"/>
              <a:t>Bucket sort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r>
              <a:rPr lang="en-US" dirty="0"/>
              <a:t>	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Depends </a:t>
            </a:r>
            <a:r>
              <a:rPr lang="en-US" dirty="0"/>
              <a:t>on assumption about </a:t>
            </a:r>
            <a:r>
              <a:rPr lang="en-US" dirty="0" smtClean="0"/>
              <a:t>the numbers </a:t>
            </a:r>
            <a:r>
              <a:rPr lang="en-US" dirty="0"/>
              <a:t>being sorted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numbers are in the range </a:t>
            </a:r>
            <a:r>
              <a:rPr lang="en-US" i="1" dirty="0"/>
              <a:t>1..</a:t>
            </a:r>
            <a:r>
              <a:rPr lang="en-US" dirty="0"/>
              <a:t> </a:t>
            </a:r>
            <a:r>
              <a:rPr lang="en-US" i="1" dirty="0"/>
              <a:t>k</a:t>
            </a:r>
            <a:endParaRPr lang="en-US" dirty="0"/>
          </a:p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Input: A[1..</a:t>
            </a:r>
            <a:r>
              <a:rPr lang="en-US" i="1" dirty="0"/>
              <a:t>n</a:t>
            </a:r>
            <a:r>
              <a:rPr lang="en-US" dirty="0"/>
              <a:t>], where A[j] </a:t>
            </a:r>
            <a:r>
              <a:rPr lang="en-US" dirty="0">
                <a:sym typeface="Symbol" pitchFamily="13" charset="2"/>
              </a:rPr>
              <a:t> {1, 2, 3, …, </a:t>
            </a:r>
            <a:r>
              <a:rPr lang="en-US" i="1" dirty="0">
                <a:sym typeface="Symbol" pitchFamily="13" charset="2"/>
              </a:rPr>
              <a:t>k</a:t>
            </a:r>
            <a:r>
              <a:rPr lang="en-US" dirty="0">
                <a:sym typeface="Symbol" pitchFamily="13" charset="2"/>
              </a:rPr>
              <a:t>}</a:t>
            </a:r>
          </a:p>
          <a:p>
            <a:pPr lvl="1"/>
            <a:r>
              <a:rPr lang="en-US" dirty="0"/>
              <a:t>Output: B[1..</a:t>
            </a:r>
            <a:r>
              <a:rPr lang="en-US" i="1" dirty="0"/>
              <a:t>n</a:t>
            </a:r>
            <a:r>
              <a:rPr lang="en-US" dirty="0"/>
              <a:t>], sorted </a:t>
            </a:r>
            <a:r>
              <a:rPr lang="en-US" dirty="0" smtClean="0"/>
              <a:t>(not sorted </a:t>
            </a:r>
            <a:r>
              <a:rPr lang="en-US" dirty="0"/>
              <a:t>in place)</a:t>
            </a:r>
          </a:p>
          <a:p>
            <a:pPr lvl="1"/>
            <a:r>
              <a:rPr lang="en-US" dirty="0"/>
              <a:t>Also: Array C[1..</a:t>
            </a:r>
            <a:r>
              <a:rPr lang="en-US" i="1" dirty="0"/>
              <a:t>k</a:t>
            </a:r>
            <a:r>
              <a:rPr lang="en-US" dirty="0"/>
              <a:t>] for auxiliary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1		CountingSort(A, B, k)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2			for i=1 to k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3				C[i]= 0;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4			for j=1 to n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5				C[A[j]] += 1;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6			for i=2 to k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7				C[i] = C[i] + C[i-1];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8			for j=n downto 1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9				B[C[A[j]]] = A[j];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10				C[A[j]] -= 1;</a:t>
            </a:r>
          </a:p>
        </p:txBody>
      </p:sp>
      <p:sp>
        <p:nvSpPr>
          <p:cNvPr id="4" name="Cloud Callout 3"/>
          <p:cNvSpPr/>
          <p:nvPr/>
        </p:nvSpPr>
        <p:spPr bwMode="auto">
          <a:xfrm>
            <a:off x="5791200" y="2057400"/>
            <a:ext cx="2438400" cy="1143000"/>
          </a:xfrm>
          <a:prstGeom prst="cloudCallout">
            <a:avLst>
              <a:gd name="adj1" fmla="val -55333"/>
              <a:gd name="adj2" fmla="val 513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called a 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histogram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Example</a:t>
            </a:r>
            <a:endParaRPr lang="en-US" dirty="0"/>
          </a:p>
        </p:txBody>
      </p:sp>
      <p:pic>
        <p:nvPicPr>
          <p:cNvPr id="7" name="Content Placeholder 6" descr="D:\McGraw-Hill Projects\Cormen\images\fig8-2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785" y="1600200"/>
            <a:ext cx="7230429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BrutusCrawfis">
  <a:themeElements>
    <a:clrScheme name="Radial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OSU_BrutusCrawfis</Template>
  <TotalTime>354</TotalTime>
  <Words>1243</Words>
  <Application>Microsoft Office PowerPoint</Application>
  <PresentationFormat>On-screen Show (4:3)</PresentationFormat>
  <Paragraphs>212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OSU_BrutusCrawfis</vt:lpstr>
      <vt:lpstr>Introduction to Algorithms  Sorting in Linear Time</vt:lpstr>
      <vt:lpstr>Comparison Sorting Review</vt:lpstr>
      <vt:lpstr>Comparison Sorting Review</vt:lpstr>
      <vt:lpstr>Comparison Sorting Review</vt:lpstr>
      <vt:lpstr>Comparison Sorting Review</vt:lpstr>
      <vt:lpstr>Non-Comparison Based Sorting</vt:lpstr>
      <vt:lpstr>Counting Sort </vt:lpstr>
      <vt:lpstr>Counting Sort</vt:lpstr>
      <vt:lpstr>Counting Sort Example</vt:lpstr>
      <vt:lpstr>Counting Sort</vt:lpstr>
      <vt:lpstr>Counting Sort</vt:lpstr>
      <vt:lpstr>Counting Sort</vt:lpstr>
      <vt:lpstr>Counting Sort Review</vt:lpstr>
      <vt:lpstr>Radix Sort</vt:lpstr>
      <vt:lpstr>Radix Sort</vt:lpstr>
      <vt:lpstr>Radix Sort Example</vt:lpstr>
      <vt:lpstr>Radix Sort Correctness</vt:lpstr>
      <vt:lpstr>Radix Sort</vt:lpstr>
      <vt:lpstr>Radix Sort</vt:lpstr>
      <vt:lpstr>Radix Sort Review</vt:lpstr>
      <vt:lpstr>Bucket Sort</vt:lpstr>
      <vt:lpstr>Bucket Sort</vt:lpstr>
      <vt:lpstr>Bucket Sort Example</vt:lpstr>
      <vt:lpstr>Bucket Sort Review</vt:lpstr>
      <vt:lpstr>Summary of Linear Sorting</vt:lpstr>
    </vt:vector>
  </TitlesOfParts>
  <Company>Department of Computer Science and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Sorting in Linear Time</dc:title>
  <dc:creator>Roger Crawfis</dc:creator>
  <cp:lastModifiedBy>Roger Crawfis</cp:lastModifiedBy>
  <cp:revision>21</cp:revision>
  <dcterms:created xsi:type="dcterms:W3CDTF">2009-07-14T15:22:45Z</dcterms:created>
  <dcterms:modified xsi:type="dcterms:W3CDTF">2011-04-20T18:16:28Z</dcterms:modified>
</cp:coreProperties>
</file>