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5"/>
  </p:notesMasterIdLst>
  <p:handoutMasterIdLst>
    <p:handoutMasterId r:id="rId26"/>
  </p:handoutMasterIdLst>
  <p:sldIdLst>
    <p:sldId id="256" r:id="rId2"/>
    <p:sldId id="265" r:id="rId3"/>
    <p:sldId id="281" r:id="rId4"/>
    <p:sldId id="267" r:id="rId5"/>
    <p:sldId id="269" r:id="rId6"/>
    <p:sldId id="264" r:id="rId7"/>
    <p:sldId id="289" r:id="rId8"/>
    <p:sldId id="290" r:id="rId9"/>
    <p:sldId id="258" r:id="rId10"/>
    <p:sldId id="287" r:id="rId11"/>
    <p:sldId id="260" r:id="rId12"/>
    <p:sldId id="259" r:id="rId13"/>
    <p:sldId id="292" r:id="rId14"/>
    <p:sldId id="262" r:id="rId15"/>
    <p:sldId id="291" r:id="rId16"/>
    <p:sldId id="288" r:id="rId17"/>
    <p:sldId id="263" r:id="rId18"/>
    <p:sldId id="261" r:id="rId19"/>
    <p:sldId id="270" r:id="rId20"/>
    <p:sldId id="279" r:id="rId21"/>
    <p:sldId id="286" r:id="rId22"/>
    <p:sldId id="273"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8000"/>
    <a:srgbClr val="00FFFF"/>
    <a:srgbClr val="FFFF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p:scale>
          <a:sx n="81" d="100"/>
          <a:sy n="81" d="100"/>
        </p:scale>
        <p:origin x="-1680" y="-85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14ED50-BB34-4E8F-93E7-C4CF861497F6}" type="datetimeFigureOut">
              <a:rPr lang="en-US" smtClean="0"/>
              <a:pPr/>
              <a:t>7/26/2017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Pattern Based Malware Detection Technique in Cloud Architecture</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C7E7F3-3BF5-4B9C-86BC-F25C01D55844}" type="slidenum">
              <a:rPr lang="en-US" smtClean="0"/>
              <a:pPr/>
              <a:t>‹#›</a:t>
            </a:fld>
            <a:endParaRPr lang="en-US"/>
          </a:p>
        </p:txBody>
      </p:sp>
    </p:spTree>
    <p:extLst>
      <p:ext uri="{BB962C8B-B14F-4D97-AF65-F5344CB8AC3E}">
        <p14:creationId xmlns="" xmlns:p14="http://schemas.microsoft.com/office/powerpoint/2010/main" val="25849713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E09E86-D8BB-4B4A-9FF7-C21D13690F40}" type="datetimeFigureOut">
              <a:rPr lang="en-US" smtClean="0"/>
              <a:pPr/>
              <a:t>7/26/2017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Pattern Based Malware Detection Technique in Cloud Architecture</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6B4CAA-4400-4699-BAAE-434CA7A08242}" type="slidenum">
              <a:rPr lang="en-US" smtClean="0"/>
              <a:pPr/>
              <a:t>‹#›</a:t>
            </a:fld>
            <a:endParaRPr lang="en-US"/>
          </a:p>
        </p:txBody>
      </p:sp>
    </p:spTree>
    <p:extLst>
      <p:ext uri="{BB962C8B-B14F-4D97-AF65-F5344CB8AC3E}">
        <p14:creationId xmlns="" xmlns:p14="http://schemas.microsoft.com/office/powerpoint/2010/main" val="7705117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89C4594F-35F6-4A5D-AB7C-622F8D8BF57E}" type="datetime1">
              <a:rPr lang="en-US" smtClean="0"/>
              <a:pPr/>
              <a:t>7/26/2017</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smtClean="0"/>
              <a:t>Pattern Based Malware Detection Technique in Cloud Architecture</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1EEFC8-A212-4B3A-9B2E-BB6F8E4EC1B4}" type="datetime1">
              <a:rPr lang="en-US" smtClean="0"/>
              <a:pPr/>
              <a:t>7/26/2017</a:t>
            </a:fld>
            <a:endParaRPr lang="en-US" dirty="0"/>
          </a:p>
        </p:txBody>
      </p:sp>
      <p:sp>
        <p:nvSpPr>
          <p:cNvPr id="6" name="Footer Placeholder 5"/>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6CAAD3-2A81-47C9-AC90-D03669671980}" type="datetime1">
              <a:rPr lang="en-US" smtClean="0"/>
              <a:pPr/>
              <a:t>7/26/2017</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6F5354-970C-4EBE-A560-74A9D1B0ED01}" type="datetime1">
              <a:rPr lang="en-US" smtClean="0"/>
              <a:pPr/>
              <a:t>7/26/2017</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F961F7-73FD-46BA-8537-19BF98941FD1}" type="datetime1">
              <a:rPr lang="en-US" smtClean="0"/>
              <a:pPr/>
              <a:t>7/26/2017</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4CFBEC-43A6-44D4-8F3B-98C1C5637DD8}" type="datetime1">
              <a:rPr lang="en-US" smtClean="0"/>
              <a:pPr/>
              <a:t>7/26/2017</a:t>
            </a:fld>
            <a:endParaRPr lang="en-US" dirty="0"/>
          </a:p>
        </p:txBody>
      </p:sp>
      <p:sp>
        <p:nvSpPr>
          <p:cNvPr id="8" name="Footer Placeholder 7"/>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5089B8E-7364-4F15-9AE6-8F8F1B88656C}" type="datetime1">
              <a:rPr lang="en-US" smtClean="0"/>
              <a:pPr/>
              <a:t>7/26/2017</a:t>
            </a:fld>
            <a:endParaRPr lang="en-US" dirty="0"/>
          </a:p>
        </p:txBody>
      </p:sp>
      <p:sp>
        <p:nvSpPr>
          <p:cNvPr id="8" name="Footer Placeholder 7"/>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589992-C8A8-4175-9877-FEB909492607}" type="datetime1">
              <a:rPr lang="en-US" smtClean="0"/>
              <a:pPr/>
              <a:t>7/26/2017</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3D330C-A4DF-4872-AF8E-654373E109EE}" type="datetime1">
              <a:rPr lang="en-US" smtClean="0"/>
              <a:pPr/>
              <a:t>7/26/2017</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0CB688-311C-44A8-88D4-1CD1257B6ACB}" type="datetime1">
              <a:rPr lang="en-US" smtClean="0"/>
              <a:pPr/>
              <a:t>7/26/2017</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C088A-4B56-470D-A03C-143178356817}" type="datetime1">
              <a:rPr lang="en-US" smtClean="0"/>
              <a:pPr/>
              <a:t>7/26/2017</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9BB980-49F2-422E-BDAA-619265E9FAF5}" type="datetime1">
              <a:rPr lang="en-US" smtClean="0"/>
              <a:pPr/>
              <a:t>7/26/2017</a:t>
            </a:fld>
            <a:endParaRPr lang="en-US" dirty="0"/>
          </a:p>
        </p:txBody>
      </p:sp>
      <p:sp>
        <p:nvSpPr>
          <p:cNvPr id="6" name="Footer Placeholder 5"/>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A2C840-C910-4996-A68A-F4AE290DF257}" type="datetime1">
              <a:rPr lang="en-US" smtClean="0"/>
              <a:pPr/>
              <a:t>7/26/2017</a:t>
            </a:fld>
            <a:endParaRPr lang="en-US" dirty="0"/>
          </a:p>
        </p:txBody>
      </p:sp>
      <p:sp>
        <p:nvSpPr>
          <p:cNvPr id="8" name="Footer Placeholder 7"/>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8467F7-735A-4D0C-9490-E9D53496B218}" type="datetime1">
              <a:rPr lang="en-US" smtClean="0"/>
              <a:pPr/>
              <a:t>7/26/2017</a:t>
            </a:fld>
            <a:endParaRPr lang="en-US" dirty="0"/>
          </a:p>
        </p:txBody>
      </p:sp>
      <p:sp>
        <p:nvSpPr>
          <p:cNvPr id="4" name="Footer Placeholder 3"/>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F33976-3D04-4EB9-BF43-7CDECA4A91D9}" type="datetime1">
              <a:rPr lang="en-US" smtClean="0"/>
              <a:pPr/>
              <a:t>7/26/2017</a:t>
            </a:fld>
            <a:endParaRPr lang="en-US" dirty="0"/>
          </a:p>
        </p:txBody>
      </p:sp>
      <p:sp>
        <p:nvSpPr>
          <p:cNvPr id="3" name="Footer Placeholder 2"/>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A2FD2E-5A58-4EE4-A779-E356CF94AF93}" type="datetime1">
              <a:rPr lang="en-US" smtClean="0"/>
              <a:pPr/>
              <a:t>7/26/2017</a:t>
            </a:fld>
            <a:endParaRPr lang="en-US" dirty="0"/>
          </a:p>
        </p:txBody>
      </p:sp>
      <p:sp>
        <p:nvSpPr>
          <p:cNvPr id="6" name="Footer Placeholder 5"/>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24493D-80EE-4384-A83A-92350D6871A7}" type="datetime1">
              <a:rPr lang="en-US" smtClean="0"/>
              <a:pPr/>
              <a:t>7/26/2017</a:t>
            </a:fld>
            <a:endParaRPr lang="en-US" dirty="0"/>
          </a:p>
        </p:txBody>
      </p:sp>
      <p:sp>
        <p:nvSpPr>
          <p:cNvPr id="6" name="Footer Placeholder 5"/>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88143F6-523A-40A0-9FA9-C078C3C8C335}" type="datetime1">
              <a:rPr lang="en-US" smtClean="0"/>
              <a:pPr/>
              <a:t>7/26/2017</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smtClean="0"/>
              <a:t>Pattern Based Malware Detection Technique in Cloud Architecture</a:t>
            </a:r>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9098" y="772732"/>
            <a:ext cx="9079606" cy="1519026"/>
          </a:xfrm>
          <a:solidFill>
            <a:schemeClr val="accent6">
              <a:lumMod val="20000"/>
              <a:lumOff val="80000"/>
            </a:schemeClr>
          </a:solidFill>
          <a:effectLst>
            <a:glow rad="228600">
              <a:schemeClr val="accent5">
                <a:satMod val="175000"/>
                <a:alpha val="40000"/>
              </a:schemeClr>
            </a:glow>
          </a:effectLst>
        </p:spPr>
        <p:style>
          <a:lnRef idx="1">
            <a:schemeClr val="accent4"/>
          </a:lnRef>
          <a:fillRef idx="2">
            <a:schemeClr val="accent4"/>
          </a:fillRef>
          <a:effectRef idx="1">
            <a:schemeClr val="accent4"/>
          </a:effectRef>
          <a:fontRef idx="minor">
            <a:schemeClr val="dk1"/>
          </a:fontRef>
        </p:style>
        <p:txBody>
          <a:bodyPr/>
          <a:lstStyle/>
          <a:p>
            <a:pPr algn="ctr"/>
            <a:r>
              <a:rPr lang="en-IN" sz="4400" b="1" dirty="0" smtClean="0">
                <a:solidFill>
                  <a:schemeClr val="accent6">
                    <a:lumMod val="50000"/>
                  </a:schemeClr>
                </a:solidFill>
                <a:effectLst>
                  <a:glow rad="101600">
                    <a:schemeClr val="accent6">
                      <a:satMod val="175000"/>
                      <a:alpha val="40000"/>
                    </a:schemeClr>
                  </a:glow>
                </a:effectLst>
                <a:latin typeface="Californian FB" panose="0207040306080B030204" pitchFamily="18" charset="0"/>
              </a:rPr>
              <a:t>E-Health Care System in Virtual Environment</a:t>
            </a:r>
            <a:endParaRPr lang="en-IN" sz="4400" b="1" dirty="0">
              <a:solidFill>
                <a:schemeClr val="accent6">
                  <a:lumMod val="50000"/>
                </a:schemeClr>
              </a:solidFill>
              <a:effectLst>
                <a:glow rad="101600">
                  <a:schemeClr val="accent6">
                    <a:satMod val="175000"/>
                    <a:alpha val="40000"/>
                  </a:schemeClr>
                </a:glow>
              </a:effectLst>
              <a:latin typeface="Californian FB" panose="0207040306080B030204" pitchFamily="18" charset="0"/>
            </a:endParaRPr>
          </a:p>
        </p:txBody>
      </p:sp>
      <p:pic>
        <p:nvPicPr>
          <p:cNvPr id="1027" name="Picture 3" descr="C:\Users\HP\Desktop\Final PPT\imgs\telemedicine.jpg"/>
          <p:cNvPicPr>
            <a:picLocks noChangeAspect="1" noChangeArrowheads="1"/>
          </p:cNvPicPr>
          <p:nvPr/>
        </p:nvPicPr>
        <p:blipFill>
          <a:blip r:embed="rId2"/>
          <a:srcRect/>
          <a:stretch>
            <a:fillRect/>
          </a:stretch>
        </p:blipFill>
        <p:spPr bwMode="auto">
          <a:xfrm>
            <a:off x="4049541" y="3046179"/>
            <a:ext cx="3339799" cy="285189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28" name="Picture 4" descr="C:\Users\HP\Desktop\Final PPT\imgs\Telemedffficine.jpg"/>
          <p:cNvPicPr>
            <a:picLocks noChangeAspect="1" noChangeArrowheads="1"/>
          </p:cNvPicPr>
          <p:nvPr/>
        </p:nvPicPr>
        <p:blipFill>
          <a:blip r:embed="rId3"/>
          <a:srcRect/>
          <a:stretch>
            <a:fillRect/>
          </a:stretch>
        </p:blipFill>
        <p:spPr bwMode="auto">
          <a:xfrm>
            <a:off x="8196650" y="4484754"/>
            <a:ext cx="2194230" cy="143825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29" name="Picture 5" descr="C:\Users\HP\Desktop\Final PPT\imgs\6.28.16.gif"/>
          <p:cNvPicPr>
            <a:picLocks noChangeAspect="1" noChangeArrowheads="1"/>
          </p:cNvPicPr>
          <p:nvPr/>
        </p:nvPicPr>
        <p:blipFill>
          <a:blip r:embed="rId4"/>
          <a:srcRect/>
          <a:stretch>
            <a:fillRect/>
          </a:stretch>
        </p:blipFill>
        <p:spPr bwMode="auto">
          <a:xfrm>
            <a:off x="1647720" y="2840630"/>
            <a:ext cx="1706276" cy="113824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Slide Number Placeholder 6"/>
          <p:cNvSpPr>
            <a:spLocks noGrp="1"/>
          </p:cNvSpPr>
          <p:nvPr>
            <p:ph type="sldNum" sz="quarter" idx="12"/>
          </p:nvPr>
        </p:nvSpPr>
        <p:spPr>
          <a:xfrm>
            <a:off x="10352540" y="295729"/>
            <a:ext cx="838199" cy="767687"/>
          </a:xfrm>
        </p:spPr>
        <p:txBody>
          <a:bodyPr/>
          <a:lstStyle/>
          <a:p>
            <a:fld id="{D57F1E4F-1CFF-5643-939E-217C01CDF565}" type="slidenum">
              <a:rPr lang="en-US" smtClean="0"/>
              <a:pPr/>
              <a:t>1</a:t>
            </a:fld>
            <a:endParaRPr lang="en-US" dirty="0"/>
          </a:p>
        </p:txBody>
      </p:sp>
    </p:spTree>
    <p:extLst>
      <p:ext uri="{BB962C8B-B14F-4D97-AF65-F5344CB8AC3E}">
        <p14:creationId xmlns="" xmlns:p14="http://schemas.microsoft.com/office/powerpoint/2010/main" val="38082719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
            </a:r>
            <a:b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br>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Technologies Used</a:t>
            </a:r>
            <a:b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br>
            <a:endParaRPr lang="en-IN" sz="4000" b="1"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3" name="Content Placeholder 2"/>
          <p:cNvSpPr>
            <a:spLocks noGrp="1"/>
          </p:cNvSpPr>
          <p:nvPr>
            <p:ph idx="1"/>
          </p:nvPr>
        </p:nvSpPr>
        <p:spPr/>
        <p:txBody>
          <a:bodyPr>
            <a:normAutofit/>
          </a:bodyPr>
          <a:lstStyle/>
          <a:p>
            <a:r>
              <a:rPr lang="en-IN" sz="2400" b="1" dirty="0" smtClean="0">
                <a:solidFill>
                  <a:schemeClr val="accent6">
                    <a:lumMod val="50000"/>
                  </a:schemeClr>
                </a:solidFill>
                <a:latin typeface="Californian FB" pitchFamily="18" charset="0"/>
              </a:rPr>
              <a:t>HTML5, CSS &amp;  Java Script </a:t>
            </a:r>
          </a:p>
          <a:p>
            <a:r>
              <a:rPr lang="en-IN" sz="2400" b="1" dirty="0" smtClean="0">
                <a:solidFill>
                  <a:schemeClr val="accent6">
                    <a:lumMod val="50000"/>
                  </a:schemeClr>
                </a:solidFill>
                <a:latin typeface="Californian FB" pitchFamily="18" charset="0"/>
              </a:rPr>
              <a:t>JSP</a:t>
            </a:r>
          </a:p>
          <a:p>
            <a:r>
              <a:rPr lang="en-IN" sz="2400" b="1" dirty="0" smtClean="0">
                <a:solidFill>
                  <a:schemeClr val="accent6">
                    <a:lumMod val="50000"/>
                  </a:schemeClr>
                </a:solidFill>
                <a:latin typeface="Californian FB" pitchFamily="18" charset="0"/>
              </a:rPr>
              <a:t>Database(</a:t>
            </a:r>
            <a:r>
              <a:rPr lang="en-IN" sz="2400" b="1" dirty="0" err="1" smtClean="0">
                <a:solidFill>
                  <a:schemeClr val="accent6">
                    <a:lumMod val="50000"/>
                  </a:schemeClr>
                </a:solidFill>
                <a:latin typeface="Californian FB" pitchFamily="18" charset="0"/>
              </a:rPr>
              <a:t>MySql</a:t>
            </a:r>
            <a:r>
              <a:rPr lang="en-IN" sz="2400" b="1" dirty="0" smtClean="0">
                <a:solidFill>
                  <a:schemeClr val="accent6">
                    <a:lumMod val="50000"/>
                  </a:schemeClr>
                </a:solidFill>
                <a:latin typeface="Californian FB" pitchFamily="18" charset="0"/>
              </a:rPr>
              <a:t>)</a:t>
            </a:r>
          </a:p>
          <a:p>
            <a:r>
              <a:rPr lang="en-IN" sz="2400" b="1" dirty="0" err="1" smtClean="0">
                <a:solidFill>
                  <a:schemeClr val="accent6">
                    <a:lumMod val="50000"/>
                  </a:schemeClr>
                </a:solidFill>
                <a:latin typeface="Californian FB" pitchFamily="18" charset="0"/>
              </a:rPr>
              <a:t>Servlet</a:t>
            </a:r>
            <a:endParaRPr lang="en-IN" sz="2400" b="1" dirty="0" smtClean="0">
              <a:solidFill>
                <a:schemeClr val="accent6">
                  <a:lumMod val="50000"/>
                </a:schemeClr>
              </a:solidFill>
              <a:latin typeface="Californian FB" pitchFamily="18" charset="0"/>
            </a:endParaRPr>
          </a:p>
          <a:p>
            <a:r>
              <a:rPr lang="en-IN" sz="2400" b="1" dirty="0" smtClean="0">
                <a:solidFill>
                  <a:schemeClr val="accent6">
                    <a:lumMod val="50000"/>
                  </a:schemeClr>
                </a:solidFill>
                <a:latin typeface="Californian FB" pitchFamily="18" charset="0"/>
              </a:rPr>
              <a:t>Node.js</a:t>
            </a:r>
          </a:p>
          <a:p>
            <a:r>
              <a:rPr lang="en-IN" sz="2400" b="1" dirty="0" err="1" smtClean="0">
                <a:solidFill>
                  <a:schemeClr val="accent6">
                    <a:lumMod val="50000"/>
                  </a:schemeClr>
                </a:solidFill>
                <a:latin typeface="Californian FB" pitchFamily="18" charset="0"/>
              </a:rPr>
              <a:t>WebRTC</a:t>
            </a:r>
            <a:endParaRPr lang="en-IN" sz="2400" b="1" dirty="0" smtClean="0">
              <a:solidFill>
                <a:schemeClr val="accent6">
                  <a:lumMod val="50000"/>
                </a:schemeClr>
              </a:solidFill>
              <a:latin typeface="Californian FB" pitchFamily="18" charset="0"/>
            </a:endParaRPr>
          </a:p>
          <a:p>
            <a:endParaRPr lang="en-IN" sz="2400" b="1" dirty="0" smtClean="0">
              <a:solidFill>
                <a:schemeClr val="accent6">
                  <a:lumMod val="50000"/>
                </a:schemeClr>
              </a:solidFill>
              <a:latin typeface="Californian FB" pitchFamily="18" charset="0"/>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 xmlns:p14="http://schemas.microsoft.com/office/powerpoint/2010/main" val="1929545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Requirement Specification</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11</a:t>
            </a:fld>
            <a:endParaRPr lang="en-US" dirty="0"/>
          </a:p>
        </p:txBody>
      </p:sp>
      <p:sp>
        <p:nvSpPr>
          <p:cNvPr id="8" name="Rectangle 7"/>
          <p:cNvSpPr/>
          <p:nvPr/>
        </p:nvSpPr>
        <p:spPr>
          <a:xfrm>
            <a:off x="6096000" y="2857271"/>
            <a:ext cx="6096000" cy="2739211"/>
          </a:xfrm>
          <a:prstGeom prst="rect">
            <a:avLst/>
          </a:prstGeom>
        </p:spPr>
        <p:txBody>
          <a:bodyPr>
            <a:spAutoFit/>
          </a:bodyPr>
          <a:lstStyle/>
          <a:p>
            <a:r>
              <a:rPr lang="en-IN" sz="2800" b="1" u="sng" dirty="0" smtClean="0">
                <a:solidFill>
                  <a:schemeClr val="accent6">
                    <a:lumMod val="50000"/>
                  </a:schemeClr>
                </a:solidFill>
                <a:latin typeface="Californian FB" pitchFamily="18" charset="0"/>
              </a:rPr>
              <a:t>Software Requirements</a:t>
            </a:r>
          </a:p>
          <a:p>
            <a:endParaRPr lang="en-IN" sz="2400" b="1" dirty="0" smtClean="0">
              <a:solidFill>
                <a:schemeClr val="accent6">
                  <a:lumMod val="50000"/>
                </a:schemeClr>
              </a:solidFill>
              <a:latin typeface="Californian FB" pitchFamily="18" charset="0"/>
            </a:endParaRPr>
          </a:p>
          <a:p>
            <a:r>
              <a:rPr lang="en-IN" sz="2400" b="1" dirty="0" smtClean="0">
                <a:solidFill>
                  <a:schemeClr val="accent6">
                    <a:lumMod val="50000"/>
                  </a:schemeClr>
                </a:solidFill>
                <a:latin typeface="Californian FB" pitchFamily="18" charset="0"/>
              </a:rPr>
              <a:t>1. Java Development Kit(JDK) 1.7,</a:t>
            </a:r>
          </a:p>
          <a:p>
            <a:r>
              <a:rPr lang="en-IN" sz="2400" b="1" dirty="0" smtClean="0">
                <a:solidFill>
                  <a:schemeClr val="accent6">
                    <a:lumMod val="50000"/>
                  </a:schemeClr>
                </a:solidFill>
                <a:latin typeface="Californian FB" pitchFamily="18" charset="0"/>
              </a:rPr>
              <a:t>2. Apache Tomcat 7.0,</a:t>
            </a:r>
          </a:p>
          <a:p>
            <a:r>
              <a:rPr lang="en-IN" sz="2400" b="1" dirty="0" smtClean="0">
                <a:solidFill>
                  <a:schemeClr val="accent6">
                    <a:lumMod val="50000"/>
                  </a:schemeClr>
                </a:solidFill>
                <a:latin typeface="Californian FB" pitchFamily="18" charset="0"/>
              </a:rPr>
              <a:t>3. </a:t>
            </a:r>
            <a:r>
              <a:rPr lang="en-IN" sz="2400" b="1" dirty="0" err="1" smtClean="0">
                <a:solidFill>
                  <a:schemeClr val="accent6">
                    <a:lumMod val="50000"/>
                  </a:schemeClr>
                </a:solidFill>
                <a:latin typeface="Californian FB" pitchFamily="18" charset="0"/>
              </a:rPr>
              <a:t>MySQL</a:t>
            </a:r>
            <a:r>
              <a:rPr lang="en-IN" sz="2400" b="1" dirty="0" smtClean="0">
                <a:solidFill>
                  <a:schemeClr val="accent6">
                    <a:lumMod val="50000"/>
                  </a:schemeClr>
                </a:solidFill>
                <a:latin typeface="Californian FB" pitchFamily="18" charset="0"/>
              </a:rPr>
              <a:t> server 1.5,</a:t>
            </a:r>
          </a:p>
          <a:p>
            <a:r>
              <a:rPr lang="en-IN" sz="2400" b="1" dirty="0" smtClean="0">
                <a:solidFill>
                  <a:schemeClr val="accent6">
                    <a:lumMod val="50000"/>
                  </a:schemeClr>
                </a:solidFill>
                <a:latin typeface="Californian FB" pitchFamily="18" charset="0"/>
              </a:rPr>
              <a:t>4. Net Beans IDE 8.2,</a:t>
            </a:r>
          </a:p>
          <a:p>
            <a:r>
              <a:rPr lang="en-IN" sz="2400" b="1" dirty="0" smtClean="0">
                <a:solidFill>
                  <a:schemeClr val="accent6">
                    <a:lumMod val="50000"/>
                  </a:schemeClr>
                </a:solidFill>
                <a:latin typeface="Californian FB" pitchFamily="18" charset="0"/>
              </a:rPr>
              <a:t>5. Web Browser.</a:t>
            </a:r>
            <a:endParaRPr lang="en-IN" sz="2400" b="1" dirty="0">
              <a:solidFill>
                <a:schemeClr val="accent6">
                  <a:lumMod val="50000"/>
                </a:schemeClr>
              </a:solidFill>
              <a:latin typeface="Californian FB" pitchFamily="18" charset="0"/>
            </a:endParaRPr>
          </a:p>
        </p:txBody>
      </p:sp>
      <p:sp>
        <p:nvSpPr>
          <p:cNvPr id="9" name="Rectangle 8"/>
          <p:cNvSpPr/>
          <p:nvPr/>
        </p:nvSpPr>
        <p:spPr>
          <a:xfrm>
            <a:off x="762317" y="2813864"/>
            <a:ext cx="6096000" cy="2739211"/>
          </a:xfrm>
          <a:prstGeom prst="rect">
            <a:avLst/>
          </a:prstGeom>
        </p:spPr>
        <p:txBody>
          <a:bodyPr>
            <a:spAutoFit/>
          </a:bodyPr>
          <a:lstStyle/>
          <a:p>
            <a:r>
              <a:rPr lang="en-IN" sz="2800" b="1" u="sng" dirty="0" smtClean="0">
                <a:solidFill>
                  <a:schemeClr val="accent6">
                    <a:lumMod val="50000"/>
                  </a:schemeClr>
                </a:solidFill>
                <a:latin typeface="Californian FB" pitchFamily="18" charset="0"/>
              </a:rPr>
              <a:t>Hardware Requirements </a:t>
            </a:r>
          </a:p>
          <a:p>
            <a:endParaRPr lang="en-IN" sz="2400" dirty="0" smtClean="0">
              <a:solidFill>
                <a:schemeClr val="accent6">
                  <a:lumMod val="50000"/>
                </a:schemeClr>
              </a:solidFill>
              <a:latin typeface="Californian FB" pitchFamily="18" charset="0"/>
            </a:endParaRPr>
          </a:p>
          <a:p>
            <a:r>
              <a:rPr lang="en-IN" sz="2400" b="1" dirty="0" smtClean="0">
                <a:solidFill>
                  <a:schemeClr val="accent6">
                    <a:lumMod val="50000"/>
                  </a:schemeClr>
                </a:solidFill>
                <a:latin typeface="Californian FB" pitchFamily="18" charset="0"/>
              </a:rPr>
              <a:t>1. 4 GB RAM, </a:t>
            </a:r>
          </a:p>
          <a:p>
            <a:r>
              <a:rPr lang="en-IN" sz="2400" b="1" dirty="0" smtClean="0">
                <a:solidFill>
                  <a:schemeClr val="accent6">
                    <a:lumMod val="50000"/>
                  </a:schemeClr>
                </a:solidFill>
                <a:latin typeface="Californian FB" pitchFamily="18" charset="0"/>
              </a:rPr>
              <a:t>2. Intel i5 processor, </a:t>
            </a:r>
          </a:p>
          <a:p>
            <a:r>
              <a:rPr lang="en-IN" sz="2400" b="1" dirty="0" smtClean="0">
                <a:solidFill>
                  <a:schemeClr val="accent6">
                    <a:lumMod val="50000"/>
                  </a:schemeClr>
                </a:solidFill>
                <a:latin typeface="Californian FB" pitchFamily="18" charset="0"/>
              </a:rPr>
              <a:t>3. Hard Disk 1 TB, </a:t>
            </a:r>
          </a:p>
          <a:p>
            <a:r>
              <a:rPr lang="en-IN" sz="2400" b="1" dirty="0" smtClean="0">
                <a:solidFill>
                  <a:schemeClr val="accent6">
                    <a:lumMod val="50000"/>
                  </a:schemeClr>
                </a:solidFill>
                <a:latin typeface="Californian FB" pitchFamily="18" charset="0"/>
              </a:rPr>
              <a:t>4. Advance Digital Web Cam, </a:t>
            </a:r>
          </a:p>
          <a:p>
            <a:r>
              <a:rPr lang="en-IN" sz="2400" b="1" dirty="0" smtClean="0">
                <a:solidFill>
                  <a:schemeClr val="accent6">
                    <a:lumMod val="50000"/>
                  </a:schemeClr>
                </a:solidFill>
                <a:latin typeface="Californian FB" pitchFamily="18" charset="0"/>
              </a:rPr>
              <a:t>5. High Definition Audio Speaker. </a:t>
            </a:r>
          </a:p>
        </p:txBody>
      </p:sp>
    </p:spTree>
    <p:extLst>
      <p:ext uri="{BB962C8B-B14F-4D97-AF65-F5344CB8AC3E}">
        <p14:creationId xmlns="" xmlns:p14="http://schemas.microsoft.com/office/powerpoint/2010/main" val="250010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
            </a:r>
            <a:b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br>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Modules of E-Healthcare </a:t>
            </a:r>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System</a:t>
            </a:r>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
            </a:r>
            <a:b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br>
            <a:endParaRPr lang="en-IN" sz="4000" b="1"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pPr/>
              <a:t>12</a:t>
            </a:fld>
            <a:endParaRPr lang="en-US" dirty="0"/>
          </a:p>
        </p:txBody>
      </p:sp>
      <p:sp>
        <p:nvSpPr>
          <p:cNvPr id="8" name="Content Placeholder 2"/>
          <p:cNvSpPr txBox="1">
            <a:spLocks/>
          </p:cNvSpPr>
          <p:nvPr/>
        </p:nvSpPr>
        <p:spPr>
          <a:xfrm>
            <a:off x="528034" y="2273122"/>
            <a:ext cx="10634235" cy="4177105"/>
          </a:xfrm>
          <a:prstGeom prst="rect">
            <a:avLst/>
          </a:prstGeom>
        </p:spPr>
        <p:txBody>
          <a:bodyPr vert="horz" lIns="91440" tIns="45720" rIns="91440" bIns="45720" rtlCol="0">
            <a:no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2800" b="1" i="0" u="none" strike="noStrike" kern="1200" cap="none" spc="0" normalizeH="0" baseline="0" noProof="0" dirty="0" smtClean="0">
                <a:ln>
                  <a:noFill/>
                </a:ln>
                <a:solidFill>
                  <a:schemeClr val="accent6">
                    <a:lumMod val="50000"/>
                  </a:schemeClr>
                </a:solidFill>
                <a:effectLst/>
                <a:uLnTx/>
                <a:uFillTx/>
                <a:latin typeface="Californian FB" panose="0207040306080B030204" pitchFamily="18" charset="0"/>
                <a:ea typeface="+mn-ea"/>
                <a:cs typeface="+mn-cs"/>
              </a:rPr>
              <a:t>User</a:t>
            </a:r>
            <a:r>
              <a:rPr kumimoji="0" lang="en-US" sz="2800" b="1" i="0" u="none" strike="noStrike" kern="1200" cap="none" spc="0" normalizeH="0" noProof="0" dirty="0" smtClean="0">
                <a:ln>
                  <a:noFill/>
                </a:ln>
                <a:solidFill>
                  <a:schemeClr val="accent6">
                    <a:lumMod val="50000"/>
                  </a:schemeClr>
                </a:solidFill>
                <a:effectLst/>
                <a:uLnTx/>
                <a:uFillTx/>
                <a:latin typeface="Californian FB" panose="0207040306080B030204" pitchFamily="18" charset="0"/>
                <a:ea typeface="+mn-ea"/>
                <a:cs typeface="+mn-cs"/>
              </a:rPr>
              <a:t> Interface</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lang="en-US" sz="2800" b="1" dirty="0" smtClean="0">
                <a:solidFill>
                  <a:schemeClr val="accent6">
                    <a:lumMod val="50000"/>
                  </a:schemeClr>
                </a:solidFill>
                <a:latin typeface="Californian FB" panose="0207040306080B030204" pitchFamily="18" charset="0"/>
              </a:rPr>
              <a:t>Controller</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2800" b="1" i="0" u="none" strike="noStrike" kern="1200" cap="none" spc="0" normalizeH="0" noProof="0" dirty="0" smtClean="0">
                <a:ln>
                  <a:noFill/>
                </a:ln>
                <a:solidFill>
                  <a:schemeClr val="accent6">
                    <a:lumMod val="50000"/>
                  </a:schemeClr>
                </a:solidFill>
                <a:effectLst/>
                <a:uLnTx/>
                <a:uFillTx/>
                <a:latin typeface="Californian FB" panose="0207040306080B030204" pitchFamily="18" charset="0"/>
                <a:ea typeface="+mn-ea"/>
                <a:cs typeface="+mn-cs"/>
              </a:rPr>
              <a:t>Database </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lang="en-US" sz="2800" b="1" dirty="0" smtClean="0">
                <a:solidFill>
                  <a:schemeClr val="accent6">
                    <a:lumMod val="50000"/>
                  </a:schemeClr>
                </a:solidFill>
                <a:latin typeface="Californian FB" panose="0207040306080B030204" pitchFamily="18" charset="0"/>
              </a:rPr>
              <a:t>Text Chat</a:t>
            </a:r>
            <a:endParaRPr kumimoji="0" lang="en-US" sz="2800" b="1" i="0" u="none" strike="noStrike" kern="1200" cap="none" spc="0" normalizeH="0" noProof="0" dirty="0" smtClean="0">
              <a:ln>
                <a:noFill/>
              </a:ln>
              <a:solidFill>
                <a:schemeClr val="accent6">
                  <a:lumMod val="50000"/>
                </a:schemeClr>
              </a:solidFill>
              <a:effectLst/>
              <a:uLnTx/>
              <a:uFillTx/>
              <a:latin typeface="Californian FB" panose="0207040306080B030204" pitchFamily="18" charset="0"/>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lang="en-US" sz="2800" b="1" dirty="0" smtClean="0">
                <a:solidFill>
                  <a:schemeClr val="accent6">
                    <a:lumMod val="50000"/>
                  </a:schemeClr>
                </a:solidFill>
                <a:latin typeface="Californian FB" panose="0207040306080B030204" pitchFamily="18" charset="0"/>
              </a:rPr>
              <a:t>Audio</a:t>
            </a:r>
            <a:r>
              <a:rPr lang="en-US" sz="2800" b="1" dirty="0" smtClean="0">
                <a:solidFill>
                  <a:schemeClr val="accent6">
                    <a:lumMod val="50000"/>
                  </a:schemeClr>
                </a:solidFill>
              </a:rPr>
              <a:t>-</a:t>
            </a:r>
            <a:r>
              <a:rPr lang="en-US" sz="2800" b="1" dirty="0" smtClean="0">
                <a:solidFill>
                  <a:schemeClr val="accent6">
                    <a:lumMod val="50000"/>
                  </a:schemeClr>
                </a:solidFill>
                <a:latin typeface="Californian FB" panose="0207040306080B030204" pitchFamily="18" charset="0"/>
              </a:rPr>
              <a:t>Video Conferencing</a:t>
            </a:r>
            <a:endParaRPr kumimoji="0" lang="en-US" sz="2800" b="1" i="0" u="none" strike="noStrike" kern="1200" cap="none" spc="0" normalizeH="0" noProof="0" dirty="0" smtClean="0">
              <a:ln>
                <a:noFill/>
              </a:ln>
              <a:solidFill>
                <a:schemeClr val="accent6">
                  <a:lumMod val="50000"/>
                </a:schemeClr>
              </a:solidFill>
              <a:effectLst/>
              <a:uLnTx/>
              <a:uFillTx/>
              <a:latin typeface="Californian FB" panose="0207040306080B030204" pitchFamily="18" charset="0"/>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endParaRPr kumimoji="0" lang="en-US" sz="2800" b="1" i="0" u="none" strike="noStrike" kern="1200" cap="none" spc="0" normalizeH="0" baseline="0" noProof="0" dirty="0" smtClean="0">
              <a:ln>
                <a:noFill/>
              </a:ln>
              <a:solidFill>
                <a:schemeClr val="accent6">
                  <a:lumMod val="50000"/>
                </a:schemeClr>
              </a:solidFill>
              <a:effectLst/>
              <a:uLnTx/>
              <a:uFillTx/>
              <a:latin typeface="Californian FB" panose="0207040306080B030204" pitchFamily="18" charset="0"/>
              <a:ea typeface="+mn-ea"/>
              <a:cs typeface="+mn-cs"/>
            </a:endParaRPr>
          </a:p>
        </p:txBody>
      </p:sp>
    </p:spTree>
    <p:extLst>
      <p:ext uri="{BB962C8B-B14F-4D97-AF65-F5344CB8AC3E}">
        <p14:creationId xmlns="" xmlns:p14="http://schemas.microsoft.com/office/powerpoint/2010/main" val="1929545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solidFill>
                  <a:schemeClr val="bg1"/>
                </a:solidFill>
                <a:effectLst>
                  <a:glow rad="101600">
                    <a:schemeClr val="accent4">
                      <a:satMod val="175000"/>
                      <a:alpha val="40000"/>
                    </a:schemeClr>
                  </a:glow>
                </a:effectLst>
                <a:latin typeface="Californian FB" panose="0207040306080B030204" pitchFamily="18" charset="0"/>
              </a:rPr>
              <a:t>Architecture</a:t>
            </a:r>
            <a:endParaRPr lang="en-IN" sz="4800" b="1"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1026" name="Picture 2" descr="C:\Users\HP\Desktop\archi.png"/>
          <p:cNvPicPr>
            <a:picLocks noGrp="1" noChangeAspect="1" noChangeArrowheads="1"/>
          </p:cNvPicPr>
          <p:nvPr>
            <p:ph idx="1"/>
          </p:nvPr>
        </p:nvPicPr>
        <p:blipFill>
          <a:blip r:embed="rId2"/>
          <a:srcRect/>
          <a:stretch>
            <a:fillRect/>
          </a:stretch>
        </p:blipFill>
        <p:spPr bwMode="auto">
          <a:xfrm>
            <a:off x="1706381" y="2288709"/>
            <a:ext cx="8363741" cy="4569291"/>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Design and Block Diagram</a:t>
            </a:r>
            <a:endParaRPr lang="en-IN" sz="4000" b="1"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3" name="Content Placeholder 2"/>
          <p:cNvSpPr>
            <a:spLocks noGrp="1"/>
          </p:cNvSpPr>
          <p:nvPr>
            <p:ph idx="1"/>
          </p:nvPr>
        </p:nvSpPr>
        <p:spPr>
          <a:xfrm>
            <a:off x="924290" y="2254450"/>
            <a:ext cx="10526184" cy="3416300"/>
          </a:xfrm>
        </p:spPr>
        <p:txBody>
          <a:bodyPr>
            <a:noAutofit/>
          </a:bodyPr>
          <a:lstStyle/>
          <a:p>
            <a:pPr marL="0" indent="0">
              <a:buNone/>
            </a:pPr>
            <a:r>
              <a:rPr lang="en-IN" sz="2000" b="1" dirty="0" smtClean="0">
                <a:solidFill>
                  <a:srgbClr val="008000"/>
                </a:solidFill>
                <a:latin typeface="Californian FB" pitchFamily="18" charset="0"/>
              </a:rPr>
              <a:t>MODEL: </a:t>
            </a:r>
          </a:p>
          <a:p>
            <a:r>
              <a:rPr lang="en-IN" sz="2400" dirty="0" smtClean="0">
                <a:solidFill>
                  <a:srgbClr val="008000"/>
                </a:solidFill>
                <a:latin typeface="Californian FB" pitchFamily="18" charset="0"/>
              </a:rPr>
              <a:t>The model part consists of the Back-end Database i.e. MYSQL Engine and classes which perform database oriented tasks. The Model package is used for the database connection set up. It consist of a class called connect which set up the connection between the database and the application. </a:t>
            </a:r>
          </a:p>
          <a:p>
            <a:pPr marL="0" indent="0">
              <a:buNone/>
            </a:pPr>
            <a:r>
              <a:rPr lang="en-IN" sz="2000" b="1" dirty="0" smtClean="0">
                <a:solidFill>
                  <a:srgbClr val="008000"/>
                </a:solidFill>
                <a:latin typeface="Californian FB" pitchFamily="18" charset="0"/>
              </a:rPr>
              <a:t>View: </a:t>
            </a:r>
          </a:p>
          <a:p>
            <a:r>
              <a:rPr lang="en-IN" sz="2400" dirty="0" smtClean="0">
                <a:solidFill>
                  <a:srgbClr val="008000"/>
                </a:solidFill>
                <a:latin typeface="Californian FB" pitchFamily="18" charset="0"/>
              </a:rPr>
              <a:t>The view part consists of a number of web pages which are shown to the users. Here in this system the view part includes a number of JSP pages which accepts data or some particular request from the users. </a:t>
            </a:r>
            <a:endParaRPr lang="en-US" sz="2400" b="1" dirty="0">
              <a:solidFill>
                <a:srgbClr val="008000"/>
              </a:solidFill>
              <a:latin typeface="Californian FB" pitchFamily="18"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 xmlns:p14="http://schemas.microsoft.com/office/powerpoint/2010/main" val="23040953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4290" y="2254450"/>
            <a:ext cx="10526184" cy="3416300"/>
          </a:xfrm>
        </p:spPr>
        <p:txBody>
          <a:bodyPr>
            <a:noAutofit/>
          </a:bodyPr>
          <a:lstStyle/>
          <a:p>
            <a:pPr marL="0" indent="0">
              <a:buNone/>
            </a:pPr>
            <a:r>
              <a:rPr lang="en-IN" sz="2000" b="1" dirty="0" smtClean="0">
                <a:solidFill>
                  <a:srgbClr val="008000"/>
                </a:solidFill>
                <a:latin typeface="Californian FB" pitchFamily="18" charset="0"/>
              </a:rPr>
              <a:t>Controller: </a:t>
            </a:r>
          </a:p>
          <a:p>
            <a:r>
              <a:rPr lang="en-IN" sz="2400" dirty="0" smtClean="0">
                <a:solidFill>
                  <a:srgbClr val="008000"/>
                </a:solidFill>
                <a:latin typeface="Californian FB" pitchFamily="18" charset="0"/>
              </a:rPr>
              <a:t>The controller portion consists of the </a:t>
            </a:r>
            <a:r>
              <a:rPr lang="en-IN" sz="2400" dirty="0" err="1" smtClean="0">
                <a:solidFill>
                  <a:srgbClr val="008000"/>
                </a:solidFill>
                <a:latin typeface="Californian FB" pitchFamily="18" charset="0"/>
              </a:rPr>
              <a:t>Servlets</a:t>
            </a:r>
            <a:r>
              <a:rPr lang="en-IN" sz="2400" dirty="0" smtClean="0">
                <a:solidFill>
                  <a:srgbClr val="008000"/>
                </a:solidFill>
                <a:latin typeface="Californian FB" pitchFamily="18" charset="0"/>
              </a:rPr>
              <a:t> which basically works as a middleware between the view and the model. It accepts the request from the user and process it accordingly in order to retrieve the result from the database. </a:t>
            </a:r>
          </a:p>
          <a:p>
            <a:r>
              <a:rPr lang="en-IN" sz="2400" dirty="0" smtClean="0">
                <a:solidFill>
                  <a:srgbClr val="008000"/>
                </a:solidFill>
                <a:latin typeface="Californian FB" pitchFamily="18" charset="0"/>
              </a:rPr>
              <a:t>There are also two additional packages are used to implement this MVC model and they are </a:t>
            </a:r>
            <a:r>
              <a:rPr lang="en-IN" sz="2400" b="1" dirty="0" smtClean="0">
                <a:solidFill>
                  <a:srgbClr val="008000"/>
                </a:solidFill>
                <a:latin typeface="Californian FB" pitchFamily="18" charset="0"/>
              </a:rPr>
              <a:t>DTO (Database Transfer Object) package and DAO (Database Access Object) package.</a:t>
            </a:r>
            <a:endParaRPr lang="en-US" sz="2400" b="1" dirty="0">
              <a:solidFill>
                <a:srgbClr val="008000"/>
              </a:solidFill>
              <a:latin typeface="Californian FB" pitchFamily="18"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15</a:t>
            </a:fld>
            <a:endParaRPr lang="en-US" dirty="0"/>
          </a:p>
        </p:txBody>
      </p:sp>
      <p:sp>
        <p:nvSpPr>
          <p:cNvPr id="7" name="Title 1"/>
          <p:cNvSpPr txBox="1">
            <a:spLocks/>
          </p:cNvSpPr>
          <p:nvPr/>
        </p:nvSpPr>
        <p:spPr bwMode="gray">
          <a:xfrm>
            <a:off x="1307353" y="1126068"/>
            <a:ext cx="8761413" cy="706964"/>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smtClean="0">
                <a:ln>
                  <a:noFill/>
                </a:ln>
                <a:solidFill>
                  <a:schemeClr val="bg2"/>
                </a:solidFill>
                <a:effectLst/>
                <a:uLnTx/>
                <a:uFillTx/>
                <a:latin typeface="+mj-lt"/>
                <a:ea typeface="+mj-ea"/>
                <a:cs typeface="+mj-cs"/>
              </a:rPr>
              <a:t>(Contd.)…</a:t>
            </a:r>
            <a:endParaRPr kumimoji="0" lang="en-US" sz="3600" b="0" i="0" u="none" strike="noStrike" kern="1200" cap="none" spc="0" normalizeH="0" baseline="0" noProof="0" dirty="0">
              <a:ln>
                <a:noFill/>
              </a:ln>
              <a:solidFill>
                <a:schemeClr val="bg2"/>
              </a:solidFill>
              <a:effectLst/>
              <a:uLnTx/>
              <a:uFillTx/>
              <a:latin typeface="+mj-lt"/>
              <a:ea typeface="+mj-ea"/>
              <a:cs typeface="+mj-cs"/>
            </a:endParaRPr>
          </a:p>
        </p:txBody>
      </p:sp>
    </p:spTree>
    <p:extLst>
      <p:ext uri="{BB962C8B-B14F-4D97-AF65-F5344CB8AC3E}">
        <p14:creationId xmlns="" xmlns:p14="http://schemas.microsoft.com/office/powerpoint/2010/main" val="23040953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7" name="Picture 2" descr="C:\Users\HP\Desktop\Final PPT\imgs\mvc.png"/>
          <p:cNvPicPr>
            <a:picLocks noGrp="1" noChangeAspect="1" noChangeArrowheads="1"/>
          </p:cNvPicPr>
          <p:nvPr>
            <p:ph idx="1"/>
          </p:nvPr>
        </p:nvPicPr>
        <p:blipFill>
          <a:blip r:embed="rId2"/>
          <a:srcRect/>
          <a:stretch>
            <a:fillRect/>
          </a:stretch>
        </p:blipFill>
        <p:spPr bwMode="auto">
          <a:xfrm>
            <a:off x="2514177" y="2567354"/>
            <a:ext cx="7204254" cy="3012231"/>
          </a:xfrm>
          <a:prstGeom prst="rect">
            <a:avLst/>
          </a:prstGeom>
          <a:noFill/>
        </p:spPr>
      </p:pic>
      <p:sp>
        <p:nvSpPr>
          <p:cNvPr id="5" name="Title 1"/>
          <p:cNvSpPr>
            <a:spLocks noGrp="1"/>
          </p:cNvSpPr>
          <p:nvPr>
            <p:ph type="title"/>
          </p:nvPr>
        </p:nvSpPr>
        <p:spPr>
          <a:xfrm>
            <a:off x="1154953" y="973668"/>
            <a:ext cx="8761413" cy="706964"/>
          </a:xfrm>
        </p:spPr>
        <p:txBody>
          <a:bodyPr/>
          <a:lstStyle/>
          <a:p>
            <a:r>
              <a:rPr lang="en-US" dirty="0" smtClean="0"/>
              <a:t>(Contd.)…</a:t>
            </a:r>
            <a:endParaRPr lang="en-US" dirty="0"/>
          </a:p>
        </p:txBody>
      </p:sp>
      <p:sp>
        <p:nvSpPr>
          <p:cNvPr id="8" name="Content Placeholder 2"/>
          <p:cNvSpPr txBox="1">
            <a:spLocks/>
          </p:cNvSpPr>
          <p:nvPr/>
        </p:nvSpPr>
        <p:spPr>
          <a:xfrm>
            <a:off x="4730495" y="5792177"/>
            <a:ext cx="3475660" cy="585177"/>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tabLst/>
              <a:defRPr/>
            </a:pPr>
            <a:r>
              <a:rPr lang="en-IN" sz="3200" b="1" dirty="0" smtClean="0">
                <a:solidFill>
                  <a:srgbClr val="002060"/>
                </a:solidFill>
                <a:latin typeface="Californian FB" pitchFamily="18" charset="0"/>
              </a:rPr>
              <a:t>Fig: MVC Model</a:t>
            </a:r>
            <a:endParaRPr kumimoji="0" lang="en-IN" sz="3200" b="1" i="0" u="none" strike="noStrike" kern="1200" cap="none" spc="0" normalizeH="0" baseline="0" noProof="0" dirty="0" smtClean="0">
              <a:ln>
                <a:noFill/>
              </a:ln>
              <a:solidFill>
                <a:srgbClr val="002060"/>
              </a:solidFill>
              <a:effectLst/>
              <a:uLnTx/>
              <a:uFillTx/>
              <a:latin typeface="Californian FB" pitchFamily="18" charset="0"/>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tabLst/>
              <a:defRPr/>
            </a:pPr>
            <a:endParaRPr kumimoji="0" lang="en-IN" sz="3200" b="1" i="0" u="none" strike="noStrike" kern="1200" cap="none" spc="0" normalizeH="0" baseline="0" noProof="0" dirty="0" smtClean="0">
              <a:ln>
                <a:noFill/>
              </a:ln>
              <a:solidFill>
                <a:schemeClr val="accent6">
                  <a:lumMod val="50000"/>
                </a:schemeClr>
              </a:solidFill>
              <a:effectLst/>
              <a:uLnTx/>
              <a:uFillTx/>
              <a:latin typeface="Californian FB" pitchFamily="18" charset="0"/>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Data flow diagram </a:t>
            </a:r>
          </a:p>
        </p:txBody>
      </p:sp>
      <p:sp>
        <p:nvSpPr>
          <p:cNvPr id="6" name="Slide Number Placeholder 5"/>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8" name="Picture 7" descr="C:\Users\HP\Desktop\doctor dfd.png"/>
          <p:cNvPicPr/>
          <p:nvPr/>
        </p:nvPicPr>
        <p:blipFill>
          <a:blip r:embed="rId2"/>
          <a:srcRect/>
          <a:stretch>
            <a:fillRect/>
          </a:stretch>
        </p:blipFill>
        <p:spPr bwMode="auto">
          <a:xfrm>
            <a:off x="328246" y="2121877"/>
            <a:ext cx="5650523" cy="4185138"/>
          </a:xfrm>
          <a:prstGeom prst="rect">
            <a:avLst/>
          </a:prstGeom>
          <a:noFill/>
          <a:ln w="9525">
            <a:noFill/>
            <a:miter lim="800000"/>
            <a:headEnd/>
            <a:tailEnd/>
          </a:ln>
        </p:spPr>
      </p:pic>
      <p:pic>
        <p:nvPicPr>
          <p:cNvPr id="9" name="Content Placeholder 8" descr="C:\Users\HP\Desktop\patient dfd.png"/>
          <p:cNvPicPr>
            <a:picLocks noGrp="1"/>
          </p:cNvPicPr>
          <p:nvPr>
            <p:ph idx="1"/>
          </p:nvPr>
        </p:nvPicPr>
        <p:blipFill>
          <a:blip r:embed="rId3"/>
          <a:srcRect/>
          <a:stretch>
            <a:fillRect/>
          </a:stretch>
        </p:blipFill>
        <p:spPr bwMode="auto">
          <a:xfrm>
            <a:off x="5908432" y="2110153"/>
            <a:ext cx="5732583" cy="4431323"/>
          </a:xfrm>
          <a:prstGeom prst="rect">
            <a:avLst/>
          </a:prstGeom>
          <a:noFill/>
          <a:ln w="9525">
            <a:noFill/>
            <a:miter lim="800000"/>
            <a:headEnd/>
            <a:tailEnd/>
          </a:ln>
        </p:spPr>
      </p:pic>
    </p:spTree>
    <p:extLst>
      <p:ext uri="{BB962C8B-B14F-4D97-AF65-F5344CB8AC3E}">
        <p14:creationId xmlns="" xmlns:p14="http://schemas.microsoft.com/office/powerpoint/2010/main" val="5014617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Code Flow</a:t>
            </a:r>
          </a:p>
        </p:txBody>
      </p:sp>
      <p:sp>
        <p:nvSpPr>
          <p:cNvPr id="6" name="Slide Number Placeholder 5"/>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15361" name="Picture 1" descr="C:\Users\HP\Desktop\Final PPT\imgs\code guide.png"/>
          <p:cNvPicPr>
            <a:picLocks noChangeAspect="1" noChangeArrowheads="1"/>
          </p:cNvPicPr>
          <p:nvPr/>
        </p:nvPicPr>
        <p:blipFill>
          <a:blip r:embed="rId2"/>
          <a:srcRect/>
          <a:stretch>
            <a:fillRect/>
          </a:stretch>
        </p:blipFill>
        <p:spPr bwMode="auto">
          <a:xfrm>
            <a:off x="1887416" y="2213430"/>
            <a:ext cx="7866184" cy="4644570"/>
          </a:xfrm>
          <a:prstGeom prst="rect">
            <a:avLst/>
          </a:prstGeom>
          <a:noFill/>
        </p:spPr>
      </p:pic>
    </p:spTree>
    <p:extLst>
      <p:ext uri="{BB962C8B-B14F-4D97-AF65-F5344CB8AC3E}">
        <p14:creationId xmlns="" xmlns:p14="http://schemas.microsoft.com/office/powerpoint/2010/main" val="32981017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139700">
              <a:schemeClr val="accent6">
                <a:satMod val="175000"/>
                <a:alpha val="40000"/>
              </a:schemeClr>
            </a:glow>
          </a:effectLst>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Testing</a:t>
            </a:r>
            <a:endParaRPr lang="en-IN" sz="4000" b="1"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3" name="Content Placeholder 2"/>
          <p:cNvSpPr>
            <a:spLocks noGrp="1"/>
          </p:cNvSpPr>
          <p:nvPr>
            <p:ph idx="1"/>
          </p:nvPr>
        </p:nvSpPr>
        <p:spPr>
          <a:xfrm>
            <a:off x="1154954" y="2603500"/>
            <a:ext cx="9173901" cy="3416300"/>
          </a:xfrm>
        </p:spPr>
        <p:txBody>
          <a:bodyPr>
            <a:noAutofit/>
          </a:bodyPr>
          <a:lstStyle/>
          <a:p>
            <a:r>
              <a:rPr lang="en-IN" sz="2800" b="1" dirty="0" smtClean="0">
                <a:solidFill>
                  <a:srgbClr val="008000"/>
                </a:solidFill>
                <a:latin typeface="Californian FB" panose="0207040306080B030204" pitchFamily="18" charset="0"/>
              </a:rPr>
              <a:t>Module Wise Alpha Testing</a:t>
            </a:r>
          </a:p>
          <a:p>
            <a:r>
              <a:rPr lang="en-IN" sz="2800" b="1" dirty="0" smtClean="0">
                <a:solidFill>
                  <a:srgbClr val="008000"/>
                </a:solidFill>
                <a:latin typeface="Californian FB" panose="0207040306080B030204" pitchFamily="18" charset="0"/>
              </a:rPr>
              <a:t>Integration Testing</a:t>
            </a:r>
          </a:p>
          <a:p>
            <a:r>
              <a:rPr lang="en-IN" sz="2800" b="1" dirty="0" smtClean="0">
                <a:solidFill>
                  <a:srgbClr val="008000"/>
                </a:solidFill>
                <a:latin typeface="Californian FB" panose="0207040306080B030204" pitchFamily="18" charset="0"/>
              </a:rPr>
              <a:t>System Testing</a:t>
            </a:r>
          </a:p>
          <a:p>
            <a:endParaRPr lang="en-IN" sz="2800" b="1" dirty="0">
              <a:solidFill>
                <a:srgbClr val="008000"/>
              </a:solidFill>
              <a:latin typeface="Californian FB" panose="0207040306080B030204" pitchFamily="18"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 xmlns:p14="http://schemas.microsoft.com/office/powerpoint/2010/main" val="983354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11330" y="2990333"/>
            <a:ext cx="4720281" cy="2010032"/>
          </a:xfrm>
          <a:effectLst>
            <a:glow rad="228600">
              <a:schemeClr val="accent4">
                <a:satMod val="175000"/>
                <a:alpha val="40000"/>
              </a:schemeClr>
            </a:glow>
            <a:innerShdw blurRad="114300">
              <a:prstClr val="black"/>
            </a:innerShdw>
            <a:softEdge rad="63500"/>
          </a:effectLst>
        </p:spPr>
        <p:style>
          <a:lnRef idx="0">
            <a:scrgbClr r="0" g="0" b="0"/>
          </a:lnRef>
          <a:fillRef idx="1003">
            <a:schemeClr val="dk2"/>
          </a:fillRef>
          <a:effectRef idx="0">
            <a:scrgbClr r="0" g="0" b="0"/>
          </a:effectRef>
          <a:fontRef idx="major"/>
        </p:style>
        <p:txBody>
          <a:bodyPr/>
          <a:lstStyle/>
          <a:p>
            <a:pPr algn="ctr"/>
            <a:r>
              <a:rPr lang="en-IN" sz="4000" b="1" u="sng" dirty="0" smtClean="0">
                <a:solidFill>
                  <a:schemeClr val="accent1"/>
                </a:solidFill>
                <a:latin typeface="Californian FB" panose="0207040306080B030204" pitchFamily="18" charset="0"/>
              </a:rPr>
              <a:t>Under Guidance of</a:t>
            </a:r>
            <a:r>
              <a:rPr lang="en-IN" sz="4000" b="1" dirty="0" smtClean="0">
                <a:solidFill>
                  <a:schemeClr val="accent1"/>
                </a:solidFill>
                <a:latin typeface="Californian FB" panose="0207040306080B030204" pitchFamily="18" charset="0"/>
              </a:rPr>
              <a:t> :</a:t>
            </a:r>
            <a:r>
              <a:rPr lang="en-IN" sz="4000" b="1" dirty="0" smtClean="0">
                <a:solidFill>
                  <a:schemeClr val="accent6">
                    <a:lumMod val="75000"/>
                  </a:schemeClr>
                </a:solidFill>
                <a:latin typeface="Californian FB" panose="0207040306080B030204" pitchFamily="18" charset="0"/>
              </a:rPr>
              <a:t/>
            </a:r>
            <a:br>
              <a:rPr lang="en-IN" sz="4000" b="1" dirty="0" smtClean="0">
                <a:solidFill>
                  <a:schemeClr val="accent6">
                    <a:lumMod val="75000"/>
                  </a:schemeClr>
                </a:solidFill>
                <a:latin typeface="Californian FB" panose="0207040306080B030204" pitchFamily="18" charset="0"/>
              </a:rPr>
            </a:br>
            <a:r>
              <a:rPr lang="en-IN" sz="4000" dirty="0" smtClean="0"/>
              <a:t> </a:t>
            </a:r>
            <a:r>
              <a:rPr lang="en-IN" sz="1800" b="1" dirty="0" smtClean="0"/>
              <a:t>Mr. </a:t>
            </a:r>
            <a:r>
              <a:rPr lang="en-IN" sz="1800" b="1" dirty="0" err="1" smtClean="0"/>
              <a:t>Sangam</a:t>
            </a:r>
            <a:r>
              <a:rPr lang="en-IN" sz="1800" b="1" dirty="0" smtClean="0"/>
              <a:t> Kumar </a:t>
            </a:r>
            <a:r>
              <a:rPr lang="en-IN" sz="1800" b="1" dirty="0" err="1" smtClean="0"/>
              <a:t>Chaturvedi</a:t>
            </a:r>
            <a:r>
              <a:rPr lang="en-IN" sz="1800" b="1" dirty="0" smtClean="0"/>
              <a:t> </a:t>
            </a:r>
            <a:br>
              <a:rPr lang="en-IN" sz="1800" b="1" dirty="0" smtClean="0"/>
            </a:br>
            <a:r>
              <a:rPr lang="en-IN" sz="1800" b="1" dirty="0" smtClean="0"/>
              <a:t> (ICT&amp;S-02)    </a:t>
            </a:r>
            <a:br>
              <a:rPr lang="en-IN" sz="1800" b="1" dirty="0" smtClean="0"/>
            </a:br>
            <a:r>
              <a:rPr lang="en-IN" sz="1800" b="1" dirty="0" smtClean="0"/>
              <a:t> C-DAC, Kolkata </a:t>
            </a:r>
            <a:endParaRPr lang="en-IN" sz="4000" b="1" dirty="0">
              <a:solidFill>
                <a:schemeClr val="bg1"/>
              </a:solidFill>
              <a:latin typeface="Californian FB" panose="0207040306080B030204" pitchFamily="18" charset="0"/>
            </a:endParaRPr>
          </a:p>
        </p:txBody>
      </p:sp>
      <p:sp>
        <p:nvSpPr>
          <p:cNvPr id="5" name="Rectangle 4"/>
          <p:cNvSpPr/>
          <p:nvPr/>
        </p:nvSpPr>
        <p:spPr>
          <a:xfrm>
            <a:off x="1961281" y="1065626"/>
            <a:ext cx="9388698" cy="1200329"/>
          </a:xfrm>
          <a:prstGeom prst="rect">
            <a:avLst/>
          </a:prstGeom>
        </p:spPr>
        <p:txBody>
          <a:bodyPr wrap="square">
            <a:spAutoFit/>
            <a:scene3d>
              <a:camera prst="perspectiveFront"/>
              <a:lightRig rig="threePt" dir="t"/>
            </a:scene3d>
          </a:bodyPr>
          <a:lstStyle/>
          <a:p>
            <a:pPr algn="ctr"/>
            <a:r>
              <a:rPr lang="en-IN" sz="3600" dirty="0" smtClean="0">
                <a:solidFill>
                  <a:schemeClr val="bg1">
                    <a:lumMod val="95000"/>
                  </a:schemeClr>
                </a:solidFill>
              </a:rPr>
              <a:t> </a:t>
            </a:r>
            <a:r>
              <a:rPr lang="en-IN" sz="3600" b="1" dirty="0" smtClean="0">
                <a:solidFill>
                  <a:schemeClr val="bg1">
                    <a:lumMod val="95000"/>
                  </a:schemeClr>
                </a:solidFill>
              </a:rPr>
              <a:t>Centre for Development of Advanced Computing, Kolkata </a:t>
            </a:r>
            <a:endParaRPr lang="en-US" sz="3600" b="1" dirty="0">
              <a:ln w="12700" cmpd="sng">
                <a:solidFill>
                  <a:srgbClr val="7030A0"/>
                </a:solidFill>
                <a:prstDash val="solid"/>
              </a:ln>
              <a:solidFill>
                <a:schemeClr val="bg1">
                  <a:lumMod val="95000"/>
                </a:schemeClr>
              </a:solidFill>
              <a:effectLst>
                <a:glow rad="228600">
                  <a:schemeClr val="accent4">
                    <a:satMod val="175000"/>
                    <a:alpha val="40000"/>
                  </a:schemeClr>
                </a:glow>
                <a:outerShdw blurRad="50800" dist="38100" dir="10800000" algn="r" rotWithShape="0">
                  <a:prstClr val="black">
                    <a:alpha val="40000"/>
                  </a:prstClr>
                </a:outerShdw>
              </a:effectLst>
            </a:endParaRPr>
          </a:p>
        </p:txBody>
      </p:sp>
      <p:pic>
        <p:nvPicPr>
          <p:cNvPr id="2051" name="Picture 3" descr="C:\Users\HP\Desktop\Final PPT\imgs\635256436898772457_CDAC-Admission.jpg"/>
          <p:cNvPicPr>
            <a:picLocks noChangeAspect="1" noChangeArrowheads="1"/>
          </p:cNvPicPr>
          <p:nvPr/>
        </p:nvPicPr>
        <p:blipFill>
          <a:blip r:embed="rId2"/>
          <a:srcRect/>
          <a:stretch>
            <a:fillRect/>
          </a:stretch>
        </p:blipFill>
        <p:spPr bwMode="auto">
          <a:xfrm>
            <a:off x="736257" y="950312"/>
            <a:ext cx="1759808" cy="1312079"/>
          </a:xfrm>
          <a:prstGeom prst="rect">
            <a:avLst/>
          </a:prstGeom>
          <a:noFill/>
        </p:spPr>
      </p:pic>
      <p:sp>
        <p:nvSpPr>
          <p:cNvPr id="8" name="Title 1"/>
          <p:cNvSpPr txBox="1">
            <a:spLocks/>
          </p:cNvSpPr>
          <p:nvPr/>
        </p:nvSpPr>
        <p:spPr bwMode="gray">
          <a:xfrm>
            <a:off x="1103871" y="2916190"/>
            <a:ext cx="4889157" cy="2092413"/>
          </a:xfrm>
          <a:prstGeom prst="rect">
            <a:avLst/>
          </a:prstGeom>
          <a:effectLst>
            <a:glow rad="228600">
              <a:schemeClr val="accent4">
                <a:satMod val="175000"/>
                <a:alpha val="40000"/>
              </a:schemeClr>
            </a:glow>
            <a:innerShdw blurRad="114300">
              <a:prstClr val="black"/>
            </a:innerShdw>
            <a:softEdge rad="63500"/>
          </a:effectLst>
        </p:spPr>
        <p:style>
          <a:lnRef idx="0">
            <a:scrgbClr r="0" g="0" b="0"/>
          </a:lnRef>
          <a:fillRef idx="1003">
            <a:schemeClr val="dk2"/>
          </a:fillRef>
          <a:effectRef idx="0">
            <a:scrgbClr r="0" g="0" b="0"/>
          </a:effectRef>
          <a:fontRef idx="major"/>
        </p:style>
        <p:txBody>
          <a:bodyPr vert="horz" lIns="91440" tIns="45720" rIns="91440" bIns="45720" rtlCol="0" anchor="b">
            <a:noAutofit/>
          </a:bodyPr>
          <a:lstStyle/>
          <a:p>
            <a:pPr algn="ctr"/>
            <a:r>
              <a:rPr lang="en-IN" sz="4000" b="1" u="sng" dirty="0" smtClean="0">
                <a:solidFill>
                  <a:schemeClr val="accent1"/>
                </a:solidFill>
                <a:latin typeface="Californian FB" panose="0207040306080B030204" pitchFamily="18" charset="0"/>
              </a:rPr>
              <a:t>Project Members</a:t>
            </a:r>
            <a:r>
              <a:rPr lang="en-IN" sz="4000" b="1" dirty="0" smtClean="0">
                <a:solidFill>
                  <a:schemeClr val="accent1"/>
                </a:solidFill>
                <a:latin typeface="Californian FB" panose="0207040306080B030204" pitchFamily="18" charset="0"/>
              </a:rPr>
              <a:t> :</a:t>
            </a:r>
            <a:r>
              <a:rPr lang="en-IN" sz="4000" b="1" dirty="0" smtClean="0">
                <a:solidFill>
                  <a:schemeClr val="accent6">
                    <a:lumMod val="40000"/>
                    <a:lumOff val="60000"/>
                  </a:schemeClr>
                </a:solidFill>
                <a:latin typeface="Californian FB" panose="0207040306080B030204" pitchFamily="18" charset="0"/>
              </a:rPr>
              <a:t/>
            </a:r>
            <a:br>
              <a:rPr lang="en-IN" sz="4000" b="1" dirty="0" smtClean="0">
                <a:solidFill>
                  <a:schemeClr val="accent6">
                    <a:lumMod val="40000"/>
                    <a:lumOff val="60000"/>
                  </a:schemeClr>
                </a:solidFill>
                <a:latin typeface="Californian FB" panose="0207040306080B030204" pitchFamily="18" charset="0"/>
              </a:rPr>
            </a:br>
            <a:r>
              <a:rPr lang="en-IN" sz="2000" b="1" dirty="0" smtClean="0">
                <a:solidFill>
                  <a:schemeClr val="bg1">
                    <a:lumMod val="95000"/>
                  </a:schemeClr>
                </a:solidFill>
              </a:rPr>
              <a:t>Orchid </a:t>
            </a:r>
            <a:r>
              <a:rPr lang="en-IN" sz="2000" b="1" dirty="0" err="1" smtClean="0">
                <a:solidFill>
                  <a:schemeClr val="bg1">
                    <a:lumMod val="95000"/>
                  </a:schemeClr>
                </a:solidFill>
              </a:rPr>
              <a:t>Ganguly</a:t>
            </a:r>
            <a:r>
              <a:rPr lang="en-IN" sz="2000" b="1" dirty="0" smtClean="0">
                <a:solidFill>
                  <a:schemeClr val="bg1">
                    <a:lumMod val="95000"/>
                  </a:schemeClr>
                </a:solidFill>
              </a:rPr>
              <a:t> (170270620001) </a:t>
            </a:r>
          </a:p>
          <a:p>
            <a:pPr algn="ctr"/>
            <a:r>
              <a:rPr lang="en-IN" sz="2000" b="1" dirty="0" err="1" smtClean="0">
                <a:solidFill>
                  <a:schemeClr val="bg1">
                    <a:lumMod val="95000"/>
                  </a:schemeClr>
                </a:solidFill>
              </a:rPr>
              <a:t>Prithwiraj</a:t>
            </a:r>
            <a:r>
              <a:rPr lang="en-IN" sz="2000" b="1" dirty="0" smtClean="0">
                <a:solidFill>
                  <a:schemeClr val="bg1">
                    <a:lumMod val="95000"/>
                  </a:schemeClr>
                </a:solidFill>
              </a:rPr>
              <a:t> </a:t>
            </a:r>
            <a:r>
              <a:rPr lang="en-IN" sz="2000" b="1" dirty="0" err="1" smtClean="0">
                <a:solidFill>
                  <a:schemeClr val="bg1">
                    <a:lumMod val="95000"/>
                  </a:schemeClr>
                </a:solidFill>
              </a:rPr>
              <a:t>Dutta</a:t>
            </a:r>
            <a:r>
              <a:rPr lang="en-IN" sz="2000" b="1" dirty="0" smtClean="0">
                <a:solidFill>
                  <a:schemeClr val="bg1">
                    <a:lumMod val="95000"/>
                  </a:schemeClr>
                </a:solidFill>
              </a:rPr>
              <a:t> (170270620002) </a:t>
            </a:r>
          </a:p>
          <a:p>
            <a:pPr algn="ctr"/>
            <a:r>
              <a:rPr lang="en-IN" sz="2000" b="1" dirty="0" smtClean="0">
                <a:solidFill>
                  <a:schemeClr val="bg1">
                    <a:lumMod val="95000"/>
                  </a:schemeClr>
                </a:solidFill>
              </a:rPr>
              <a:t>Mohammad </a:t>
            </a:r>
            <a:r>
              <a:rPr lang="en-IN" sz="2000" b="1" dirty="0" err="1" smtClean="0">
                <a:solidFill>
                  <a:schemeClr val="bg1">
                    <a:lumMod val="95000"/>
                  </a:schemeClr>
                </a:solidFill>
              </a:rPr>
              <a:t>Adil</a:t>
            </a:r>
            <a:r>
              <a:rPr lang="en-IN" sz="2000" b="1" dirty="0" smtClean="0">
                <a:solidFill>
                  <a:schemeClr val="bg1">
                    <a:lumMod val="95000"/>
                  </a:schemeClr>
                </a:solidFill>
              </a:rPr>
              <a:t> (170270620003) </a:t>
            </a:r>
          </a:p>
          <a:p>
            <a:r>
              <a:rPr lang="en-IN" sz="2000" b="1" dirty="0" smtClean="0">
                <a:solidFill>
                  <a:schemeClr val="bg1">
                    <a:lumMod val="95000"/>
                  </a:schemeClr>
                </a:solidFill>
              </a:rPr>
              <a:t>Manish Kumar Gupta (170270620004) </a:t>
            </a:r>
            <a:endParaRPr lang="en-IN" sz="2000" b="1" dirty="0">
              <a:solidFill>
                <a:schemeClr val="bg1">
                  <a:lumMod val="95000"/>
                </a:schemeClr>
              </a:solidFill>
            </a:endParaRPr>
          </a:p>
        </p:txBody>
      </p:sp>
      <p:sp>
        <p:nvSpPr>
          <p:cNvPr id="6" name="Slide Number Placeholder 6"/>
          <p:cNvSpPr>
            <a:spLocks noGrp="1"/>
          </p:cNvSpPr>
          <p:nvPr>
            <p:ph type="sldNum" sz="quarter" idx="12"/>
          </p:nvPr>
        </p:nvSpPr>
        <p:spPr>
          <a:xfrm>
            <a:off x="10352540" y="295729"/>
            <a:ext cx="838199" cy="767687"/>
          </a:xfrm>
        </p:spPr>
        <p:txBody>
          <a:bodyPr/>
          <a:lstStyle/>
          <a:p>
            <a:fld id="{D57F1E4F-1CFF-5643-939E-217C01CDF565}" type="slidenum">
              <a:rPr lang="en-US" smtClean="0"/>
              <a:pPr/>
              <a:t>2</a:t>
            </a:fld>
            <a:endParaRPr lang="en-US" dirty="0"/>
          </a:p>
        </p:txBody>
      </p:sp>
    </p:spTree>
    <p:extLst>
      <p:ext uri="{BB962C8B-B14F-4D97-AF65-F5344CB8AC3E}">
        <p14:creationId xmlns="" xmlns:p14="http://schemas.microsoft.com/office/powerpoint/2010/main" val="13197583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139700">
              <a:schemeClr val="accent6">
                <a:satMod val="175000"/>
                <a:alpha val="40000"/>
              </a:schemeClr>
            </a:glow>
          </a:effectLst>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Conclusion </a:t>
            </a:r>
          </a:p>
        </p:txBody>
      </p:sp>
      <p:sp>
        <p:nvSpPr>
          <p:cNvPr id="6" name="Slide Number Placeholder 5"/>
          <p:cNvSpPr>
            <a:spLocks noGrp="1"/>
          </p:cNvSpPr>
          <p:nvPr>
            <p:ph type="sldNum" sz="quarter" idx="12"/>
          </p:nvPr>
        </p:nvSpPr>
        <p:spPr/>
        <p:txBody>
          <a:bodyPr/>
          <a:lstStyle/>
          <a:p>
            <a:fld id="{D57F1E4F-1CFF-5643-939E-217C01CDF565}" type="slidenum">
              <a:rPr lang="en-US" smtClean="0"/>
              <a:pPr/>
              <a:t>20</a:t>
            </a:fld>
            <a:endParaRPr lang="en-US" dirty="0"/>
          </a:p>
        </p:txBody>
      </p:sp>
      <p:sp>
        <p:nvSpPr>
          <p:cNvPr id="7" name="Content Placeholder 6"/>
          <p:cNvSpPr>
            <a:spLocks noGrp="1"/>
          </p:cNvSpPr>
          <p:nvPr>
            <p:ph idx="1"/>
          </p:nvPr>
        </p:nvSpPr>
        <p:spPr>
          <a:xfrm>
            <a:off x="322616" y="2193192"/>
            <a:ext cx="11447353" cy="4066931"/>
          </a:xfrm>
        </p:spPr>
        <p:txBody>
          <a:bodyPr>
            <a:noAutofit/>
          </a:bodyPr>
          <a:lstStyle/>
          <a:p>
            <a:r>
              <a:rPr lang="en-IN" sz="2400" dirty="0" smtClean="0">
                <a:solidFill>
                  <a:srgbClr val="008000"/>
                </a:solidFill>
                <a:latin typeface="Californian FB" pitchFamily="18" charset="0"/>
              </a:rPr>
              <a:t>The portal E-Health Care System in Virtual Environment reduces the considerable drawbacks like burden of human labour, long awaited appointments and hectic schedule of Doctors. This portal saves time and provides 24 hour accessibility even from a remote place. The portal offers a tremendous option to establish an interaction between doctor and patient through audio-video chat or text chat.</a:t>
            </a:r>
          </a:p>
          <a:p>
            <a:r>
              <a:rPr lang="en-IN" sz="2400" dirty="0" smtClean="0">
                <a:solidFill>
                  <a:srgbClr val="008000"/>
                </a:solidFill>
                <a:latin typeface="Californian FB" pitchFamily="18" charset="0"/>
              </a:rPr>
              <a:t>The implemented system provides a simple but effective telemedicine support for patients. The system will ensure a quality treatment for the people living in the rural areas or any remote location. It has been successfully implemented and tested in a similar environment with a few number of people. Due to it’s user responsive and easy to understand GUI, the system is very much user friendly.</a:t>
            </a:r>
          </a:p>
          <a:p>
            <a:r>
              <a:rPr lang="en-IN" sz="2400" dirty="0" smtClean="0">
                <a:solidFill>
                  <a:srgbClr val="008000"/>
                </a:solidFill>
                <a:latin typeface="Californian FB" pitchFamily="18" charset="0"/>
              </a:rPr>
              <a:t>The system has to be tested with a large number of patients and doctors in order to test its scalability and performance. The acceptance of the system also needs to be verified.</a:t>
            </a:r>
            <a:endParaRPr lang="en-IN" sz="2400" dirty="0">
              <a:solidFill>
                <a:srgbClr val="008000"/>
              </a:solidFill>
              <a:latin typeface="Californian FB" pitchFamily="18" charset="0"/>
            </a:endParaRPr>
          </a:p>
        </p:txBody>
      </p:sp>
    </p:spTree>
    <p:extLst>
      <p:ext uri="{BB962C8B-B14F-4D97-AF65-F5344CB8AC3E}">
        <p14:creationId xmlns="" xmlns:p14="http://schemas.microsoft.com/office/powerpoint/2010/main" val="13633525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139700">
              <a:schemeClr val="accent6">
                <a:satMod val="175000"/>
                <a:alpha val="40000"/>
              </a:schemeClr>
            </a:glow>
          </a:effectLst>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Future Work</a:t>
            </a:r>
          </a:p>
        </p:txBody>
      </p:sp>
      <p:sp>
        <p:nvSpPr>
          <p:cNvPr id="6" name="Slide Number Placeholder 5"/>
          <p:cNvSpPr>
            <a:spLocks noGrp="1"/>
          </p:cNvSpPr>
          <p:nvPr>
            <p:ph type="sldNum" sz="quarter" idx="12"/>
          </p:nvPr>
        </p:nvSpPr>
        <p:spPr/>
        <p:txBody>
          <a:bodyPr/>
          <a:lstStyle/>
          <a:p>
            <a:fld id="{D57F1E4F-1CFF-5643-939E-217C01CDF565}" type="slidenum">
              <a:rPr lang="en-US" smtClean="0"/>
              <a:pPr/>
              <a:t>21</a:t>
            </a:fld>
            <a:endParaRPr lang="en-US" dirty="0"/>
          </a:p>
        </p:txBody>
      </p:sp>
      <p:sp>
        <p:nvSpPr>
          <p:cNvPr id="7" name="Content Placeholder 6"/>
          <p:cNvSpPr>
            <a:spLocks noGrp="1"/>
          </p:cNvSpPr>
          <p:nvPr>
            <p:ph idx="1"/>
          </p:nvPr>
        </p:nvSpPr>
        <p:spPr/>
        <p:txBody>
          <a:bodyPr>
            <a:normAutofit/>
          </a:bodyPr>
          <a:lstStyle/>
          <a:p>
            <a:r>
              <a:rPr lang="en-IN" sz="2400" b="1" dirty="0" smtClean="0">
                <a:solidFill>
                  <a:srgbClr val="008000"/>
                </a:solidFill>
                <a:latin typeface="Californian FB" pitchFamily="18" charset="0"/>
              </a:rPr>
              <a:t>Deploying the system in a cloud.</a:t>
            </a:r>
          </a:p>
          <a:p>
            <a:r>
              <a:rPr lang="en-IN" sz="2400" b="1" dirty="0" smtClean="0">
                <a:solidFill>
                  <a:srgbClr val="008000"/>
                </a:solidFill>
                <a:latin typeface="Californian FB" pitchFamily="18" charset="0"/>
              </a:rPr>
              <a:t>Making the system more responsive.</a:t>
            </a:r>
          </a:p>
          <a:p>
            <a:r>
              <a:rPr lang="en-IN" sz="2400" b="1" dirty="0" smtClean="0">
                <a:solidFill>
                  <a:srgbClr val="008000"/>
                </a:solidFill>
                <a:latin typeface="Californian FB" pitchFamily="18" charset="0"/>
              </a:rPr>
              <a:t>Improving each module.</a:t>
            </a:r>
          </a:p>
          <a:p>
            <a:r>
              <a:rPr lang="en-IN" sz="2400" b="1" dirty="0" smtClean="0">
                <a:solidFill>
                  <a:srgbClr val="008000"/>
                </a:solidFill>
                <a:latin typeface="Californian FB" pitchFamily="18" charset="0"/>
              </a:rPr>
              <a:t>Adding the handwritten prescription module.</a:t>
            </a:r>
          </a:p>
        </p:txBody>
      </p:sp>
    </p:spTree>
    <p:extLst>
      <p:ext uri="{BB962C8B-B14F-4D97-AF65-F5344CB8AC3E}">
        <p14:creationId xmlns="" xmlns:p14="http://schemas.microsoft.com/office/powerpoint/2010/main" val="13633525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a:solidFill>
                  <a:schemeClr val="bg1"/>
                </a:solidFill>
                <a:effectLst>
                  <a:glow rad="101600">
                    <a:schemeClr val="accent4">
                      <a:satMod val="175000"/>
                      <a:alpha val="40000"/>
                    </a:schemeClr>
                  </a:glow>
                </a:effectLst>
                <a:latin typeface="Californian FB" panose="0207040306080B030204" pitchFamily="18" charset="0"/>
              </a:rPr>
              <a:t>References</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721217" y="2318197"/>
            <a:ext cx="10534919" cy="4281152"/>
          </a:xfrm>
        </p:spPr>
        <p:txBody>
          <a:bodyPr>
            <a:noAutofit/>
          </a:bodyPr>
          <a:lstStyle/>
          <a:p>
            <a:endParaRPr lang="en-IN" sz="2400" dirty="0" smtClean="0">
              <a:solidFill>
                <a:srgbClr val="008000"/>
              </a:solidFill>
            </a:endParaRPr>
          </a:p>
          <a:p>
            <a:r>
              <a:rPr lang="en-IN" sz="2400" dirty="0" smtClean="0">
                <a:solidFill>
                  <a:srgbClr val="008000"/>
                </a:solidFill>
              </a:rPr>
              <a:t>1. http://www.google.com </a:t>
            </a:r>
          </a:p>
          <a:p>
            <a:r>
              <a:rPr lang="en-IN" sz="2400" dirty="0" smtClean="0">
                <a:solidFill>
                  <a:srgbClr val="008000"/>
                </a:solidFill>
              </a:rPr>
              <a:t>2. https://www.w3schools.com/ </a:t>
            </a:r>
          </a:p>
          <a:p>
            <a:r>
              <a:rPr lang="en-IN" sz="2400" dirty="0" smtClean="0">
                <a:solidFill>
                  <a:srgbClr val="008000"/>
                </a:solidFill>
              </a:rPr>
              <a:t>3. https://www.apachefriends.org/download.html </a:t>
            </a:r>
          </a:p>
          <a:p>
            <a:r>
              <a:rPr lang="en-IN" sz="2400" dirty="0" smtClean="0">
                <a:solidFill>
                  <a:srgbClr val="008000"/>
                </a:solidFill>
              </a:rPr>
              <a:t>4. https://webrtc.org/ </a:t>
            </a:r>
          </a:p>
          <a:p>
            <a:r>
              <a:rPr lang="en-IN" sz="2400" dirty="0" smtClean="0">
                <a:solidFill>
                  <a:srgbClr val="008000"/>
                </a:solidFill>
              </a:rPr>
              <a:t>5. Web based </a:t>
            </a:r>
            <a:r>
              <a:rPr lang="en-IN" sz="2400" dirty="0" err="1" smtClean="0">
                <a:solidFill>
                  <a:srgbClr val="008000"/>
                </a:solidFill>
              </a:rPr>
              <a:t>Bangla</a:t>
            </a:r>
            <a:r>
              <a:rPr lang="en-IN" sz="2400" dirty="0" smtClean="0">
                <a:solidFill>
                  <a:srgbClr val="008000"/>
                </a:solidFill>
              </a:rPr>
              <a:t> Online Handwritten Prescription system for Telemedicine through Multimedia Conferencing http://ijarcet.org/wp-content/uploads/IJARCET-VOL-3-ISSUE-12-4128-4133.pdf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 xmlns:p14="http://schemas.microsoft.com/office/powerpoint/2010/main" val="41723987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4098" name="Picture 2" descr="C:\Users\HP\Desktop\Final PPT\imgs\iStock_000019615400Small-Thank-You-Testimonials1.jpg"/>
          <p:cNvPicPr>
            <a:picLocks noChangeAspect="1" noChangeArrowheads="1"/>
          </p:cNvPicPr>
          <p:nvPr/>
        </p:nvPicPr>
        <p:blipFill>
          <a:blip r:embed="rId2"/>
          <a:srcRect/>
          <a:stretch>
            <a:fillRect/>
          </a:stretch>
        </p:blipFill>
        <p:spPr bwMode="auto">
          <a:xfrm>
            <a:off x="2481263" y="2504302"/>
            <a:ext cx="7229475" cy="3934597"/>
          </a:xfrm>
          <a:prstGeom prst="rect">
            <a:avLst/>
          </a:prstGeom>
          <a:noFill/>
        </p:spPr>
      </p:pic>
    </p:spTree>
    <p:extLst>
      <p:ext uri="{BB962C8B-B14F-4D97-AF65-F5344CB8AC3E}">
        <p14:creationId xmlns="" xmlns:p14="http://schemas.microsoft.com/office/powerpoint/2010/main" val="2670434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3569" y="1067453"/>
            <a:ext cx="8761413" cy="706964"/>
          </a:xfrm>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Agenda</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3" name="Content Placeholder 2"/>
          <p:cNvSpPr>
            <a:spLocks noGrp="1"/>
          </p:cNvSpPr>
          <p:nvPr>
            <p:ph idx="1"/>
          </p:nvPr>
        </p:nvSpPr>
        <p:spPr>
          <a:xfrm>
            <a:off x="528035" y="2273122"/>
            <a:ext cx="5370490" cy="4584877"/>
          </a:xfrm>
        </p:spPr>
        <p:txBody>
          <a:bodyPr>
            <a:noAutofit/>
          </a:bodyPr>
          <a:lstStyle/>
          <a:p>
            <a:r>
              <a:rPr lang="en-US" sz="2600" b="1" dirty="0" smtClean="0">
                <a:solidFill>
                  <a:schemeClr val="accent6">
                    <a:lumMod val="50000"/>
                  </a:schemeClr>
                </a:solidFill>
                <a:latin typeface="Californian FB" panose="0207040306080B030204" pitchFamily="18" charset="0"/>
              </a:rPr>
              <a:t>Abstract</a:t>
            </a:r>
          </a:p>
          <a:p>
            <a:r>
              <a:rPr lang="en-US" sz="2600" b="1" dirty="0" smtClean="0">
                <a:solidFill>
                  <a:schemeClr val="accent6">
                    <a:lumMod val="50000"/>
                  </a:schemeClr>
                </a:solidFill>
                <a:latin typeface="Californian FB" panose="0207040306080B030204" pitchFamily="18" charset="0"/>
              </a:rPr>
              <a:t>Introduction</a:t>
            </a:r>
          </a:p>
          <a:p>
            <a:r>
              <a:rPr lang="en-US" sz="2600" b="1" dirty="0" smtClean="0">
                <a:solidFill>
                  <a:schemeClr val="accent6">
                    <a:lumMod val="50000"/>
                  </a:schemeClr>
                </a:solidFill>
                <a:latin typeface="Californian FB" panose="0207040306080B030204" pitchFamily="18" charset="0"/>
              </a:rPr>
              <a:t>What Is Telemedicine ?</a:t>
            </a:r>
          </a:p>
          <a:p>
            <a:r>
              <a:rPr lang="en-US" sz="2600" b="1" dirty="0" smtClean="0">
                <a:solidFill>
                  <a:schemeClr val="accent6">
                    <a:lumMod val="50000"/>
                  </a:schemeClr>
                </a:solidFill>
                <a:latin typeface="Californian FB" panose="0207040306080B030204" pitchFamily="18" charset="0"/>
              </a:rPr>
              <a:t>Telemedicine in India</a:t>
            </a:r>
          </a:p>
          <a:p>
            <a:r>
              <a:rPr lang="en-US" sz="2600" b="1" dirty="0" smtClean="0">
                <a:solidFill>
                  <a:schemeClr val="accent6">
                    <a:lumMod val="50000"/>
                  </a:schemeClr>
                </a:solidFill>
                <a:latin typeface="Californian FB" panose="0207040306080B030204" pitchFamily="18" charset="0"/>
              </a:rPr>
              <a:t>Why Telemedicine is important ?</a:t>
            </a:r>
          </a:p>
          <a:p>
            <a:r>
              <a:rPr lang="en-US" sz="2600" b="1" dirty="0" smtClean="0">
                <a:solidFill>
                  <a:schemeClr val="accent6">
                    <a:lumMod val="50000"/>
                  </a:schemeClr>
                </a:solidFill>
                <a:latin typeface="Californian FB" panose="0207040306080B030204" pitchFamily="18" charset="0"/>
              </a:rPr>
              <a:t>Technologies Used</a:t>
            </a:r>
          </a:p>
          <a:p>
            <a:r>
              <a:rPr lang="en-US" sz="2600" b="1" dirty="0" smtClean="0">
                <a:solidFill>
                  <a:schemeClr val="accent6">
                    <a:lumMod val="50000"/>
                  </a:schemeClr>
                </a:solidFill>
                <a:latin typeface="Californian FB" panose="0207040306080B030204" pitchFamily="18" charset="0"/>
              </a:rPr>
              <a:t>Requirement Specification</a:t>
            </a:r>
          </a:p>
          <a:p>
            <a:r>
              <a:rPr lang="en-US" sz="2600" b="1" dirty="0" smtClean="0">
                <a:solidFill>
                  <a:schemeClr val="accent6">
                    <a:lumMod val="50000"/>
                  </a:schemeClr>
                </a:solidFill>
                <a:latin typeface="Californian FB" panose="0207040306080B030204" pitchFamily="18" charset="0"/>
              </a:rPr>
              <a:t>Modules of E-Healthcare System</a:t>
            </a:r>
          </a:p>
          <a:p>
            <a:pPr>
              <a:buNone/>
            </a:pPr>
            <a:endParaRPr lang="en-US" sz="2800" b="1" dirty="0" smtClean="0">
              <a:solidFill>
                <a:schemeClr val="accent6">
                  <a:lumMod val="50000"/>
                </a:schemeClr>
              </a:solidFill>
              <a:latin typeface="Californian FB" pitchFamily="18" charset="0"/>
            </a:endParaRPr>
          </a:p>
        </p:txBody>
      </p:sp>
      <p:sp>
        <p:nvSpPr>
          <p:cNvPr id="5" name="Content Placeholder 2"/>
          <p:cNvSpPr txBox="1">
            <a:spLocks/>
          </p:cNvSpPr>
          <p:nvPr/>
        </p:nvSpPr>
        <p:spPr>
          <a:xfrm>
            <a:off x="6040192" y="2442693"/>
            <a:ext cx="6151808" cy="424573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600" b="1" dirty="0" smtClean="0">
                <a:solidFill>
                  <a:schemeClr val="accent6">
                    <a:lumMod val="50000"/>
                  </a:schemeClr>
                </a:solidFill>
                <a:latin typeface="Californian FB" panose="0207040306080B030204" pitchFamily="18" charset="0"/>
              </a:rPr>
              <a:t>Architecture</a:t>
            </a:r>
          </a:p>
          <a:p>
            <a:r>
              <a:rPr lang="en-US" sz="2600" b="1" dirty="0" smtClean="0">
                <a:solidFill>
                  <a:schemeClr val="accent6">
                    <a:lumMod val="50000"/>
                  </a:schemeClr>
                </a:solidFill>
                <a:latin typeface="Californian FB" panose="0207040306080B030204" pitchFamily="18" charset="0"/>
              </a:rPr>
              <a:t>Design and Block Diagram </a:t>
            </a:r>
          </a:p>
          <a:p>
            <a:r>
              <a:rPr lang="en-US" sz="2600" b="1" dirty="0" smtClean="0">
                <a:solidFill>
                  <a:schemeClr val="accent6">
                    <a:lumMod val="50000"/>
                  </a:schemeClr>
                </a:solidFill>
                <a:latin typeface="Californian FB" panose="0207040306080B030204" pitchFamily="18" charset="0"/>
              </a:rPr>
              <a:t>Data </a:t>
            </a:r>
            <a:r>
              <a:rPr lang="en-US" sz="2600" b="1" dirty="0" smtClean="0">
                <a:solidFill>
                  <a:schemeClr val="accent6">
                    <a:lumMod val="50000"/>
                  </a:schemeClr>
                </a:solidFill>
                <a:latin typeface="Californian FB" panose="0207040306080B030204" pitchFamily="18" charset="0"/>
              </a:rPr>
              <a:t>flow diagram </a:t>
            </a:r>
          </a:p>
          <a:p>
            <a:r>
              <a:rPr lang="en-US" sz="2600" b="1" dirty="0" smtClean="0">
                <a:solidFill>
                  <a:schemeClr val="accent6">
                    <a:lumMod val="50000"/>
                  </a:schemeClr>
                </a:solidFill>
                <a:latin typeface="Californian FB" panose="0207040306080B030204" pitchFamily="18" charset="0"/>
              </a:rPr>
              <a:t>Implementation</a:t>
            </a:r>
          </a:p>
          <a:p>
            <a:r>
              <a:rPr lang="en-US" sz="2600" b="1" dirty="0" smtClean="0">
                <a:solidFill>
                  <a:schemeClr val="accent6">
                    <a:lumMod val="50000"/>
                  </a:schemeClr>
                </a:solidFill>
                <a:latin typeface="Californian FB" panose="0207040306080B030204" pitchFamily="18" charset="0"/>
              </a:rPr>
              <a:t>Testing</a:t>
            </a:r>
            <a:endParaRPr lang="en-US" sz="2600" b="1" dirty="0">
              <a:solidFill>
                <a:schemeClr val="accent6">
                  <a:lumMod val="50000"/>
                </a:schemeClr>
              </a:solidFill>
              <a:latin typeface="Californian FB" panose="0207040306080B030204" pitchFamily="18" charset="0"/>
            </a:endParaRPr>
          </a:p>
          <a:p>
            <a:r>
              <a:rPr lang="en-US" sz="2600" b="1" dirty="0">
                <a:solidFill>
                  <a:schemeClr val="accent6">
                    <a:lumMod val="50000"/>
                  </a:schemeClr>
                </a:solidFill>
                <a:latin typeface="Californian FB" panose="0207040306080B030204" pitchFamily="18" charset="0"/>
              </a:rPr>
              <a:t>Conclusion &amp; Future Work</a:t>
            </a:r>
          </a:p>
          <a:p>
            <a:r>
              <a:rPr lang="en-US" sz="2600" b="1" dirty="0">
                <a:solidFill>
                  <a:schemeClr val="accent6">
                    <a:lumMod val="50000"/>
                  </a:schemeClr>
                </a:solidFill>
                <a:latin typeface="Californian FB" panose="0207040306080B030204" pitchFamily="18" charset="0"/>
              </a:rPr>
              <a:t>References</a:t>
            </a:r>
          </a:p>
          <a:p>
            <a:endParaRPr lang="en-IN" sz="2600" dirty="0"/>
          </a:p>
          <a:p>
            <a:endParaRPr lang="en-US" sz="2600" b="1" dirty="0" smtClean="0">
              <a:solidFill>
                <a:schemeClr val="accent6">
                  <a:lumMod val="50000"/>
                </a:schemeClr>
              </a:solidFill>
              <a:latin typeface="Californian FB" panose="0207040306080B030204" pitchFamily="18" charset="0"/>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 xmlns:p14="http://schemas.microsoft.com/office/powerpoint/2010/main" val="1950339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Abstract</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4" name="Content Placeholder 2"/>
          <p:cNvSpPr>
            <a:spLocks noGrp="1"/>
          </p:cNvSpPr>
          <p:nvPr>
            <p:ph idx="1"/>
          </p:nvPr>
        </p:nvSpPr>
        <p:spPr>
          <a:xfrm>
            <a:off x="457200" y="2158024"/>
            <a:ext cx="11359661" cy="3117362"/>
          </a:xfrm>
        </p:spPr>
        <p:txBody>
          <a:bodyPr>
            <a:noAutofit/>
          </a:bodyPr>
          <a:lstStyle/>
          <a:p>
            <a:pPr marL="0" indent="0" algn="just">
              <a:buNone/>
            </a:pPr>
            <a:r>
              <a:rPr lang="en-IN" sz="2400" b="1" dirty="0" smtClean="0">
                <a:solidFill>
                  <a:schemeClr val="accent6">
                    <a:lumMod val="50000"/>
                  </a:schemeClr>
                </a:solidFill>
                <a:latin typeface="Californian FB" panose="0207040306080B030204" pitchFamily="18" charset="0"/>
              </a:rPr>
              <a:t>Implementation of an E-Healthcare System in Virtual Environment is an online system where doctor and patient both can interact to each other. It is observed that distance is a critical barrier for providing medical support in remote areas. This system will help to provide medical support to the people living in the rural areas or a remote location.</a:t>
            </a:r>
          </a:p>
          <a:p>
            <a:pPr marL="0" indent="0" algn="just">
              <a:buNone/>
            </a:pPr>
            <a:r>
              <a:rPr lang="en-IN" sz="2400" b="1" dirty="0" smtClean="0">
                <a:solidFill>
                  <a:schemeClr val="accent6">
                    <a:lumMod val="50000"/>
                  </a:schemeClr>
                </a:solidFill>
                <a:latin typeface="Californian FB" panose="0207040306080B030204" pitchFamily="18" charset="0"/>
              </a:rPr>
              <a:t>The goal is to design a user friendly, responsive and easy to maintain platform with a creative and interactive GUI supported by back-end data for both patient and doctor. The basic functionalities of the system includes Text chat, Video call, Online prescription, Medical document upload etc.</a:t>
            </a:r>
          </a:p>
          <a:p>
            <a:pPr marL="0" indent="0" algn="just">
              <a:buNone/>
            </a:pPr>
            <a:r>
              <a:rPr lang="en-IN" sz="2400" b="1" dirty="0" smtClean="0">
                <a:solidFill>
                  <a:schemeClr val="accent6">
                    <a:lumMod val="50000"/>
                  </a:schemeClr>
                </a:solidFill>
                <a:latin typeface="Californian FB" panose="0207040306080B030204" pitchFamily="18" charset="0"/>
              </a:rPr>
              <a:t>In this project we have used some latest technologies namely HTML, CSS, JSP and </a:t>
            </a:r>
            <a:r>
              <a:rPr lang="en-IN" sz="2400" b="1" dirty="0" err="1" smtClean="0">
                <a:solidFill>
                  <a:schemeClr val="accent6">
                    <a:lumMod val="50000"/>
                  </a:schemeClr>
                </a:solidFill>
                <a:latin typeface="Californian FB" panose="0207040306080B030204" pitchFamily="18" charset="0"/>
              </a:rPr>
              <a:t>servlet</a:t>
            </a:r>
            <a:r>
              <a:rPr lang="en-IN" sz="2400" b="1" dirty="0" smtClean="0">
                <a:solidFill>
                  <a:schemeClr val="accent6">
                    <a:lumMod val="50000"/>
                  </a:schemeClr>
                </a:solidFill>
                <a:latin typeface="Californian FB" panose="0207040306080B030204" pitchFamily="18" charset="0"/>
              </a:rPr>
              <a:t> for the front end development, </a:t>
            </a:r>
            <a:r>
              <a:rPr lang="en-IN" sz="2400" b="1" dirty="0" err="1" smtClean="0">
                <a:solidFill>
                  <a:schemeClr val="accent6">
                    <a:lumMod val="50000"/>
                  </a:schemeClr>
                </a:solidFill>
                <a:latin typeface="Californian FB" panose="0207040306080B030204" pitchFamily="18" charset="0"/>
              </a:rPr>
              <a:t>MySQL</a:t>
            </a:r>
            <a:r>
              <a:rPr lang="en-IN" sz="2400" b="1" dirty="0" smtClean="0">
                <a:solidFill>
                  <a:schemeClr val="accent6">
                    <a:lumMod val="50000"/>
                  </a:schemeClr>
                </a:solidFill>
                <a:latin typeface="Californian FB" panose="0207040306080B030204" pitchFamily="18" charset="0"/>
              </a:rPr>
              <a:t> for the backend database part and node.js is used for the video call interface.</a:t>
            </a:r>
            <a:endParaRPr lang="en-IN" sz="2400" b="1" dirty="0">
              <a:solidFill>
                <a:schemeClr val="accent6">
                  <a:lumMod val="50000"/>
                </a:schemeClr>
              </a:solidFill>
              <a:latin typeface="Californian FB" panose="0207040306080B030204" pitchFamily="18"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 xmlns:p14="http://schemas.microsoft.com/office/powerpoint/2010/main" val="1773766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Introduction</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5" name="Content Placeholder 2"/>
          <p:cNvSpPr txBox="1">
            <a:spLocks noGrp="1"/>
          </p:cNvSpPr>
          <p:nvPr>
            <p:ph idx="1"/>
          </p:nvPr>
        </p:nvSpPr>
        <p:spPr>
          <a:xfrm>
            <a:off x="1131508" y="2591641"/>
            <a:ext cx="10275046" cy="3416300"/>
          </a:xfrm>
          <a:prstGeom prst="rect">
            <a:avLst/>
          </a:prstGeom>
          <a:effectLst>
            <a:glow rad="101600">
              <a:schemeClr val="accent6">
                <a:satMod val="175000"/>
                <a:alpha val="40000"/>
              </a:schemeClr>
            </a:glow>
          </a:effectLst>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IN" sz="2400" b="1" dirty="0" smtClean="0">
                <a:solidFill>
                  <a:srgbClr val="008000"/>
                </a:solidFill>
                <a:latin typeface="Californian FB" panose="0207040306080B030204" pitchFamily="18" charset="0"/>
              </a:rPr>
              <a:t>E-Healthcare System is a web based technology which helps a patient and a doctor to interact with each other from two distant places.</a:t>
            </a:r>
            <a:endParaRPr lang="en-IN" sz="2400" b="1" dirty="0">
              <a:solidFill>
                <a:srgbClr val="008000"/>
              </a:solidFill>
              <a:latin typeface="Californian FB" panose="0207040306080B030204" pitchFamily="18" charset="0"/>
            </a:endParaRPr>
          </a:p>
          <a:p>
            <a:pPr marL="0" indent="0">
              <a:buNone/>
            </a:pPr>
            <a:r>
              <a:rPr lang="en-US" sz="2400" b="1" dirty="0" smtClean="0">
                <a:solidFill>
                  <a:srgbClr val="008000"/>
                </a:solidFill>
                <a:latin typeface="Californian FB" panose="0207040306080B030204" pitchFamily="18" charset="0"/>
              </a:rPr>
              <a:t>E-Health </a:t>
            </a:r>
            <a:r>
              <a:rPr lang="en-US" sz="2400" b="1" dirty="0">
                <a:solidFill>
                  <a:srgbClr val="008000"/>
                </a:solidFill>
                <a:latin typeface="Californian FB" panose="0207040306080B030204" pitchFamily="18" charset="0"/>
              </a:rPr>
              <a:t>is a broad term, and refers to the use of information and communications technologies in healthcare.</a:t>
            </a:r>
          </a:p>
          <a:p>
            <a:pPr marL="0" indent="0">
              <a:buNone/>
            </a:pPr>
            <a:r>
              <a:rPr lang="en-US" sz="2400" b="1" dirty="0" smtClean="0">
                <a:solidFill>
                  <a:srgbClr val="008000"/>
                </a:solidFill>
                <a:latin typeface="Californian FB" panose="0207040306080B030204" pitchFamily="18" charset="0"/>
              </a:rPr>
              <a:t>E-Health </a:t>
            </a:r>
            <a:r>
              <a:rPr lang="en-US" sz="2400" b="1" dirty="0">
                <a:solidFill>
                  <a:srgbClr val="008000"/>
                </a:solidFill>
                <a:latin typeface="Californian FB" panose="0207040306080B030204" pitchFamily="18" charset="0"/>
              </a:rPr>
              <a:t>covers a lot of territory, which is why digital health industry experts often contest exactly what the term means – and to add to the confusion, it’s also frequently used as a synonym for Health IT.</a:t>
            </a:r>
            <a:endParaRPr lang="en-IN" sz="2400" b="1" dirty="0" smtClean="0">
              <a:solidFill>
                <a:srgbClr val="008000"/>
              </a:solidFill>
              <a:latin typeface="Californian FB" panose="0207040306080B030204" pitchFamily="18"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 xmlns:p14="http://schemas.microsoft.com/office/powerpoint/2010/main" val="2599615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What Is Telemedicine ?</a:t>
            </a:r>
            <a:endParaRPr lang="en-IN" sz="4000" b="1"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dirty="0"/>
          </a:p>
        </p:txBody>
      </p:sp>
      <p:sp>
        <p:nvSpPr>
          <p:cNvPr id="7" name="Content Placeholder 6"/>
          <p:cNvSpPr>
            <a:spLocks noGrp="1"/>
          </p:cNvSpPr>
          <p:nvPr>
            <p:ph idx="1"/>
          </p:nvPr>
        </p:nvSpPr>
        <p:spPr>
          <a:xfrm>
            <a:off x="140676" y="2298700"/>
            <a:ext cx="11512061" cy="3416300"/>
          </a:xfrm>
        </p:spPr>
        <p:txBody>
          <a:bodyPr>
            <a:noAutofit/>
          </a:bodyPr>
          <a:lstStyle/>
          <a:p>
            <a:pPr algn="just">
              <a:buNone/>
            </a:pPr>
            <a:r>
              <a:rPr lang="en-IN" sz="2400" b="1" dirty="0" smtClean="0">
                <a:solidFill>
                  <a:srgbClr val="008000"/>
                </a:solidFill>
                <a:latin typeface="Californian FB" pitchFamily="18" charset="0"/>
              </a:rPr>
              <a:t>     Telemedicine is the use of electronic information to communicate technologies to provide and support healthcare when distance separates the participants. “Tele” is a Greek word meaning “distance “and “</a:t>
            </a:r>
            <a:r>
              <a:rPr lang="en-IN" sz="2400" b="1" dirty="0" err="1" smtClean="0">
                <a:solidFill>
                  <a:srgbClr val="008000"/>
                </a:solidFill>
                <a:latin typeface="Californian FB" pitchFamily="18" charset="0"/>
              </a:rPr>
              <a:t>mederi</a:t>
            </a:r>
            <a:r>
              <a:rPr lang="en-IN" sz="2400" b="1" dirty="0" smtClean="0">
                <a:solidFill>
                  <a:srgbClr val="008000"/>
                </a:solidFill>
                <a:latin typeface="Californian FB" pitchFamily="18" charset="0"/>
              </a:rPr>
              <a:t>” is a Latin word meaning “to heal”. Time magazine called telemedicine “healing by wire”. Although initially considered “futuristic” and “experimental,” telemedicine is today a reality and has come to stay. Telemedicine has a variety of applications in patient care, education, research, administration and public health. Worldwide, people living in rural and  emote areas struggle to access timely, good quality specialty medical care. Residents of these areas often have substandard access to specialty healthcare, primarily because specialist physicians are more likely to be located in areas of concentrated urban population. Telemedicine has the potential to bridge this distance and facilitate healthcare in these remote areas.</a:t>
            </a:r>
          </a:p>
          <a:p>
            <a:pPr algn="just">
              <a:buNone/>
            </a:pPr>
            <a:endParaRPr lang="en-IN" sz="2400" b="1" dirty="0">
              <a:solidFill>
                <a:srgbClr val="008000"/>
              </a:solidFill>
              <a:latin typeface="Californian FB" pitchFamily="18" charset="0"/>
            </a:endParaRPr>
          </a:p>
        </p:txBody>
      </p:sp>
      <p:pic>
        <p:nvPicPr>
          <p:cNvPr id="3074" name="Picture 2" descr="C:\Users\HP\Desktop\Final PPT\imgs\images.jpg"/>
          <p:cNvPicPr>
            <a:picLocks noChangeAspect="1" noChangeArrowheads="1"/>
          </p:cNvPicPr>
          <p:nvPr/>
        </p:nvPicPr>
        <p:blipFill>
          <a:blip r:embed="rId2"/>
          <a:srcRect/>
          <a:stretch>
            <a:fillRect/>
          </a:stretch>
        </p:blipFill>
        <p:spPr bwMode="auto">
          <a:xfrm>
            <a:off x="7122899" y="589005"/>
            <a:ext cx="2509969" cy="1544596"/>
          </a:xfrm>
          <a:prstGeom prst="ellipse">
            <a:avLst/>
          </a:prstGeom>
          <a:ln w="63500" cap="rnd">
            <a:solidFill>
              <a:srgbClr val="00206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 xmlns:p14="http://schemas.microsoft.com/office/powerpoint/2010/main" val="2888813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Telemedicine is important?</a:t>
            </a:r>
            <a:endParaRPr lang="en-US" dirty="0"/>
          </a:p>
        </p:txBody>
      </p:sp>
      <p:sp>
        <p:nvSpPr>
          <p:cNvPr id="3" name="Content Placeholder 2"/>
          <p:cNvSpPr>
            <a:spLocks noGrp="1"/>
          </p:cNvSpPr>
          <p:nvPr>
            <p:ph idx="1"/>
          </p:nvPr>
        </p:nvSpPr>
        <p:spPr>
          <a:xfrm>
            <a:off x="1190124" y="2228362"/>
            <a:ext cx="8761412" cy="3416300"/>
          </a:xfrm>
        </p:spPr>
        <p:txBody>
          <a:bodyPr>
            <a:noAutofit/>
          </a:bodyPr>
          <a:lstStyle/>
          <a:p>
            <a:pPr marL="0" indent="0" fontAlgn="base">
              <a:buNone/>
            </a:pPr>
            <a:r>
              <a:rPr lang="en-US" sz="2400" b="1" dirty="0" smtClean="0">
                <a:solidFill>
                  <a:schemeClr val="accent6">
                    <a:lumMod val="50000"/>
                  </a:schemeClr>
                </a:solidFill>
                <a:latin typeface="Californian FB" pitchFamily="18" charset="0"/>
              </a:rPr>
              <a:t>Telemedicine </a:t>
            </a:r>
            <a:r>
              <a:rPr lang="en-US" sz="2400" b="1" dirty="0">
                <a:solidFill>
                  <a:schemeClr val="accent6">
                    <a:lumMod val="50000"/>
                  </a:schemeClr>
                </a:solidFill>
                <a:latin typeface="Californian FB" pitchFamily="18" charset="0"/>
              </a:rPr>
              <a:t>increases access to healthcare</a:t>
            </a:r>
            <a:r>
              <a:rPr lang="en-US" sz="2400" b="1" dirty="0" smtClean="0">
                <a:solidFill>
                  <a:schemeClr val="accent6">
                    <a:lumMod val="50000"/>
                  </a:schemeClr>
                </a:solidFill>
                <a:latin typeface="Californian FB" pitchFamily="18" charset="0"/>
              </a:rPr>
              <a:t>:</a:t>
            </a:r>
          </a:p>
          <a:p>
            <a:pPr fontAlgn="base"/>
            <a:r>
              <a:rPr lang="en-US" sz="2400" b="1" dirty="0" smtClean="0">
                <a:solidFill>
                  <a:schemeClr val="accent6">
                    <a:lumMod val="50000"/>
                  </a:schemeClr>
                </a:solidFill>
                <a:latin typeface="Californian FB" pitchFamily="18" charset="0"/>
              </a:rPr>
              <a:t>Remote </a:t>
            </a:r>
            <a:r>
              <a:rPr lang="en-US" sz="2400" b="1" dirty="0">
                <a:solidFill>
                  <a:schemeClr val="accent6">
                    <a:lumMod val="50000"/>
                  </a:schemeClr>
                </a:solidFill>
                <a:latin typeface="Californian FB" pitchFamily="18" charset="0"/>
              </a:rPr>
              <a:t>patients can more easily obtain clinical services.</a:t>
            </a:r>
          </a:p>
          <a:p>
            <a:pPr fontAlgn="base"/>
            <a:r>
              <a:rPr lang="en-US" sz="2400" b="1" dirty="0">
                <a:solidFill>
                  <a:schemeClr val="accent6">
                    <a:lumMod val="50000"/>
                  </a:schemeClr>
                </a:solidFill>
                <a:latin typeface="Californian FB" pitchFamily="18" charset="0"/>
              </a:rPr>
              <a:t>Remote hospitals can provide emergency and intensive care services</a:t>
            </a:r>
            <a:r>
              <a:rPr lang="en-US" sz="2400" b="1" dirty="0" smtClean="0">
                <a:solidFill>
                  <a:schemeClr val="accent6">
                    <a:lumMod val="50000"/>
                  </a:schemeClr>
                </a:solidFill>
                <a:latin typeface="Californian FB" pitchFamily="18" charset="0"/>
              </a:rPr>
              <a:t>.</a:t>
            </a:r>
          </a:p>
          <a:p>
            <a:pPr marL="0" indent="0" fontAlgn="base">
              <a:buNone/>
            </a:pPr>
            <a:r>
              <a:rPr lang="en-US" sz="2400" b="1" dirty="0" smtClean="0">
                <a:solidFill>
                  <a:schemeClr val="accent6">
                    <a:lumMod val="50000"/>
                  </a:schemeClr>
                </a:solidFill>
                <a:latin typeface="Californian FB" pitchFamily="18" charset="0"/>
              </a:rPr>
              <a:t>Telemedicine improves </a:t>
            </a:r>
            <a:r>
              <a:rPr lang="en-US" sz="2400" b="1" dirty="0">
                <a:solidFill>
                  <a:schemeClr val="accent6">
                    <a:lumMod val="50000"/>
                  </a:schemeClr>
                </a:solidFill>
                <a:latin typeface="Californian FB" pitchFamily="18" charset="0"/>
              </a:rPr>
              <a:t>health outcomes</a:t>
            </a:r>
            <a:r>
              <a:rPr lang="en-US" sz="2400" b="1" dirty="0" smtClean="0">
                <a:solidFill>
                  <a:schemeClr val="accent6">
                    <a:lumMod val="50000"/>
                  </a:schemeClr>
                </a:solidFill>
                <a:latin typeface="Californian FB" pitchFamily="18" charset="0"/>
              </a:rPr>
              <a:t>:</a:t>
            </a:r>
          </a:p>
          <a:p>
            <a:pPr fontAlgn="base"/>
            <a:r>
              <a:rPr lang="en-US" sz="2400" b="1" dirty="0" smtClean="0">
                <a:solidFill>
                  <a:schemeClr val="accent6">
                    <a:lumMod val="50000"/>
                  </a:schemeClr>
                </a:solidFill>
                <a:latin typeface="Californian FB" pitchFamily="18" charset="0"/>
              </a:rPr>
              <a:t>Patients </a:t>
            </a:r>
            <a:r>
              <a:rPr lang="en-US" sz="2400" b="1" dirty="0">
                <a:solidFill>
                  <a:schemeClr val="accent6">
                    <a:lumMod val="50000"/>
                  </a:schemeClr>
                </a:solidFill>
                <a:latin typeface="Californian FB" pitchFamily="18" charset="0"/>
              </a:rPr>
              <a:t>diagnosed and treated earlier often have improved outcomes and less costly treatments.</a:t>
            </a:r>
          </a:p>
          <a:p>
            <a:pPr fontAlgn="base"/>
            <a:r>
              <a:rPr lang="en-US" sz="2400" b="1" dirty="0">
                <a:solidFill>
                  <a:schemeClr val="accent6">
                    <a:lumMod val="50000"/>
                  </a:schemeClr>
                </a:solidFill>
                <a:latin typeface="Californian FB" pitchFamily="18" charset="0"/>
              </a:rPr>
              <a:t>Patients with </a:t>
            </a:r>
            <a:r>
              <a:rPr lang="en-US" sz="2400" b="1" dirty="0" smtClean="0">
                <a:solidFill>
                  <a:schemeClr val="accent6">
                    <a:lumMod val="50000"/>
                  </a:schemeClr>
                </a:solidFill>
                <a:latin typeface="Californian FB" pitchFamily="18" charset="0"/>
              </a:rPr>
              <a:t>Telemedicine supported </a:t>
            </a:r>
            <a:r>
              <a:rPr lang="en-US" sz="2400" b="1" dirty="0">
                <a:solidFill>
                  <a:schemeClr val="accent6">
                    <a:lumMod val="50000"/>
                  </a:schemeClr>
                </a:solidFill>
                <a:latin typeface="Californian FB" pitchFamily="18" charset="0"/>
              </a:rPr>
              <a:t>ICU’s have substantially reduced mortality rates, reduced complications, and reduced hospital stays</a:t>
            </a:r>
            <a:r>
              <a:rPr lang="en-US" sz="2400" b="1" dirty="0" smtClean="0">
                <a:solidFill>
                  <a:schemeClr val="accent6">
                    <a:lumMod val="50000"/>
                  </a:schemeClr>
                </a:solidFill>
                <a:latin typeface="Californian FB" pitchFamily="18" charset="0"/>
              </a:rPr>
              <a:t>.</a:t>
            </a:r>
            <a:endParaRPr lang="en-US" sz="2400" b="1" dirty="0">
              <a:solidFill>
                <a:schemeClr val="accent6">
                  <a:lumMod val="50000"/>
                </a:schemeClr>
              </a:solidFill>
              <a:latin typeface="Californian FB" pitchFamily="18"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 xmlns:p14="http://schemas.microsoft.com/office/powerpoint/2010/main" val="44284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1154955" y="2603500"/>
            <a:ext cx="10064030" cy="3416300"/>
          </a:xfrm>
        </p:spPr>
        <p:txBody>
          <a:bodyPr>
            <a:noAutofit/>
          </a:bodyPr>
          <a:lstStyle/>
          <a:p>
            <a:pPr marL="0" indent="0" fontAlgn="base">
              <a:buNone/>
            </a:pPr>
            <a:r>
              <a:rPr lang="en-US" sz="2400" b="1" dirty="0" smtClean="0">
                <a:solidFill>
                  <a:schemeClr val="accent6">
                    <a:lumMod val="50000"/>
                  </a:schemeClr>
                </a:solidFill>
                <a:latin typeface="Californian FB" pitchFamily="18" charset="0"/>
              </a:rPr>
              <a:t>Telemedicine </a:t>
            </a:r>
            <a:r>
              <a:rPr lang="en-US" sz="2400" b="1" dirty="0">
                <a:solidFill>
                  <a:schemeClr val="accent6">
                    <a:lumMod val="50000"/>
                  </a:schemeClr>
                </a:solidFill>
                <a:latin typeface="Californian FB" pitchFamily="18" charset="0"/>
              </a:rPr>
              <a:t>reduces healthcare costs</a:t>
            </a:r>
            <a:r>
              <a:rPr lang="en-US" sz="2400" b="1" dirty="0" smtClean="0">
                <a:solidFill>
                  <a:schemeClr val="accent6">
                    <a:lumMod val="50000"/>
                  </a:schemeClr>
                </a:solidFill>
                <a:latin typeface="Californian FB" pitchFamily="18" charset="0"/>
              </a:rPr>
              <a:t>:</a:t>
            </a:r>
          </a:p>
          <a:p>
            <a:pPr fontAlgn="base"/>
            <a:r>
              <a:rPr lang="en-US" sz="2400" b="1" dirty="0" smtClean="0">
                <a:solidFill>
                  <a:schemeClr val="accent6">
                    <a:lumMod val="50000"/>
                  </a:schemeClr>
                </a:solidFill>
                <a:latin typeface="Californian FB" pitchFamily="18" charset="0"/>
              </a:rPr>
              <a:t>Home </a:t>
            </a:r>
            <a:r>
              <a:rPr lang="en-US" sz="2400" b="1" dirty="0">
                <a:solidFill>
                  <a:schemeClr val="accent6">
                    <a:lumMod val="50000"/>
                  </a:schemeClr>
                </a:solidFill>
                <a:latin typeface="Californian FB" pitchFamily="18" charset="0"/>
              </a:rPr>
              <a:t>monitoring programs can reduce high cost hospital visits.</a:t>
            </a:r>
          </a:p>
          <a:p>
            <a:pPr fontAlgn="base"/>
            <a:r>
              <a:rPr lang="en-US" sz="2400" b="1" dirty="0">
                <a:solidFill>
                  <a:schemeClr val="accent6">
                    <a:lumMod val="50000"/>
                  </a:schemeClr>
                </a:solidFill>
                <a:latin typeface="Californian FB" pitchFamily="18" charset="0"/>
              </a:rPr>
              <a:t>High cost patient transfers for stroke and other emergencies are reduced</a:t>
            </a:r>
            <a:r>
              <a:rPr lang="en-US" sz="2400" b="1" dirty="0" smtClean="0">
                <a:solidFill>
                  <a:schemeClr val="accent6">
                    <a:lumMod val="50000"/>
                  </a:schemeClr>
                </a:solidFill>
                <a:latin typeface="Californian FB" pitchFamily="18" charset="0"/>
              </a:rPr>
              <a:t>.</a:t>
            </a:r>
          </a:p>
          <a:p>
            <a:pPr marL="0" indent="0" fontAlgn="base">
              <a:buNone/>
            </a:pPr>
            <a:r>
              <a:rPr lang="en-US" sz="2400" b="1" dirty="0" smtClean="0">
                <a:solidFill>
                  <a:schemeClr val="accent6">
                    <a:lumMod val="50000"/>
                  </a:schemeClr>
                </a:solidFill>
                <a:latin typeface="Californian FB" pitchFamily="18" charset="0"/>
              </a:rPr>
              <a:t>Telemedicine </a:t>
            </a:r>
            <a:r>
              <a:rPr lang="en-US" sz="2400" b="1" dirty="0">
                <a:solidFill>
                  <a:schemeClr val="accent6">
                    <a:lumMod val="50000"/>
                  </a:schemeClr>
                </a:solidFill>
                <a:latin typeface="Californian FB" pitchFamily="18" charset="0"/>
              </a:rPr>
              <a:t>supports clinical education programs</a:t>
            </a:r>
            <a:r>
              <a:rPr lang="en-US" sz="2400" b="1" dirty="0" smtClean="0">
                <a:solidFill>
                  <a:schemeClr val="accent6">
                    <a:lumMod val="50000"/>
                  </a:schemeClr>
                </a:solidFill>
                <a:latin typeface="Californian FB" pitchFamily="18" charset="0"/>
              </a:rPr>
              <a:t>:</a:t>
            </a:r>
          </a:p>
          <a:p>
            <a:pPr fontAlgn="base"/>
            <a:r>
              <a:rPr lang="en-US" sz="2400" b="1" dirty="0" smtClean="0">
                <a:solidFill>
                  <a:schemeClr val="accent6">
                    <a:lumMod val="50000"/>
                  </a:schemeClr>
                </a:solidFill>
                <a:latin typeface="Californian FB" pitchFamily="18" charset="0"/>
              </a:rPr>
              <a:t>Rural </a:t>
            </a:r>
            <a:r>
              <a:rPr lang="en-US" sz="2400" b="1" dirty="0">
                <a:solidFill>
                  <a:schemeClr val="accent6">
                    <a:lumMod val="50000"/>
                  </a:schemeClr>
                </a:solidFill>
                <a:latin typeface="Californian FB" pitchFamily="18" charset="0"/>
              </a:rPr>
              <a:t>clinicians can more easily obtain continuing education.</a:t>
            </a:r>
          </a:p>
          <a:p>
            <a:pPr fontAlgn="base"/>
            <a:r>
              <a:rPr lang="en-US" sz="2400" b="1" dirty="0">
                <a:solidFill>
                  <a:schemeClr val="accent6">
                    <a:lumMod val="50000"/>
                  </a:schemeClr>
                </a:solidFill>
                <a:latin typeface="Californian FB" pitchFamily="18" charset="0"/>
              </a:rPr>
              <a:t>Rural clinicians can more easily consult with specialists</a:t>
            </a:r>
            <a:r>
              <a:rPr lang="en-US" sz="2400" b="1" dirty="0" smtClean="0">
                <a:solidFill>
                  <a:schemeClr val="accent6">
                    <a:lumMod val="50000"/>
                  </a:schemeClr>
                </a:solidFill>
                <a:latin typeface="Californian FB" pitchFamily="18" charset="0"/>
              </a:rPr>
              <a:t>.</a:t>
            </a:r>
            <a:endParaRPr lang="en-US" sz="2400" b="1" dirty="0">
              <a:solidFill>
                <a:schemeClr val="accent6">
                  <a:lumMod val="50000"/>
                </a:schemeClr>
              </a:solidFill>
              <a:latin typeface="Californian FB" pitchFamily="18"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 xmlns:p14="http://schemas.microsoft.com/office/powerpoint/2010/main" val="2208335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
            </a:r>
            <a:b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br>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
            </a:r>
            <a:b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br>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Telemedicine in India</a:t>
            </a:r>
            <a:b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br>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
            </a:r>
            <a:b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b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3" name="Content Placeholder 2"/>
          <p:cNvSpPr>
            <a:spLocks noGrp="1"/>
          </p:cNvSpPr>
          <p:nvPr>
            <p:ph idx="1"/>
          </p:nvPr>
        </p:nvSpPr>
        <p:spPr>
          <a:xfrm>
            <a:off x="410308" y="2404207"/>
            <a:ext cx="11969261" cy="3720027"/>
          </a:xfrm>
        </p:spPr>
        <p:txBody>
          <a:bodyPr>
            <a:noAutofit/>
          </a:bodyPr>
          <a:lstStyle/>
          <a:p>
            <a:pPr>
              <a:buNone/>
            </a:pPr>
            <a:r>
              <a:rPr lang="en-IN" sz="2000" b="1" dirty="0" smtClean="0">
                <a:solidFill>
                  <a:schemeClr val="accent6">
                    <a:lumMod val="50000"/>
                  </a:schemeClr>
                </a:solidFill>
                <a:latin typeface="Californian FB" pitchFamily="18" charset="0"/>
              </a:rPr>
              <a:t>In Utopia, every citizen may have immediate access to the appropriate specialist for medical  consultation.</a:t>
            </a:r>
          </a:p>
          <a:p>
            <a:pPr>
              <a:buNone/>
            </a:pPr>
            <a:r>
              <a:rPr lang="en-IN" sz="2000" b="1" dirty="0" smtClean="0">
                <a:solidFill>
                  <a:schemeClr val="accent6">
                    <a:lumMod val="50000"/>
                  </a:schemeClr>
                </a:solidFill>
                <a:latin typeface="Californian FB" pitchFamily="18" charset="0"/>
              </a:rPr>
              <a:t>In the real world however, this cannot even be a dream. It is a fact of life that “All Men are equal, but</a:t>
            </a:r>
          </a:p>
          <a:p>
            <a:pPr>
              <a:buNone/>
            </a:pPr>
            <a:r>
              <a:rPr lang="en-IN" sz="2000" b="1" dirty="0" smtClean="0">
                <a:solidFill>
                  <a:schemeClr val="accent6">
                    <a:lumMod val="50000"/>
                  </a:schemeClr>
                </a:solidFill>
                <a:latin typeface="Californian FB" pitchFamily="18" charset="0"/>
              </a:rPr>
              <a:t>some are more equal than others.” We in India are at present, unable to provide even total primary</a:t>
            </a:r>
          </a:p>
          <a:p>
            <a:pPr>
              <a:buNone/>
            </a:pPr>
            <a:r>
              <a:rPr lang="en-IN" sz="2000" b="1" dirty="0" smtClean="0">
                <a:solidFill>
                  <a:schemeClr val="accent6">
                    <a:lumMod val="50000"/>
                  </a:schemeClr>
                </a:solidFill>
                <a:latin typeface="Californian FB" pitchFamily="18" charset="0"/>
              </a:rPr>
              <a:t>medical care in the rural areas. Secondary and tertiary medical care is not uniformly available even in</a:t>
            </a:r>
          </a:p>
          <a:p>
            <a:pPr>
              <a:buNone/>
            </a:pPr>
            <a:r>
              <a:rPr lang="en-IN" sz="2000" b="1" dirty="0" smtClean="0">
                <a:solidFill>
                  <a:schemeClr val="accent6">
                    <a:lumMod val="50000"/>
                  </a:schemeClr>
                </a:solidFill>
                <a:latin typeface="Californian FB" pitchFamily="18" charset="0"/>
              </a:rPr>
              <a:t>suburban and urban areas. Incentives to entice specialists to practise even in suburban areas have failed.</a:t>
            </a:r>
          </a:p>
          <a:p>
            <a:pPr>
              <a:buNone/>
            </a:pPr>
            <a:r>
              <a:rPr lang="en-IN" sz="2000" b="1" dirty="0" smtClean="0">
                <a:solidFill>
                  <a:schemeClr val="accent6">
                    <a:lumMod val="50000"/>
                  </a:schemeClr>
                </a:solidFill>
                <a:latin typeface="Californian FB" pitchFamily="18" charset="0"/>
              </a:rPr>
              <a:t>In contrast to the bleak scenario in healthcare, computer literacy is developing quickly in India.</a:t>
            </a:r>
          </a:p>
          <a:p>
            <a:pPr>
              <a:buNone/>
            </a:pPr>
            <a:r>
              <a:rPr lang="en-IN" sz="2000" b="1" dirty="0" smtClean="0">
                <a:solidFill>
                  <a:schemeClr val="accent6">
                    <a:lumMod val="50000"/>
                  </a:schemeClr>
                </a:solidFill>
                <a:latin typeface="Californian FB" pitchFamily="18" charset="0"/>
              </a:rPr>
              <a:t>Healthcare providers are now looking at Telemedicine as their newly found Avatar. Theoretically, it is far</a:t>
            </a:r>
          </a:p>
          <a:p>
            <a:pPr>
              <a:buNone/>
            </a:pPr>
            <a:r>
              <a:rPr lang="en-IN" sz="2000" b="1" dirty="0" smtClean="0">
                <a:solidFill>
                  <a:schemeClr val="accent6">
                    <a:lumMod val="50000"/>
                  </a:schemeClr>
                </a:solidFill>
                <a:latin typeface="Californian FB" pitchFamily="18" charset="0"/>
              </a:rPr>
              <a:t>easier to set up an excellent telecommunication infrastructure in suburban and rural India than to place</a:t>
            </a:r>
          </a:p>
          <a:p>
            <a:pPr>
              <a:buNone/>
            </a:pPr>
            <a:r>
              <a:rPr lang="en-IN" sz="2000" b="1" dirty="0" smtClean="0">
                <a:solidFill>
                  <a:schemeClr val="accent6">
                    <a:lumMod val="50000"/>
                  </a:schemeClr>
                </a:solidFill>
                <a:latin typeface="Californian FB" pitchFamily="18" charset="0"/>
              </a:rPr>
              <a:t>hundreds of medical specialists in these places. We have realized that the future of telecommunications</a:t>
            </a:r>
          </a:p>
          <a:p>
            <a:pPr>
              <a:buNone/>
            </a:pPr>
            <a:r>
              <a:rPr lang="en-IN" sz="2000" b="1" dirty="0" smtClean="0">
                <a:solidFill>
                  <a:schemeClr val="accent6">
                    <a:lumMod val="50000"/>
                  </a:schemeClr>
                </a:solidFill>
                <a:latin typeface="Californian FB" pitchFamily="18" charset="0"/>
              </a:rPr>
              <a:t>lies in satellite based technology and fibre optic cables.</a:t>
            </a:r>
            <a:endParaRPr lang="en-IN" sz="2000" b="1" dirty="0">
              <a:solidFill>
                <a:schemeClr val="accent6">
                  <a:lumMod val="50000"/>
                </a:schemeClr>
              </a:solidFill>
              <a:latin typeface="Californian FB" pitchFamily="18" charset="0"/>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 xmlns:p14="http://schemas.microsoft.com/office/powerpoint/2010/main" val="27240169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1244</TotalTime>
  <Words>1307</Words>
  <Application>Microsoft Office PowerPoint</Application>
  <PresentationFormat>Custom</PresentationFormat>
  <Paragraphs>143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Ion Boardroom</vt:lpstr>
      <vt:lpstr>E-Health Care System in Virtual Environment</vt:lpstr>
      <vt:lpstr>Under Guidance of :  Mr. Sangam Kumar Chaturvedi   (ICT&amp;S-02)      C-DAC, Kolkata </vt:lpstr>
      <vt:lpstr>Agenda</vt:lpstr>
      <vt:lpstr>Abstract</vt:lpstr>
      <vt:lpstr>Introduction</vt:lpstr>
      <vt:lpstr>What Is Telemedicine ?</vt:lpstr>
      <vt:lpstr>Why Telemedicine is important?</vt:lpstr>
      <vt:lpstr>(Contd.)…</vt:lpstr>
      <vt:lpstr>  Telemedicine in India  </vt:lpstr>
      <vt:lpstr> Technologies Used </vt:lpstr>
      <vt:lpstr>Requirement Specification</vt:lpstr>
      <vt:lpstr> Modules of E-Healthcare System </vt:lpstr>
      <vt:lpstr>Architecture</vt:lpstr>
      <vt:lpstr>Design and Block Diagram</vt:lpstr>
      <vt:lpstr>Slide 15</vt:lpstr>
      <vt:lpstr>(Contd.)…</vt:lpstr>
      <vt:lpstr>Data flow diagram </vt:lpstr>
      <vt:lpstr>Code Flow</vt:lpstr>
      <vt:lpstr>Testing</vt:lpstr>
      <vt:lpstr>Conclusion </vt:lpstr>
      <vt:lpstr>Future Work</vt:lpstr>
      <vt:lpstr>References</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Detection In Cloud Architecture</dc:title>
  <dc:creator>Manish Kumar Gupta</dc:creator>
  <cp:lastModifiedBy>HP</cp:lastModifiedBy>
  <cp:revision>243</cp:revision>
  <dcterms:created xsi:type="dcterms:W3CDTF">2015-11-13T14:12:30Z</dcterms:created>
  <dcterms:modified xsi:type="dcterms:W3CDTF">2017-07-26T06:22:16Z</dcterms:modified>
</cp:coreProperties>
</file>