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diagrams/layout1.xml" ContentType="application/vnd.openxmlformats-officedocument.drawingml.diagramLayout+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charts/chart1.xml" ContentType="application/vnd.openxmlformats-officedocument.drawingml.chart+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rawings/drawing1.xml" ContentType="application/vnd.openxmlformats-officedocument.drawingml.chartshape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diagrams/quickStyle1.xml" ContentType="application/vnd.openxmlformats-officedocument.drawingml.diagramStyle+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37.xml" ContentType="application/vnd.openxmlformats-officedocument.presentationml.tags+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handoutMasterIdLst>
    <p:handoutMasterId r:id="rId32"/>
  </p:handoutMasterIdLst>
  <p:sldIdLst>
    <p:sldId id="259" r:id="rId2"/>
    <p:sldId id="261" r:id="rId3"/>
    <p:sldId id="281" r:id="rId4"/>
    <p:sldId id="282" r:id="rId5"/>
    <p:sldId id="296" r:id="rId6"/>
    <p:sldId id="283" r:id="rId7"/>
    <p:sldId id="284" r:id="rId8"/>
    <p:sldId id="262" r:id="rId9"/>
    <p:sldId id="297" r:id="rId10"/>
    <p:sldId id="287" r:id="rId11"/>
    <p:sldId id="286" r:id="rId12"/>
    <p:sldId id="267" r:id="rId13"/>
    <p:sldId id="268" r:id="rId14"/>
    <p:sldId id="269" r:id="rId15"/>
    <p:sldId id="270" r:id="rId16"/>
    <p:sldId id="272" r:id="rId17"/>
    <p:sldId id="274" r:id="rId18"/>
    <p:sldId id="288" r:id="rId19"/>
    <p:sldId id="289" r:id="rId20"/>
    <p:sldId id="290" r:id="rId21"/>
    <p:sldId id="291" r:id="rId22"/>
    <p:sldId id="292" r:id="rId23"/>
    <p:sldId id="293" r:id="rId24"/>
    <p:sldId id="275" r:id="rId25"/>
    <p:sldId id="295" r:id="rId26"/>
    <p:sldId id="276" r:id="rId27"/>
    <p:sldId id="294" r:id="rId28"/>
    <p:sldId id="277" r:id="rId29"/>
    <p:sldId id="27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 id="281"/>
            <p14:sldId id="282"/>
            <p14:sldId id="283"/>
            <p14:sldId id="284"/>
            <p14:sldId id="262"/>
            <p14:sldId id="287"/>
          </p14:sldIdLst>
        </p14:section>
        <p14:section name="Topic 1" id="{6D9936A3-3945-4757-BC8B-B5C252D8E036}">
          <p14:sldIdLst>
            <p14:sldId id="286"/>
            <p14:sldId id="267"/>
          </p14:sldIdLst>
        </p14:section>
        <p14:section name="Sample Slides for Visuals" id="{BAB3A466-96C9-4230-9978-795378D75699}">
          <p14:sldIdLst>
            <p14:sldId id="268"/>
            <p14:sldId id="269"/>
            <p14:sldId id="270"/>
          </p14:sldIdLst>
        </p14:section>
        <p14:section name="Case Study" id="{8C0305C9-B152-4FBA-A789-FE1976D53990}">
          <p14:sldIdLst>
            <p14:sldId id="272"/>
            <p14:sldId id="274"/>
          </p14:sldIdLst>
        </p14:section>
        <p14:section name="Conclusion and Summary" id="{790CEF5B-569A-4C2F-BED5-750B08C0E5AD}">
          <p14:sldIdLst>
            <p14:sldId id="275"/>
            <p14:sldId id="276"/>
            <p14:sldId id="277"/>
          </p14:sldIdLst>
        </p14:section>
        <p14:section name="Appendix"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009ED6"/>
    <a:srgbClr val="003300"/>
  </p:clrMru>
  <p:extLst>
    <p:ext uri="{E76CE94A-603C-4142-B9EB-6D1370010A27}">
      <p14:discardImageEditData xmlns="" xmlns:p14="http://schemas.microsoft.com/office/powerpoint/2010/main" val="1"/>
    </p:ext>
    <p:ext uri="{D31A062A-798A-4329-ABDD-BBA856620510}">
      <p14:defaultImageDpi xmlns=""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174" autoAdjust="0"/>
    <p:restoredTop sz="83977" autoAdjust="0"/>
  </p:normalViewPr>
  <p:slideViewPr>
    <p:cSldViewPr>
      <p:cViewPr varScale="1">
        <p:scale>
          <a:sx n="62" d="100"/>
          <a:sy n="62" d="100"/>
        </p:scale>
        <p:origin x="-228" y="-7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Documents%20and%20Settings\RC\Local%20Settings\Temp\aa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lang="en-IN"/>
            </a:pPr>
            <a:r>
              <a:t>Cloud Storage Subscriber Numbers</a:t>
            </a:r>
          </a:p>
        </c:rich>
      </c:tx>
      <c:layout/>
    </c:title>
    <c:plotArea>
      <c:layout>
        <c:manualLayout>
          <c:layoutTarget val="inner"/>
          <c:xMode val="edge"/>
          <c:yMode val="edge"/>
          <c:x val="6.3541019528522244E-2"/>
          <c:y val="1.804144770152068E-2"/>
          <c:w val="0.82291157985985697"/>
          <c:h val="0.77957597872328044"/>
        </c:manualLayout>
      </c:layout>
      <c:lineChart>
        <c:grouping val="standard"/>
        <c:ser>
          <c:idx val="1"/>
          <c:order val="0"/>
          <c:tx>
            <c:strRef>
              <c:f>Sheet1!$B$1</c:f>
              <c:strCache>
                <c:ptCount val="1"/>
                <c:pt idx="0">
                  <c:v>Million</c:v>
                </c:pt>
              </c:strCache>
            </c:strRef>
          </c:tx>
          <c:dLbls>
            <c:txPr>
              <a:bodyPr/>
              <a:lstStyle/>
              <a:p>
                <a:pPr>
                  <a:defRPr lang="en-IN" sz="2000"/>
                </a:pPr>
                <a:endParaRPr lang="en-US"/>
              </a:p>
            </c:txPr>
            <c:showVal val="1"/>
          </c:dLbls>
          <c:cat>
            <c:numRef>
              <c:f>Sheet1!$A$2:$A$7</c:f>
              <c:numCache>
                <c:formatCode>General</c:formatCode>
                <c:ptCount val="6"/>
                <c:pt idx="0">
                  <c:v>2012</c:v>
                </c:pt>
                <c:pt idx="1">
                  <c:v>2013</c:v>
                </c:pt>
                <c:pt idx="2">
                  <c:v>2014</c:v>
                </c:pt>
                <c:pt idx="3">
                  <c:v>2015</c:v>
                </c:pt>
                <c:pt idx="4">
                  <c:v>2016</c:v>
                </c:pt>
                <c:pt idx="5">
                  <c:v>2017</c:v>
                </c:pt>
              </c:numCache>
            </c:numRef>
          </c:cat>
          <c:val>
            <c:numRef>
              <c:f>Sheet1!$B$2:$B$7</c:f>
              <c:numCache>
                <c:formatCode>General</c:formatCode>
                <c:ptCount val="6"/>
                <c:pt idx="0">
                  <c:v>500</c:v>
                </c:pt>
                <c:pt idx="1">
                  <c:v>625</c:v>
                </c:pt>
                <c:pt idx="2">
                  <c:v>700</c:v>
                </c:pt>
                <c:pt idx="3">
                  <c:v>810</c:v>
                </c:pt>
                <c:pt idx="4">
                  <c:v>1000</c:v>
                </c:pt>
                <c:pt idx="5">
                  <c:v>1300</c:v>
                </c:pt>
              </c:numCache>
            </c:numRef>
          </c:val>
        </c:ser>
        <c:marker val="1"/>
        <c:axId val="87104128"/>
        <c:axId val="87132032"/>
      </c:lineChart>
      <c:catAx>
        <c:axId val="87104128"/>
        <c:scaling>
          <c:orientation val="minMax"/>
        </c:scaling>
        <c:axPos val="b"/>
        <c:numFmt formatCode="General" sourceLinked="1"/>
        <c:tickLblPos val="nextTo"/>
        <c:txPr>
          <a:bodyPr/>
          <a:lstStyle/>
          <a:p>
            <a:pPr>
              <a:defRPr lang="en-IN" sz="2000"/>
            </a:pPr>
            <a:endParaRPr lang="en-US"/>
          </a:p>
        </c:txPr>
        <c:crossAx val="87132032"/>
        <c:crosses val="autoZero"/>
        <c:auto val="1"/>
        <c:lblAlgn val="ctr"/>
        <c:lblOffset val="100"/>
      </c:catAx>
      <c:valAx>
        <c:axId val="87132032"/>
        <c:scaling>
          <c:orientation val="minMax"/>
          <c:max val="1500"/>
          <c:min val="300"/>
        </c:scaling>
        <c:axPos val="l"/>
        <c:majorGridlines/>
        <c:numFmt formatCode="General" sourceLinked="1"/>
        <c:tickLblPos val="nextTo"/>
        <c:spPr>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c:spPr>
        <c:txPr>
          <a:bodyPr/>
          <a:lstStyle/>
          <a:p>
            <a:pPr>
              <a:defRPr lang="en-IN" sz="2000"/>
            </a:pPr>
            <a:endParaRPr lang="en-US"/>
          </a:p>
        </c:txPr>
        <c:crossAx val="87104128"/>
        <c:crosses val="autoZero"/>
        <c:crossBetween val="between"/>
        <c:majorUnit val="300"/>
        <c:minorUnit val="100"/>
      </c:valAx>
    </c:plotArea>
    <c:legend>
      <c:legendPos val="r"/>
      <c:layout/>
      <c:txPr>
        <a:bodyPr/>
        <a:lstStyle/>
        <a:p>
          <a:pPr>
            <a:defRPr lang="en-IN" sz="2000"/>
          </a:pPr>
          <a:endParaRPr lang="en-US"/>
        </a:p>
      </c:txPr>
    </c:legend>
    <c:plotVisOnly val="1"/>
    <c:dispBlanksAs val="gap"/>
  </c:chart>
  <c:sp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rgbClr val="EEECE1">
          <a:lumMod val="25000"/>
          <a:alpha val="76000"/>
        </a:srgbClr>
      </a:solidFill>
    </a:ln>
    <a:effectLst>
      <a:outerShdw blurRad="50800" dist="50800" dir="5400000" algn="ctr" rotWithShape="0">
        <a:schemeClr val="accent2">
          <a:lumMod val="40000"/>
          <a:lumOff val="60000"/>
        </a:schemeClr>
      </a:outerShdw>
    </a:effectLst>
  </c:spPr>
  <c:externalData r:id="rId1"/>
  <c:userShapes r:id="rId2"/>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dirty="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3200" dirty="0" smtClean="0">
              <a:effectLst>
                <a:outerShdw blurRad="38100" dist="38100" dir="2700000" algn="tl">
                  <a:srgbClr val="000000">
                    <a:alpha val="43137"/>
                  </a:srgbClr>
                </a:outerShdw>
              </a:effectLst>
            </a:rPr>
            <a:t>Explore Cloud Computing and how it can be used for providing library services</a:t>
          </a:r>
          <a:endParaRPr lang="en-US"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4400" smtClean="0"/>
            <a:t>3</a:t>
          </a:r>
          <a:endParaRPr lang="en-US" sz="44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3200" dirty="0" smtClean="0">
              <a:effectLst>
                <a:outerShdw blurRad="38100" dist="38100" dir="2700000" algn="tl">
                  <a:srgbClr val="000000">
                    <a:alpha val="43137"/>
                  </a:srgbClr>
                </a:outerShdw>
              </a:effectLst>
            </a:rPr>
            <a:t>Pros and Cons of Cloud Computing</a:t>
          </a:r>
          <a:endParaRPr lang="en-US" sz="32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3200" dirty="0" smtClean="0">
              <a:effectLst>
                <a:outerShdw blurRad="38100" dist="38100" dir="2700000" algn="tl">
                  <a:srgbClr val="000000">
                    <a:alpha val="43137"/>
                  </a:srgbClr>
                </a:outerShdw>
              </a:effectLst>
            </a:rPr>
            <a:t>Just make you familiar with Cloud Computing  and its Services</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3" custScaleX="184109" custScaleY="133814"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3" custScaleX="489793" custScaleY="158344">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3" custScaleY="98531">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3" custScaleX="259632" custScaleY="120379">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3" custScaleY="88661">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en-US"/>
        </a:p>
      </dgm:t>
    </dgm:pt>
  </dgm:ptLst>
  <dgm:cxnLst>
    <dgm:cxn modelId="{5417F3DF-8CAE-4E6C-ADBB-ED6F50084B8E}" type="presOf" srcId="{D1776C8F-2B10-4075-8DF7-7F65AB725ED5}" destId="{F5034101-5B7D-4FE7-B47A-5A48CF39606B}" srcOrd="0" destOrd="0" presId="urn:microsoft.com/office/officeart/2005/8/layout/vList5"/>
    <dgm:cxn modelId="{7077B78D-FCDC-4519-8416-DC357ACD5043}" srcId="{F6FEADD9-F67D-41F5-BA4C-3C84956E7F46}" destId="{D1776C8F-2B10-4075-8DF7-7F65AB725ED5}" srcOrd="2" destOrd="0" parTransId="{7291E740-3E17-41B3-99D3-1D67AE37CC3F}" sibTransId="{88B75C29-8054-417D-BCE3-878A55118F6D}"/>
    <dgm:cxn modelId="{3D887057-7E91-45EF-8E4B-3006C2DFECB4}" type="presOf" srcId="{6BE4E373-0656-4EDC-821E-BE09C952B1F6}" destId="{C7C3E6FD-D83F-4BDA-907E-B5EE041DA931}"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D12F37E-DF42-400C-B5B5-A8FAF49EC0EC}" type="presOf" srcId="{1E4D3931-0DBD-4211-A24A-6AF364284B1E}" destId="{D54B1729-BC98-42C1-9C6C-D65DCBA4358F}"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B8AF1086-D7BE-446F-9133-738B599E9A7D}" srcId="{F6FEADD9-F67D-41F5-BA4C-3C84956E7F46}" destId="{AA046201-5C4D-445E-BF0B-5C6D2B0A1945}" srcOrd="1" destOrd="0" parTransId="{FE92FC33-5E0F-4302-9E80-A69E8ACDDE56}" sibTransId="{40767EFF-7D52-4469-ACEE-7D28E67337E2}"/>
    <dgm:cxn modelId="{9071FB3B-D26B-4384-BD1A-80C12C62D02C}" srcId="{AA046201-5C4D-445E-BF0B-5C6D2B0A1945}" destId="{C59269D0-92A5-481C-BA64-727AFB0DD545}" srcOrd="0" destOrd="0" parTransId="{312CC84D-092F-422A-AA24-A4619DBBB7BE}" sibTransId="{266DE8E8-1339-41C4-B9A7-6148496C7FA9}"/>
    <dgm:cxn modelId="{B6416E04-E5DE-46CA-AD27-47EBE280D636}" type="presOf" srcId="{C59269D0-92A5-481C-BA64-727AFB0DD545}" destId="{B37A5355-225B-4C6F-AED7-6C620F99EECC}" srcOrd="0" destOrd="0" presId="urn:microsoft.com/office/officeart/2005/8/layout/vList5"/>
    <dgm:cxn modelId="{119690D4-400B-468B-8BA0-5C9C9E2AFEAF}" srcId="{D1776C8F-2B10-4075-8DF7-7F65AB725ED5}" destId="{6BE4E373-0656-4EDC-821E-BE09C952B1F6}" srcOrd="0" destOrd="0" parTransId="{34218063-BF94-4304-99BD-B3F7BA4D3C8F}" sibTransId="{E17B9BF1-2948-497F-8EC7-3BF734D839DB}"/>
    <dgm:cxn modelId="{9A0DCB65-9DCB-4972-9768-1762E4116F3C}" type="presOf" srcId="{74EE5CD8-078F-4590-BF9C-A341A294A016}" destId="{7E429971-BC57-430F-BB25-C0574E5E39E3}" srcOrd="0" destOrd="0" presId="urn:microsoft.com/office/officeart/2005/8/layout/vList5"/>
    <dgm:cxn modelId="{DBCA7E61-D822-40A0-A27A-D7E092386A0B}" type="presOf" srcId="{F6FEADD9-F67D-41F5-BA4C-3C84956E7F46}" destId="{AAE7A1E6-6847-453D-B55B-8A82BF138C1D}"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0.51376</cdr:x>
      <cdr:y>0.16176</cdr:y>
    </cdr:from>
    <cdr:to>
      <cdr:x>0.67834</cdr:x>
      <cdr:y>0.22387</cdr:y>
    </cdr:to>
    <cdr:sp macro="" textlink="">
      <cdr:nvSpPr>
        <cdr:cNvPr id="7" name="TextBox 6"/>
        <cdr:cNvSpPr txBox="1"/>
      </cdr:nvSpPr>
      <cdr:spPr>
        <a:xfrm xmlns:a="http://schemas.openxmlformats.org/drawingml/2006/main">
          <a:off x="4267200" y="838201"/>
          <a:ext cx="1366969" cy="321829"/>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1800" b="1" i="1" dirty="0">
              <a:solidFill>
                <a:srgbClr val="FFFF00"/>
              </a:solidFill>
            </a:rPr>
            <a:t>Forecast</a:t>
          </a:r>
        </a:p>
      </cdr:txBody>
    </cdr:sp>
  </cdr:relSizeAnchor>
  <cdr:relSizeAnchor xmlns:cdr="http://schemas.openxmlformats.org/drawingml/2006/chartDrawing">
    <cdr:from>
      <cdr:x>0</cdr:x>
      <cdr:y>0.92647</cdr:y>
    </cdr:from>
    <cdr:to>
      <cdr:x>0.9375</cdr:x>
      <cdr:y>1</cdr:y>
    </cdr:to>
    <cdr:sp macro="" textlink="">
      <cdr:nvSpPr>
        <cdr:cNvPr id="8" name="TextBox 7"/>
        <cdr:cNvSpPr txBox="1"/>
      </cdr:nvSpPr>
      <cdr:spPr>
        <a:xfrm xmlns:a="http://schemas.openxmlformats.org/drawingml/2006/main">
          <a:off x="0" y="4800599"/>
          <a:ext cx="7786687" cy="381001"/>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2000" dirty="0"/>
            <a:t>Source: Institute of Engineering and Technology, IHS 	</a:t>
          </a:r>
          <a:r>
            <a:rPr lang="en-US" sz="2000" dirty="0" smtClean="0"/>
            <a:t>       ©</a:t>
          </a:r>
          <a:r>
            <a:rPr lang="en-US" sz="2000" baseline="0" dirty="0" smtClean="0"/>
            <a:t> </a:t>
          </a:r>
          <a:r>
            <a:rPr lang="en-US" sz="2000" baseline="0" dirty="0"/>
            <a:t>Graphic News</a:t>
          </a:r>
          <a:endParaRPr lang="en-US" sz="2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3/18/2013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 xmlns:p14="http://schemas.microsoft.com/office/powerpoint/2010/main" val="2225084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3/18/2013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 xmlns:p14="http://schemas.microsoft.com/office/powerpoint/2010/main" val="370138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slides to each topic section as necessary, including slides with tables, graphs, and images. </a:t>
            </a:r>
          </a:p>
          <a:p>
            <a:r>
              <a:rPr lang="en-US" dirty="0" smtClean="0"/>
              <a:t>See next section for sample</a:t>
            </a:r>
            <a:r>
              <a:rPr lang="en-US" baseline="0" dirty="0" smtClean="0"/>
              <a:t> </a:t>
            </a:r>
            <a:r>
              <a:rPr lang="en-US" dirty="0" smtClean="0"/>
              <a:t>table,</a:t>
            </a:r>
            <a:r>
              <a:rPr lang="en-US" baseline="0" dirty="0" smtClean="0"/>
              <a:t> graph, image, and video layouts. </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Keep it brief. Make your text as brief as possible to maintain a larger font size.</a:t>
            </a:r>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en-US" smtClean="0"/>
              <a:t>Microsoft </a:t>
            </a:r>
            <a:r>
              <a:rPr lang="en-US" b="1" smtClean="0"/>
              <a:t>Engineering Excellence</a:t>
            </a:r>
            <a:endParaRPr lang="en-US" smtClean="0"/>
          </a:p>
        </p:txBody>
      </p:sp>
      <p:sp>
        <p:nvSpPr>
          <p:cNvPr id="46083" name="Rectangle 25"/>
          <p:cNvSpPr>
            <a:spLocks noGrp="1" noChangeArrowheads="1"/>
          </p:cNvSpPr>
          <p:nvPr>
            <p:ph type="ftr" sz="quarter" idx="4"/>
          </p:nvPr>
        </p:nvSpPr>
        <p:spPr>
          <a:noFill/>
        </p:spPr>
        <p:txBody>
          <a:bodyPr/>
          <a:lstStyle/>
          <a:p>
            <a:r>
              <a:rPr lang="en-US" smtClean="0"/>
              <a:t>Microsoft Confidential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en-US" smtClean="0"/>
              <a:pPr/>
              <a:t>14</a:t>
            </a:fld>
            <a:endParaRPr lang="en-US"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en-US" smtClean="0"/>
              <a:t>Microsoft </a:t>
            </a:r>
            <a:r>
              <a:rPr lang="en-US" b="1" smtClean="0"/>
              <a:t>Engineering Excellence</a:t>
            </a:r>
            <a:endParaRPr lang="en-US" smtClean="0"/>
          </a:p>
        </p:txBody>
      </p:sp>
      <p:sp>
        <p:nvSpPr>
          <p:cNvPr id="47107" name="Rectangle 25"/>
          <p:cNvSpPr>
            <a:spLocks noGrp="1" noChangeArrowheads="1"/>
          </p:cNvSpPr>
          <p:nvPr>
            <p:ph type="ftr" sz="quarter" idx="4"/>
          </p:nvPr>
        </p:nvSpPr>
        <p:spPr>
          <a:noFill/>
        </p:spPr>
        <p:txBody>
          <a:bodyPr/>
          <a:lstStyle/>
          <a:p>
            <a:r>
              <a:rPr lang="en-US" smtClean="0"/>
              <a:t>Microsoft Confidential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en-US" smtClean="0"/>
              <a:pPr/>
              <a:t>15</a:t>
            </a:fld>
            <a:endParaRPr lang="en-US"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dirty="0" smtClean="0"/>
              <a:t>If there is relevant</a:t>
            </a:r>
            <a:r>
              <a:rPr lang="en-US" baseline="0" dirty="0" smtClean="0"/>
              <a:t> video content, such as a case study video, demo of a product, or other training materials, include it in the presentation as well. </a:t>
            </a:r>
            <a:endParaRPr lang="en-US" dirty="0" smtClean="0"/>
          </a:p>
          <a:p>
            <a:pPr>
              <a:lnSpc>
                <a:spcPct val="80000"/>
              </a:lnSpc>
              <a:buFontTx/>
              <a:buNone/>
            </a:pP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case study or</a:t>
            </a:r>
            <a:r>
              <a:rPr lang="en-US" baseline="0" dirty="0" smtClean="0"/>
              <a:t> class simulation to encourage discussion and apply lessons.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outcomes of the case study or class simulation.</a:t>
            </a:r>
          </a:p>
          <a:p>
            <a:r>
              <a:rPr lang="en-US" baseline="0" dirty="0" smtClean="0"/>
              <a:t>Cover best practices.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outcomes of the case study or class simulation.</a:t>
            </a:r>
          </a:p>
          <a:p>
            <a:r>
              <a:rPr lang="en-US" baseline="0" dirty="0" smtClean="0"/>
              <a:t>Cover best practices.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outcomes of the case study or class simulation.</a:t>
            </a:r>
          </a:p>
          <a:p>
            <a:r>
              <a:rPr lang="en-US" baseline="0" dirty="0" smtClean="0"/>
              <a:t>Cover best practices.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outcomes of the case study or class simulation.</a:t>
            </a:r>
          </a:p>
          <a:p>
            <a:r>
              <a:rPr lang="en-US" baseline="0" dirty="0" smtClean="0"/>
              <a:t>Cover best practices.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outcomes of the case study or class simulation.</a:t>
            </a:r>
          </a:p>
          <a:p>
            <a:r>
              <a:rPr lang="en-US" baseline="0" dirty="0" smtClean="0"/>
              <a:t>Cover best practices.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outcomes of the case study or class simulation.</a:t>
            </a:r>
          </a:p>
          <a:p>
            <a:r>
              <a:rPr lang="en-US" baseline="0" dirty="0" smtClean="0"/>
              <a:t>Cover best practices.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outcomes of the case study or class simulation.</a:t>
            </a:r>
          </a:p>
          <a:p>
            <a:r>
              <a:rPr lang="en-US" baseline="0" dirty="0" smtClean="0"/>
              <a:t>Cover best practices.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26</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27</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28</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29</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dirty="0" smtClean="0"/>
              <a:t>This is another option</a:t>
            </a:r>
            <a:r>
              <a:rPr lang="en-US" sz="1200" baseline="0" dirty="0" smtClean="0"/>
              <a:t> for an Overview slide.</a:t>
            </a:r>
            <a:endParaRPr lang="en-US" sz="1200" dirty="0" smtClean="0"/>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73100" y="1497013"/>
            <a:ext cx="397510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937760" y="1497013"/>
            <a:ext cx="397764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3/18/2013</a:t>
            </a:fld>
            <a:endParaRPr lang="en-US" dirty="0"/>
          </a:p>
        </p:txBody>
      </p:sp>
      <p:sp>
        <p:nvSpPr>
          <p:cNvPr id="6" name="Footer Placeholder 4"/>
          <p:cNvSpPr>
            <a:spLocks noGrp="1"/>
          </p:cNvSpPr>
          <p:nvPr>
            <p:ph type="ftr" sz="quarter" idx="11"/>
          </p:nvPr>
        </p:nvSpPr>
        <p:spPr>
          <a:xfrm>
            <a:off x="3352800" y="6356350"/>
            <a:ext cx="2895600" cy="365125"/>
          </a:xfrm>
        </p:spPr>
        <p:txBody>
          <a:bodyPr/>
          <a:lstStyle/>
          <a:p>
            <a:endParaRPr lang="en-US" dirty="0"/>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3/18/2013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3/18/2013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3/18/2013</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3/18/2013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3/18/2013</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0.xml"/><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slideLayout" Target="../slideLayouts/slideLayout3.xml"/><Relationship Id="rId7"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chart" Target="../charts/chart1.xml"/><Relationship Id="rId5" Type="http://schemas.openxmlformats.org/officeDocument/2006/relationships/notesSlide" Target="../notesSlides/notesSlide14.xml"/><Relationship Id="rId4"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6.jpeg"/><Relationship Id="rId5" Type="http://schemas.openxmlformats.org/officeDocument/2006/relationships/notesSlide" Target="../notesSlides/notesSlide15.xml"/><Relationship Id="rId4"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8.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9.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30.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25.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notesSlide" Target="../notesSlides/notesSlide26.xml"/><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notesSlide" Target="../notesSlides/notesSlide27.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9.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828800" y="1143000"/>
            <a:ext cx="6180224" cy="1905000"/>
          </a:xfrm>
        </p:spPr>
        <p:txBody>
          <a:bodyPr>
            <a:noAutofit/>
          </a:bodyPr>
          <a:lstStyle/>
          <a:p>
            <a:pPr algn="ctr"/>
            <a:r>
              <a:rPr lang="en-US" dirty="0" smtClean="0">
                <a:latin typeface="+mn-lt"/>
              </a:rPr>
              <a:t>ACADEMIC LIBRARIES </a:t>
            </a:r>
            <a:br>
              <a:rPr lang="en-US" dirty="0" smtClean="0">
                <a:latin typeface="+mn-lt"/>
              </a:rPr>
            </a:br>
            <a:r>
              <a:rPr lang="en-US" dirty="0" smtClean="0">
                <a:latin typeface="+mn-lt"/>
              </a:rPr>
              <a:t>AND </a:t>
            </a:r>
            <a:br>
              <a:rPr lang="en-US" dirty="0" smtClean="0">
                <a:latin typeface="+mn-lt"/>
              </a:rPr>
            </a:br>
            <a:r>
              <a:rPr lang="en-US" dirty="0" smtClean="0">
                <a:latin typeface="+mn-lt"/>
              </a:rPr>
              <a:t>CLOUD COMPUTING</a:t>
            </a:r>
            <a:endParaRPr lang="en-US" dirty="0">
              <a:latin typeface="+mn-lt"/>
            </a:endParaRPr>
          </a:p>
        </p:txBody>
      </p:sp>
      <p:sp>
        <p:nvSpPr>
          <p:cNvPr id="3" name="Subtitle 2"/>
          <p:cNvSpPr>
            <a:spLocks noGrp="1"/>
          </p:cNvSpPr>
          <p:nvPr>
            <p:ph type="subTitle" idx="1"/>
            <p:custDataLst>
              <p:tags r:id="rId3"/>
            </p:custDataLst>
          </p:nvPr>
        </p:nvSpPr>
        <p:spPr/>
        <p:txBody>
          <a:bodyPr>
            <a:normAutofit/>
          </a:bodyPr>
          <a:lstStyle/>
          <a:p>
            <a:r>
              <a:rPr lang="en-US" sz="2400" dirty="0" err="1" smtClean="0">
                <a:latin typeface="+mn-lt"/>
              </a:rPr>
              <a:t>Namrata</a:t>
            </a:r>
            <a:r>
              <a:rPr lang="en-US" sz="2400" dirty="0" smtClean="0">
                <a:latin typeface="+mn-lt"/>
              </a:rPr>
              <a:t> Joshi and </a:t>
            </a:r>
            <a:r>
              <a:rPr lang="en-US" sz="2400" dirty="0" err="1" smtClean="0">
                <a:latin typeface="+mn-lt"/>
              </a:rPr>
              <a:t>Saurabh</a:t>
            </a:r>
            <a:r>
              <a:rPr lang="en-US" sz="2400" dirty="0" smtClean="0">
                <a:latin typeface="+mn-lt"/>
              </a:rPr>
              <a:t> </a:t>
            </a:r>
            <a:r>
              <a:rPr lang="en-US" sz="2400" dirty="0" err="1" smtClean="0">
                <a:latin typeface="+mn-lt"/>
              </a:rPr>
              <a:t>Prajapati</a:t>
            </a:r>
            <a:endParaRPr lang="en-US" sz="2400" dirty="0" smtClean="0">
              <a:latin typeface="+mn-lt"/>
            </a:endParaRPr>
          </a:p>
          <a:p>
            <a:r>
              <a:rPr lang="en-US" sz="2400" dirty="0" smtClean="0">
                <a:latin typeface="+mn-lt"/>
              </a:rPr>
              <a:t>--- March, 2013</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nodeType="clickEffect">
                                  <p:stCondLst>
                                    <p:cond delay="0"/>
                                  </p:stCondLst>
                                  <p:iterate type="lt">
                                    <p:tmPct val="10000"/>
                                  </p:iterate>
                                  <p:childTnLst>
                                    <p:set>
                                      <p:cBhvr override="childStyle">
                                        <p:cTn id="6" dur="500" autoRev="1" fill="hold"/>
                                        <p:tgtEl>
                                          <p:spTgt spid="3">
                                            <p:txEl>
                                              <p:pRg st="0" end="0"/>
                                            </p:txEl>
                                          </p:spTgt>
                                        </p:tgtEl>
                                        <p:attrNameLst>
                                          <p:attrName>style.color</p:attrName>
                                        </p:attrNameLst>
                                      </p:cBhvr>
                                      <p:to>
                                        <p:clrVal>
                                          <a:schemeClr val="accent2"/>
                                        </p:clrVal>
                                      </p:to>
                                    </p:set>
                                    <p:set>
                                      <p:cBhvr>
                                        <p:cTn id="7" dur="500" autoRev="1" fill="hold"/>
                                        <p:tgtEl>
                                          <p:spTgt spid="3">
                                            <p:txEl>
                                              <p:pRg st="0" end="0"/>
                                            </p:txEl>
                                          </p:spTgt>
                                        </p:tgtEl>
                                        <p:attrNameLst>
                                          <p:attrName>fillcolor</p:attrName>
                                        </p:attrNameLst>
                                      </p:cBhvr>
                                      <p:to>
                                        <p:clrVal>
                                          <a:schemeClr val="accent2"/>
                                        </p:clrVal>
                                      </p:to>
                                    </p:set>
                                    <p:set>
                                      <p:cBhvr>
                                        <p:cTn id="8" dur="500" autoRev="1"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76200"/>
            <a:ext cx="8077200" cy="836832"/>
          </a:xfrm>
        </p:spPr>
        <p:txBody>
          <a:bodyPr/>
          <a:lstStyle/>
          <a:p>
            <a:r>
              <a:rPr lang="en-US" b="1" dirty="0" smtClean="0">
                <a:solidFill>
                  <a:schemeClr val="tx2"/>
                </a:solidFill>
              </a:rPr>
              <a:t>Continue…</a:t>
            </a:r>
            <a:endParaRPr lang="en-US" b="1" dirty="0">
              <a:solidFill>
                <a:schemeClr val="tx2"/>
              </a:solidFill>
            </a:endParaRPr>
          </a:p>
        </p:txBody>
      </p:sp>
      <p:sp>
        <p:nvSpPr>
          <p:cNvPr id="3" name="Content Placeholder 2"/>
          <p:cNvSpPr>
            <a:spLocks noGrp="1"/>
          </p:cNvSpPr>
          <p:nvPr>
            <p:ph sz="half" idx="1"/>
            <p:custDataLst>
              <p:tags r:id="rId3"/>
            </p:custDataLst>
          </p:nvPr>
        </p:nvSpPr>
        <p:spPr>
          <a:xfrm>
            <a:off x="533400" y="1295400"/>
            <a:ext cx="8534400" cy="5257800"/>
          </a:xfrm>
        </p:spPr>
        <p:txBody>
          <a:bodyPr>
            <a:normAutofit fontScale="92500" lnSpcReduction="20000"/>
          </a:bodyPr>
          <a:lstStyle/>
          <a:p>
            <a:pPr algn="just">
              <a:buFont typeface="Wingdings" pitchFamily="2" charset="2"/>
              <a:buChar char="§"/>
            </a:pPr>
            <a:r>
              <a:rPr lang="en-US" sz="3500" dirty="0" smtClean="0"/>
              <a:t>American multinational Computer Technology Company Dell is currently working on a project called “Ophelia”, a potentially game changing device that is essentially a virtual computer that can be accessed anywhere. Project Ophelia would allow a user to access their own computer and its applications on any connected devices.</a:t>
            </a:r>
          </a:p>
          <a:p>
            <a:pPr algn="just">
              <a:buFont typeface="Wingdings" pitchFamily="2" charset="2"/>
              <a:buChar char="§"/>
            </a:pPr>
            <a:r>
              <a:rPr lang="en-US" sz="3500" dirty="0" smtClean="0"/>
              <a:t>Simultaneously multiple users can use provided resources and services</a:t>
            </a:r>
          </a:p>
          <a:p>
            <a:pPr algn="just">
              <a:buFont typeface="Wingdings" pitchFamily="2" charset="2"/>
              <a:buChar char="§"/>
            </a:pPr>
            <a:r>
              <a:rPr lang="en-US" sz="3500" dirty="0" smtClean="0"/>
              <a:t>Constant performance that is monitored by the service provider</a:t>
            </a:r>
          </a:p>
          <a:p>
            <a:pPr>
              <a:buFont typeface="Wingdings" pitchFamily="2" charset="2"/>
              <a:buChar char="§"/>
            </a:pPr>
            <a:endParaRPr lang="en-US" sz="2500" dirty="0" smtClean="0"/>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839200" cy="3810000"/>
          </a:xfrm>
        </p:spPr>
        <p:txBody>
          <a:bodyPr>
            <a:noAutofit/>
          </a:bodyPr>
          <a:lstStyle/>
          <a:p>
            <a:pPr algn="just"/>
            <a:r>
              <a:rPr lang="en-US" sz="3600" dirty="0" smtClean="0">
                <a:latin typeface="+mn-lt"/>
              </a:rPr>
              <a:t>So Now, </a:t>
            </a:r>
            <a:r>
              <a:rPr sz="3600" smtClean="0">
                <a:latin typeface="+mn-lt"/>
              </a:rPr>
              <a:t>i</a:t>
            </a:r>
            <a:r>
              <a:rPr lang="en-US" sz="3600" dirty="0" smtClean="0">
                <a:latin typeface="+mn-lt"/>
              </a:rPr>
              <a:t>t </a:t>
            </a:r>
            <a:r>
              <a:rPr sz="3600" dirty="0" smtClean="0">
                <a:latin typeface="+mn-lt"/>
              </a:rPr>
              <a:t>i</a:t>
            </a:r>
            <a:r>
              <a:rPr lang="en-US" sz="3600" dirty="0" smtClean="0">
                <a:latin typeface="+mn-lt"/>
              </a:rPr>
              <a:t>s Time For Librarian to Concentrate on Providing Pro-active Services and Move From General Service to Personalize Information Services to the Users for </a:t>
            </a:r>
            <a:r>
              <a:rPr sz="3600" dirty="0" smtClean="0">
                <a:latin typeface="+mn-lt"/>
              </a:rPr>
              <a:t>t</a:t>
            </a:r>
            <a:r>
              <a:rPr lang="en-US" sz="3600" dirty="0" smtClean="0">
                <a:latin typeface="+mn-lt"/>
              </a:rPr>
              <a:t>he Benefit of Academic Community rather </a:t>
            </a:r>
            <a:r>
              <a:rPr sz="3600" dirty="0" smtClean="0">
                <a:latin typeface="+mn-lt"/>
              </a:rPr>
              <a:t>t</a:t>
            </a:r>
            <a:r>
              <a:rPr lang="en-US" sz="3600" dirty="0" err="1" smtClean="0">
                <a:latin typeface="+mn-lt"/>
              </a:rPr>
              <a:t>han</a:t>
            </a:r>
            <a:r>
              <a:rPr lang="en-US" sz="3600" dirty="0" smtClean="0">
                <a:latin typeface="+mn-lt"/>
              </a:rPr>
              <a:t> Hunting for Technology to Deliver the Services.</a:t>
            </a:r>
            <a:endParaRPr lang="en-US" sz="3600" dirty="0">
              <a:latin typeface="+mn-lt"/>
            </a:endParaRPr>
          </a:p>
        </p:txBody>
      </p:sp>
      <p:pic>
        <p:nvPicPr>
          <p:cNvPr id="23554" name="Picture 2" descr="https://encrypted-tbn3.gstatic.com/images?q=tbn:ANd9GcQ3m8BPINk2a63x4IbekrdGdmlYlUe-ie-AhAJJZRxYEeXRKHQkPQ"/>
          <p:cNvPicPr>
            <a:picLocks noChangeAspect="1" noChangeArrowheads="1"/>
          </p:cNvPicPr>
          <p:nvPr/>
        </p:nvPicPr>
        <p:blipFill>
          <a:blip r:embed="rId3"/>
          <a:srcRect/>
          <a:stretch>
            <a:fillRect/>
          </a:stretch>
        </p:blipFill>
        <p:spPr bwMode="auto">
          <a:xfrm>
            <a:off x="4601824" y="533400"/>
            <a:ext cx="3246776" cy="2160582"/>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41248" y="152400"/>
            <a:ext cx="5178552" cy="1143000"/>
          </a:xfrm>
        </p:spPr>
        <p:txBody>
          <a:bodyPr/>
          <a:lstStyle/>
          <a:p>
            <a:r>
              <a:rPr lang="en-US" b="1" dirty="0" smtClean="0">
                <a:solidFill>
                  <a:schemeClr val="tx2"/>
                </a:solidFill>
              </a:rPr>
              <a:t>Current Leaders</a:t>
            </a:r>
            <a:endParaRPr lang="en-US" b="1" dirty="0">
              <a:solidFill>
                <a:schemeClr val="tx2"/>
              </a:solidFill>
            </a:endParaRPr>
          </a:p>
        </p:txBody>
      </p:sp>
      <p:graphicFrame>
        <p:nvGraphicFramePr>
          <p:cNvPr id="7" name="Table 6"/>
          <p:cNvGraphicFramePr>
            <a:graphicFrameLocks noGrp="1"/>
          </p:cNvGraphicFramePr>
          <p:nvPr/>
        </p:nvGraphicFramePr>
        <p:xfrm>
          <a:off x="609601" y="1295400"/>
          <a:ext cx="6781800" cy="5257800"/>
        </p:xfrm>
        <a:graphic>
          <a:graphicData uri="http://schemas.openxmlformats.org/drawingml/2006/table">
            <a:tbl>
              <a:tblPr/>
              <a:tblGrid>
                <a:gridCol w="1291085"/>
                <a:gridCol w="146224"/>
                <a:gridCol w="1576325"/>
                <a:gridCol w="900757"/>
                <a:gridCol w="2867409"/>
              </a:tblGrid>
              <a:tr h="402100">
                <a:tc gridSpan="5">
                  <a:txBody>
                    <a:bodyPr/>
                    <a:lstStyle/>
                    <a:p>
                      <a:pPr marL="0" marR="0" algn="ctr">
                        <a:spcBef>
                          <a:spcPts val="0"/>
                        </a:spcBef>
                        <a:spcAft>
                          <a:spcPts val="0"/>
                        </a:spcAft>
                      </a:pPr>
                      <a:r>
                        <a:rPr lang="en-US" sz="1400" b="1" dirty="0">
                          <a:solidFill>
                            <a:srgbClr val="FFFFFF"/>
                          </a:solidFill>
                          <a:latin typeface="Times New Roman"/>
                          <a:ea typeface="Times New Roman"/>
                          <a:cs typeface="Times New Roman"/>
                        </a:rPr>
                        <a:t>Key Players in Cloud Computing Platforms (adapted from </a:t>
                      </a:r>
                      <a:r>
                        <a:rPr lang="en-US" sz="1400" b="1" dirty="0" err="1">
                          <a:solidFill>
                            <a:srgbClr val="FFFFFF"/>
                          </a:solidFill>
                          <a:latin typeface="Times New Roman"/>
                          <a:ea typeface="Times New Roman"/>
                          <a:cs typeface="Times New Roman"/>
                        </a:rPr>
                        <a:t>Lakshmanan</a:t>
                      </a:r>
                      <a:r>
                        <a:rPr lang="en-US" sz="1400" b="1" dirty="0">
                          <a:solidFill>
                            <a:srgbClr val="FFFFFF"/>
                          </a:solidFill>
                          <a:latin typeface="Times New Roman"/>
                          <a:ea typeface="Times New Roman"/>
                          <a:cs typeface="Times New Roman"/>
                        </a:rPr>
                        <a:t> (2009))</a:t>
                      </a:r>
                      <a:endParaRPr lang="en-US" sz="1400" dirty="0">
                        <a:latin typeface="Calibri"/>
                        <a:ea typeface="Times New Roman"/>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32603">
                <a:tc gridSpan="2">
                  <a:txBody>
                    <a:bodyPr/>
                    <a:lstStyle/>
                    <a:p>
                      <a:pPr marL="0" marR="0" algn="ctr">
                        <a:spcBef>
                          <a:spcPts val="0"/>
                        </a:spcBef>
                        <a:spcAft>
                          <a:spcPts val="0"/>
                        </a:spcAft>
                      </a:pPr>
                      <a:r>
                        <a:rPr lang="en-US" sz="1200" b="1" dirty="0">
                          <a:solidFill>
                            <a:srgbClr val="002060"/>
                          </a:solidFill>
                          <a:latin typeface="Arial" pitchFamily="34" charset="0"/>
                          <a:ea typeface="Times New Roman"/>
                          <a:cs typeface="Arial" pitchFamily="34" charset="0"/>
                        </a:rPr>
                        <a:t>Company</a:t>
                      </a:r>
                      <a:endParaRPr lang="en-US" sz="1100" dirty="0">
                        <a:solidFill>
                          <a:srgbClr val="002060"/>
                        </a:solidFill>
                        <a:latin typeface="Arial" pitchFamily="34" charset="0"/>
                        <a:ea typeface="Times New Roman"/>
                        <a:cs typeface="Arial" pitchFamily="34" charset="0"/>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hMerge="1">
                  <a:txBody>
                    <a:bodyPr/>
                    <a:lstStyle/>
                    <a:p>
                      <a:endParaRPr lang="en-US"/>
                    </a:p>
                  </a:txBody>
                  <a:tcPr/>
                </a:tc>
                <a:tc>
                  <a:txBody>
                    <a:bodyPr/>
                    <a:lstStyle/>
                    <a:p>
                      <a:pPr marL="0" marR="0" algn="ctr">
                        <a:spcBef>
                          <a:spcPts val="0"/>
                        </a:spcBef>
                        <a:spcAft>
                          <a:spcPts val="0"/>
                        </a:spcAft>
                      </a:pPr>
                      <a:r>
                        <a:rPr lang="en-US" sz="1200" dirty="0">
                          <a:solidFill>
                            <a:srgbClr val="002060"/>
                          </a:solidFill>
                          <a:latin typeface="Arial" pitchFamily="34" charset="0"/>
                          <a:ea typeface="Times New Roman"/>
                          <a:cs typeface="Arial" pitchFamily="34" charset="0"/>
                        </a:rPr>
                        <a:t>Cloud Computing Platform</a:t>
                      </a:r>
                      <a:endParaRPr lang="en-US" sz="1100" dirty="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gn="ctr">
                        <a:spcBef>
                          <a:spcPts val="0"/>
                        </a:spcBef>
                        <a:spcAft>
                          <a:spcPts val="0"/>
                        </a:spcAft>
                      </a:pPr>
                      <a:r>
                        <a:rPr lang="en-US" sz="1200">
                          <a:solidFill>
                            <a:srgbClr val="002060"/>
                          </a:solidFill>
                          <a:latin typeface="Arial" pitchFamily="34" charset="0"/>
                          <a:ea typeface="Times New Roman"/>
                          <a:cs typeface="Arial" pitchFamily="34" charset="0"/>
                        </a:rPr>
                        <a:t>Year of Launch</a:t>
                      </a:r>
                      <a:endParaRPr lang="en-US" sz="110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gn="ctr">
                        <a:spcBef>
                          <a:spcPts val="0"/>
                        </a:spcBef>
                        <a:spcAft>
                          <a:spcPts val="0"/>
                        </a:spcAft>
                      </a:pPr>
                      <a:r>
                        <a:rPr lang="en-US" sz="1200" dirty="0">
                          <a:solidFill>
                            <a:srgbClr val="002060"/>
                          </a:solidFill>
                          <a:latin typeface="Arial" pitchFamily="34" charset="0"/>
                          <a:ea typeface="Times New Roman"/>
                          <a:cs typeface="Arial" pitchFamily="34" charset="0"/>
                        </a:rPr>
                        <a:t>Key Offering</a:t>
                      </a:r>
                      <a:endParaRPr lang="en-US" sz="1100" dirty="0">
                        <a:solidFill>
                          <a:srgbClr val="002060"/>
                        </a:solidFill>
                        <a:latin typeface="Arial" pitchFamily="34" charset="0"/>
                        <a:ea typeface="Times New Roman"/>
                        <a:cs typeface="Arial" pitchFamily="34" charset="0"/>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402100">
                <a:tc gridSpan="2">
                  <a:txBody>
                    <a:bodyPr/>
                    <a:lstStyle/>
                    <a:p>
                      <a:pPr marL="0" marR="0" algn="just">
                        <a:spcBef>
                          <a:spcPts val="0"/>
                        </a:spcBef>
                        <a:spcAft>
                          <a:spcPts val="0"/>
                        </a:spcAft>
                      </a:pPr>
                      <a:endParaRPr lang="en-US" sz="1100" dirty="0">
                        <a:solidFill>
                          <a:srgbClr val="002060"/>
                        </a:solidFill>
                        <a:latin typeface="Arial" pitchFamily="34" charset="0"/>
                        <a:ea typeface="Times New Roman"/>
                        <a:cs typeface="Arial" pitchFamily="34" charset="0"/>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hMerge="1">
                  <a:txBody>
                    <a:bodyPr/>
                    <a:lstStyle/>
                    <a:p>
                      <a:endParaRPr lang="en-US"/>
                    </a:p>
                  </a:txBody>
                  <a:tcPr/>
                </a:tc>
                <a:tc>
                  <a:txBody>
                    <a:bodyPr/>
                    <a:lstStyle/>
                    <a:p>
                      <a:pPr marL="0" marR="0" algn="just">
                        <a:spcBef>
                          <a:spcPts val="0"/>
                        </a:spcBef>
                        <a:spcAft>
                          <a:spcPts val="0"/>
                        </a:spcAft>
                      </a:pPr>
                      <a:endParaRPr lang="en-US" sz="1200" dirty="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gn="just">
                        <a:spcBef>
                          <a:spcPts val="0"/>
                        </a:spcBef>
                        <a:spcAft>
                          <a:spcPts val="0"/>
                        </a:spcAft>
                      </a:pPr>
                      <a:endParaRPr lang="en-US" sz="1200" dirty="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gn="just">
                        <a:spcBef>
                          <a:spcPts val="0"/>
                        </a:spcBef>
                        <a:spcAft>
                          <a:spcPts val="0"/>
                        </a:spcAft>
                      </a:pPr>
                      <a:endParaRPr lang="en-US" sz="1200">
                        <a:solidFill>
                          <a:srgbClr val="002060"/>
                        </a:solidFill>
                        <a:latin typeface="Arial" pitchFamily="34" charset="0"/>
                        <a:ea typeface="Times New Roman"/>
                        <a:cs typeface="Arial" pitchFamily="34" charset="0"/>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804199">
                <a:tc gridSpan="2">
                  <a:txBody>
                    <a:bodyPr/>
                    <a:lstStyle/>
                    <a:p>
                      <a:pPr marL="0" marR="0" algn="just">
                        <a:spcBef>
                          <a:spcPts val="0"/>
                        </a:spcBef>
                        <a:spcAft>
                          <a:spcPts val="0"/>
                        </a:spcAft>
                      </a:pPr>
                      <a:r>
                        <a:rPr lang="en-US" sz="1200" b="1">
                          <a:solidFill>
                            <a:srgbClr val="002060"/>
                          </a:solidFill>
                          <a:latin typeface="Arial" pitchFamily="34" charset="0"/>
                          <a:ea typeface="Times New Roman"/>
                          <a:cs typeface="Arial" pitchFamily="34" charset="0"/>
                        </a:rPr>
                        <a:t>Amazon.com</a:t>
                      </a:r>
                      <a:endParaRPr lang="en-US" sz="1100">
                        <a:solidFill>
                          <a:srgbClr val="002060"/>
                        </a:solidFill>
                        <a:latin typeface="Arial" pitchFamily="34" charset="0"/>
                        <a:ea typeface="Times New Roman"/>
                        <a:cs typeface="Arial" pitchFamily="34" charset="0"/>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hMerge="1">
                  <a:txBody>
                    <a:bodyPr/>
                    <a:lstStyle/>
                    <a:p>
                      <a:endParaRPr lang="en-US"/>
                    </a:p>
                  </a:txBody>
                  <a:tcPr/>
                </a:tc>
                <a:tc>
                  <a:txBody>
                    <a:bodyPr/>
                    <a:lstStyle/>
                    <a:p>
                      <a:pPr marL="0" marR="0" algn="just">
                        <a:spcBef>
                          <a:spcPts val="0"/>
                        </a:spcBef>
                        <a:spcAft>
                          <a:spcPts val="0"/>
                        </a:spcAft>
                      </a:pPr>
                      <a:r>
                        <a:rPr lang="en-US" sz="1200" dirty="0">
                          <a:solidFill>
                            <a:srgbClr val="002060"/>
                          </a:solidFill>
                          <a:latin typeface="Arial" pitchFamily="34" charset="0"/>
                          <a:ea typeface="Times New Roman"/>
                          <a:cs typeface="Arial" pitchFamily="34" charset="0"/>
                        </a:rPr>
                        <a:t>AWS (Amazon Web Services)</a:t>
                      </a:r>
                      <a:endParaRPr lang="en-US" sz="1100" dirty="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gn="just">
                        <a:spcBef>
                          <a:spcPts val="0"/>
                        </a:spcBef>
                        <a:spcAft>
                          <a:spcPts val="0"/>
                        </a:spcAft>
                      </a:pPr>
                      <a:r>
                        <a:rPr lang="en-US" sz="1200" dirty="0">
                          <a:solidFill>
                            <a:srgbClr val="002060"/>
                          </a:solidFill>
                          <a:latin typeface="Arial" pitchFamily="34" charset="0"/>
                          <a:ea typeface="Times New Roman"/>
                          <a:cs typeface="Arial" pitchFamily="34" charset="0"/>
                        </a:rPr>
                        <a:t>2006</a:t>
                      </a:r>
                      <a:endParaRPr lang="en-US" sz="1100" dirty="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gn="just">
                        <a:spcBef>
                          <a:spcPts val="0"/>
                        </a:spcBef>
                        <a:spcAft>
                          <a:spcPts val="0"/>
                        </a:spcAft>
                      </a:pPr>
                      <a:r>
                        <a:rPr lang="en-US" sz="1200" dirty="0">
                          <a:solidFill>
                            <a:srgbClr val="002060"/>
                          </a:solidFill>
                          <a:latin typeface="Arial" pitchFamily="34" charset="0"/>
                          <a:ea typeface="Times New Roman"/>
                          <a:cs typeface="Arial" pitchFamily="34" charset="0"/>
                        </a:rPr>
                        <a:t>Infrastructure as a service (Storage Computing), Datasets and Content Distribution</a:t>
                      </a:r>
                      <a:endParaRPr lang="en-US" sz="1100" dirty="0">
                        <a:solidFill>
                          <a:srgbClr val="002060"/>
                        </a:solidFill>
                        <a:latin typeface="Arial" pitchFamily="34" charset="0"/>
                        <a:ea typeface="Times New Roman"/>
                        <a:cs typeface="Arial" pitchFamily="34" charset="0"/>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402100">
                <a:tc gridSpan="2">
                  <a:txBody>
                    <a:bodyPr/>
                    <a:lstStyle/>
                    <a:p>
                      <a:pPr marL="0" marR="0" algn="just">
                        <a:spcBef>
                          <a:spcPts val="0"/>
                        </a:spcBef>
                        <a:spcAft>
                          <a:spcPts val="0"/>
                        </a:spcAft>
                      </a:pPr>
                      <a:endParaRPr lang="en-US" sz="1100">
                        <a:solidFill>
                          <a:srgbClr val="002060"/>
                        </a:solidFill>
                        <a:latin typeface="Arial" pitchFamily="34" charset="0"/>
                        <a:ea typeface="Times New Roman"/>
                        <a:cs typeface="Arial" pitchFamily="34" charset="0"/>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hMerge="1">
                  <a:txBody>
                    <a:bodyPr/>
                    <a:lstStyle/>
                    <a:p>
                      <a:endParaRPr lang="en-US"/>
                    </a:p>
                  </a:txBody>
                  <a:tcPr/>
                </a:tc>
                <a:tc>
                  <a:txBody>
                    <a:bodyPr/>
                    <a:lstStyle/>
                    <a:p>
                      <a:pPr marL="0" marR="0" algn="just">
                        <a:spcBef>
                          <a:spcPts val="0"/>
                        </a:spcBef>
                        <a:spcAft>
                          <a:spcPts val="0"/>
                        </a:spcAft>
                      </a:pPr>
                      <a:endParaRPr lang="en-US" sz="120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gn="just">
                        <a:spcBef>
                          <a:spcPts val="0"/>
                        </a:spcBef>
                        <a:spcAft>
                          <a:spcPts val="0"/>
                        </a:spcAft>
                      </a:pPr>
                      <a:endParaRPr lang="en-US" sz="1200" dirty="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gn="just">
                        <a:spcBef>
                          <a:spcPts val="0"/>
                        </a:spcBef>
                        <a:spcAft>
                          <a:spcPts val="0"/>
                        </a:spcAft>
                      </a:pPr>
                      <a:endParaRPr lang="en-US" sz="1200" dirty="0">
                        <a:solidFill>
                          <a:srgbClr val="002060"/>
                        </a:solidFill>
                        <a:latin typeface="Arial" pitchFamily="34" charset="0"/>
                        <a:ea typeface="Times New Roman"/>
                        <a:cs typeface="Arial" pitchFamily="34" charset="0"/>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804199">
                <a:tc gridSpan="2">
                  <a:txBody>
                    <a:bodyPr/>
                    <a:lstStyle/>
                    <a:p>
                      <a:pPr marL="0" marR="0" algn="just">
                        <a:spcBef>
                          <a:spcPts val="0"/>
                        </a:spcBef>
                        <a:spcAft>
                          <a:spcPts val="0"/>
                        </a:spcAft>
                      </a:pPr>
                      <a:r>
                        <a:rPr lang="en-US" sz="1200" b="1">
                          <a:solidFill>
                            <a:srgbClr val="002060"/>
                          </a:solidFill>
                          <a:latin typeface="Arial" pitchFamily="34" charset="0"/>
                          <a:ea typeface="Times New Roman"/>
                          <a:cs typeface="Arial" pitchFamily="34" charset="0"/>
                        </a:rPr>
                        <a:t>Microsoft</a:t>
                      </a:r>
                      <a:endParaRPr lang="en-US" sz="1100">
                        <a:solidFill>
                          <a:srgbClr val="002060"/>
                        </a:solidFill>
                        <a:latin typeface="Arial" pitchFamily="34" charset="0"/>
                        <a:ea typeface="Times New Roman"/>
                        <a:cs typeface="Arial" pitchFamily="34" charset="0"/>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hMerge="1">
                  <a:txBody>
                    <a:bodyPr/>
                    <a:lstStyle/>
                    <a:p>
                      <a:endParaRPr lang="en-US"/>
                    </a:p>
                  </a:txBody>
                  <a:tcPr/>
                </a:tc>
                <a:tc>
                  <a:txBody>
                    <a:bodyPr/>
                    <a:lstStyle/>
                    <a:p>
                      <a:pPr marL="0" marR="0" algn="just">
                        <a:spcBef>
                          <a:spcPts val="0"/>
                        </a:spcBef>
                        <a:spcAft>
                          <a:spcPts val="0"/>
                        </a:spcAft>
                      </a:pPr>
                      <a:r>
                        <a:rPr lang="en-US" sz="1200">
                          <a:solidFill>
                            <a:srgbClr val="002060"/>
                          </a:solidFill>
                          <a:latin typeface="Arial" pitchFamily="34" charset="0"/>
                          <a:ea typeface="Times New Roman"/>
                          <a:cs typeface="Arial" pitchFamily="34" charset="0"/>
                        </a:rPr>
                        <a:t>Azure</a:t>
                      </a:r>
                      <a:endParaRPr lang="en-US" sz="110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gn="just">
                        <a:spcBef>
                          <a:spcPts val="0"/>
                        </a:spcBef>
                        <a:spcAft>
                          <a:spcPts val="0"/>
                        </a:spcAft>
                      </a:pPr>
                      <a:r>
                        <a:rPr lang="en-US" sz="1200" dirty="0">
                          <a:solidFill>
                            <a:srgbClr val="002060"/>
                          </a:solidFill>
                          <a:latin typeface="Arial" pitchFamily="34" charset="0"/>
                          <a:ea typeface="Times New Roman"/>
                          <a:cs typeface="Arial" pitchFamily="34" charset="0"/>
                        </a:rPr>
                        <a:t>2009</a:t>
                      </a:r>
                      <a:endParaRPr lang="en-US" sz="1100" dirty="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gn="just">
                        <a:spcBef>
                          <a:spcPts val="0"/>
                        </a:spcBef>
                        <a:spcAft>
                          <a:spcPts val="0"/>
                        </a:spcAft>
                      </a:pPr>
                      <a:r>
                        <a:rPr lang="en-US" sz="1200" dirty="0">
                          <a:solidFill>
                            <a:srgbClr val="002060"/>
                          </a:solidFill>
                          <a:latin typeface="Arial" pitchFamily="34" charset="0"/>
                          <a:ea typeface="Times New Roman"/>
                          <a:cs typeface="Arial" pitchFamily="34" charset="0"/>
                        </a:rPr>
                        <a:t>Application platform as a service (</a:t>
                      </a:r>
                      <a:r>
                        <a:rPr lang="en-US" sz="1200" dirty="0" err="1">
                          <a:solidFill>
                            <a:srgbClr val="002060"/>
                          </a:solidFill>
                          <a:latin typeface="Arial" pitchFamily="34" charset="0"/>
                          <a:ea typeface="Times New Roman"/>
                          <a:cs typeface="Arial" pitchFamily="34" charset="0"/>
                        </a:rPr>
                        <a:t>.Net</a:t>
                      </a:r>
                      <a:r>
                        <a:rPr lang="en-US" sz="1200" dirty="0">
                          <a:solidFill>
                            <a:srgbClr val="002060"/>
                          </a:solidFill>
                          <a:latin typeface="Arial" pitchFamily="34" charset="0"/>
                          <a:ea typeface="Times New Roman"/>
                          <a:cs typeface="Arial" pitchFamily="34" charset="0"/>
                        </a:rPr>
                        <a:t>, SQL data services )</a:t>
                      </a:r>
                      <a:endParaRPr lang="en-US" sz="1100" dirty="0">
                        <a:solidFill>
                          <a:srgbClr val="002060"/>
                        </a:solidFill>
                        <a:latin typeface="Arial" pitchFamily="34" charset="0"/>
                        <a:ea typeface="Times New Roman"/>
                        <a:cs typeface="Arial" pitchFamily="34" charset="0"/>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402100">
                <a:tc gridSpan="2">
                  <a:txBody>
                    <a:bodyPr/>
                    <a:lstStyle/>
                    <a:p>
                      <a:pPr marL="0" marR="0" algn="just">
                        <a:spcBef>
                          <a:spcPts val="0"/>
                        </a:spcBef>
                        <a:spcAft>
                          <a:spcPts val="0"/>
                        </a:spcAft>
                      </a:pPr>
                      <a:endParaRPr lang="en-US" sz="1100">
                        <a:solidFill>
                          <a:srgbClr val="002060"/>
                        </a:solidFill>
                        <a:latin typeface="Arial" pitchFamily="34" charset="0"/>
                        <a:ea typeface="Times New Roman"/>
                        <a:cs typeface="Arial" pitchFamily="34" charset="0"/>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hMerge="1">
                  <a:txBody>
                    <a:bodyPr/>
                    <a:lstStyle/>
                    <a:p>
                      <a:endParaRPr lang="en-US"/>
                    </a:p>
                  </a:txBody>
                  <a:tcPr/>
                </a:tc>
                <a:tc>
                  <a:txBody>
                    <a:bodyPr/>
                    <a:lstStyle/>
                    <a:p>
                      <a:pPr marL="0" marR="0" algn="just">
                        <a:spcBef>
                          <a:spcPts val="0"/>
                        </a:spcBef>
                        <a:spcAft>
                          <a:spcPts val="0"/>
                        </a:spcAft>
                      </a:pPr>
                      <a:endParaRPr lang="en-US" sz="120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gn="just">
                        <a:spcBef>
                          <a:spcPts val="0"/>
                        </a:spcBef>
                        <a:spcAft>
                          <a:spcPts val="0"/>
                        </a:spcAft>
                      </a:pPr>
                      <a:endParaRPr lang="en-US" sz="120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gn="just">
                        <a:spcBef>
                          <a:spcPts val="0"/>
                        </a:spcBef>
                        <a:spcAft>
                          <a:spcPts val="0"/>
                        </a:spcAft>
                      </a:pPr>
                      <a:endParaRPr lang="en-US" sz="1200" dirty="0">
                        <a:solidFill>
                          <a:srgbClr val="002060"/>
                        </a:solidFill>
                        <a:latin typeface="Arial" pitchFamily="34" charset="0"/>
                        <a:ea typeface="Times New Roman"/>
                        <a:cs typeface="Arial" pitchFamily="34" charset="0"/>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402100">
                <a:tc gridSpan="2">
                  <a:txBody>
                    <a:bodyPr/>
                    <a:lstStyle/>
                    <a:p>
                      <a:pPr marL="0" marR="0" algn="just">
                        <a:spcBef>
                          <a:spcPts val="0"/>
                        </a:spcBef>
                        <a:spcAft>
                          <a:spcPts val="0"/>
                        </a:spcAft>
                      </a:pPr>
                      <a:r>
                        <a:rPr lang="en-US" sz="1200" b="1">
                          <a:solidFill>
                            <a:srgbClr val="002060"/>
                          </a:solidFill>
                          <a:latin typeface="Arial" pitchFamily="34" charset="0"/>
                          <a:ea typeface="Times New Roman"/>
                          <a:cs typeface="Arial" pitchFamily="34" charset="0"/>
                        </a:rPr>
                        <a:t>Google</a:t>
                      </a:r>
                      <a:endParaRPr lang="en-US" sz="1100">
                        <a:solidFill>
                          <a:srgbClr val="002060"/>
                        </a:solidFill>
                        <a:latin typeface="Arial" pitchFamily="34" charset="0"/>
                        <a:ea typeface="Times New Roman"/>
                        <a:cs typeface="Arial" pitchFamily="34" charset="0"/>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hMerge="1">
                  <a:txBody>
                    <a:bodyPr/>
                    <a:lstStyle/>
                    <a:p>
                      <a:endParaRPr lang="en-US"/>
                    </a:p>
                  </a:txBody>
                  <a:tcPr/>
                </a:tc>
                <a:tc>
                  <a:txBody>
                    <a:bodyPr/>
                    <a:lstStyle/>
                    <a:p>
                      <a:pPr marL="0" marR="0" algn="just">
                        <a:spcBef>
                          <a:spcPts val="0"/>
                        </a:spcBef>
                        <a:spcAft>
                          <a:spcPts val="0"/>
                        </a:spcAft>
                      </a:pPr>
                      <a:r>
                        <a:rPr lang="en-US" sz="1200">
                          <a:solidFill>
                            <a:srgbClr val="002060"/>
                          </a:solidFill>
                          <a:latin typeface="Arial" pitchFamily="34" charset="0"/>
                          <a:ea typeface="Times New Roman"/>
                          <a:cs typeface="Arial" pitchFamily="34" charset="0"/>
                        </a:rPr>
                        <a:t>Google App. Engine</a:t>
                      </a:r>
                      <a:endParaRPr lang="en-US" sz="110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gn="just">
                        <a:spcBef>
                          <a:spcPts val="0"/>
                        </a:spcBef>
                        <a:spcAft>
                          <a:spcPts val="0"/>
                        </a:spcAft>
                      </a:pPr>
                      <a:r>
                        <a:rPr lang="en-US" sz="1200">
                          <a:solidFill>
                            <a:srgbClr val="002060"/>
                          </a:solidFill>
                          <a:latin typeface="Arial" pitchFamily="34" charset="0"/>
                          <a:ea typeface="Times New Roman"/>
                          <a:cs typeface="Arial" pitchFamily="34" charset="0"/>
                        </a:rPr>
                        <a:t>2008</a:t>
                      </a:r>
                      <a:endParaRPr lang="en-US" sz="110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gn="just">
                        <a:spcBef>
                          <a:spcPts val="0"/>
                        </a:spcBef>
                        <a:spcAft>
                          <a:spcPts val="0"/>
                        </a:spcAft>
                      </a:pPr>
                      <a:r>
                        <a:rPr lang="en-US" sz="1200" dirty="0">
                          <a:solidFill>
                            <a:srgbClr val="002060"/>
                          </a:solidFill>
                          <a:latin typeface="Arial" pitchFamily="34" charset="0"/>
                          <a:ea typeface="Times New Roman"/>
                          <a:cs typeface="Arial" pitchFamily="34" charset="0"/>
                        </a:rPr>
                        <a:t>Web Application Platform as Service</a:t>
                      </a:r>
                      <a:endParaRPr lang="en-US" sz="1100" dirty="0">
                        <a:solidFill>
                          <a:srgbClr val="002060"/>
                        </a:solidFill>
                        <a:latin typeface="Arial" pitchFamily="34" charset="0"/>
                        <a:ea typeface="Times New Roman"/>
                        <a:cs typeface="Arial" pitchFamily="34" charset="0"/>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402100">
                <a:tc>
                  <a:txBody>
                    <a:bodyPr/>
                    <a:lstStyle/>
                    <a:p>
                      <a:pPr marL="0" marR="0" algn="just">
                        <a:spcBef>
                          <a:spcPts val="0"/>
                        </a:spcBef>
                        <a:spcAft>
                          <a:spcPts val="0"/>
                        </a:spcAft>
                      </a:pPr>
                      <a:endParaRPr lang="en-US" sz="1100">
                        <a:solidFill>
                          <a:srgbClr val="002060"/>
                        </a:solidFill>
                        <a:latin typeface="Arial" pitchFamily="34" charset="0"/>
                        <a:ea typeface="Times New Roman"/>
                        <a:cs typeface="Arial" pitchFamily="34" charset="0"/>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gridSpan="2">
                  <a:txBody>
                    <a:bodyPr/>
                    <a:lstStyle/>
                    <a:p>
                      <a:pPr marL="0" marR="0" algn="just">
                        <a:spcBef>
                          <a:spcPts val="0"/>
                        </a:spcBef>
                        <a:spcAft>
                          <a:spcPts val="0"/>
                        </a:spcAft>
                      </a:pPr>
                      <a:endParaRPr lang="en-US" sz="120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hMerge="1">
                  <a:txBody>
                    <a:bodyPr/>
                    <a:lstStyle/>
                    <a:p>
                      <a:endParaRPr lang="en-US"/>
                    </a:p>
                  </a:txBody>
                  <a:tcPr/>
                </a:tc>
                <a:tc>
                  <a:txBody>
                    <a:bodyPr/>
                    <a:lstStyle/>
                    <a:p>
                      <a:pPr marL="0" marR="0" algn="just">
                        <a:spcBef>
                          <a:spcPts val="0"/>
                        </a:spcBef>
                        <a:spcAft>
                          <a:spcPts val="0"/>
                        </a:spcAft>
                      </a:pPr>
                      <a:endParaRPr lang="en-US" sz="120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lgn="just">
                        <a:spcBef>
                          <a:spcPts val="0"/>
                        </a:spcBef>
                        <a:spcAft>
                          <a:spcPts val="0"/>
                        </a:spcAft>
                      </a:pPr>
                      <a:endParaRPr lang="en-US" sz="1200" dirty="0">
                        <a:solidFill>
                          <a:srgbClr val="002060"/>
                        </a:solidFill>
                        <a:latin typeface="Arial" pitchFamily="34" charset="0"/>
                        <a:ea typeface="Times New Roman"/>
                        <a:cs typeface="Arial" pitchFamily="34" charset="0"/>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804199">
                <a:tc>
                  <a:txBody>
                    <a:bodyPr/>
                    <a:lstStyle/>
                    <a:p>
                      <a:pPr marL="0" marR="0" algn="just">
                        <a:spcBef>
                          <a:spcPts val="0"/>
                        </a:spcBef>
                        <a:spcAft>
                          <a:spcPts val="0"/>
                        </a:spcAft>
                      </a:pPr>
                      <a:r>
                        <a:rPr lang="en-US" sz="1200" b="1">
                          <a:solidFill>
                            <a:srgbClr val="002060"/>
                          </a:solidFill>
                          <a:latin typeface="Arial" pitchFamily="34" charset="0"/>
                          <a:ea typeface="Times New Roman"/>
                          <a:cs typeface="Arial" pitchFamily="34" charset="0"/>
                        </a:rPr>
                        <a:t>IBM Salesforce.com</a:t>
                      </a:r>
                      <a:endParaRPr lang="en-US" sz="1100">
                        <a:solidFill>
                          <a:srgbClr val="002060"/>
                        </a:solidFill>
                        <a:latin typeface="Arial" pitchFamily="34" charset="0"/>
                        <a:ea typeface="Times New Roman"/>
                        <a:cs typeface="Arial" pitchFamily="34" charset="0"/>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gridSpan="2">
                  <a:txBody>
                    <a:bodyPr/>
                    <a:lstStyle/>
                    <a:p>
                      <a:pPr marL="0" marR="0" algn="just">
                        <a:spcBef>
                          <a:spcPts val="0"/>
                        </a:spcBef>
                        <a:spcAft>
                          <a:spcPts val="0"/>
                        </a:spcAft>
                      </a:pPr>
                      <a:r>
                        <a:rPr lang="en-US" sz="1200" dirty="0">
                          <a:solidFill>
                            <a:srgbClr val="002060"/>
                          </a:solidFill>
                          <a:latin typeface="Arial" pitchFamily="34" charset="0"/>
                          <a:ea typeface="Times New Roman"/>
                          <a:cs typeface="Arial" pitchFamily="34" charset="0"/>
                        </a:rPr>
                        <a:t>Blue Cloud Force.com</a:t>
                      </a:r>
                      <a:endParaRPr lang="en-US" sz="1100" dirty="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hMerge="1">
                  <a:txBody>
                    <a:bodyPr/>
                    <a:lstStyle/>
                    <a:p>
                      <a:endParaRPr lang="en-US"/>
                    </a:p>
                  </a:txBody>
                  <a:tcPr/>
                </a:tc>
                <a:tc>
                  <a:txBody>
                    <a:bodyPr/>
                    <a:lstStyle/>
                    <a:p>
                      <a:pPr marL="0" marR="0" algn="just">
                        <a:spcBef>
                          <a:spcPts val="0"/>
                        </a:spcBef>
                        <a:spcAft>
                          <a:spcPts val="0"/>
                        </a:spcAft>
                      </a:pPr>
                      <a:r>
                        <a:rPr lang="en-US" sz="1200" dirty="0">
                          <a:solidFill>
                            <a:srgbClr val="002060"/>
                          </a:solidFill>
                          <a:latin typeface="Arial" pitchFamily="34" charset="0"/>
                          <a:ea typeface="Times New Roman"/>
                          <a:cs typeface="Arial" pitchFamily="34" charset="0"/>
                        </a:rPr>
                        <a:t>2008</a:t>
                      </a:r>
                      <a:endParaRPr lang="en-US" sz="1100" dirty="0">
                        <a:solidFill>
                          <a:srgbClr val="002060"/>
                        </a:solidFill>
                        <a:latin typeface="Arial" pitchFamily="34" charset="0"/>
                        <a:ea typeface="Times New Roman"/>
                        <a:cs typeface="Arial" pitchFamily="34" charset="0"/>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lgn="just">
                        <a:spcBef>
                          <a:spcPts val="0"/>
                        </a:spcBef>
                        <a:spcAft>
                          <a:spcPts val="0"/>
                        </a:spcAft>
                      </a:pPr>
                      <a:r>
                        <a:rPr lang="en-US" sz="1200" dirty="0">
                          <a:solidFill>
                            <a:srgbClr val="002060"/>
                          </a:solidFill>
                          <a:latin typeface="Arial" pitchFamily="34" charset="0"/>
                          <a:ea typeface="Times New Roman"/>
                          <a:cs typeface="Arial" pitchFamily="34" charset="0"/>
                        </a:rPr>
                        <a:t>Proprietary 4GL Web application as an demand platform</a:t>
                      </a:r>
                      <a:endParaRPr lang="en-US" sz="1100" dirty="0">
                        <a:solidFill>
                          <a:srgbClr val="002060"/>
                        </a:solidFill>
                        <a:latin typeface="Arial" pitchFamily="34" charset="0"/>
                        <a:ea typeface="Times New Roman"/>
                        <a:cs typeface="Arial" pitchFamily="34" charset="0"/>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pic>
        <p:nvPicPr>
          <p:cNvPr id="21506" name="Picture 2" descr="https://encrypted-tbn2.gstatic.com/images?q=tbn:ANd9GcSLqCa_pAsAP_rX3UTsScI3cNZoZyvBADZhG8vweGOD4p7-Bp8RTg"/>
          <p:cNvPicPr>
            <a:picLocks noChangeAspect="1" noChangeArrowheads="1"/>
          </p:cNvPicPr>
          <p:nvPr/>
        </p:nvPicPr>
        <p:blipFill>
          <a:blip r:embed="rId5"/>
          <a:srcRect/>
          <a:stretch>
            <a:fillRect/>
          </a:stretch>
        </p:blipFill>
        <p:spPr bwMode="auto">
          <a:xfrm>
            <a:off x="7465542" y="2305052"/>
            <a:ext cx="1602258" cy="1200148"/>
          </a:xfrm>
          <a:prstGeom prst="rect">
            <a:avLst/>
          </a:prstGeom>
          <a:noFill/>
        </p:spPr>
      </p:pic>
      <p:sp>
        <p:nvSpPr>
          <p:cNvPr id="21520" name="AutoShape 16" descr="data:image/jpeg;base64,/9j/4AAQSkZJRgABAQAAAQABAAD/2wCEAAkGBhQSEBMQERAPEBAVFBcPEBAWFhEWFxAQFRUVFBUXFBQXHSceFxojGhUUHzsgIykpLSwsFR4xNTMqNSYrLCkBCQoKDgwOGg8PGCwkHCQuLCkpLyopNTQpKSopLCwpLCwpLCksKSwpKSwsLCwpLCkpKSwpLCkpKSksKSksKSkuKf/AABEIAIcA8AMBIgACEQEDEQH/xAAbAAEAAgMBAQAAAAAAAAAAAAAABQYDBAcBAv/EAEEQAAICAQEFBQUFBAkEAwAAAAECAAMEEQUGEiExE0FRcYEHFCJhkTJicqGxgsHR8BUjQkNSkpOisjNUY3QWJDb/xAAaAQEAAwEBAQAAAAAAAAAAAAAAAgMFBAEG/8QAJREBAAICAgIBAwUAAAAAAAAAAAECAxEEEiExBRMiMhQVQVGB/9oADAMBAAIRAxEAPwDuMREBERAREQEREDyIiAiCZTPaLt+ymlUpco7HqNNdP3d/0lmPHOS0VhVlyRjr2lasraVdY1ssRB4sQB9TIa3fvDB096q9CW/MDSch4HsPE7M7f4mJY/U8x6Tarw/OaMcGsflLIv8AKTv7Ydcw96Me06V31OfAMNfp1kgMicZ9x8QD/P5Sf3e2tejrXxF0PVXJPCPut19Dr6SvJxNRusvcXyPadWh0pb5kWyRKZY101Go6jXmJs13ThmrUrk2kImCu2ZwZHS6J2RETx69iIgIiICIiAiIgIiICIiAiIgIiIHkRPlzygY7bJy3fTJ7XJ07l5D9P4/WdD2jlcCM5/sqTOXt8djMeep6/z89ZocOvmbMX5LL9sV/tjx8WSdGzte6bOz8LWT2Ng/KdWTLpm4cE3Qi7Kmxs/CCPxH+QP5EsC4fykRnn42RevKoebdf1/Kc/1Zt4df6eMerIbNufj7RWKsdW1HeCeWo7+QWbuLve6crU4vvL/AzaysH5cug8hyEhMzE0ltYpeNTCi98mK0zEp8e0ClRzS7Xw0H8ZH7Q9rioP6qgk+LsAPouplYyqZBZ+PLacTFM+U6c/LPja6bub6ZWdlqvacKcSjgQBV5nU69S3wq3U9/SdXnLfZFsnRmtI6At6udB/tX/dOpTO5fWL9ax4htcXc17TPt7EROR1kREBERAREQEREBERAREQEREDyYbjM017zPYRt6Vje/KK0hBqWdtAB1IHP9wlPxatOp5jqg1ZvVV1I9dJZt6dr1Kwrel7n01AHwqAe5m1A05DlzkVj7Qtf4UFNCdyovFp6nQflNPD2rTxDB5MUtk3aWWjabJ0xMhh46Iv5FpIY2+FIOlyX433rE+H/OuoHrPmjZjtzOQ+v4U0+mky27Cs0+0tg8tD9JC01n2lj71/GPCfS9TX2qsrJpxBgQQQPAiVzZKmy4Me7itPmeQ/WRP9HNQzcBelH1Fla/8ATs81PJW8tDJvdXLrLWJxr22o/qzyPABqCNeo1J6eEh16xMws+p9W9a61pJ5FEg9oY/WWW4SGz16xjt5ORSNKfl1SFy6OIgDqToPM8pYs9eZkV7uWbRftH4V+TOQi/wDLX0mnW2o2xq13eIdI3AwwmKGH94Sw/APhT8gD6yzzR2bjiutK15BVCjyA0m9MLJbtaZfXYY60iHsRErWkREBERAREQEREBERAREQEREDya2R3zZkRvRmirGssJ0+HQeZ5SVI3OleSdVmXONs5vaZDHuB0E2tnPzlbxsjiJPidZM4d3Sbs01XT5Gb7vNpXLBeS1TStYGTJqjImdkr5bODJGkPvRka2gdyJqfmzc/0A+pmjtLYDKAbELAaMLF11rbTnzHNdPETaVe1vUno9nGfwJz/cPrLK9897TXUQjGOMs2tP+KphbTvUaLcl6+Fn2h+2v7wZmuyrX/uU/wBXl/wm5tDEqbm1aa+IGh+olez8WsdA3lx2fprLKR2VZLdI1advcrBbrbdi0D5k2N6a8I/IyW3bw6C/wvbay/EGYFV81QAD10lPu0X7KqvzAAP16y67j4elZc9Tovr1P5n8pPNE1puZR4163yarVb6BNiYqVmWZUvoK+nsRE8SIiICIiAiIgIiICIiAiIgIiIHk577X9r8FFdIPNzxHyHL+P0nQpz/fHcW/OzA+ta0KoCksfX4V5nnr3jr1nRxprGSJt6hzcmLTTrWPbmuBk9JO418u2z/ZfTUPitsY/dCIProW+rGbdu5VHjePn2j/AMZo25mOZ8Me3x1587VTEzNJMY+bqNB10mLO3NdedNvH9ywAE+Vij9QfSfO7+K3E/aI6FdAQw9SQehHTmJC16WruFVcOTHaIn026HCWE/wCFQg8z8Tflw/WZrNo/OV/Mz/jOh+8f2uY/Lhms+d857XDuNyjbkdZ1CYy9oyEysrWYLcuR+TmTopj05L3m8svHxOq92up8hzP6TrG7+HwUVg9SOJvxNzP6zlG61HbZKr11ZU9ObN/tUj1E6ltPeerGYIyuxA+IqDwpovGeJu7RfiPcBoSROPm21MVbPx2HUTaU8gn1MGFmLagdddOYII0KsDoysO4ggiZ5mNp7ERAREQEREBERAREQEREBERAREQPInukaQPJjeuZdIh5MbaL0zXuxdQR4jSSpWfBpEnFtKrY9ucbS3MsUkoxcePf6jv8AMfSQN+xcgagVl/wkEjzU6H8p2T3cfOfD4KN9pQ3mAZ105lq+2ff42lp3DheRjXjrTYvmNPzM1Ktk33Nw11u58FVm08yPhHqZ3sbHp69lXr+Ff4TZSkDkABLf3CY9VKfGxH8qH7PtyrcZu1vAVgG4V1BOr8I1OnIaBdOp6yV3j3RbIs4lZSurWBSxUpcaxWG1CkOuiqeEjuOuoOgtWkaTgyZJyW7S0seOMdesNPZmEa0IZg1jM1tjAaAux1PCO4DkPSbc90jSVrCIiAiIgIiICIiAiIgIiUj2wX5FWzGycS62myixLWKHTjr14GVvEfED6QLvE0dj7UXIxqcldOC2pLh8gyhtPTXT0nKvZxv/AJGRtm5LrLGxMpbXwUY/Cq1WEDgHd8KuD8xA7HEoPth27dTjY+PiWPVlZWSmPWyHRgv9og+ZQftSW2Zuwte0rMr36+2w0JS2K1gIUKEHaFddefCD06sfGBaImndtmhEa18iha1PA1hsrCq3gWJ0B+UyYO0ark7Sm2q5OnHW6uuv4lJEDYnms09o7box9PeMiijX7PaWV18XlxEayhbXyQ+8+zGRw6Nh2lWUgqw/ruYI5GB0qJrZ+06qF477qqU6cVjog182IE82ftWm9S1F1N6jkWrdHAPzKkwNqJix8pLBxVuli66cSsGGo7tRCZSMzIroXXTjUEErr04h1EDLExHKTjFfGnaEcQTiHEV8QvXSade8eK1vYLl4rXa8PZC2ovr4cAbXX0gSMTFRlo+vA6PwnhbhZW4WHUHToflKF7RN4MlL1TCdh7nV/SmYo/vag4VaT+JRc2n3AYHQomHDy1trS1DxI6rYjf4kYBlP0Imr/APIMb/usb/Vq/jAkImpVtalgSt9LAEKSHQ6Fjoo5HqT08ZtwETCMxCFYWIVY8KNxLozHoFPeeR6TFjbXpssequ+my1P+pWrozV93xKDqvrA24kdj7xY1lnY15WK9w1BqW2pnBHX4AdZu15CsSFdWI5MAQSCOuoHSBkiIgIiICaW2tmLk492O/wBm2t6j8g6ldfTXX0m7EDi2wN62x918utzw5GK1uztO8O7cK6eQc/5Z7vDsL+i8PYebpwth2JXlH7mR8duvk3GP2pr7f3IyW281CU3HZuTlUZ99gRjWGqVy6s3Qaln5fNZ032h7COZszKx1Xic1l6gBqTanxoB8yV09YFV2t/8Ac3oxaftVYGO2S/gLbOn61fSZdkf/AKzO/wDQr/5UTD7FtiZCjKzc2q2rJuaugCxWRuyorCg6Nz5k+vDJDZezLRvNmZBqtFDYVdaXFW4GcNTqofoTyPL5QKt7Kdy6Mv367LQZFaZt1dND860c8Jezg6FiCi6noE+c29jY1ey94r8fHBrxLsI5bUAnhR01Oqg/hb/ORJ/2QbMtoozRdVbSWz7rEDqylkITRgD1B0POa2bsSx95luNNpxjgNS13C3BxHjBXj6a6HpAi/ZnunTtOmza20a1y78i1+BbNWSmlG4QqKeXXX0A+euCrderB3pw68fiWh8e21KdSVpYraHFevRSRxaeJM+909rZOwxZs3KwMzJx1sZ8TKx6zYHRzrwsB0OvPx1JGnQzJg1Z2TvDiZ9+Hdj4/YWJUrKSaawtgHbsBwo7MSeHXkCIHm5ewqts5WbtHPX3hK8h8TEx3JNdNaaHXg6EkFfXU+Xm+2wKtkZeDtHAX3YPkrh5VCaiu6uzU/Z6AgBvXhPdM2AcnYWXlL7lkZmzMi05VVmOvG+PY32ldB3dB+yPEiZMz3jbmXiD3PIw9m41oyrHyF4HyLV+wqIeenUa/ePgNQy+zyxcHaG19nuQlSWf0jTryC0WDV/RR2Y9JXNwcq2va1G0LSRXthcnhU/2ClnFUNR91UHqZL+13d7KOXVk4FNlj5OPZszIKKx4EcjhZyvQaMw1PThkz7QN2nr2binCqe2/Z9tFuOiglnWvRGGg5nUcyB4QKxtHCvzsnb2ZihmtqqXZmJw/aPCVbICHubRSOXXtJs+zanYuRXjUiiqnaVHAzpYGS45FWjMysft/ECdPDuEn9z8e/Z2xBccW7Iy3Y5eRjqNLXe2zVuWmvEEI5fLSVjeKxtsZWGcPZebi5FWQlt2ddV2PZVJzKlv7Z10IHXly6wOs4WzascOUHAGPG5JJ6efQCUDc3fLAYZmXk5mIlmZc39W9iBlxKwaqEZSeXw8Taf+Qy0e0AXPgvj4yu1uSy4gZVJ7Gu08Nlj6fZVU4uflJfC2NTVWlSVIERVrQcK8lUADnp4CBVPZRtWtsa7DruS4Yd7Y9disGD4zEvQ2o6/CSvmhmxvXh4WLUODZ2FdlWt2OJR2FOt17dNfh5Iv2mbuAM82jgti7Wpy6aXai+h8XLFaM3A1QNtFjKo/GmvzA75BbE3iLZdu0MzA2r251pxaRiXsuJi69x00Nj8ix8h0HMPvau6aYGzaawEN9m0MO7JtVVUWXNk168KgaKg6Be4eZnSjKbvBe+0cG0Y1GTXfTZVkUpkVPT2tlNi3BV4+oPBpr3EiZTv2bU7PHw873xhwim3HurSlzy1utYcARTz1BOoHLXWBTRiGzYOyKlY1s+dVWHXkyBrbgWU9xAJ0PjJvfjGxsRcLDrp93pyLDVkNRU5tbEqTtHrBqBsPGwQE8zoW85g2Tsa9dlbHqam3tKs2l7lKNxVotlxLONNVHMHU+Ms++ezLW92y8ZO1yMS7txTqAb6WRq7q1J5BirajXvUQK1t3J2ZbiPRViZFLqhOM9eBlo1FyjWtkZagVIYCW7dNO0xqMq2rs8qyhDeSpVuMgFwQenxDXSaA9oKMNKsLadl/T3c411ZVvB7LAK1Hz4tJaKmJUFhwtoCV110OnMa98D7iIgIiICIiAiIgIiICIiAiIgIiICIiAiIgIiICIiAiIgIiICIiAiIg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22" name="Picture 18" descr="Windows Azure"/>
          <p:cNvPicPr>
            <a:picLocks noChangeAspect="1" noChangeArrowheads="1"/>
          </p:cNvPicPr>
          <p:nvPr/>
        </p:nvPicPr>
        <p:blipFill>
          <a:blip r:embed="rId6"/>
          <a:srcRect/>
          <a:stretch>
            <a:fillRect/>
          </a:stretch>
        </p:blipFill>
        <p:spPr bwMode="auto">
          <a:xfrm>
            <a:off x="7505700" y="3905250"/>
            <a:ext cx="1485900" cy="438150"/>
          </a:xfrm>
          <a:prstGeom prst="rect">
            <a:avLst/>
          </a:prstGeom>
          <a:solidFill>
            <a:schemeClr val="accent1"/>
          </a:solidFill>
        </p:spPr>
      </p:pic>
      <p:pic>
        <p:nvPicPr>
          <p:cNvPr id="21524" name="Picture 20" descr="Cloud Platform"/>
          <p:cNvPicPr>
            <a:picLocks noChangeAspect="1" noChangeArrowheads="1"/>
          </p:cNvPicPr>
          <p:nvPr/>
        </p:nvPicPr>
        <p:blipFill>
          <a:blip r:embed="rId7"/>
          <a:srcRect/>
          <a:stretch>
            <a:fillRect/>
          </a:stretch>
        </p:blipFill>
        <p:spPr bwMode="auto">
          <a:xfrm>
            <a:off x="7620000" y="4953000"/>
            <a:ext cx="1104900" cy="390526"/>
          </a:xfrm>
          <a:prstGeom prst="rect">
            <a:avLst/>
          </a:prstGeom>
          <a:noFill/>
        </p:spPr>
      </p:pic>
      <p:pic>
        <p:nvPicPr>
          <p:cNvPr id="21526" name="Picture 22" descr="IBM"/>
          <p:cNvPicPr>
            <a:picLocks noChangeAspect="1" noChangeArrowheads="1"/>
          </p:cNvPicPr>
          <p:nvPr/>
        </p:nvPicPr>
        <p:blipFill>
          <a:blip r:embed="rId8"/>
          <a:srcRect/>
          <a:stretch>
            <a:fillRect/>
          </a:stretch>
        </p:blipFill>
        <p:spPr bwMode="auto">
          <a:xfrm>
            <a:off x="7513320" y="5512268"/>
            <a:ext cx="1524000" cy="964732"/>
          </a:xfrm>
          <a:prstGeom prst="rect">
            <a:avLst/>
          </a:prstGeom>
          <a:noFill/>
        </p:spPr>
      </p:pic>
    </p:spTree>
    <p:custDataLst>
      <p:tags r:id="rId1"/>
    </p:custData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382000" cy="1143000"/>
          </a:xfrm>
        </p:spPr>
        <p:txBody>
          <a:bodyPr>
            <a:noAutofit/>
          </a:bodyPr>
          <a:lstStyle/>
          <a:p>
            <a:r>
              <a:rPr b="1" smtClean="0">
                <a:solidFill>
                  <a:schemeClr val="tx2"/>
                </a:solidFill>
              </a:rPr>
              <a:t>Use of Cloud Computing in Library</a:t>
            </a:r>
            <a:endParaRPr lang="en-US" b="1" dirty="0">
              <a:solidFill>
                <a:schemeClr val="tx2"/>
              </a:solidFill>
            </a:endParaRPr>
          </a:p>
        </p:txBody>
      </p:sp>
      <p:sp>
        <p:nvSpPr>
          <p:cNvPr id="6" name="Content Placeholder 5"/>
          <p:cNvSpPr>
            <a:spLocks noGrp="1"/>
          </p:cNvSpPr>
          <p:nvPr>
            <p:ph idx="1"/>
          </p:nvPr>
        </p:nvSpPr>
        <p:spPr>
          <a:xfrm>
            <a:off x="762000" y="1596413"/>
            <a:ext cx="8153400" cy="4194787"/>
          </a:xfrm>
        </p:spPr>
        <p:txBody>
          <a:bodyPr>
            <a:normAutofit fontScale="77500" lnSpcReduction="20000"/>
          </a:bodyPr>
          <a:lstStyle/>
          <a:p>
            <a:pPr algn="just">
              <a:buFont typeface="Wingdings" pitchFamily="2" charset="2"/>
              <a:buChar char="§"/>
            </a:pPr>
            <a:r>
              <a:rPr lang="en-US" dirty="0" smtClean="0">
                <a:solidFill>
                  <a:srgbClr val="FF0000"/>
                </a:solidFill>
              </a:rPr>
              <a:t>Data: Bibliographic, Digital, Administrative, License, Access and Preservation.</a:t>
            </a:r>
          </a:p>
          <a:p>
            <a:pPr algn="just">
              <a:buFont typeface="Wingdings" pitchFamily="2" charset="2"/>
              <a:buChar char="§"/>
            </a:pPr>
            <a:endParaRPr lang="en-US" dirty="0" smtClean="0">
              <a:solidFill>
                <a:srgbClr val="FF0000"/>
              </a:solidFill>
            </a:endParaRPr>
          </a:p>
          <a:p>
            <a:pPr algn="just">
              <a:buFont typeface="Wingdings" pitchFamily="2" charset="2"/>
              <a:buChar char="§"/>
            </a:pPr>
            <a:r>
              <a:rPr lang="en-US" dirty="0" smtClean="0">
                <a:solidFill>
                  <a:srgbClr val="FF0000"/>
                </a:solidFill>
              </a:rPr>
              <a:t>Content: Collections, Subscriptions, Print, Publishing.</a:t>
            </a:r>
          </a:p>
          <a:p>
            <a:pPr algn="just">
              <a:buFont typeface="Wingdings" pitchFamily="2" charset="2"/>
              <a:buChar char="§"/>
            </a:pPr>
            <a:endParaRPr lang="en-US" dirty="0" smtClean="0">
              <a:solidFill>
                <a:srgbClr val="FF0000"/>
              </a:solidFill>
            </a:endParaRPr>
          </a:p>
          <a:p>
            <a:pPr algn="just">
              <a:buFont typeface="Wingdings" pitchFamily="2" charset="2"/>
              <a:buChar char="§"/>
            </a:pPr>
            <a:r>
              <a:rPr lang="en-US" dirty="0" smtClean="0">
                <a:solidFill>
                  <a:srgbClr val="FF0000"/>
                </a:solidFill>
              </a:rPr>
              <a:t>Services :  Library as Place, Content Access, Content Creation, Instruction, Research, Preservation.</a:t>
            </a:r>
          </a:p>
          <a:p>
            <a:pPr algn="just">
              <a:buNone/>
            </a:pPr>
            <a:endParaRPr lang="en-US" dirty="0" smtClean="0">
              <a:solidFill>
                <a:srgbClr val="FF0000"/>
              </a:solidFill>
            </a:endParaRPr>
          </a:p>
          <a:p>
            <a:pPr algn="just">
              <a:buFont typeface="Wingdings" pitchFamily="2" charset="2"/>
              <a:buChar char="§"/>
            </a:pPr>
            <a:r>
              <a:rPr lang="en-US" dirty="0" smtClean="0">
                <a:solidFill>
                  <a:srgbClr val="FF0000"/>
                </a:solidFill>
              </a:rPr>
              <a:t>Experience:  Research, Study Support, Peer based Collaboration, IT Exploration </a:t>
            </a:r>
          </a:p>
          <a:p>
            <a:endParaRPr lang="en-US" dirty="0" smtClean="0"/>
          </a:p>
          <a:p>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28" name="Rectangle 16"/>
          <p:cNvSpPr>
            <a:spLocks noGrp="1" noChangeArrowheads="1"/>
          </p:cNvSpPr>
          <p:nvPr>
            <p:ph type="title"/>
            <p:custDataLst>
              <p:tags r:id="rId2"/>
            </p:custDataLst>
          </p:nvPr>
        </p:nvSpPr>
        <p:spPr>
          <a:xfrm>
            <a:off x="841248" y="301752"/>
            <a:ext cx="8077200" cy="1143000"/>
          </a:xfrm>
        </p:spPr>
        <p:txBody>
          <a:bodyPr/>
          <a:lstStyle/>
          <a:p>
            <a:pPr>
              <a:defRPr/>
            </a:pPr>
            <a:r>
              <a:rPr b="1" smtClean="0">
                <a:solidFill>
                  <a:schemeClr val="tx2"/>
                </a:solidFill>
              </a:rPr>
              <a:t>Trends of Clud Computing</a:t>
            </a:r>
            <a:endParaRPr lang="en-US" b="1" dirty="0" smtClean="0">
              <a:solidFill>
                <a:schemeClr val="tx2"/>
              </a:solidFill>
            </a:endParaRPr>
          </a:p>
        </p:txBody>
      </p:sp>
      <p:graphicFrame>
        <p:nvGraphicFramePr>
          <p:cNvPr id="13" name="Chart 12"/>
          <p:cNvGraphicFramePr/>
          <p:nvPr/>
        </p:nvGraphicFramePr>
        <p:xfrm>
          <a:off x="609600" y="1676399"/>
          <a:ext cx="8305800" cy="5181601"/>
        </p:xfrm>
        <a:graphic>
          <a:graphicData uri="http://schemas.openxmlformats.org/drawingml/2006/chart">
            <c:chart xmlns:c="http://schemas.openxmlformats.org/drawingml/2006/chart" xmlns:r="http://schemas.openxmlformats.org/officeDocument/2006/relationships" r:id="rId6"/>
          </a:graphicData>
        </a:graphic>
      </p:graphicFrame>
      <p:sp>
        <p:nvSpPr>
          <p:cNvPr id="11" name="Freeform 15"/>
          <p:cNvSpPr>
            <a:spLocks/>
          </p:cNvSpPr>
          <p:nvPr>
            <p:custDataLst>
              <p:tags r:id="rId3"/>
            </p:custDataLst>
          </p:nvPr>
        </p:nvSpPr>
        <p:spPr bwMode="auto">
          <a:xfrm>
            <a:off x="2438400" y="2057400"/>
            <a:ext cx="2438400" cy="2667000"/>
          </a:xfrm>
          <a:custGeom>
            <a:avLst/>
            <a:gdLst/>
            <a:ahLst/>
            <a:cxnLst>
              <a:cxn ang="0">
                <a:pos x="0" y="1390"/>
              </a:cxn>
              <a:cxn ang="0">
                <a:pos x="1529" y="158"/>
              </a:cxn>
              <a:cxn ang="0">
                <a:pos x="1529" y="0"/>
              </a:cxn>
              <a:cxn ang="0">
                <a:pos x="2030" y="360"/>
              </a:cxn>
              <a:cxn ang="0">
                <a:pos x="1523" y="714"/>
              </a:cxn>
              <a:cxn ang="0">
                <a:pos x="1520" y="543"/>
              </a:cxn>
              <a:cxn ang="0">
                <a:pos x="0" y="1390"/>
              </a:cxn>
            </a:cxnLst>
            <a:rect l="0" t="0" r="r" b="b"/>
            <a:pathLst>
              <a:path w="2030" h="1390">
                <a:moveTo>
                  <a:pt x="0" y="1390"/>
                </a:moveTo>
                <a:cubicBezTo>
                  <a:pt x="131" y="796"/>
                  <a:pt x="676" y="220"/>
                  <a:pt x="1529" y="158"/>
                </a:cubicBezTo>
                <a:lnTo>
                  <a:pt x="1529" y="0"/>
                </a:lnTo>
                <a:lnTo>
                  <a:pt x="2030" y="360"/>
                </a:lnTo>
                <a:lnTo>
                  <a:pt x="1523" y="714"/>
                </a:lnTo>
                <a:lnTo>
                  <a:pt x="1520" y="543"/>
                </a:lnTo>
                <a:cubicBezTo>
                  <a:pt x="803" y="447"/>
                  <a:pt x="109" y="1123"/>
                  <a:pt x="0" y="1390"/>
                </a:cubicBezTo>
                <a:close/>
              </a:path>
            </a:pathLst>
          </a:custGeom>
          <a:gradFill rotWithShape="1">
            <a:gsLst>
              <a:gs pos="0">
                <a:schemeClr val="accent5"/>
              </a:gs>
              <a:gs pos="100000">
                <a:schemeClr val="accent4"/>
              </a:gs>
            </a:gsLst>
            <a:lin ang="18900000" scaled="1"/>
          </a:gradFill>
          <a:ln w="3175" cap="flat" cmpd="sng">
            <a:noFill/>
            <a:prstDash val="solid"/>
            <a:round/>
            <a:headEnd/>
            <a:tailEnd/>
          </a:ln>
          <a:effectLst/>
        </p:spPr>
        <p:txBody>
          <a:bodyPr wrap="none" anchor="ctr">
            <a:noAutofit/>
          </a:bodyPr>
          <a:lstStyle/>
          <a:p>
            <a:pPr>
              <a:defRPr/>
            </a:pPr>
            <a:endParaRPr lang="en-US"/>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228600"/>
            <a:ext cx="7921752" cy="1143000"/>
          </a:xfrm>
        </p:spPr>
        <p:txBody>
          <a:bodyPr/>
          <a:lstStyle/>
          <a:p>
            <a:pPr>
              <a:defRPr/>
            </a:pPr>
            <a:r>
              <a:rPr lang="en-US" b="1" dirty="0" smtClean="0">
                <a:solidFill>
                  <a:schemeClr val="tx2"/>
                </a:solidFill>
              </a:rPr>
              <a:t>Library Services using Cloud </a:t>
            </a:r>
          </a:p>
        </p:txBody>
      </p:sp>
      <p:sp>
        <p:nvSpPr>
          <p:cNvPr id="629763" name="Rectangle 3"/>
          <p:cNvSpPr>
            <a:spLocks noGrp="1" noChangeArrowheads="1"/>
          </p:cNvSpPr>
          <p:nvPr>
            <p:ph type="body" sz="half" idx="2"/>
            <p:custDataLst>
              <p:tags r:id="rId3"/>
            </p:custDataLst>
          </p:nvPr>
        </p:nvSpPr>
        <p:spPr>
          <a:xfrm>
            <a:off x="6019800" y="1447800"/>
            <a:ext cx="2909887" cy="5105399"/>
          </a:xfrm>
        </p:spPr>
        <p:txBody>
          <a:bodyPr>
            <a:noAutofit/>
          </a:bodyPr>
          <a:lstStyle/>
          <a:p>
            <a:pPr>
              <a:buFont typeface="Wingdings" pitchFamily="2" charset="2"/>
              <a:buChar char="§"/>
            </a:pP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Google Apps.</a:t>
            </a:r>
          </a:p>
          <a:p>
            <a:pPr>
              <a:buFont typeface="Wingdings" pitchFamily="2" charset="2"/>
              <a:buChar char="§"/>
            </a:pP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Mendeley</a:t>
            </a:r>
          </a:p>
          <a:p>
            <a:pPr>
              <a:buFont typeface="Wingdings" pitchFamily="2" charset="2"/>
              <a:buChar char="§"/>
            </a:pPr>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Dropbox</a:t>
            </a:r>
            <a:endPar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buFont typeface="Wingdings" pitchFamily="2" charset="2"/>
              <a:buChar char="§"/>
            </a:pPr>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Youtube</a:t>
            </a:r>
            <a:endPar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buFont typeface="Wingdings" pitchFamily="2" charset="2"/>
              <a:buChar char="§"/>
            </a:pPr>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RemoteXs</a:t>
            </a:r>
            <a:endPar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buFont typeface="Wingdings" pitchFamily="2" charset="2"/>
              <a:buChar char="§"/>
            </a:pPr>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Zimbara</a:t>
            </a:r>
            <a:endPar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buFont typeface="Wingdings" pitchFamily="2" charset="2"/>
              <a:buChar char="§"/>
            </a:pPr>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Facebook</a:t>
            </a:r>
            <a:endPar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buFont typeface="Wingdings" pitchFamily="2" charset="2"/>
              <a:buChar char="§"/>
            </a:pP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Word365</a:t>
            </a:r>
          </a:p>
          <a:p>
            <a:pPr>
              <a:buFont typeface="Wingdings" pitchFamily="2" charset="2"/>
              <a:buChar char="§"/>
            </a:pPr>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LibLime</a:t>
            </a: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Koha</a:t>
            </a:r>
            <a:endPar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buFont typeface="Wingdings" pitchFamily="2" charset="2"/>
              <a:buChar char="§"/>
            </a:pPr>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Cybrarian</a:t>
            </a:r>
            <a:endPar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5361" name="Cloud"/>
          <p:cNvSpPr>
            <a:spLocks noChangeAspect="1" noEditPoints="1" noChangeArrowheads="1"/>
          </p:cNvSpPr>
          <p:nvPr/>
        </p:nvSpPr>
        <p:spPr bwMode="auto">
          <a:xfrm>
            <a:off x="533400" y="1295400"/>
            <a:ext cx="4953000" cy="5326866"/>
          </a:xfrm>
          <a:custGeom>
            <a:avLst/>
            <a:gdLst>
              <a:gd name="T0" fmla="*/ 15990 w 21600"/>
              <a:gd name="T1" fmla="*/ 1866900 h 21600"/>
              <a:gd name="T2" fmla="*/ 2577465 w 21600"/>
              <a:gd name="T3" fmla="*/ 3729824 h 21600"/>
              <a:gd name="T4" fmla="*/ 5150634 w 21600"/>
              <a:gd name="T5" fmla="*/ 1866900 h 21600"/>
              <a:gd name="T6" fmla="*/ 2577465 w 21600"/>
              <a:gd name="T7" fmla="*/ 21348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12700">
            <a:solidFill>
              <a:srgbClr val="C0504D"/>
            </a:solidFill>
            <a:prstDash val="dash"/>
            <a:miter lim="800000"/>
            <a:headEnd/>
            <a:tailEnd/>
          </a:ln>
          <a:effectLst>
            <a:outerShdw dist="45791" dir="3378596" algn="ctr" rotWithShape="0">
              <a:srgbClr val="868686"/>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						</a:t>
            </a:r>
            <a:endParaRPr kumimoji="0" lang="en-US" sz="1800" b="0" i="0" u="none" strike="noStrike" cap="none" normalizeH="0" baseline="0" dirty="0" smtClean="0">
              <a:ln>
                <a:noFill/>
              </a:ln>
              <a:solidFill>
                <a:schemeClr val="tx1"/>
              </a:solidFill>
              <a:effectLst/>
              <a:latin typeface="Arial" pitchFamily="34" charset="0"/>
            </a:endParaRPr>
          </a:p>
        </p:txBody>
      </p:sp>
      <p:pic>
        <p:nvPicPr>
          <p:cNvPr id="4" name="Content Placeholder 3"/>
          <p:cNvPicPr>
            <a:picLocks noGrp="1" noChangeAspect="1"/>
          </p:cNvPicPr>
          <p:nvPr>
            <p:ph sz="half" idx="1"/>
          </p:nvPr>
        </p:nvPicPr>
        <p:blipFill rotWithShape="1">
          <a:blip r:embed="rId6" cstate="email">
            <a:extLst>
              <a:ext uri="{28A0092B-C50C-407E-A947-70E740481C1C}">
                <a14:useLocalDpi xmlns="" xmlns:a14="http://schemas.microsoft.com/office/drawing/2010/main"/>
              </a:ext>
            </a:extLst>
          </a:blip>
          <a:srcRect b="-455"/>
          <a:stretch/>
        </p:blipFill>
        <p:spPr>
          <a:xfrm>
            <a:off x="1989406" y="2552701"/>
            <a:ext cx="1896794" cy="2568574"/>
          </a:xfrm>
          <a:prstGeom prst="rect">
            <a:avLst/>
          </a:prstGeom>
          <a:ln>
            <a:noFill/>
          </a:ln>
          <a:effectLst>
            <a:softEdge rad="112500"/>
          </a:effectLst>
        </p:spPr>
      </p:pic>
      <p:sp>
        <p:nvSpPr>
          <p:cNvPr id="9" name="TextBox 8"/>
          <p:cNvSpPr txBox="1"/>
          <p:nvPr/>
        </p:nvSpPr>
        <p:spPr>
          <a:xfrm>
            <a:off x="1219200" y="2221468"/>
            <a:ext cx="1219200" cy="369332"/>
          </a:xfrm>
          <a:prstGeom prst="rect">
            <a:avLst/>
          </a:prstGeom>
          <a:noFill/>
        </p:spPr>
        <p:txBody>
          <a:bodyPr wrap="square" rtlCol="0">
            <a:spAutoFit/>
          </a:bodyPr>
          <a:lstStyle/>
          <a:p>
            <a:r>
              <a:rPr lang="en-US" dirty="0" smtClean="0"/>
              <a:t>Mendeley</a:t>
            </a:r>
            <a:endParaRPr lang="en-US" dirty="0"/>
          </a:p>
        </p:txBody>
      </p:sp>
      <p:sp>
        <p:nvSpPr>
          <p:cNvPr id="10" name="TextBox 9"/>
          <p:cNvSpPr txBox="1"/>
          <p:nvPr/>
        </p:nvSpPr>
        <p:spPr>
          <a:xfrm>
            <a:off x="3276600" y="1981200"/>
            <a:ext cx="1219200" cy="381000"/>
          </a:xfrm>
          <a:prstGeom prst="rect">
            <a:avLst/>
          </a:prstGeom>
          <a:noFill/>
        </p:spPr>
        <p:txBody>
          <a:bodyPr wrap="square" rtlCol="0">
            <a:spAutoFit/>
          </a:bodyPr>
          <a:lstStyle/>
          <a:p>
            <a:r>
              <a:rPr lang="en-US" dirty="0" err="1" smtClean="0"/>
              <a:t>Worldcat</a:t>
            </a:r>
            <a:endParaRPr lang="en-US" dirty="0"/>
          </a:p>
        </p:txBody>
      </p:sp>
      <p:sp>
        <p:nvSpPr>
          <p:cNvPr id="11" name="TextBox 10"/>
          <p:cNvSpPr txBox="1"/>
          <p:nvPr/>
        </p:nvSpPr>
        <p:spPr>
          <a:xfrm>
            <a:off x="533400" y="3505200"/>
            <a:ext cx="1600200" cy="369332"/>
          </a:xfrm>
          <a:prstGeom prst="rect">
            <a:avLst/>
          </a:prstGeom>
          <a:noFill/>
        </p:spPr>
        <p:txBody>
          <a:bodyPr wrap="square" rtlCol="0">
            <a:spAutoFit/>
          </a:bodyPr>
          <a:lstStyle/>
          <a:p>
            <a:r>
              <a:rPr lang="en-US" dirty="0" smtClean="0"/>
              <a:t>Research Gate</a:t>
            </a:r>
            <a:endParaRPr lang="en-US" dirty="0"/>
          </a:p>
        </p:txBody>
      </p:sp>
      <p:sp>
        <p:nvSpPr>
          <p:cNvPr id="12" name="TextBox 11"/>
          <p:cNvSpPr txBox="1"/>
          <p:nvPr/>
        </p:nvSpPr>
        <p:spPr>
          <a:xfrm>
            <a:off x="4114800" y="2743200"/>
            <a:ext cx="1219200" cy="381000"/>
          </a:xfrm>
          <a:prstGeom prst="rect">
            <a:avLst/>
          </a:prstGeom>
          <a:noFill/>
        </p:spPr>
        <p:txBody>
          <a:bodyPr wrap="square" rtlCol="0">
            <a:spAutoFit/>
          </a:bodyPr>
          <a:lstStyle/>
          <a:p>
            <a:r>
              <a:rPr lang="en-US" dirty="0" err="1" smtClean="0"/>
              <a:t>ExLibris</a:t>
            </a:r>
            <a:endParaRPr lang="en-US" dirty="0"/>
          </a:p>
        </p:txBody>
      </p:sp>
      <p:sp>
        <p:nvSpPr>
          <p:cNvPr id="13" name="TextBox 12"/>
          <p:cNvSpPr txBox="1"/>
          <p:nvPr/>
        </p:nvSpPr>
        <p:spPr>
          <a:xfrm>
            <a:off x="3886200" y="3745468"/>
            <a:ext cx="1676400" cy="369332"/>
          </a:xfrm>
          <a:prstGeom prst="rect">
            <a:avLst/>
          </a:prstGeom>
          <a:noFill/>
        </p:spPr>
        <p:txBody>
          <a:bodyPr wrap="square" rtlCol="0">
            <a:spAutoFit/>
          </a:bodyPr>
          <a:lstStyle/>
          <a:p>
            <a:r>
              <a:rPr lang="en-US" dirty="0" smtClean="0"/>
              <a:t>Google Scholar</a:t>
            </a:r>
            <a:endParaRPr lang="en-US" dirty="0"/>
          </a:p>
        </p:txBody>
      </p:sp>
      <p:sp>
        <p:nvSpPr>
          <p:cNvPr id="14" name="TextBox 13"/>
          <p:cNvSpPr txBox="1"/>
          <p:nvPr/>
        </p:nvSpPr>
        <p:spPr>
          <a:xfrm>
            <a:off x="838200" y="4888468"/>
            <a:ext cx="1447800" cy="369332"/>
          </a:xfrm>
          <a:prstGeom prst="rect">
            <a:avLst/>
          </a:prstGeom>
          <a:noFill/>
        </p:spPr>
        <p:txBody>
          <a:bodyPr wrap="square" rtlCol="0">
            <a:spAutoFit/>
          </a:bodyPr>
          <a:lstStyle/>
          <a:p>
            <a:r>
              <a:rPr lang="en-US" dirty="0" smtClean="0"/>
              <a:t>Library Thing</a:t>
            </a:r>
            <a:endParaRPr lang="en-US" dirty="0"/>
          </a:p>
        </p:txBody>
      </p:sp>
      <p:sp>
        <p:nvSpPr>
          <p:cNvPr id="15" name="TextBox 14"/>
          <p:cNvSpPr txBox="1"/>
          <p:nvPr/>
        </p:nvSpPr>
        <p:spPr>
          <a:xfrm>
            <a:off x="2667000" y="5334000"/>
            <a:ext cx="1219200" cy="381000"/>
          </a:xfrm>
          <a:prstGeom prst="rect">
            <a:avLst/>
          </a:prstGeom>
          <a:noFill/>
        </p:spPr>
        <p:txBody>
          <a:bodyPr wrap="square" rtlCol="0">
            <a:spAutoFit/>
          </a:bodyPr>
          <a:lstStyle/>
          <a:p>
            <a:r>
              <a:rPr lang="en-US" dirty="0" err="1" smtClean="0"/>
              <a:t>Dropbox</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9763">
                                            <p:txEl>
                                              <p:pRg st="0" end="0"/>
                                            </p:txEl>
                                          </p:spTgt>
                                        </p:tgtEl>
                                        <p:attrNameLst>
                                          <p:attrName>style.visibility</p:attrName>
                                        </p:attrNameLst>
                                      </p:cBhvr>
                                      <p:to>
                                        <p:strVal val="visible"/>
                                      </p:to>
                                    </p:set>
                                    <p:animEffect transition="in" filter="blinds(horizontal)">
                                      <p:cBhvr>
                                        <p:cTn id="7" dur="500"/>
                                        <p:tgtEl>
                                          <p:spTgt spid="629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29763">
                                            <p:txEl>
                                              <p:pRg st="1" end="1"/>
                                            </p:txEl>
                                          </p:spTgt>
                                        </p:tgtEl>
                                        <p:attrNameLst>
                                          <p:attrName>style.visibility</p:attrName>
                                        </p:attrNameLst>
                                      </p:cBhvr>
                                      <p:to>
                                        <p:strVal val="visible"/>
                                      </p:to>
                                    </p:set>
                                    <p:animEffect transition="in" filter="box(in)">
                                      <p:cBhvr>
                                        <p:cTn id="12" dur="500"/>
                                        <p:tgtEl>
                                          <p:spTgt spid="629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9763">
                                            <p:txEl>
                                              <p:pRg st="2" end="2"/>
                                            </p:txEl>
                                          </p:spTgt>
                                        </p:tgtEl>
                                        <p:attrNameLst>
                                          <p:attrName>style.visibility</p:attrName>
                                        </p:attrNameLst>
                                      </p:cBhvr>
                                      <p:to>
                                        <p:strVal val="visible"/>
                                      </p:to>
                                    </p:set>
                                    <p:animEffect transition="in" filter="blinds(horizontal)">
                                      <p:cBhvr>
                                        <p:cTn id="17" dur="500"/>
                                        <p:tgtEl>
                                          <p:spTgt spid="6297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29763">
                                            <p:txEl>
                                              <p:pRg st="3" end="3"/>
                                            </p:txEl>
                                          </p:spTgt>
                                        </p:tgtEl>
                                        <p:attrNameLst>
                                          <p:attrName>style.visibility</p:attrName>
                                        </p:attrNameLst>
                                      </p:cBhvr>
                                      <p:to>
                                        <p:strVal val="visible"/>
                                      </p:to>
                                    </p:set>
                                    <p:animEffect transition="in" filter="box(in)">
                                      <p:cBhvr>
                                        <p:cTn id="22" dur="500"/>
                                        <p:tgtEl>
                                          <p:spTgt spid="6297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9763">
                                            <p:txEl>
                                              <p:pRg st="4" end="4"/>
                                            </p:txEl>
                                          </p:spTgt>
                                        </p:tgtEl>
                                        <p:attrNameLst>
                                          <p:attrName>style.visibility</p:attrName>
                                        </p:attrNameLst>
                                      </p:cBhvr>
                                      <p:to>
                                        <p:strVal val="visible"/>
                                      </p:to>
                                    </p:set>
                                    <p:animEffect transition="in" filter="blinds(horizontal)">
                                      <p:cBhvr>
                                        <p:cTn id="27" dur="500"/>
                                        <p:tgtEl>
                                          <p:spTgt spid="6297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29763">
                                            <p:txEl>
                                              <p:pRg st="5" end="5"/>
                                            </p:txEl>
                                          </p:spTgt>
                                        </p:tgtEl>
                                        <p:attrNameLst>
                                          <p:attrName>style.visibility</p:attrName>
                                        </p:attrNameLst>
                                      </p:cBhvr>
                                      <p:to>
                                        <p:strVal val="visible"/>
                                      </p:to>
                                    </p:set>
                                    <p:animEffect transition="in" filter="box(in)">
                                      <p:cBhvr>
                                        <p:cTn id="32" dur="500"/>
                                        <p:tgtEl>
                                          <p:spTgt spid="6297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29763">
                                            <p:txEl>
                                              <p:pRg st="6" end="6"/>
                                            </p:txEl>
                                          </p:spTgt>
                                        </p:tgtEl>
                                        <p:attrNameLst>
                                          <p:attrName>style.visibility</p:attrName>
                                        </p:attrNameLst>
                                      </p:cBhvr>
                                      <p:to>
                                        <p:strVal val="visible"/>
                                      </p:to>
                                    </p:set>
                                    <p:animEffect transition="in" filter="blinds(horizontal)">
                                      <p:cBhvr>
                                        <p:cTn id="37" dur="500"/>
                                        <p:tgtEl>
                                          <p:spTgt spid="6297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629763">
                                            <p:txEl>
                                              <p:pRg st="7" end="7"/>
                                            </p:txEl>
                                          </p:spTgt>
                                        </p:tgtEl>
                                        <p:attrNameLst>
                                          <p:attrName>style.visibility</p:attrName>
                                        </p:attrNameLst>
                                      </p:cBhvr>
                                      <p:to>
                                        <p:strVal val="visible"/>
                                      </p:to>
                                    </p:set>
                                    <p:animEffect transition="in" filter="box(in)">
                                      <p:cBhvr>
                                        <p:cTn id="42" dur="500"/>
                                        <p:tgtEl>
                                          <p:spTgt spid="62976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29763">
                                            <p:txEl>
                                              <p:pRg st="8" end="8"/>
                                            </p:txEl>
                                          </p:spTgt>
                                        </p:tgtEl>
                                        <p:attrNameLst>
                                          <p:attrName>style.visibility</p:attrName>
                                        </p:attrNameLst>
                                      </p:cBhvr>
                                      <p:to>
                                        <p:strVal val="visible"/>
                                      </p:to>
                                    </p:set>
                                    <p:animEffect transition="in" filter="blinds(horizontal)">
                                      <p:cBhvr>
                                        <p:cTn id="47" dur="500"/>
                                        <p:tgtEl>
                                          <p:spTgt spid="62976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629763">
                                            <p:txEl>
                                              <p:pRg st="9" end="9"/>
                                            </p:txEl>
                                          </p:spTgt>
                                        </p:tgtEl>
                                        <p:attrNameLst>
                                          <p:attrName>style.visibility</p:attrName>
                                        </p:attrNameLst>
                                      </p:cBhvr>
                                      <p:to>
                                        <p:strVal val="visible"/>
                                      </p:to>
                                    </p:set>
                                    <p:animEffect transition="in" filter="box(in)">
                                      <p:cBhvr>
                                        <p:cTn id="52" dur="500"/>
                                        <p:tgtEl>
                                          <p:spTgt spid="6297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0" y="152400"/>
            <a:ext cx="8077200" cy="949568"/>
          </a:xfrm>
        </p:spPr>
        <p:txBody>
          <a:bodyPr/>
          <a:lstStyle/>
          <a:p>
            <a:r>
              <a:rPr b="1" smtClean="0">
                <a:solidFill>
                  <a:schemeClr val="tx2"/>
                </a:solidFill>
              </a:rPr>
              <a:t>Google Apps</a:t>
            </a:r>
            <a:endParaRPr lang="en-US" b="1" dirty="0">
              <a:solidFill>
                <a:schemeClr val="tx2"/>
              </a:solidFill>
            </a:endParaRPr>
          </a:p>
        </p:txBody>
      </p:sp>
      <p:pic>
        <p:nvPicPr>
          <p:cNvPr id="7" name="Picture 1"/>
          <p:cNvPicPr>
            <a:picLocks noGrp="1" noChangeAspect="1" noChangeArrowheads="1"/>
          </p:cNvPicPr>
          <p:nvPr>
            <p:ph idx="1"/>
          </p:nvPr>
        </p:nvPicPr>
        <p:blipFill>
          <a:blip r:embed="rId4"/>
          <a:srcRect/>
          <a:stretch>
            <a:fillRect/>
          </a:stretch>
        </p:blipFill>
        <p:spPr bwMode="auto">
          <a:xfrm>
            <a:off x="1089660" y="2033588"/>
            <a:ext cx="3451860" cy="2157412"/>
          </a:xfrm>
          <a:prstGeom prst="rect">
            <a:avLst/>
          </a:prstGeom>
          <a:noFill/>
          <a:ln w="9525">
            <a:noFill/>
            <a:miter lim="800000"/>
            <a:headEnd/>
            <a:tailEnd/>
          </a:ln>
        </p:spPr>
      </p:pic>
      <p:pic>
        <p:nvPicPr>
          <p:cNvPr id="8" name="Picture 1"/>
          <p:cNvPicPr>
            <a:picLocks noChangeAspect="1" noChangeArrowheads="1"/>
          </p:cNvPicPr>
          <p:nvPr/>
        </p:nvPicPr>
        <p:blipFill>
          <a:blip r:embed="rId5"/>
          <a:srcRect/>
          <a:stretch>
            <a:fillRect/>
          </a:stretch>
        </p:blipFill>
        <p:spPr>
          <a:xfrm>
            <a:off x="4572000" y="2011680"/>
            <a:ext cx="3505200" cy="2179320"/>
          </a:xfrm>
          <a:prstGeom prst="rect">
            <a:avLst/>
          </a:prstGeom>
          <a:noFill/>
        </p:spPr>
      </p:pic>
      <p:pic>
        <p:nvPicPr>
          <p:cNvPr id="9" name="Picture 1"/>
          <p:cNvPicPr>
            <a:picLocks noChangeAspect="1" noChangeArrowheads="1"/>
          </p:cNvPicPr>
          <p:nvPr/>
        </p:nvPicPr>
        <p:blipFill>
          <a:blip r:embed="rId6"/>
          <a:srcRect/>
          <a:stretch>
            <a:fillRect/>
          </a:stretch>
        </p:blipFill>
        <p:spPr>
          <a:xfrm>
            <a:off x="1066800" y="4267200"/>
            <a:ext cx="3505200" cy="2362200"/>
          </a:xfrm>
          <a:prstGeom prst="rect">
            <a:avLst/>
          </a:prstGeom>
          <a:noFill/>
        </p:spPr>
      </p:pic>
      <p:pic>
        <p:nvPicPr>
          <p:cNvPr id="10" name="Picture 1"/>
          <p:cNvPicPr>
            <a:picLocks noChangeAspect="1" noChangeArrowheads="1"/>
          </p:cNvPicPr>
          <p:nvPr/>
        </p:nvPicPr>
        <p:blipFill>
          <a:blip r:embed="rId7"/>
          <a:srcRect/>
          <a:stretch>
            <a:fillRect/>
          </a:stretch>
        </p:blipFill>
        <p:spPr>
          <a:xfrm>
            <a:off x="4648200" y="4267200"/>
            <a:ext cx="3429000" cy="2362200"/>
          </a:xfrm>
          <a:prstGeom prst="rect">
            <a:avLst/>
          </a:prstGeom>
          <a:noFill/>
        </p:spPr>
      </p:pic>
      <p:sp>
        <p:nvSpPr>
          <p:cNvPr id="11" name="Title 5"/>
          <p:cNvSpPr txBox="1">
            <a:spLocks/>
          </p:cNvSpPr>
          <p:nvPr/>
        </p:nvSpPr>
        <p:spPr>
          <a:xfrm>
            <a:off x="685800" y="914400"/>
            <a:ext cx="8077200" cy="949568"/>
          </a:xfrm>
          <a:prstGeom prst="rect">
            <a:avLst/>
          </a:prstGeom>
        </p:spPr>
        <p:txBody>
          <a:bodyPr vert="horz" lIns="91440" tIns="45720" rIns="91440" bIns="45720" rtlCol="0" anchor="ctr"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500" b="1" i="0" u="none" strike="noStrike" kern="1200" cap="none" spc="0" normalizeH="0" baseline="0" noProof="0" dirty="0" smtClean="0">
                <a:ln>
                  <a:noFill/>
                </a:ln>
                <a:solidFill>
                  <a:schemeClr val="tx2"/>
                </a:solidFill>
                <a:effectLst/>
                <a:uLnTx/>
                <a:uFillTx/>
                <a:latin typeface="+mj-lt"/>
                <a:ea typeface="+mj-ea"/>
                <a:cs typeface="+mj-cs"/>
              </a:rPr>
              <a:t>Google</a:t>
            </a:r>
            <a:r>
              <a:rPr kumimoji="0" lang="en-US" sz="2500" b="1" i="0" u="none" strike="noStrike" kern="1200" cap="none" spc="0" normalizeH="0" noProof="0" dirty="0" smtClean="0">
                <a:ln>
                  <a:noFill/>
                </a:ln>
                <a:solidFill>
                  <a:schemeClr val="tx2"/>
                </a:solidFill>
                <a:effectLst/>
                <a:uLnTx/>
                <a:uFillTx/>
                <a:latin typeface="+mj-lt"/>
                <a:ea typeface="+mj-ea"/>
                <a:cs typeface="+mj-cs"/>
              </a:rPr>
              <a:t> Sites, Google Docs,  Google Calendar, Google Chat…</a:t>
            </a:r>
            <a:endParaRPr kumimoji="0" lang="en-US" sz="2500" b="1" i="0" u="none" strike="noStrike" kern="1200" cap="none" spc="0" normalizeH="0" baseline="0" noProof="0" dirty="0">
              <a:ln>
                <a:noFill/>
              </a:ln>
              <a:solidFill>
                <a:schemeClr val="tx2"/>
              </a:solidFill>
              <a:effectLst/>
              <a:uLnTx/>
              <a:uFillTx/>
              <a:latin typeface="+mj-lt"/>
              <a:ea typeface="+mj-ea"/>
              <a:cs typeface="+mj-cs"/>
            </a:endParaRPr>
          </a:p>
        </p:txBody>
      </p:sp>
    </p:spTree>
    <p:custDataLst>
      <p:tags r:id="rId1"/>
    </p:custData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US"/>
          </a:p>
        </p:txBody>
      </p:sp>
      <p:pic>
        <p:nvPicPr>
          <p:cNvPr id="11265" name="Picture 1"/>
          <p:cNvPicPr>
            <a:picLocks noChangeAspect="1" noChangeArrowheads="1"/>
          </p:cNvPicPr>
          <p:nvPr/>
        </p:nvPicPr>
        <p:blipFill>
          <a:blip r:embed="rId4"/>
          <a:srcRect/>
          <a:stretch>
            <a:fillRect/>
          </a:stretch>
        </p:blipFill>
        <p:spPr bwMode="auto">
          <a:xfrm>
            <a:off x="609600" y="0"/>
            <a:ext cx="8534400" cy="6858000"/>
          </a:xfrm>
          <a:prstGeom prst="rect">
            <a:avLst/>
          </a:prstGeom>
          <a:noFill/>
          <a:ln w="9525">
            <a:noFill/>
            <a:miter lim="800000"/>
            <a:headEnd/>
            <a:tailEnd/>
          </a:ln>
          <a:effectLst/>
        </p:spPr>
      </p:pic>
    </p:spTree>
    <p:custDataLst>
      <p:tags r:id="rId1"/>
    </p:custDataLst>
  </p:cSld>
  <p:clrMapOvr>
    <a:masterClrMapping/>
  </p:clrMapOvr>
  <p:transition spd="slow">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pic>
        <p:nvPicPr>
          <p:cNvPr id="73729" name="Picture 1"/>
          <p:cNvPicPr>
            <a:picLocks noChangeAspect="1" noChangeArrowheads="1"/>
          </p:cNvPicPr>
          <p:nvPr/>
        </p:nvPicPr>
        <p:blipFill>
          <a:blip r:embed="rId4"/>
          <a:srcRect/>
          <a:stretch>
            <a:fillRect/>
          </a:stretch>
        </p:blipFill>
        <p:spPr bwMode="auto">
          <a:xfrm>
            <a:off x="609600" y="0"/>
            <a:ext cx="8534400" cy="6858000"/>
          </a:xfrm>
          <a:prstGeom prst="rect">
            <a:avLst/>
          </a:prstGeom>
          <a:noFill/>
          <a:ln w="9525">
            <a:noFill/>
            <a:miter lim="800000"/>
            <a:headEnd/>
            <a:tailEnd/>
          </a:ln>
          <a:effectLst/>
        </p:spPr>
      </p:pic>
    </p:spTree>
    <p:custDataLst>
      <p:tags r:id="rId1"/>
    </p:custDataLst>
  </p:cSld>
  <p:clrMapOvr>
    <a:masterClrMapping/>
  </p:clrMapOvr>
  <p:transition spd="slow">
    <p:circl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pic>
        <p:nvPicPr>
          <p:cNvPr id="71681" name="Picture 1"/>
          <p:cNvPicPr>
            <a:picLocks noChangeAspect="1" noChangeArrowheads="1"/>
          </p:cNvPicPr>
          <p:nvPr/>
        </p:nvPicPr>
        <p:blipFill>
          <a:blip r:embed="rId4"/>
          <a:srcRect/>
          <a:stretch>
            <a:fillRect/>
          </a:stretch>
        </p:blipFill>
        <p:spPr bwMode="auto">
          <a:xfrm>
            <a:off x="614363" y="0"/>
            <a:ext cx="8682037" cy="6858000"/>
          </a:xfrm>
          <a:prstGeom prst="rect">
            <a:avLst/>
          </a:prstGeom>
          <a:noFill/>
          <a:ln w="9525">
            <a:noFill/>
            <a:miter lim="800000"/>
            <a:headEnd/>
            <a:tailEnd/>
          </a:ln>
          <a:effectLst/>
        </p:spPr>
      </p:pic>
    </p:spTree>
    <p:custDataLst>
      <p:tags r:id="rId1"/>
    </p:custData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chemeClr val="tx2"/>
                </a:solidFill>
              </a:rPr>
              <a:t>Outline of the Presentation</a:t>
            </a:r>
            <a:endParaRPr lang="en-US" b="1" dirty="0">
              <a:solidFill>
                <a:schemeClr val="tx2"/>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What is Cloud Computing</a:t>
            </a:r>
          </a:p>
          <a:p>
            <a:r>
              <a:rPr lang="en-US" dirty="0" smtClean="0"/>
              <a:t>Concept of Cloud Computing</a:t>
            </a:r>
            <a:endParaRPr lang="en-US" dirty="0"/>
          </a:p>
          <a:p>
            <a:r>
              <a:rPr lang="en-US" dirty="0" smtClean="0"/>
              <a:t>Use of Cloud Computing in Library</a:t>
            </a:r>
          </a:p>
          <a:p>
            <a:r>
              <a:rPr lang="en-US" dirty="0" smtClean="0"/>
              <a:t>Cloud Computing and Library Services</a:t>
            </a:r>
          </a:p>
          <a:p>
            <a:r>
              <a:rPr lang="en-US" dirty="0" smtClean="0"/>
              <a:t>Advantages of Cloud Computing</a:t>
            </a:r>
          </a:p>
          <a:p>
            <a:r>
              <a:rPr lang="en-US" dirty="0" smtClean="0"/>
              <a:t>Limitation of Cloud Computing</a:t>
            </a:r>
          </a:p>
          <a:p>
            <a:r>
              <a:rPr lang="en-US" dirty="0" smtClean="0"/>
              <a:t>Conclusion </a:t>
            </a:r>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pic>
        <p:nvPicPr>
          <p:cNvPr id="69633" name="Picture 1"/>
          <p:cNvPicPr>
            <a:picLocks noChangeAspect="1" noChangeArrowheads="1"/>
          </p:cNvPicPr>
          <p:nvPr/>
        </p:nvPicPr>
        <p:blipFill>
          <a:blip r:embed="rId4"/>
          <a:srcRect/>
          <a:stretch>
            <a:fillRect/>
          </a:stretch>
        </p:blipFill>
        <p:spPr bwMode="auto">
          <a:xfrm>
            <a:off x="609600" y="0"/>
            <a:ext cx="8534400" cy="6858000"/>
          </a:xfrm>
          <a:prstGeom prst="rect">
            <a:avLst/>
          </a:prstGeom>
          <a:noFill/>
          <a:ln w="9525">
            <a:noFill/>
            <a:miter lim="800000"/>
            <a:headEnd/>
            <a:tailEnd/>
          </a:ln>
          <a:effectLst/>
        </p:spPr>
      </p:pic>
    </p:spTree>
    <p:custDataLst>
      <p:tags r:id="rId1"/>
    </p:custDataLst>
  </p:cSld>
  <p:clrMapOvr>
    <a:masterClrMapping/>
  </p:clrMapOvr>
  <p:transition spd="slow">
    <p:newsfla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pic>
        <p:nvPicPr>
          <p:cNvPr id="67585" name="Picture 1"/>
          <p:cNvPicPr>
            <a:picLocks noChangeAspect="1" noChangeArrowheads="1"/>
          </p:cNvPicPr>
          <p:nvPr/>
        </p:nvPicPr>
        <p:blipFill>
          <a:blip r:embed="rId4"/>
          <a:srcRect/>
          <a:stretch>
            <a:fillRect/>
          </a:stretch>
        </p:blipFill>
        <p:spPr bwMode="auto">
          <a:xfrm>
            <a:off x="609600" y="0"/>
            <a:ext cx="8534400" cy="6858000"/>
          </a:xfrm>
          <a:prstGeom prst="rect">
            <a:avLst/>
          </a:prstGeom>
          <a:noFill/>
          <a:ln w="9525">
            <a:noFill/>
            <a:miter lim="800000"/>
            <a:headEnd/>
            <a:tailEnd/>
          </a:ln>
          <a:effectLst/>
        </p:spPr>
      </p:pic>
    </p:spTree>
    <p:custDataLst>
      <p:tags r:id="rId1"/>
    </p:custDataLst>
  </p:cSld>
  <p:clrMapOvr>
    <a:masterClrMapping/>
  </p:clrMapOvr>
  <p:transition spd="slow">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5537" name="Picture 1"/>
          <p:cNvPicPr>
            <a:picLocks noChangeAspect="1" noChangeArrowheads="1"/>
          </p:cNvPicPr>
          <p:nvPr/>
        </p:nvPicPr>
        <p:blipFill>
          <a:blip r:embed="rId4"/>
          <a:srcRect/>
          <a:stretch>
            <a:fillRect/>
          </a:stretch>
        </p:blipFill>
        <p:spPr bwMode="auto">
          <a:xfrm>
            <a:off x="609600" y="0"/>
            <a:ext cx="8534400" cy="6858000"/>
          </a:xfrm>
          <a:prstGeom prst="rect">
            <a:avLst/>
          </a:prstGeom>
          <a:noFill/>
          <a:ln w="9525">
            <a:noFill/>
            <a:miter lim="800000"/>
            <a:headEnd/>
            <a:tailEnd/>
          </a:ln>
          <a:effectLst/>
        </p:spPr>
      </p:pic>
    </p:spTree>
    <p:custDataLst>
      <p:tags r:id="rId1"/>
    </p:custDataLst>
  </p:cSld>
  <p:clrMapOvr>
    <a:masterClrMapping/>
  </p:clrMapOvr>
  <p:transition spd="slow">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Picture 3"/>
          <p:cNvPicPr>
            <a:picLocks noChangeAspect="1" noChangeArrowheads="1"/>
          </p:cNvPicPr>
          <p:nvPr/>
        </p:nvPicPr>
        <p:blipFill>
          <a:blip r:embed="rId4"/>
          <a:srcRect/>
          <a:stretch>
            <a:fillRect/>
          </a:stretch>
        </p:blipFill>
        <p:spPr bwMode="auto">
          <a:xfrm>
            <a:off x="685800" y="0"/>
            <a:ext cx="8839200" cy="6858000"/>
          </a:xfrm>
          <a:prstGeom prst="rect">
            <a:avLst/>
          </a:prstGeom>
          <a:noFill/>
          <a:ln w="9525">
            <a:noFill/>
            <a:miter lim="800000"/>
            <a:headEnd/>
            <a:tailEnd/>
          </a:ln>
          <a:effectLst/>
        </p:spPr>
      </p:pic>
    </p:spTree>
    <p:custDataLst>
      <p:tags r:id="rId1"/>
    </p:custDataLst>
  </p:cSld>
  <p:clrMapOvr>
    <a:masterClrMapping/>
  </p:clrMapOvr>
  <p:transition spd="slow">
    <p:plu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b="1" smtClean="0">
                <a:solidFill>
                  <a:schemeClr val="tx2"/>
                </a:solidFill>
              </a:rPr>
              <a:t>Cloud Storage Comparison</a:t>
            </a:r>
            <a:endParaRPr lang="en-US" b="1" dirty="0">
              <a:solidFill>
                <a:schemeClr val="tx2"/>
              </a:solidFill>
            </a:endParaRPr>
          </a:p>
        </p:txBody>
      </p:sp>
      <p:graphicFrame>
        <p:nvGraphicFramePr>
          <p:cNvPr id="5" name="Table 4"/>
          <p:cNvGraphicFramePr>
            <a:graphicFrameLocks noGrp="1"/>
          </p:cNvGraphicFramePr>
          <p:nvPr/>
        </p:nvGraphicFramePr>
        <p:xfrm>
          <a:off x="762000" y="1524000"/>
          <a:ext cx="8382000" cy="5257800"/>
        </p:xfrm>
        <a:graphic>
          <a:graphicData uri="http://schemas.openxmlformats.org/drawingml/2006/table">
            <a:tbl>
              <a:tblPr/>
              <a:tblGrid>
                <a:gridCol w="2095500"/>
                <a:gridCol w="1631895"/>
                <a:gridCol w="2318030"/>
                <a:gridCol w="2336575"/>
              </a:tblGrid>
              <a:tr h="438150">
                <a:tc gridSpan="4">
                  <a:txBody>
                    <a:bodyPr/>
                    <a:lstStyle/>
                    <a:p>
                      <a:pPr marL="0" marR="0" algn="ctr">
                        <a:lnSpc>
                          <a:spcPct val="115000"/>
                        </a:lnSpc>
                        <a:spcBef>
                          <a:spcPts val="0"/>
                        </a:spcBef>
                        <a:spcAft>
                          <a:spcPts val="0"/>
                        </a:spcAft>
                      </a:pPr>
                      <a:r>
                        <a:rPr lang="en-US" sz="2200" b="1" dirty="0">
                          <a:solidFill>
                            <a:srgbClr val="000000"/>
                          </a:solidFill>
                          <a:latin typeface="Arial"/>
                          <a:ea typeface="Times New Roman"/>
                          <a:cs typeface="Times New Roman"/>
                        </a:rPr>
                        <a:t>Storage Service Comparison on a </a:t>
                      </a:r>
                      <a:r>
                        <a:rPr lang="en-US" sz="2200" b="1" dirty="0" smtClean="0">
                          <a:solidFill>
                            <a:srgbClr val="000000"/>
                          </a:solidFill>
                          <a:latin typeface="Arial"/>
                          <a:ea typeface="Times New Roman"/>
                          <a:cs typeface="Times New Roman"/>
                        </a:rPr>
                        <a:t>Annual Basis</a:t>
                      </a:r>
                      <a:endParaRPr lang="en-US" sz="2200" dirty="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876300">
                <a:tc>
                  <a:txBody>
                    <a:bodyPr/>
                    <a:lstStyle/>
                    <a:p>
                      <a:pPr marL="0" marR="0" algn="just">
                        <a:lnSpc>
                          <a:spcPct val="115000"/>
                        </a:lnSpc>
                        <a:spcBef>
                          <a:spcPts val="0"/>
                        </a:spcBef>
                        <a:spcAft>
                          <a:spcPts val="0"/>
                        </a:spcAft>
                      </a:pPr>
                      <a:r>
                        <a:rPr lang="en-US" sz="2000" b="1" dirty="0">
                          <a:solidFill>
                            <a:srgbClr val="000000"/>
                          </a:solidFill>
                          <a:latin typeface="Arial"/>
                          <a:ea typeface="Times New Roman"/>
                          <a:cs typeface="Times New Roman"/>
                        </a:rPr>
                        <a:t>Service Provider</a:t>
                      </a:r>
                      <a:endParaRPr lang="en-US" sz="2000" dirty="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2000" dirty="0">
                          <a:solidFill>
                            <a:srgbClr val="000000"/>
                          </a:solidFill>
                          <a:latin typeface="Arial"/>
                          <a:ea typeface="Times New Roman"/>
                          <a:cs typeface="Times New Roman"/>
                        </a:rPr>
                        <a:t>Free</a:t>
                      </a:r>
                      <a:endParaRPr lang="en-US" sz="2000" dirty="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2000">
                          <a:solidFill>
                            <a:srgbClr val="000000"/>
                          </a:solidFill>
                          <a:latin typeface="Arial"/>
                          <a:ea typeface="Times New Roman"/>
                          <a:cs typeface="Times New Roman"/>
                        </a:rPr>
                        <a:t>First Payment tier</a:t>
                      </a:r>
                      <a:endParaRPr lang="en-US" sz="200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2000">
                          <a:solidFill>
                            <a:srgbClr val="000000"/>
                          </a:solidFill>
                          <a:latin typeface="Arial"/>
                          <a:ea typeface="Times New Roman"/>
                          <a:cs typeface="Times New Roman"/>
                        </a:rPr>
                        <a:t>Second Payment tier</a:t>
                      </a:r>
                      <a:endParaRPr lang="en-US" sz="2000">
                        <a:solidFill>
                          <a:srgbClr val="000000"/>
                        </a:solidFill>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r>
              <a:tr h="438150">
                <a:tc>
                  <a:txBody>
                    <a:bodyPr/>
                    <a:lstStyle/>
                    <a:p>
                      <a:pPr marL="0" marR="0" algn="just">
                        <a:lnSpc>
                          <a:spcPct val="115000"/>
                        </a:lnSpc>
                        <a:spcBef>
                          <a:spcPts val="0"/>
                        </a:spcBef>
                        <a:spcAft>
                          <a:spcPts val="0"/>
                        </a:spcAft>
                      </a:pPr>
                      <a:endParaRPr lang="en-US" sz="200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endParaRPr lang="en-US" sz="2000" dirty="0">
                        <a:solidFill>
                          <a:srgbClr val="000000"/>
                        </a:solidFill>
                        <a:latin typeface="Arial"/>
                        <a:ea typeface="Times New Roman"/>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endParaRPr lang="en-US" sz="2000" dirty="0">
                        <a:solidFill>
                          <a:srgbClr val="000000"/>
                        </a:solidFill>
                        <a:latin typeface="Arial"/>
                        <a:ea typeface="Times New Roman"/>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endParaRPr lang="en-US" sz="2000">
                        <a:solidFill>
                          <a:srgbClr val="000000"/>
                        </a:solidFill>
                        <a:latin typeface="Arial"/>
                        <a:ea typeface="Times New Roman"/>
                        <a:cs typeface="Times New Roman"/>
                      </a:endParaRPr>
                    </a:p>
                  </a:txBody>
                  <a:tcPr marL="68580" marR="68580" marT="0" marB="0">
                    <a:lnL>
                      <a:noFill/>
                    </a:lnL>
                    <a:lnR>
                      <a:noFill/>
                    </a:lnR>
                    <a:lnT>
                      <a:noFill/>
                    </a:lnT>
                    <a:lnB>
                      <a:noFill/>
                    </a:lnB>
                  </a:tcPr>
                </a:tc>
              </a:tr>
              <a:tr h="438150">
                <a:tc>
                  <a:txBody>
                    <a:bodyPr/>
                    <a:lstStyle/>
                    <a:p>
                      <a:pPr marL="0" marR="0" algn="just">
                        <a:lnSpc>
                          <a:spcPct val="115000"/>
                        </a:lnSpc>
                        <a:spcBef>
                          <a:spcPts val="0"/>
                        </a:spcBef>
                        <a:spcAft>
                          <a:spcPts val="0"/>
                        </a:spcAft>
                      </a:pPr>
                      <a:r>
                        <a:rPr lang="en-US" sz="2000" b="1" dirty="0">
                          <a:solidFill>
                            <a:srgbClr val="000000"/>
                          </a:solidFill>
                          <a:latin typeface="Arial"/>
                          <a:ea typeface="Times New Roman"/>
                          <a:cs typeface="Times New Roman"/>
                        </a:rPr>
                        <a:t>Amazon</a:t>
                      </a:r>
                      <a:endParaRPr lang="en-US" sz="2000" dirty="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2000">
                          <a:solidFill>
                            <a:srgbClr val="000000"/>
                          </a:solidFill>
                          <a:latin typeface="Arial"/>
                          <a:ea typeface="Times New Roman"/>
                          <a:cs typeface="Times New Roman"/>
                        </a:rPr>
                        <a:t>5GB</a:t>
                      </a:r>
                      <a:endParaRPr lang="en-US" sz="20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2000" dirty="0">
                          <a:solidFill>
                            <a:srgbClr val="000000"/>
                          </a:solidFill>
                          <a:latin typeface="Arial"/>
                          <a:ea typeface="Times New Roman"/>
                          <a:cs typeface="Times New Roman"/>
                        </a:rPr>
                        <a:t>20GB ($10)</a:t>
                      </a:r>
                      <a:endParaRPr lang="en-US" sz="2000" dirty="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2000">
                          <a:solidFill>
                            <a:srgbClr val="000000"/>
                          </a:solidFill>
                          <a:latin typeface="Arial"/>
                          <a:ea typeface="Times New Roman"/>
                          <a:cs typeface="Times New Roman"/>
                        </a:rPr>
                        <a:t>50GB ($25)</a:t>
                      </a:r>
                      <a:endParaRPr lang="en-US" sz="20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r>
              <a:tr h="438150">
                <a:tc>
                  <a:txBody>
                    <a:bodyPr/>
                    <a:lstStyle/>
                    <a:p>
                      <a:pPr marL="0" marR="0" algn="just">
                        <a:lnSpc>
                          <a:spcPct val="115000"/>
                        </a:lnSpc>
                        <a:spcBef>
                          <a:spcPts val="0"/>
                        </a:spcBef>
                        <a:spcAft>
                          <a:spcPts val="0"/>
                        </a:spcAft>
                      </a:pPr>
                      <a:r>
                        <a:rPr lang="en-US" sz="2000" b="1" dirty="0">
                          <a:solidFill>
                            <a:srgbClr val="000000"/>
                          </a:solidFill>
                          <a:latin typeface="Arial"/>
                          <a:ea typeface="Times New Roman"/>
                          <a:cs typeface="Times New Roman"/>
                        </a:rPr>
                        <a:t>Apple </a:t>
                      </a:r>
                      <a:r>
                        <a:rPr lang="en-US" sz="2000" b="1" dirty="0" err="1">
                          <a:solidFill>
                            <a:srgbClr val="000000"/>
                          </a:solidFill>
                          <a:latin typeface="Arial"/>
                          <a:ea typeface="Times New Roman"/>
                          <a:cs typeface="Times New Roman"/>
                        </a:rPr>
                        <a:t>iCloud</a:t>
                      </a:r>
                      <a:endParaRPr lang="en-US" sz="2000" dirty="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a:solidFill>
                            <a:srgbClr val="000000"/>
                          </a:solidFill>
                          <a:latin typeface="Arial"/>
                          <a:ea typeface="Times New Roman"/>
                          <a:cs typeface="Times New Roman"/>
                        </a:rPr>
                        <a:t>5GB</a:t>
                      </a:r>
                      <a:endParaRPr lang="en-US" sz="200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dirty="0">
                          <a:solidFill>
                            <a:srgbClr val="000000"/>
                          </a:solidFill>
                          <a:latin typeface="Arial"/>
                          <a:ea typeface="Times New Roman"/>
                          <a:cs typeface="Times New Roman"/>
                        </a:rPr>
                        <a:t>25GB ($40)</a:t>
                      </a:r>
                      <a:endParaRPr lang="en-US" sz="2000" dirty="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a:solidFill>
                            <a:srgbClr val="000000"/>
                          </a:solidFill>
                          <a:latin typeface="Arial"/>
                          <a:ea typeface="Times New Roman"/>
                          <a:cs typeface="Times New Roman"/>
                        </a:rPr>
                        <a:t>50GB ($100)</a:t>
                      </a:r>
                      <a:endParaRPr lang="en-US" sz="2000">
                        <a:solidFill>
                          <a:srgbClr val="000000"/>
                        </a:solidFill>
                        <a:latin typeface="Calibri"/>
                        <a:ea typeface="Times New Roman"/>
                        <a:cs typeface="Times New Roman"/>
                      </a:endParaRPr>
                    </a:p>
                  </a:txBody>
                  <a:tcPr marL="68580" marR="68580" marT="0" marB="0">
                    <a:lnL>
                      <a:noFill/>
                    </a:lnL>
                    <a:lnR>
                      <a:noFill/>
                    </a:lnR>
                    <a:lnT>
                      <a:noFill/>
                    </a:lnT>
                    <a:lnB>
                      <a:noFill/>
                    </a:lnB>
                  </a:tcPr>
                </a:tc>
              </a:tr>
              <a:tr h="438150">
                <a:tc>
                  <a:txBody>
                    <a:bodyPr/>
                    <a:lstStyle/>
                    <a:p>
                      <a:pPr marL="0" marR="0" algn="just">
                        <a:lnSpc>
                          <a:spcPct val="115000"/>
                        </a:lnSpc>
                        <a:spcBef>
                          <a:spcPts val="0"/>
                        </a:spcBef>
                        <a:spcAft>
                          <a:spcPts val="0"/>
                        </a:spcAft>
                      </a:pPr>
                      <a:r>
                        <a:rPr lang="en-US" sz="2000" b="1" dirty="0">
                          <a:solidFill>
                            <a:srgbClr val="000000"/>
                          </a:solidFill>
                          <a:latin typeface="Arial"/>
                          <a:ea typeface="Times New Roman"/>
                          <a:cs typeface="Times New Roman"/>
                        </a:rPr>
                        <a:t>Box</a:t>
                      </a:r>
                      <a:endParaRPr lang="en-US" sz="2000" dirty="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2000">
                          <a:solidFill>
                            <a:srgbClr val="000000"/>
                          </a:solidFill>
                          <a:latin typeface="Arial"/>
                          <a:ea typeface="Times New Roman"/>
                          <a:cs typeface="Times New Roman"/>
                        </a:rPr>
                        <a:t>5GB</a:t>
                      </a:r>
                      <a:endParaRPr lang="en-US" sz="20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2000" dirty="0">
                          <a:solidFill>
                            <a:srgbClr val="000000"/>
                          </a:solidFill>
                          <a:latin typeface="Arial"/>
                          <a:ea typeface="Times New Roman"/>
                          <a:cs typeface="Times New Roman"/>
                        </a:rPr>
                        <a:t>25GB ($120)</a:t>
                      </a:r>
                      <a:endParaRPr lang="en-US" sz="2000" dirty="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2000">
                          <a:solidFill>
                            <a:srgbClr val="000000"/>
                          </a:solidFill>
                          <a:latin typeface="Arial"/>
                          <a:ea typeface="Times New Roman"/>
                          <a:cs typeface="Times New Roman"/>
                        </a:rPr>
                        <a:t>50GB ($240)</a:t>
                      </a:r>
                      <a:endParaRPr lang="en-US" sz="20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r>
              <a:tr h="438150">
                <a:tc>
                  <a:txBody>
                    <a:bodyPr/>
                    <a:lstStyle/>
                    <a:p>
                      <a:pPr marL="0" marR="0" algn="just">
                        <a:lnSpc>
                          <a:spcPct val="115000"/>
                        </a:lnSpc>
                        <a:spcBef>
                          <a:spcPts val="0"/>
                        </a:spcBef>
                        <a:spcAft>
                          <a:spcPts val="0"/>
                        </a:spcAft>
                      </a:pPr>
                      <a:r>
                        <a:rPr lang="en-US" sz="2000" b="1" dirty="0" err="1">
                          <a:solidFill>
                            <a:srgbClr val="000000"/>
                          </a:solidFill>
                          <a:latin typeface="Arial"/>
                          <a:ea typeface="Times New Roman"/>
                          <a:cs typeface="Times New Roman"/>
                        </a:rPr>
                        <a:t>Dropbox</a:t>
                      </a:r>
                      <a:endParaRPr lang="en-US" sz="2000" dirty="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a:solidFill>
                            <a:srgbClr val="000000"/>
                          </a:solidFill>
                          <a:latin typeface="Arial"/>
                          <a:ea typeface="Times New Roman"/>
                          <a:cs typeface="Times New Roman"/>
                        </a:rPr>
                        <a:t>2GB</a:t>
                      </a:r>
                      <a:endParaRPr lang="en-US" sz="200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dirty="0">
                          <a:solidFill>
                            <a:srgbClr val="000000"/>
                          </a:solidFill>
                          <a:latin typeface="Arial"/>
                          <a:ea typeface="Times New Roman"/>
                          <a:cs typeface="Times New Roman"/>
                        </a:rPr>
                        <a:t>100GB ($100)</a:t>
                      </a:r>
                      <a:endParaRPr lang="en-US" sz="2000" dirty="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a:solidFill>
                            <a:srgbClr val="000000"/>
                          </a:solidFill>
                          <a:latin typeface="Arial"/>
                          <a:ea typeface="Times New Roman"/>
                          <a:cs typeface="Times New Roman"/>
                        </a:rPr>
                        <a:t>200GB ($200)</a:t>
                      </a:r>
                      <a:endParaRPr lang="en-US" sz="2000">
                        <a:solidFill>
                          <a:srgbClr val="000000"/>
                        </a:solidFill>
                        <a:latin typeface="Calibri"/>
                        <a:ea typeface="Times New Roman"/>
                        <a:cs typeface="Times New Roman"/>
                      </a:endParaRPr>
                    </a:p>
                  </a:txBody>
                  <a:tcPr marL="68580" marR="68580" marT="0" marB="0">
                    <a:lnL>
                      <a:noFill/>
                    </a:lnL>
                    <a:lnR>
                      <a:noFill/>
                    </a:lnR>
                    <a:lnT>
                      <a:noFill/>
                    </a:lnT>
                    <a:lnB>
                      <a:noFill/>
                    </a:lnB>
                  </a:tcPr>
                </a:tc>
              </a:tr>
              <a:tr h="438150">
                <a:tc>
                  <a:txBody>
                    <a:bodyPr/>
                    <a:lstStyle/>
                    <a:p>
                      <a:pPr marL="0" marR="0" algn="just">
                        <a:lnSpc>
                          <a:spcPct val="115000"/>
                        </a:lnSpc>
                        <a:spcBef>
                          <a:spcPts val="0"/>
                        </a:spcBef>
                        <a:spcAft>
                          <a:spcPts val="0"/>
                        </a:spcAft>
                      </a:pPr>
                      <a:r>
                        <a:rPr lang="en-US" sz="2000" b="1" dirty="0">
                          <a:solidFill>
                            <a:srgbClr val="000000"/>
                          </a:solidFill>
                          <a:latin typeface="Arial"/>
                          <a:ea typeface="Times New Roman"/>
                          <a:cs typeface="Times New Roman"/>
                        </a:rPr>
                        <a:t>Google Drive</a:t>
                      </a:r>
                      <a:endParaRPr lang="en-US" sz="2000" dirty="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2000">
                          <a:solidFill>
                            <a:srgbClr val="000000"/>
                          </a:solidFill>
                          <a:latin typeface="Arial"/>
                          <a:ea typeface="Times New Roman"/>
                          <a:cs typeface="Times New Roman"/>
                        </a:rPr>
                        <a:t>5GB</a:t>
                      </a:r>
                      <a:endParaRPr lang="en-US" sz="20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2000" dirty="0">
                          <a:solidFill>
                            <a:srgbClr val="000000"/>
                          </a:solidFill>
                          <a:latin typeface="Arial"/>
                          <a:ea typeface="Times New Roman"/>
                          <a:cs typeface="Times New Roman"/>
                        </a:rPr>
                        <a:t>25GB ($30)</a:t>
                      </a:r>
                      <a:endParaRPr lang="en-US" sz="2000" dirty="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2000">
                          <a:solidFill>
                            <a:srgbClr val="000000"/>
                          </a:solidFill>
                          <a:latin typeface="Arial"/>
                          <a:ea typeface="Times New Roman"/>
                          <a:cs typeface="Times New Roman"/>
                        </a:rPr>
                        <a:t>100GB ($60)</a:t>
                      </a:r>
                      <a:endParaRPr lang="en-US" sz="2000">
                        <a:solidFill>
                          <a:srgbClr val="000000"/>
                        </a:solidFill>
                        <a:latin typeface="Calibri"/>
                        <a:ea typeface="Times New Roman"/>
                        <a:cs typeface="Times New Roman"/>
                      </a:endParaRPr>
                    </a:p>
                  </a:txBody>
                  <a:tcPr marL="68580" marR="68580" marT="0" marB="0">
                    <a:lnL>
                      <a:noFill/>
                    </a:lnL>
                    <a:lnR>
                      <a:noFill/>
                    </a:lnR>
                    <a:lnT>
                      <a:noFill/>
                    </a:lnT>
                    <a:lnB>
                      <a:noFill/>
                    </a:lnB>
                    <a:solidFill>
                      <a:srgbClr val="C0C0C0"/>
                    </a:solidFill>
                  </a:tcPr>
                </a:tc>
              </a:tr>
              <a:tr h="876300">
                <a:tc>
                  <a:txBody>
                    <a:bodyPr/>
                    <a:lstStyle/>
                    <a:p>
                      <a:pPr marL="0" marR="0" algn="just">
                        <a:lnSpc>
                          <a:spcPct val="115000"/>
                        </a:lnSpc>
                        <a:spcBef>
                          <a:spcPts val="0"/>
                        </a:spcBef>
                        <a:spcAft>
                          <a:spcPts val="0"/>
                        </a:spcAft>
                      </a:pPr>
                      <a:r>
                        <a:rPr lang="en-US" sz="2000" b="1" dirty="0">
                          <a:solidFill>
                            <a:srgbClr val="000000"/>
                          </a:solidFill>
                          <a:latin typeface="Arial"/>
                          <a:ea typeface="Times New Roman"/>
                          <a:cs typeface="Times New Roman"/>
                        </a:rPr>
                        <a:t>Microsoft </a:t>
                      </a:r>
                      <a:r>
                        <a:rPr lang="en-US" sz="2000" b="1" dirty="0" err="1">
                          <a:solidFill>
                            <a:srgbClr val="000000"/>
                          </a:solidFill>
                          <a:latin typeface="Arial"/>
                          <a:ea typeface="Times New Roman"/>
                          <a:cs typeface="Times New Roman"/>
                        </a:rPr>
                        <a:t>SkyDrive</a:t>
                      </a:r>
                      <a:endParaRPr lang="en-US" sz="2000" dirty="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a:solidFill>
                            <a:srgbClr val="000000"/>
                          </a:solidFill>
                          <a:latin typeface="Arial"/>
                          <a:ea typeface="Times New Roman"/>
                          <a:cs typeface="Times New Roman"/>
                        </a:rPr>
                        <a:t>7GB</a:t>
                      </a:r>
                      <a:endParaRPr lang="en-US" sz="200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dirty="0">
                          <a:solidFill>
                            <a:srgbClr val="000000"/>
                          </a:solidFill>
                          <a:latin typeface="Arial"/>
                          <a:ea typeface="Times New Roman"/>
                          <a:cs typeface="Times New Roman"/>
                        </a:rPr>
                        <a:t>27GB ($10)</a:t>
                      </a:r>
                      <a:endParaRPr lang="en-US" sz="2000" dirty="0">
                        <a:solidFill>
                          <a:srgbClr val="000000"/>
                        </a:solidFill>
                        <a:latin typeface="Calibri"/>
                        <a:ea typeface="Times New Roman"/>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dirty="0">
                          <a:solidFill>
                            <a:srgbClr val="000000"/>
                          </a:solidFill>
                          <a:latin typeface="Arial"/>
                          <a:ea typeface="Times New Roman"/>
                          <a:cs typeface="Times New Roman"/>
                        </a:rPr>
                        <a:t>57GB ($25)</a:t>
                      </a:r>
                      <a:endParaRPr lang="en-US" sz="2000" dirty="0">
                        <a:solidFill>
                          <a:srgbClr val="000000"/>
                        </a:solidFill>
                        <a:latin typeface="Calibri"/>
                        <a:ea typeface="Times New Roman"/>
                        <a:cs typeface="Times New Roman"/>
                      </a:endParaRPr>
                    </a:p>
                  </a:txBody>
                  <a:tcPr marL="68580" marR="68580" marT="0" marB="0">
                    <a:lnL>
                      <a:noFill/>
                    </a:lnL>
                    <a:lnR>
                      <a:noFill/>
                    </a:lnR>
                    <a:lnT>
                      <a:noFill/>
                    </a:lnT>
                    <a:lnB>
                      <a:noFill/>
                    </a:lnB>
                  </a:tcPr>
                </a:tc>
              </a:tr>
              <a:tr h="438150">
                <a:tc>
                  <a:txBody>
                    <a:bodyPr/>
                    <a:lstStyle/>
                    <a:p>
                      <a:pPr marL="0" marR="0" algn="just">
                        <a:lnSpc>
                          <a:spcPct val="115000"/>
                        </a:lnSpc>
                        <a:spcBef>
                          <a:spcPts val="0"/>
                        </a:spcBef>
                        <a:spcAft>
                          <a:spcPts val="0"/>
                        </a:spcAft>
                      </a:pPr>
                      <a:r>
                        <a:rPr lang="en-US" sz="2000" b="1" dirty="0">
                          <a:solidFill>
                            <a:srgbClr val="000000"/>
                          </a:solidFill>
                          <a:latin typeface="Arial"/>
                          <a:ea typeface="Times New Roman"/>
                          <a:cs typeface="Times New Roman"/>
                        </a:rPr>
                        <a:t>Mega</a:t>
                      </a:r>
                      <a:endParaRPr lang="en-US" sz="2000" dirty="0">
                        <a:solidFill>
                          <a:srgbClr val="000000"/>
                        </a:solidFill>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lgn="just">
                        <a:lnSpc>
                          <a:spcPct val="115000"/>
                        </a:lnSpc>
                        <a:spcBef>
                          <a:spcPts val="0"/>
                        </a:spcBef>
                        <a:spcAft>
                          <a:spcPts val="0"/>
                        </a:spcAft>
                      </a:pPr>
                      <a:r>
                        <a:rPr lang="en-US" sz="2000">
                          <a:solidFill>
                            <a:srgbClr val="000000"/>
                          </a:solidFill>
                          <a:latin typeface="Arial"/>
                          <a:ea typeface="Times New Roman"/>
                          <a:cs typeface="Times New Roman"/>
                        </a:rPr>
                        <a:t>50GB</a:t>
                      </a:r>
                      <a:endParaRPr lang="en-US" sz="2000">
                        <a:solidFill>
                          <a:srgbClr val="000000"/>
                        </a:solidFill>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lgn="just">
                        <a:lnSpc>
                          <a:spcPct val="115000"/>
                        </a:lnSpc>
                        <a:spcBef>
                          <a:spcPts val="0"/>
                        </a:spcBef>
                        <a:spcAft>
                          <a:spcPts val="0"/>
                        </a:spcAft>
                      </a:pPr>
                      <a:r>
                        <a:rPr lang="en-US" sz="2000">
                          <a:solidFill>
                            <a:srgbClr val="000000"/>
                          </a:solidFill>
                          <a:latin typeface="Arial"/>
                          <a:ea typeface="Times New Roman"/>
                          <a:cs typeface="Times New Roman"/>
                        </a:rPr>
                        <a:t>400GB ($120)</a:t>
                      </a:r>
                      <a:endParaRPr lang="en-US" sz="2000">
                        <a:solidFill>
                          <a:srgbClr val="000000"/>
                        </a:solidFill>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lgn="just">
                        <a:lnSpc>
                          <a:spcPct val="115000"/>
                        </a:lnSpc>
                        <a:spcBef>
                          <a:spcPts val="0"/>
                        </a:spcBef>
                        <a:spcAft>
                          <a:spcPts val="0"/>
                        </a:spcAft>
                      </a:pPr>
                      <a:r>
                        <a:rPr lang="en-US" sz="2000" dirty="0">
                          <a:solidFill>
                            <a:srgbClr val="000000"/>
                          </a:solidFill>
                          <a:latin typeface="Arial"/>
                          <a:ea typeface="Times New Roman"/>
                          <a:cs typeface="Times New Roman"/>
                        </a:rPr>
                        <a:t>2TB ($240)</a:t>
                      </a:r>
                      <a:endParaRPr lang="en-US" sz="2000" dirty="0">
                        <a:solidFill>
                          <a:srgbClr val="000000"/>
                        </a:solidFill>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r>
            </a:tbl>
          </a:graphicData>
        </a:graphic>
      </p:graphicFrame>
    </p:spTree>
    <p:custDataLst>
      <p:tags r:id="rId1"/>
    </p:custData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chemeClr val="tx2"/>
                </a:solidFill>
              </a:rPr>
              <a:t>Core Advantages</a:t>
            </a:r>
            <a:endParaRPr lang="en-US" b="1" dirty="0">
              <a:solidFill>
                <a:schemeClr val="tx2"/>
              </a:solidFill>
            </a:endParaRPr>
          </a:p>
        </p:txBody>
      </p:sp>
      <p:sp>
        <p:nvSpPr>
          <p:cNvPr id="3" name="Content Placeholder 2"/>
          <p:cNvSpPr>
            <a:spLocks noGrp="1"/>
          </p:cNvSpPr>
          <p:nvPr>
            <p:ph idx="1"/>
            <p:custDataLst>
              <p:tags r:id="rId3"/>
            </p:custDataLst>
          </p:nvPr>
        </p:nvSpPr>
        <p:spPr/>
        <p:txBody>
          <a:bodyPr>
            <a:normAutofit lnSpcReduction="10000"/>
          </a:bodyPr>
          <a:lstStyle/>
          <a:p>
            <a:pPr>
              <a:buFont typeface="Wingdings" pitchFamily="2" charset="2"/>
              <a:buChar char="§"/>
            </a:pPr>
            <a:r>
              <a:rPr lang="en-US" dirty="0" smtClean="0"/>
              <a:t>Cost saving: You pay for what you use</a:t>
            </a:r>
          </a:p>
          <a:p>
            <a:pPr>
              <a:buFont typeface="Wingdings" pitchFamily="2" charset="2"/>
              <a:buChar char="§"/>
            </a:pPr>
            <a:r>
              <a:rPr lang="en-US" dirty="0" smtClean="0"/>
              <a:t>Easy on installation and maintenance</a:t>
            </a:r>
          </a:p>
          <a:p>
            <a:pPr>
              <a:buFont typeface="Wingdings" pitchFamily="2" charset="2"/>
              <a:buChar char="§"/>
            </a:pPr>
            <a:r>
              <a:rPr lang="en-US" dirty="0" smtClean="0"/>
              <a:t>Increased storage</a:t>
            </a:r>
          </a:p>
          <a:p>
            <a:pPr>
              <a:buFont typeface="Wingdings" pitchFamily="2" charset="2"/>
              <a:buChar char="§"/>
            </a:pPr>
            <a:r>
              <a:rPr lang="en-US" dirty="0" smtClean="0"/>
              <a:t>Highly automated</a:t>
            </a:r>
          </a:p>
          <a:p>
            <a:pPr>
              <a:buFont typeface="Wingdings" pitchFamily="2" charset="2"/>
              <a:buChar char="§"/>
            </a:pPr>
            <a:r>
              <a:rPr lang="en-US" dirty="0" smtClean="0"/>
              <a:t>Flexibility</a:t>
            </a:r>
          </a:p>
          <a:p>
            <a:pPr>
              <a:buFont typeface="Wingdings" pitchFamily="2" charset="2"/>
              <a:buChar char="§"/>
            </a:pPr>
            <a:r>
              <a:rPr lang="en-US" dirty="0" smtClean="0"/>
              <a:t>Better mobility</a:t>
            </a:r>
          </a:p>
          <a:p>
            <a:pPr>
              <a:buFont typeface="Wingdings" pitchFamily="2" charset="2"/>
              <a:buChar char="§"/>
            </a:pPr>
            <a:r>
              <a:rPr lang="en-US" dirty="0" smtClean="0"/>
              <a:t>Shared resources</a:t>
            </a:r>
          </a:p>
          <a:p>
            <a:pPr>
              <a:buFont typeface="Wingdings" pitchFamily="2" charset="2"/>
              <a:buChar char="§"/>
            </a:pPr>
            <a:r>
              <a:rPr lang="en-US" dirty="0" smtClean="0"/>
              <a:t>Back up and restoration</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9" name="Rectangle 3"/>
          <p:cNvSpPr>
            <a:spLocks noGrp="1" noChangeArrowheads="1"/>
          </p:cNvSpPr>
          <p:nvPr>
            <p:ph type="body" idx="1"/>
            <p:custDataLst>
              <p:tags r:id="rId2"/>
            </p:custDataLst>
          </p:nvPr>
        </p:nvSpPr>
        <p:spPr/>
        <p:txBody>
          <a:bodyPr>
            <a:normAutofit lnSpcReduction="10000"/>
          </a:bodyPr>
          <a:lstStyle/>
          <a:p>
            <a:pPr>
              <a:buFont typeface="Wingdings" pitchFamily="2" charset="2"/>
              <a:buChar char="§"/>
              <a:defRPr/>
            </a:pPr>
            <a:r>
              <a:rPr lang="en-US" dirty="0" smtClean="0"/>
              <a:t>Data security and privacy</a:t>
            </a:r>
          </a:p>
          <a:p>
            <a:pPr>
              <a:buFont typeface="Wingdings" pitchFamily="2" charset="2"/>
              <a:buChar char="§"/>
              <a:defRPr/>
            </a:pPr>
            <a:r>
              <a:rPr lang="en-US" dirty="0" smtClean="0"/>
              <a:t>Network connectivity and bandwidth</a:t>
            </a:r>
          </a:p>
          <a:p>
            <a:pPr>
              <a:buFont typeface="Wingdings" pitchFamily="2" charset="2"/>
              <a:buChar char="§"/>
              <a:defRPr/>
            </a:pPr>
            <a:r>
              <a:rPr lang="en-US" dirty="0" smtClean="0"/>
              <a:t>Service unavailability due to power outage</a:t>
            </a:r>
          </a:p>
          <a:p>
            <a:pPr>
              <a:buFont typeface="Wingdings" pitchFamily="2" charset="2"/>
              <a:buChar char="§"/>
              <a:defRPr/>
            </a:pPr>
            <a:r>
              <a:rPr lang="en-US" dirty="0" smtClean="0"/>
              <a:t>Dependence on outside agencies</a:t>
            </a:r>
          </a:p>
          <a:p>
            <a:pPr>
              <a:buFont typeface="Wingdings" pitchFamily="2" charset="2"/>
              <a:buChar char="§"/>
              <a:defRPr/>
            </a:pPr>
            <a:r>
              <a:rPr lang="en-US" dirty="0" smtClean="0"/>
              <a:t>Limited flexibility</a:t>
            </a:r>
          </a:p>
          <a:p>
            <a:pPr>
              <a:buFont typeface="Wingdings" pitchFamily="2" charset="2"/>
              <a:buChar char="§"/>
              <a:defRPr/>
            </a:pPr>
            <a:r>
              <a:rPr lang="en-US" dirty="0" smtClean="0"/>
              <a:t>Cost</a:t>
            </a:r>
          </a:p>
          <a:p>
            <a:pPr>
              <a:buFont typeface="Wingdings" pitchFamily="2" charset="2"/>
              <a:buChar char="§"/>
              <a:defRPr/>
            </a:pPr>
            <a:r>
              <a:rPr lang="en-US" dirty="0" smtClean="0"/>
              <a:t>Knowledge and integration</a:t>
            </a:r>
          </a:p>
          <a:p>
            <a:pPr>
              <a:buFont typeface="Wingdings" pitchFamily="2" charset="2"/>
              <a:buChar char="§"/>
              <a:defRPr/>
            </a:pPr>
            <a:r>
              <a:rPr lang="en-US" dirty="0" smtClean="0"/>
              <a:t>Long term stability of service provider</a:t>
            </a:r>
            <a:endParaRPr lang="en-US" u="sng" dirty="0" smtClean="0">
              <a:solidFill>
                <a:schemeClr val="tx2"/>
              </a:solidFill>
            </a:endParaRPr>
          </a:p>
        </p:txBody>
      </p:sp>
      <p:sp>
        <p:nvSpPr>
          <p:cNvPr id="5" name="Title 1"/>
          <p:cNvSpPr txBox="1">
            <a:spLocks/>
          </p:cNvSpPr>
          <p:nvPr>
            <p:custDataLst>
              <p:tags r:id="rId3"/>
            </p:custDataLst>
          </p:nvPr>
        </p:nvSpPr>
        <p:spPr>
          <a:xfrm>
            <a:off x="1066800" y="152400"/>
            <a:ext cx="8077200" cy="1143000"/>
          </a:xfrm>
          <a:prstGeom prst="rect">
            <a:avLst/>
          </a:prstGeom>
        </p:spPr>
        <p:txBody>
          <a:bodyPr vert="horz" lIns="91440" tIns="45720" rIns="91440" bIns="45720" rtlCol="0" anchor="ctr"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2"/>
                </a:solidFill>
                <a:effectLst/>
                <a:uLnTx/>
                <a:uFillTx/>
                <a:latin typeface="+mj-lt"/>
                <a:ea typeface="+mj-ea"/>
                <a:cs typeface="+mj-cs"/>
              </a:rPr>
              <a:t>Disadvantages</a:t>
            </a:r>
            <a:r>
              <a:rPr kumimoji="0" lang="en-US" sz="4400" b="1" i="0" u="none" strike="noStrike" kern="1200" cap="none" spc="0" normalizeH="0" noProof="0" dirty="0" smtClean="0">
                <a:ln>
                  <a:noFill/>
                </a:ln>
                <a:solidFill>
                  <a:schemeClr val="tx2"/>
                </a:solidFill>
                <a:effectLst/>
                <a:uLnTx/>
                <a:uFillTx/>
                <a:latin typeface="+mj-lt"/>
                <a:ea typeface="+mj-ea"/>
                <a:cs typeface="+mj-cs"/>
              </a:rPr>
              <a:t> </a:t>
            </a:r>
            <a:endParaRPr kumimoji="0" lang="en-US" sz="4400" b="1" i="0" u="none" strike="noStrike" kern="1200" cap="none" spc="0" normalizeH="0" baseline="0" noProof="0" dirty="0">
              <a:ln>
                <a:noFill/>
              </a:ln>
              <a:solidFill>
                <a:schemeClr val="tx2"/>
              </a:solidFill>
              <a:effectLst/>
              <a:uLnTx/>
              <a:uFillTx/>
              <a:latin typeface="+mj-lt"/>
              <a:ea typeface="+mj-ea"/>
              <a:cs typeface="+mj-cs"/>
            </a:endParaRPr>
          </a:p>
        </p:txBody>
      </p:sp>
    </p:spTree>
    <p:custDataLst>
      <p:tags r:id="rId1"/>
    </p:custData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9" name="Rectangle 3"/>
          <p:cNvSpPr>
            <a:spLocks noGrp="1" noChangeArrowheads="1"/>
          </p:cNvSpPr>
          <p:nvPr>
            <p:ph type="body" idx="1"/>
            <p:custDataLst>
              <p:tags r:id="rId2"/>
            </p:custDataLst>
          </p:nvPr>
        </p:nvSpPr>
        <p:spPr>
          <a:xfrm>
            <a:off x="762000" y="1066800"/>
            <a:ext cx="8077200" cy="5715000"/>
          </a:xfrm>
        </p:spPr>
        <p:txBody>
          <a:bodyPr>
            <a:noAutofit/>
          </a:bodyPr>
          <a:lstStyle/>
          <a:p>
            <a:pPr algn="just">
              <a:buFont typeface="Wingdings" pitchFamily="2" charset="2"/>
              <a:buChar char="§"/>
            </a:pPr>
            <a:r>
              <a:rPr lang="en-US" sz="2500" dirty="0" smtClean="0"/>
              <a:t>Cloud Computing is in a period of strong growth, but this technology is still has some issues of security and somewhat it is immature. Government Technology Research Alliance (GTRA) research showed that the most common concern about implementing Cloud Computing technology was security. </a:t>
            </a:r>
          </a:p>
          <a:p>
            <a:pPr algn="just">
              <a:buNone/>
            </a:pPr>
            <a:endParaRPr lang="en-US" sz="500" dirty="0" smtClean="0"/>
          </a:p>
          <a:p>
            <a:pPr algn="just">
              <a:buFont typeface="Wingdings" pitchFamily="2" charset="2"/>
              <a:buChar char="§"/>
            </a:pPr>
            <a:r>
              <a:rPr lang="en-US" sz="2500" dirty="0" smtClean="0"/>
              <a:t>The real value of cloud computing is that it makes your library related software and data available transparently and everywhere including in latest available smart phone devices.</a:t>
            </a:r>
          </a:p>
          <a:p>
            <a:pPr algn="just">
              <a:buNone/>
            </a:pPr>
            <a:endParaRPr lang="en-US" sz="500" dirty="0" smtClean="0"/>
          </a:p>
          <a:p>
            <a:pPr algn="just">
              <a:buFont typeface="Wingdings" pitchFamily="2" charset="2"/>
              <a:buChar char="§"/>
            </a:pPr>
            <a:r>
              <a:rPr lang="en-US" sz="2500" dirty="0" smtClean="0"/>
              <a:t>We are all aware, country like India faced problems like digital divide and off course very low internet bandwidth. So, benefit of new technology can be reached to limited area of educational area. </a:t>
            </a:r>
          </a:p>
          <a:p>
            <a:pPr algn="just">
              <a:buNone/>
            </a:pPr>
            <a:endParaRPr lang="en-US" sz="2500" dirty="0" smtClean="0"/>
          </a:p>
          <a:p>
            <a:pPr algn="just">
              <a:buFont typeface="Wingdings" pitchFamily="2" charset="2"/>
              <a:buChar char="§"/>
            </a:pPr>
            <a:r>
              <a:rPr lang="en-US" sz="2500" dirty="0" smtClean="0"/>
              <a:t>But definitely, over a period of time Cloud Computing will become the most promising technology in next few years. </a:t>
            </a:r>
          </a:p>
        </p:txBody>
      </p:sp>
      <p:sp>
        <p:nvSpPr>
          <p:cNvPr id="5" name="Title 1"/>
          <p:cNvSpPr txBox="1">
            <a:spLocks/>
          </p:cNvSpPr>
          <p:nvPr>
            <p:custDataLst>
              <p:tags r:id="rId3"/>
            </p:custDataLst>
          </p:nvPr>
        </p:nvSpPr>
        <p:spPr>
          <a:xfrm>
            <a:off x="1066800" y="76200"/>
            <a:ext cx="8077200" cy="990600"/>
          </a:xfrm>
          <a:prstGeom prst="rect">
            <a:avLst/>
          </a:prstGeom>
        </p:spPr>
        <p:txBody>
          <a:bodyPr vert="horz" lIns="91440" tIns="45720" rIns="91440" bIns="45720" rtlCol="0" anchor="ctr"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2"/>
                </a:solidFill>
                <a:effectLst/>
                <a:uLnTx/>
                <a:uFillTx/>
                <a:latin typeface="+mj-lt"/>
                <a:ea typeface="+mj-ea"/>
                <a:cs typeface="+mj-cs"/>
              </a:rPr>
              <a:t>Conclusion</a:t>
            </a:r>
            <a:endParaRPr kumimoji="0" lang="en-US" sz="4400" b="1" i="0" u="none" strike="noStrike" kern="1200" cap="none" spc="0" normalizeH="0" baseline="0" noProof="0" dirty="0">
              <a:ln>
                <a:noFill/>
              </a:ln>
              <a:solidFill>
                <a:schemeClr val="tx2"/>
              </a:solidFill>
              <a:effectLst/>
              <a:uLnTx/>
              <a:uFillTx/>
              <a:latin typeface="+mj-lt"/>
              <a:ea typeface="+mj-ea"/>
              <a:cs typeface="+mj-cs"/>
            </a:endParaRPr>
          </a:p>
        </p:txBody>
      </p:sp>
    </p:spTree>
    <p:custDataLst>
      <p:tags r:id="rId1"/>
    </p:custData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3124200" y="3581400"/>
            <a:ext cx="3429000" cy="685800"/>
          </a:xfrm>
        </p:spPr>
        <p:txBody>
          <a:bodyPr>
            <a:normAutofit fontScale="90000"/>
          </a:bodyPr>
          <a:lstStyle/>
          <a:p>
            <a:pPr>
              <a:defRPr/>
            </a:pPr>
            <a:r>
              <a:rPr lang="en-US" dirty="0" smtClean="0"/>
              <a:t>Question Please?</a:t>
            </a:r>
          </a:p>
        </p:txBody>
      </p:sp>
    </p:spTree>
    <p:custDataLst>
      <p:tags r:id="rId1"/>
    </p:custData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THANK YOU</a:t>
            </a:r>
            <a:endParaRPr lang="en-US" dirty="0" smtClean="0"/>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2211050"/>
            <a:ext cx="7391400" cy="3808750"/>
          </a:xfrm>
          <a:prstGeom prst="rect">
            <a:avLst/>
          </a:prstGeom>
          <a:noFill/>
        </p:spPr>
        <p:txBody>
          <a:bodyPr wrap="square" rtlCol="0">
            <a:normAutofit/>
          </a:bodyPr>
          <a:lstStyle/>
          <a:p>
            <a:r>
              <a:rPr lang="en-US" sz="6000" dirty="0" smtClean="0"/>
              <a:t>Are We Using Cloud Computing in Library?</a:t>
            </a:r>
          </a:p>
          <a:p>
            <a:pPr algn="ctr"/>
            <a:r>
              <a:rPr lang="en-US" sz="7000" dirty="0" smtClean="0"/>
              <a:t>“YES”</a:t>
            </a:r>
            <a:endParaRPr lang="en-US" sz="7000" dirty="0"/>
          </a:p>
        </p:txBody>
      </p:sp>
      <p:pic>
        <p:nvPicPr>
          <p:cNvPr id="12" name="Picture 11"/>
          <p:cNvPicPr>
            <a:picLocks noChangeAspect="1"/>
          </p:cNvPicPr>
          <p:nvPr/>
        </p:nvPicPr>
        <p:blipFill>
          <a:blip r:embed="rId3" cstate="email">
            <a:extLst>
              <a:ext uri="{28A0092B-C50C-407E-A947-70E740481C1C}">
                <a14:useLocalDpi xmlns="" xmlns:a14="http://schemas.microsoft.com/office/drawing/2010/main"/>
              </a:ext>
            </a:extLst>
          </a:blip>
          <a:stretch>
            <a:fillRect/>
          </a:stretch>
        </p:blipFill>
        <p:spPr>
          <a:xfrm>
            <a:off x="4191000" y="0"/>
            <a:ext cx="7765662" cy="1647612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down)">
                                      <p:cBhvr>
                                        <p:cTn id="7" dur="580">
                                          <p:stCondLst>
                                            <p:cond delay="0"/>
                                          </p:stCondLst>
                                        </p:cTn>
                                        <p:tgtEl>
                                          <p:spTgt spid="7">
                                            <p:txEl>
                                              <p:pRg st="1" end="1"/>
                                            </p:txEl>
                                          </p:spTgt>
                                        </p:tgtEl>
                                      </p:cBhvr>
                                    </p:animEffect>
                                    <p:anim calcmode="lin" valueType="num">
                                      <p:cBhvr>
                                        <p:cTn id="8" dur="1822" tmFilter="0,0; 0.14,0.36; 0.43,0.73; 0.71,0.91; 1.0,1.0">
                                          <p:stCondLst>
                                            <p:cond delay="0"/>
                                          </p:stCondLst>
                                        </p:cTn>
                                        <p:tgtEl>
                                          <p:spTgt spid="7">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xEl>
                                              <p:pRg st="1" end="1"/>
                                            </p:txEl>
                                          </p:spTgt>
                                        </p:tgtEl>
                                      </p:cBhvr>
                                      <p:to x="100000" y="60000"/>
                                    </p:animScale>
                                    <p:animScale>
                                      <p:cBhvr>
                                        <p:cTn id="14" dur="166" decel="50000">
                                          <p:stCondLst>
                                            <p:cond delay="676"/>
                                          </p:stCondLst>
                                        </p:cTn>
                                        <p:tgtEl>
                                          <p:spTgt spid="7">
                                            <p:txEl>
                                              <p:pRg st="1" end="1"/>
                                            </p:txEl>
                                          </p:spTgt>
                                        </p:tgtEl>
                                      </p:cBhvr>
                                      <p:to x="100000" y="100000"/>
                                    </p:animScale>
                                    <p:animScale>
                                      <p:cBhvr>
                                        <p:cTn id="15" dur="26">
                                          <p:stCondLst>
                                            <p:cond delay="1312"/>
                                          </p:stCondLst>
                                        </p:cTn>
                                        <p:tgtEl>
                                          <p:spTgt spid="7">
                                            <p:txEl>
                                              <p:pRg st="1" end="1"/>
                                            </p:txEl>
                                          </p:spTgt>
                                        </p:tgtEl>
                                      </p:cBhvr>
                                      <p:to x="100000" y="80000"/>
                                    </p:animScale>
                                    <p:animScale>
                                      <p:cBhvr>
                                        <p:cTn id="16" dur="166" decel="50000">
                                          <p:stCondLst>
                                            <p:cond delay="1338"/>
                                          </p:stCondLst>
                                        </p:cTn>
                                        <p:tgtEl>
                                          <p:spTgt spid="7">
                                            <p:txEl>
                                              <p:pRg st="1" end="1"/>
                                            </p:txEl>
                                          </p:spTgt>
                                        </p:tgtEl>
                                      </p:cBhvr>
                                      <p:to x="100000" y="100000"/>
                                    </p:animScale>
                                    <p:animScale>
                                      <p:cBhvr>
                                        <p:cTn id="17" dur="26">
                                          <p:stCondLst>
                                            <p:cond delay="1642"/>
                                          </p:stCondLst>
                                        </p:cTn>
                                        <p:tgtEl>
                                          <p:spTgt spid="7">
                                            <p:txEl>
                                              <p:pRg st="1" end="1"/>
                                            </p:txEl>
                                          </p:spTgt>
                                        </p:tgtEl>
                                      </p:cBhvr>
                                      <p:to x="100000" y="90000"/>
                                    </p:animScale>
                                    <p:animScale>
                                      <p:cBhvr>
                                        <p:cTn id="18" dur="166" decel="50000">
                                          <p:stCondLst>
                                            <p:cond delay="1668"/>
                                          </p:stCondLst>
                                        </p:cTn>
                                        <p:tgtEl>
                                          <p:spTgt spid="7">
                                            <p:txEl>
                                              <p:pRg st="1" end="1"/>
                                            </p:txEl>
                                          </p:spTgt>
                                        </p:tgtEl>
                                      </p:cBhvr>
                                      <p:to x="100000" y="100000"/>
                                    </p:animScale>
                                    <p:animScale>
                                      <p:cBhvr>
                                        <p:cTn id="19" dur="26">
                                          <p:stCondLst>
                                            <p:cond delay="1808"/>
                                          </p:stCondLst>
                                        </p:cTn>
                                        <p:tgtEl>
                                          <p:spTgt spid="7">
                                            <p:txEl>
                                              <p:pRg st="1" end="1"/>
                                            </p:txEl>
                                          </p:spTgt>
                                        </p:tgtEl>
                                      </p:cBhvr>
                                      <p:to x="100000" y="95000"/>
                                    </p:animScale>
                                    <p:animScale>
                                      <p:cBhvr>
                                        <p:cTn id="20" dur="166" decel="50000">
                                          <p:stCondLst>
                                            <p:cond delay="1834"/>
                                          </p:stCondLst>
                                        </p:cTn>
                                        <p:tgtEl>
                                          <p:spTgt spid="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71600" y="76200"/>
            <a:ext cx="7924800" cy="838200"/>
          </a:xfrm>
          <a:prstGeom prst="rect">
            <a:avLst/>
          </a:prstGeom>
          <a:noFill/>
        </p:spPr>
        <p:txBody>
          <a:bodyPr wrap="square" rtlCol="0">
            <a:normAutofit/>
          </a:bodyPr>
          <a:lstStyle/>
          <a:p>
            <a:r>
              <a:rPr lang="en-US" sz="4400" b="1" dirty="0" smtClean="0">
                <a:solidFill>
                  <a:schemeClr val="tx2"/>
                </a:solidFill>
              </a:rPr>
              <a:t>Definition of Cloud Computing</a:t>
            </a:r>
            <a:endParaRPr lang="en-US" sz="4400" b="1" dirty="0">
              <a:solidFill>
                <a:schemeClr val="tx2"/>
              </a:solidFill>
            </a:endParaRPr>
          </a:p>
        </p:txBody>
      </p:sp>
      <p:pic>
        <p:nvPicPr>
          <p:cNvPr id="9" name="Picture 8"/>
          <p:cNvPicPr>
            <a:picLocks noChangeAspect="1"/>
          </p:cNvPicPr>
          <p:nvPr/>
        </p:nvPicPr>
        <p:blipFill>
          <a:blip r:embed="rId3" cstate="email">
            <a:extLst>
              <a:ext uri="{28A0092B-C50C-407E-A947-70E740481C1C}">
                <a14:useLocalDpi xmlns="" xmlns:a14="http://schemas.microsoft.com/office/drawing/2010/main"/>
              </a:ext>
            </a:extLst>
          </a:blip>
          <a:stretch>
            <a:fillRect/>
          </a:stretch>
        </p:blipFill>
        <p:spPr>
          <a:xfrm>
            <a:off x="-4953000" y="0"/>
            <a:ext cx="7765662" cy="16476125"/>
          </a:xfrm>
          <a:prstGeom prst="rect">
            <a:avLst/>
          </a:prstGeom>
        </p:spPr>
      </p:pic>
      <p:sp>
        <p:nvSpPr>
          <p:cNvPr id="5" name="TextBox 4"/>
          <p:cNvSpPr txBox="1"/>
          <p:nvPr/>
        </p:nvSpPr>
        <p:spPr>
          <a:xfrm>
            <a:off x="2514600" y="1143000"/>
            <a:ext cx="6629400" cy="3657600"/>
          </a:xfrm>
          <a:prstGeom prst="rect">
            <a:avLst/>
          </a:prstGeom>
          <a:noFill/>
        </p:spPr>
        <p:txBody>
          <a:bodyPr wrap="square" rtlCol="0">
            <a:noAutofit/>
          </a:bodyPr>
          <a:lstStyle/>
          <a:p>
            <a:pPr algn="just"/>
            <a:r>
              <a:rPr lang="en-US" sz="3200" dirty="0" smtClean="0"/>
              <a:t>VMware, the global leader in virtualization and cloud infrastructure definition" "Cloud computing is a new approach that reduces IT complexity by leveraging the efficient pooling of on-demand, self-managed virtual infrastructure, consumed as a service" </a:t>
            </a:r>
          </a:p>
          <a:p>
            <a:pPr algn="just"/>
            <a:endParaRPr lang="en-US" sz="2500" dirty="0" smtClean="0"/>
          </a:p>
        </p:txBody>
      </p:sp>
      <p:sp>
        <p:nvSpPr>
          <p:cNvPr id="6" name="TextBox 5"/>
          <p:cNvSpPr txBox="1"/>
          <p:nvPr/>
        </p:nvSpPr>
        <p:spPr>
          <a:xfrm>
            <a:off x="1447800" y="4876800"/>
            <a:ext cx="7467600" cy="769441"/>
          </a:xfrm>
          <a:prstGeom prst="rect">
            <a:avLst/>
          </a:prstGeom>
          <a:noFill/>
        </p:spPr>
        <p:txBody>
          <a:bodyPr wrap="square" rtlCol="0">
            <a:spAutoFit/>
          </a:bodyPr>
          <a:lstStyle/>
          <a:p>
            <a:r>
              <a:rPr lang="en-US" sz="2600" dirty="0" smtClean="0"/>
              <a:t>(http://www.vmware.com/ap/cloud-computing.html)</a:t>
            </a:r>
          </a:p>
          <a:p>
            <a:endParaRPr lang="en-US" dirty="0"/>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71600" y="76200"/>
            <a:ext cx="7924800" cy="838200"/>
          </a:xfrm>
          <a:prstGeom prst="rect">
            <a:avLst/>
          </a:prstGeom>
          <a:noFill/>
        </p:spPr>
        <p:txBody>
          <a:bodyPr wrap="square" rtlCol="0">
            <a:normAutofit/>
          </a:bodyPr>
          <a:lstStyle/>
          <a:p>
            <a:r>
              <a:rPr lang="en-US" sz="4400" b="1" dirty="0" smtClean="0">
                <a:solidFill>
                  <a:schemeClr val="tx2"/>
                </a:solidFill>
              </a:rPr>
              <a:t>Definition of Cloud Computing</a:t>
            </a:r>
            <a:endParaRPr lang="en-US" sz="4400" b="1" dirty="0">
              <a:solidFill>
                <a:schemeClr val="tx2"/>
              </a:solidFill>
            </a:endParaRPr>
          </a:p>
        </p:txBody>
      </p:sp>
      <p:pic>
        <p:nvPicPr>
          <p:cNvPr id="9" name="Picture 8"/>
          <p:cNvPicPr>
            <a:picLocks noChangeAspect="1"/>
          </p:cNvPicPr>
          <p:nvPr/>
        </p:nvPicPr>
        <p:blipFill>
          <a:blip r:embed="rId3" cstate="email">
            <a:extLst>
              <a:ext uri="{28A0092B-C50C-407E-A947-70E740481C1C}">
                <a14:useLocalDpi xmlns="" xmlns:a14="http://schemas.microsoft.com/office/drawing/2010/main"/>
              </a:ext>
            </a:extLst>
          </a:blip>
          <a:stretch>
            <a:fillRect/>
          </a:stretch>
        </p:blipFill>
        <p:spPr>
          <a:xfrm>
            <a:off x="-4953000" y="0"/>
            <a:ext cx="7765662" cy="16476125"/>
          </a:xfrm>
          <a:prstGeom prst="rect">
            <a:avLst/>
          </a:prstGeom>
        </p:spPr>
      </p:pic>
      <p:sp>
        <p:nvSpPr>
          <p:cNvPr id="4" name="TextBox 3"/>
          <p:cNvSpPr txBox="1"/>
          <p:nvPr/>
        </p:nvSpPr>
        <p:spPr>
          <a:xfrm>
            <a:off x="2362200" y="1295400"/>
            <a:ext cx="6687207" cy="4572000"/>
          </a:xfrm>
          <a:prstGeom prst="rect">
            <a:avLst/>
          </a:prstGeom>
          <a:noFill/>
        </p:spPr>
        <p:txBody>
          <a:bodyPr wrap="square" rtlCol="0">
            <a:normAutofit fontScale="85000" lnSpcReduction="10000"/>
          </a:bodyPr>
          <a:lstStyle/>
          <a:p>
            <a:pPr algn="just"/>
            <a:r>
              <a:rPr lang="en-US" sz="3800" dirty="0" smtClean="0"/>
              <a:t>According to Wikipedia: </a:t>
            </a:r>
          </a:p>
          <a:p>
            <a:pPr algn="just"/>
            <a:endParaRPr lang="en-US" sz="3800" dirty="0" smtClean="0"/>
          </a:p>
          <a:p>
            <a:pPr algn="just"/>
            <a:r>
              <a:rPr lang="en-US" sz="3800" dirty="0" smtClean="0"/>
              <a:t>"Cloud computing is Internet-based computing, whereby shared resource, software, and information are provided to computers and other devices on demand, like the electricity grid.“</a:t>
            </a:r>
          </a:p>
          <a:p>
            <a:pPr algn="just"/>
            <a:endParaRPr lang="en-US" sz="5100" dirty="0" smtClean="0"/>
          </a:p>
          <a:p>
            <a:pPr algn="just"/>
            <a:r>
              <a:rPr lang="en-US" sz="3100" dirty="0" smtClean="0"/>
              <a:t>(http://en.wikipedia.org/wiki/Cloud_computing)</a:t>
            </a:r>
            <a:endParaRPr lang="en-US" sz="3100" dirty="0"/>
          </a:p>
        </p:txBody>
      </p:sp>
    </p:spTree>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2438400" y="152400"/>
            <a:ext cx="6781800" cy="838200"/>
          </a:xfrm>
          <a:prstGeom prst="rect">
            <a:avLst/>
          </a:prstGeom>
          <a:noFill/>
        </p:spPr>
        <p:txBody>
          <a:bodyPr wrap="square" rtlCol="0">
            <a:normAutofit/>
          </a:bodyPr>
          <a:lstStyle/>
          <a:p>
            <a:r>
              <a:rPr lang="en-US" sz="4400" b="1" dirty="0" smtClean="0">
                <a:solidFill>
                  <a:schemeClr val="tx2"/>
                </a:solidFill>
              </a:rPr>
              <a:t>Types of Cloud Computing</a:t>
            </a:r>
            <a:endParaRPr lang="en-US" sz="4400" b="1" dirty="0">
              <a:solidFill>
                <a:schemeClr val="tx2"/>
              </a:solidFill>
            </a:endParaRPr>
          </a:p>
        </p:txBody>
      </p:sp>
      <p:sp>
        <p:nvSpPr>
          <p:cNvPr id="8" name="TextBox 7"/>
          <p:cNvSpPr txBox="1"/>
          <p:nvPr/>
        </p:nvSpPr>
        <p:spPr>
          <a:xfrm>
            <a:off x="2514600" y="1295400"/>
            <a:ext cx="6534807" cy="2062655"/>
          </a:xfrm>
          <a:prstGeom prst="rect">
            <a:avLst/>
          </a:prstGeom>
          <a:noFill/>
        </p:spPr>
        <p:txBody>
          <a:bodyPr wrap="square" rtlCol="0">
            <a:normAutofit fontScale="92500"/>
          </a:bodyPr>
          <a:lstStyle/>
          <a:p>
            <a:pPr algn="just">
              <a:buFont typeface="Wingdings" pitchFamily="2" charset="2"/>
              <a:buChar char="§"/>
            </a:pPr>
            <a:r>
              <a:rPr lang="en-US" sz="4000" dirty="0" smtClean="0"/>
              <a:t> Software as a Service (</a:t>
            </a:r>
            <a:r>
              <a:rPr lang="en-US" sz="4000" dirty="0" err="1" smtClean="0"/>
              <a:t>Saas</a:t>
            </a:r>
            <a:r>
              <a:rPr lang="en-US" sz="4000" dirty="0" smtClean="0"/>
              <a:t>)</a:t>
            </a:r>
          </a:p>
          <a:p>
            <a:pPr algn="just">
              <a:buFont typeface="Wingdings" pitchFamily="2" charset="2"/>
              <a:buChar char="§"/>
            </a:pPr>
            <a:r>
              <a:rPr lang="en-US" sz="4000" dirty="0" smtClean="0"/>
              <a:t>Platforms as a Service (</a:t>
            </a:r>
            <a:r>
              <a:rPr lang="en-US" sz="4000" dirty="0" err="1" smtClean="0"/>
              <a:t>Paas</a:t>
            </a:r>
            <a:r>
              <a:rPr lang="en-US" sz="4000" dirty="0" smtClean="0"/>
              <a:t>)</a:t>
            </a:r>
          </a:p>
          <a:p>
            <a:pPr algn="just">
              <a:buFont typeface="Wingdings" pitchFamily="2" charset="2"/>
              <a:buChar char="§"/>
            </a:pPr>
            <a:r>
              <a:rPr lang="en-US" sz="4000" dirty="0" smtClean="0"/>
              <a:t>Infrastructure as a Service (</a:t>
            </a:r>
            <a:r>
              <a:rPr lang="en-US" sz="4000" dirty="0" err="1" smtClean="0"/>
              <a:t>Iaas</a:t>
            </a:r>
            <a:r>
              <a:rPr lang="en-US" sz="4000" dirty="0" smtClean="0"/>
              <a:t>)</a:t>
            </a:r>
            <a:endParaRPr lang="en-US" sz="4000" dirty="0"/>
          </a:p>
        </p:txBody>
      </p:sp>
      <p:pic>
        <p:nvPicPr>
          <p:cNvPr id="9" name="Picture 8" descr="http://upload.wikimedia.org/wikipedia/commons/thumb/b/b5/Cloud_computing.svg/400px-Cloud_computing.svg.png"/>
          <p:cNvPicPr>
            <a:picLocks noChangeAspect="1" noChangeArrowheads="1"/>
          </p:cNvPicPr>
          <p:nvPr/>
        </p:nvPicPr>
        <p:blipFill>
          <a:blip r:embed="rId5"/>
          <a:srcRect/>
          <a:stretch>
            <a:fillRect/>
          </a:stretch>
        </p:blipFill>
        <p:spPr bwMode="auto">
          <a:xfrm>
            <a:off x="3124200" y="2961968"/>
            <a:ext cx="4876800" cy="3736258"/>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static6.depositphotos.com/1029738/546/i/950/depositphotos_5461916-Hands-forming-a-circle-shape-on-blue-sky.jpg"/>
          <p:cNvPicPr>
            <a:picLocks noChangeAspect="1" noChangeArrowheads="1"/>
          </p:cNvPicPr>
          <p:nvPr/>
        </p:nvPicPr>
        <p:blipFill>
          <a:blip r:embed="rId3" cstate="print"/>
          <a:srcRect/>
          <a:stretch>
            <a:fillRect/>
          </a:stretch>
        </p:blipFill>
        <p:spPr bwMode="auto">
          <a:xfrm>
            <a:off x="2031914" y="790574"/>
            <a:ext cx="3454486" cy="3400426"/>
          </a:xfrm>
          <a:prstGeom prst="rect">
            <a:avLst/>
          </a:prstGeom>
          <a:noFill/>
        </p:spPr>
      </p:pic>
      <p:sp>
        <p:nvSpPr>
          <p:cNvPr id="7" name="TextBox 6"/>
          <p:cNvSpPr txBox="1"/>
          <p:nvPr/>
        </p:nvSpPr>
        <p:spPr>
          <a:xfrm>
            <a:off x="4800600" y="1219200"/>
            <a:ext cx="4267199" cy="4953000"/>
          </a:xfrm>
          <a:prstGeom prst="rect">
            <a:avLst/>
          </a:prstGeom>
          <a:noFill/>
        </p:spPr>
        <p:txBody>
          <a:bodyPr wrap="square" rtlCol="0">
            <a:normAutofit fontScale="25000" lnSpcReduction="20000"/>
          </a:bodyPr>
          <a:lstStyle/>
          <a:p>
            <a:pPr algn="ctr"/>
            <a:r>
              <a:rPr lang="en-US" sz="24000" dirty="0" smtClean="0"/>
              <a:t>Welcome </a:t>
            </a:r>
          </a:p>
          <a:p>
            <a:pPr algn="ctr"/>
            <a:r>
              <a:rPr lang="en-US" sz="24000" dirty="0" smtClean="0"/>
              <a:t>to the </a:t>
            </a:r>
          </a:p>
          <a:p>
            <a:pPr algn="ctr"/>
            <a:r>
              <a:rPr lang="en-US" sz="24000" dirty="0" smtClean="0"/>
              <a:t>New World </a:t>
            </a:r>
          </a:p>
          <a:p>
            <a:pPr algn="ctr"/>
            <a:r>
              <a:rPr lang="en-US" sz="24000" dirty="0" smtClean="0"/>
              <a:t>of</a:t>
            </a:r>
          </a:p>
          <a:p>
            <a:pPr algn="ctr"/>
            <a:r>
              <a:rPr lang="en-US" sz="24000" b="1" dirty="0" smtClean="0">
                <a:solidFill>
                  <a:schemeClr val="tx2"/>
                </a:solidFill>
              </a:rPr>
              <a:t>Cloud Computing</a:t>
            </a:r>
          </a:p>
          <a:p>
            <a:pPr algn="ctr"/>
            <a:r>
              <a:rPr lang="en-US" sz="7200" dirty="0" smtClean="0"/>
              <a:t> </a:t>
            </a:r>
          </a:p>
        </p:txBody>
      </p:sp>
      <p:pic>
        <p:nvPicPr>
          <p:cNvPr id="8" name="Picture 7"/>
          <p:cNvPicPr>
            <a:picLocks noChangeAspect="1"/>
          </p:cNvPicPr>
          <p:nvPr/>
        </p:nvPicPr>
        <p:blipFill rotWithShape="1">
          <a:blip r:embed="rId4" cstate="email">
            <a:extLst>
              <a:ext uri="{28A0092B-C50C-407E-A947-70E740481C1C}">
                <a14:useLocalDpi xmlns="" xmlns:a14="http://schemas.microsoft.com/office/drawing/2010/main"/>
              </a:ext>
            </a:extLst>
          </a:blip>
          <a:srcRect/>
          <a:stretch/>
        </p:blipFill>
        <p:spPr>
          <a:xfrm rot="20753331" flipH="1">
            <a:off x="108261" y="-3142205"/>
            <a:ext cx="2895600" cy="686108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nodeType="clickEffect">
                                  <p:stCondLst>
                                    <p:cond delay="0"/>
                                  </p:stCondLst>
                                  <p:iterate type="lt">
                                    <p:tmPct val="10000"/>
                                  </p:iterate>
                                  <p:childTnLst>
                                    <p:set>
                                      <p:cBhvr override="childStyle">
                                        <p:cTn id="6" dur="500" autoRev="1" fill="hold"/>
                                        <p:tgtEl>
                                          <p:spTgt spid="7">
                                            <p:txEl>
                                              <p:pRg st="4" end="4"/>
                                            </p:txEl>
                                          </p:spTgt>
                                        </p:tgtEl>
                                        <p:attrNameLst>
                                          <p:attrName>style.color</p:attrName>
                                        </p:attrNameLst>
                                      </p:cBhvr>
                                      <p:to>
                                        <p:clrVal>
                                          <a:srgbClr val="97F9FB"/>
                                        </p:clrVal>
                                      </p:to>
                                    </p:set>
                                    <p:set>
                                      <p:cBhvr>
                                        <p:cTn id="7" dur="500" autoRev="1" fill="hold"/>
                                        <p:tgtEl>
                                          <p:spTgt spid="7">
                                            <p:txEl>
                                              <p:pRg st="4" end="4"/>
                                            </p:txEl>
                                          </p:spTgt>
                                        </p:tgtEl>
                                        <p:attrNameLst>
                                          <p:attrName>fillcolor</p:attrName>
                                        </p:attrNameLst>
                                      </p:cBhvr>
                                      <p:to>
                                        <p:clrVal>
                                          <a:srgbClr val="97F9FB"/>
                                        </p:clrVal>
                                      </p:to>
                                    </p:set>
                                    <p:set>
                                      <p:cBhvr>
                                        <p:cTn id="8" dur="500" autoRev="1" fill="hold"/>
                                        <p:tgtEl>
                                          <p:spTgt spid="7">
                                            <p:txEl>
                                              <p:pRg st="4" end="4"/>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nodeType="clickEffect">
                                  <p:stCondLst>
                                    <p:cond delay="0"/>
                                  </p:stCondLst>
                                  <p:iterate type="lt">
                                    <p:tmPct val="0"/>
                                  </p:iterate>
                                  <p:childTnLst>
                                    <p:animRot by="21600000">
                                      <p:cBhvr>
                                        <p:cTn id="12" dur="2000" fill="hold"/>
                                        <p:tgtEl>
                                          <p:spTgt spid="7">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 xmlns:p14="http://schemas.microsoft.com/office/powerpoint/2010/main" val="810748468"/>
              </p:ext>
            </p:extLst>
          </p:nvPr>
        </p:nvGraphicFramePr>
        <p:xfrm>
          <a:off x="1828800" y="1600200"/>
          <a:ext cx="64008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en-US" b="1" dirty="0" smtClean="0">
                <a:solidFill>
                  <a:schemeClr val="tx2"/>
                </a:solidFill>
              </a:rPr>
              <a:t>Our effort is to:</a:t>
            </a:r>
            <a:endParaRPr lang="en-US" b="1" dirty="0">
              <a:solidFill>
                <a:schemeClr val="tx2"/>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1" dur="500"/>
                                        <p:tgtEl>
                                          <p:spTgt spid="3">
                                            <p:graphicEl>
                                              <a:dgm id="{D54B1729-BC98-42C1-9C6C-D65DCBA4358F}"/>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5" dur="500"/>
                                        <p:tgtEl>
                                          <p:spTgt spid="3">
                                            <p:graphicEl>
                                              <a:dgm id="{C04276DC-EE64-470A-B8BC-09067B8045F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9" dur="500"/>
                                        <p:tgtEl>
                                          <p:spTgt spid="3">
                                            <p:graphicEl>
                                              <a:dgm id="{B37A5355-225B-4C6F-AED7-6C620F99EECC}"/>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3" dur="500"/>
                                        <p:tgtEl>
                                          <p:spTgt spid="3">
                                            <p:graphicEl>
                                              <a:dgm id="{F5034101-5B7D-4FE7-B47A-5A48CF39606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7"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76200"/>
            <a:ext cx="8077200" cy="836832"/>
          </a:xfrm>
        </p:spPr>
        <p:txBody>
          <a:bodyPr/>
          <a:lstStyle/>
          <a:p>
            <a:r>
              <a:rPr b="1">
                <a:solidFill>
                  <a:schemeClr val="tx2"/>
                </a:solidFill>
              </a:rPr>
              <a:t>Why Cloud Computing</a:t>
            </a:r>
            <a:endParaRPr lang="en-US" b="1" dirty="0">
              <a:solidFill>
                <a:schemeClr val="tx2"/>
              </a:solidFill>
            </a:endParaRPr>
          </a:p>
        </p:txBody>
      </p:sp>
      <p:sp>
        <p:nvSpPr>
          <p:cNvPr id="3" name="Content Placeholder 2"/>
          <p:cNvSpPr>
            <a:spLocks noGrp="1"/>
          </p:cNvSpPr>
          <p:nvPr>
            <p:ph sz="half" idx="1"/>
            <p:custDataLst>
              <p:tags r:id="rId3"/>
            </p:custDataLst>
          </p:nvPr>
        </p:nvSpPr>
        <p:spPr>
          <a:xfrm>
            <a:off x="609600" y="1219200"/>
            <a:ext cx="8305800" cy="5029200"/>
          </a:xfrm>
        </p:spPr>
        <p:txBody>
          <a:bodyPr>
            <a:normAutofit/>
          </a:bodyPr>
          <a:lstStyle/>
          <a:p>
            <a:pPr>
              <a:buFont typeface="Wingdings" pitchFamily="2" charset="2"/>
              <a:buChar char="§"/>
            </a:pPr>
            <a:r>
              <a:rPr lang="en-US" sz="3200" dirty="0" smtClean="0"/>
              <a:t>Dr. </a:t>
            </a:r>
            <a:r>
              <a:rPr lang="en-US" sz="3200" dirty="0" err="1" smtClean="0"/>
              <a:t>Ranganathan’s</a:t>
            </a:r>
            <a:r>
              <a:rPr lang="en-US" sz="3200" dirty="0" smtClean="0"/>
              <a:t> fourth principle very much applied when we say Cloud Computing. Save the time of reader by providing information anytime anywhere. </a:t>
            </a:r>
          </a:p>
          <a:p>
            <a:pPr>
              <a:buFont typeface="Wingdings" pitchFamily="2" charset="2"/>
              <a:buChar char="§"/>
            </a:pPr>
            <a:r>
              <a:rPr lang="en-US" sz="3200" dirty="0" smtClean="0"/>
              <a:t>We should be able to design our services in such a way that a user gets it 24x7, if having good internet connectivity.</a:t>
            </a:r>
          </a:p>
          <a:p>
            <a:pPr>
              <a:buFont typeface="Wingdings" pitchFamily="2" charset="2"/>
              <a:buChar char="§"/>
            </a:pPr>
            <a:r>
              <a:rPr lang="en-US" sz="3200" dirty="0" smtClean="0"/>
              <a:t>More efficient and speedy distribution of library services with lower cost</a:t>
            </a:r>
          </a:p>
          <a:p>
            <a:pPr>
              <a:buFont typeface="Wingdings" pitchFamily="2" charset="2"/>
              <a:buChar char="§"/>
            </a:pPr>
            <a:endParaRPr lang="en-US" sz="3200" dirty="0" smtClean="0"/>
          </a:p>
        </p:txBody>
      </p:sp>
      <p:sp>
        <p:nvSpPr>
          <p:cNvPr id="4" name="TextBox 3"/>
          <p:cNvSpPr txBox="1"/>
          <p:nvPr/>
        </p:nvSpPr>
        <p:spPr>
          <a:xfrm>
            <a:off x="6248400" y="6324600"/>
            <a:ext cx="2667000" cy="369332"/>
          </a:xfrm>
          <a:prstGeom prst="rect">
            <a:avLst/>
          </a:prstGeom>
          <a:noFill/>
        </p:spPr>
        <p:txBody>
          <a:bodyPr wrap="square" rtlCol="0">
            <a:spAutoFit/>
          </a:bodyPr>
          <a:lstStyle/>
          <a:p>
            <a:r>
              <a:rPr lang="en-US" dirty="0" smtClean="0"/>
              <a:t>To be continue…</a:t>
            </a:r>
            <a:endParaRPr lang="en-US" dirty="0"/>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900"/>
                                  </p:stCondLst>
                                  <p:iterate type="lt">
                                    <p:tmPct val="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900"/>
                            </p:stCondLst>
                            <p:childTnLst>
                              <p:par>
                                <p:cTn id="16" presetID="42"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2900"/>
                            </p:stCondLst>
                            <p:childTnLst>
                              <p:par>
                                <p:cTn id="22" presetID="10" presetClass="entr" presetSubtype="0" fill="hold" nodeType="after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1.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2.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13.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14.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15.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16.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17.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18.xml><?xml version="1.0" encoding="utf-8"?>
<p:tagLst xmlns:a="http://schemas.openxmlformats.org/drawingml/2006/main" xmlns:r="http://schemas.openxmlformats.org/officeDocument/2006/relationships" xmlns:p="http://schemas.openxmlformats.org/presentationml/2006/main">
  <p:tag name="DVSHAPEID" val="xiNleKja73hohXWjuz775t"/>
</p:tagLst>
</file>

<file path=ppt/tags/tag19.xml><?xml version="1.0" encoding="utf-8"?>
<p:tagLst xmlns:a="http://schemas.openxmlformats.org/drawingml/2006/main" xmlns:r="http://schemas.openxmlformats.org/officeDocument/2006/relationships" xmlns:p="http://schemas.openxmlformats.org/presentationml/2006/main">
  <p:tag name="DVSHAPEID" val="QQ6pMcljtk1MJ0De6E19Bq"/>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21.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22.xml><?xml version="1.0" encoding="utf-8"?>
<p:tagLst xmlns:a="http://schemas.openxmlformats.org/drawingml/2006/main" xmlns:r="http://schemas.openxmlformats.org/officeDocument/2006/relationships" xmlns:p="http://schemas.openxmlformats.org/presentationml/2006/main">
  <p:tag name="DVSHAPEID" val="zRE8H4Cw6MhrnQZNFfxntk"/>
</p:tagLst>
</file>

<file path=ppt/tags/tag23.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24.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25.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26.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27.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28.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29.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31.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32.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33.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34.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35.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36.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37.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38.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3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41.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42.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43.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4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4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9.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0</TotalTime>
  <Words>1614</Words>
  <Application>Microsoft Office PowerPoint</Application>
  <PresentationFormat>On-screen Show (4:3)</PresentationFormat>
  <Paragraphs>262</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Training</vt:lpstr>
      <vt:lpstr>ACADEMIC LIBRARIES  AND  CLOUD COMPUTING</vt:lpstr>
      <vt:lpstr>Outline of the Presentation</vt:lpstr>
      <vt:lpstr>Slide 3</vt:lpstr>
      <vt:lpstr>Slide 4</vt:lpstr>
      <vt:lpstr>Slide 5</vt:lpstr>
      <vt:lpstr>Slide 6</vt:lpstr>
      <vt:lpstr>Slide 7</vt:lpstr>
      <vt:lpstr>Our effort is to:</vt:lpstr>
      <vt:lpstr>Why Cloud Computing</vt:lpstr>
      <vt:lpstr>Continue…</vt:lpstr>
      <vt:lpstr>So Now, it is Time For Librarian to Concentrate on Providing Pro-active Services and Move From General Service to Personalize Information Services to the Users for the Benefit of Academic Community rather than Hunting for Technology to Deliver the Services.</vt:lpstr>
      <vt:lpstr>Current Leaders</vt:lpstr>
      <vt:lpstr>Use of Cloud Computing in Library</vt:lpstr>
      <vt:lpstr>Trends of Clud Computing</vt:lpstr>
      <vt:lpstr>Library Services using Cloud </vt:lpstr>
      <vt:lpstr>Google Apps</vt:lpstr>
      <vt:lpstr>Slide 17</vt:lpstr>
      <vt:lpstr>Slide 18</vt:lpstr>
      <vt:lpstr>Slide 19</vt:lpstr>
      <vt:lpstr>Slide 20</vt:lpstr>
      <vt:lpstr>Slide 21</vt:lpstr>
      <vt:lpstr>Slide 22</vt:lpstr>
      <vt:lpstr>Slide 23</vt:lpstr>
      <vt:lpstr>Cloud Storage Comparison</vt:lpstr>
      <vt:lpstr>Core Advantages</vt:lpstr>
      <vt:lpstr>Slide 26</vt:lpstr>
      <vt:lpstr>Slide 27</vt:lpstr>
      <vt:lpstr>Question Please?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2013-03-11T17:02:42Z</dcterms:created>
  <dcterms:modified xsi:type="dcterms:W3CDTF">2013-03-18T10:59:24Z</dcterms:modified>
</cp:coreProperties>
</file>