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56" r:id="rId2"/>
    <p:sldId id="260" r:id="rId3"/>
    <p:sldId id="257" r:id="rId4"/>
    <p:sldId id="258" r:id="rId5"/>
    <p:sldId id="259" r:id="rId6"/>
    <p:sldId id="266" r:id="rId7"/>
    <p:sldId id="271" r:id="rId8"/>
    <p:sldId id="272" r:id="rId9"/>
    <p:sldId id="269" r:id="rId10"/>
    <p:sldId id="263" r:id="rId11"/>
    <p:sldId id="261" r:id="rId12"/>
    <p:sldId id="264" r:id="rId13"/>
    <p:sldId id="265" r:id="rId14"/>
    <p:sldId id="273" r:id="rId15"/>
    <p:sldId id="267" r:id="rId16"/>
    <p:sldId id="274" r:id="rId17"/>
    <p:sldId id="270" r:id="rId18"/>
    <p:sldId id="278" r:id="rId19"/>
    <p:sldId id="279" r:id="rId20"/>
    <p:sldId id="268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3F74-110B-4B4D-B34A-F2A650BA162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568F-CEA1-4901-94CF-3561195C3AB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73514-5B7F-4DA6-884F-8CD47641B553}" type="slidenum">
              <a:rPr lang="zh-CN" altLang="en-US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C020E-F07F-44CE-8461-7803005070DA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92" y="2622205"/>
            <a:ext cx="8554453" cy="1362075"/>
          </a:xfrm>
          <a:prstGeom prst="rect">
            <a:avLst/>
          </a:prstGeom>
        </p:spPr>
        <p:txBody>
          <a:bodyPr anchor="t"/>
          <a:lstStyle>
            <a:lvl1pPr algn="ctr">
              <a:defRPr sz="54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7CF050-609C-41D4-B870-7BB1D4788B14}" type="datetimeFigureOut">
              <a:rPr lang="en-US" smtClean="0"/>
              <a:t>3/2/2014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6A8D02-BC98-411B-90AB-B4C83527168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dcdevteam.team.partners.extranet.microsoft.com/projects/quincy/Monthly%20Aerial%20Photos/09.18.06%20002.jp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1857364"/>
            <a:ext cx="6400800" cy="100013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An Emerging Technology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322" y="5072074"/>
            <a:ext cx="26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Sanjay Chakraborty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0166" y="857232"/>
            <a:ext cx="6027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CLOUD COMPUTING</a:t>
            </a:r>
            <a:endParaRPr lang="en-IN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" name="Picture 4" descr="C:\Program Files\Microsoft Resource DVD Artwork\DVD_ART\Artwork_Imagery\Shapes and Graphics\Internet Cloud\cloud 1.png"/>
          <p:cNvPicPr>
            <a:picLocks noChangeAspect="1" noChangeArrowheads="1"/>
          </p:cNvPicPr>
          <p:nvPr/>
        </p:nvPicPr>
        <p:blipFill>
          <a:blip r:embed="rId2">
            <a:lum bright="80000"/>
          </a:blip>
          <a:srcRect/>
          <a:stretch>
            <a:fillRect/>
          </a:stretch>
        </p:blipFill>
        <p:spPr bwMode="auto">
          <a:xfrm>
            <a:off x="2071670" y="2643182"/>
            <a:ext cx="5165318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Service Models</a:t>
            </a:r>
            <a:endParaRPr lang="en-IN" sz="4000" dirty="0"/>
          </a:p>
        </p:txBody>
      </p:sp>
      <p:pic>
        <p:nvPicPr>
          <p:cNvPr id="4" name="Picture 12" descr="Picture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9247" y="1935163"/>
            <a:ext cx="5545505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Service Models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4901" b="36632"/>
          <a:stretch>
            <a:fillRect/>
          </a:stretch>
        </p:blipFill>
        <p:spPr>
          <a:xfrm>
            <a:off x="5357818" y="2357430"/>
            <a:ext cx="3327741" cy="3729660"/>
          </a:xfrm>
        </p:spPr>
      </p:pic>
      <p:sp>
        <p:nvSpPr>
          <p:cNvPr id="5" name="Rectangle 4"/>
          <p:cNvSpPr/>
          <p:nvPr/>
        </p:nvSpPr>
        <p:spPr>
          <a:xfrm>
            <a:off x="785786" y="2071678"/>
            <a:ext cx="4572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Infrastructure-as-a-Service (</a:t>
            </a:r>
            <a:r>
              <a:rPr lang="en-US" sz="2400" dirty="0" err="1" smtClean="0"/>
              <a:t>IaaS</a:t>
            </a:r>
            <a:r>
              <a:rPr lang="en-US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service model that involves outsourcing the basic infrastructure used to support operations--including storage, hardware, servers, and networking components.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service provider owns the infrastructure equipment and is responsible for housing, running, and maintaining it. The customer typically pays on a per-use basis.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 The customer uses their own platform (Windows, Unix), and applications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Service Models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sz="3200" dirty="0" smtClean="0"/>
              <a:t>Platform-as-a-Service (PaaS)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A service model that involves outsourcing the basic infrastructure and platform (Windows, Unix)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PaaS facilitates deploying applications without the cost and complexity of buying and managing the underlying hardware and software where the applications are hosted. 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The customer uses their own applications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Service Models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smtClean="0"/>
              <a:t>Software-as-a-Service (</a:t>
            </a:r>
            <a:r>
              <a:rPr lang="en-US" sz="3200" dirty="0" err="1" smtClean="0"/>
              <a:t>SaaS</a:t>
            </a:r>
            <a:r>
              <a:rPr lang="en-US" sz="32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Also referred to as “software on demand,” this service model involves outsourcing the infrastructure, platform, and software/applications.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Typically, these services are available to the customer for a fee, pay-as-you-go, or a no charge model.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customer accesses the applications over the internet.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Entities of Delivery </a:t>
            </a:r>
            <a:r>
              <a:rPr lang="en-IN" sz="4000" b="1" dirty="0" smtClean="0">
                <a:solidFill>
                  <a:srgbClr val="FF0000"/>
                </a:solidFill>
              </a:rPr>
              <a:t>models</a:t>
            </a:r>
            <a:br>
              <a:rPr lang="en-IN" sz="4000" b="1" dirty="0" smtClean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IN" sz="2000" dirty="0" smtClean="0"/>
          </a:p>
          <a:p>
            <a:pPr algn="just"/>
            <a:r>
              <a:rPr lang="en-IN" sz="2000" b="1" i="1" dirty="0" smtClean="0"/>
              <a:t>Service </a:t>
            </a:r>
            <a:r>
              <a:rPr lang="en-IN" sz="2000" b="1" i="1" dirty="0" smtClean="0"/>
              <a:t>consumer</a:t>
            </a:r>
            <a:r>
              <a:rPr lang="en-IN" sz="2000" i="1" dirty="0" smtClean="0"/>
              <a:t> </a:t>
            </a:r>
            <a:r>
              <a:rPr lang="en-IN" sz="2000" dirty="0" smtClean="0"/>
              <a:t>- Entity that maintains a business relationship with, and uses service from, service providers; </a:t>
            </a:r>
          </a:p>
          <a:p>
            <a:pPr algn="just"/>
            <a:r>
              <a:rPr lang="en-IN" sz="2000" b="1" i="1" dirty="0" smtClean="0"/>
              <a:t>Service provider</a:t>
            </a:r>
            <a:r>
              <a:rPr lang="en-IN" sz="2000" i="1" dirty="0" smtClean="0"/>
              <a:t> </a:t>
            </a:r>
            <a:r>
              <a:rPr lang="en-IN" sz="2000" dirty="0" smtClean="0"/>
              <a:t>- Entity responsible for making a service available to service consumers; </a:t>
            </a:r>
            <a:r>
              <a:rPr lang="en-IN" sz="2000" b="1" i="1" dirty="0" smtClean="0"/>
              <a:t>carrier </a:t>
            </a:r>
            <a:r>
              <a:rPr lang="en-IN" sz="2000" b="1" dirty="0" smtClean="0"/>
              <a:t>-</a:t>
            </a:r>
            <a:r>
              <a:rPr lang="en-IN" sz="2000" dirty="0" smtClean="0"/>
              <a:t> The intermediary that provides connectivity and transport of cloud services between providers and consumers; </a:t>
            </a:r>
          </a:p>
          <a:p>
            <a:pPr algn="just"/>
            <a:r>
              <a:rPr lang="en-IN" sz="2000" b="1" i="1" dirty="0" smtClean="0"/>
              <a:t>Broker </a:t>
            </a:r>
            <a:r>
              <a:rPr lang="en-IN" sz="2000" b="1" dirty="0" smtClean="0"/>
              <a:t>-</a:t>
            </a:r>
            <a:r>
              <a:rPr lang="en-IN" sz="2000" dirty="0" smtClean="0"/>
              <a:t> An entity that manages the use, performance and delivery of cloud services, and negotiates relationships between providers and consumers; </a:t>
            </a:r>
          </a:p>
          <a:p>
            <a:pPr algn="just"/>
            <a:r>
              <a:rPr lang="en-IN" sz="2000" b="1" i="1" dirty="0" smtClean="0"/>
              <a:t>Auditor </a:t>
            </a:r>
            <a:r>
              <a:rPr lang="en-IN" sz="2000" b="1" dirty="0" smtClean="0"/>
              <a:t>-</a:t>
            </a:r>
            <a:r>
              <a:rPr lang="en-IN" sz="2000" dirty="0" smtClean="0"/>
              <a:t> a party that can conduct independent assessment of cloud services, information system operations, performance and security of the cloud implementation. An </a:t>
            </a:r>
            <a:r>
              <a:rPr lang="en-IN" sz="2000" i="1" dirty="0" smtClean="0"/>
              <a:t>audit </a:t>
            </a:r>
            <a:r>
              <a:rPr lang="en-IN" sz="2000" dirty="0" smtClean="0"/>
              <a:t>is a systematic evaluation of a cloud system by measuring how well it conforms to a set of established criteria. </a:t>
            </a:r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Benefits of cloud computing</a:t>
            </a:r>
            <a:r>
              <a:rPr lang="en-IN" sz="4000" dirty="0" smtClean="0">
                <a:solidFill>
                  <a:srgbClr val="FF0000"/>
                </a:solidFill>
              </a:rPr>
              <a:t/>
            </a:r>
            <a:br>
              <a:rPr lang="en-IN" sz="4000" dirty="0" smtClean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IN" sz="2000" b="1" i="1" dirty="0" smtClean="0"/>
              <a:t>No up-front </a:t>
            </a:r>
            <a:r>
              <a:rPr lang="en-IN" sz="2000" b="1" i="1" dirty="0" smtClean="0"/>
              <a:t>investment</a:t>
            </a:r>
          </a:p>
          <a:p>
            <a:pPr algn="just">
              <a:buNone/>
            </a:pPr>
            <a:r>
              <a:rPr lang="en-IN" sz="2000" dirty="0" smtClean="0"/>
              <a:t>Cloud computing uses a pay-as you- go pricing </a:t>
            </a:r>
            <a:r>
              <a:rPr lang="en-IN" sz="2000" dirty="0" smtClean="0"/>
              <a:t>model.</a:t>
            </a:r>
            <a:endParaRPr lang="en-IN" sz="2000" b="1" i="1" dirty="0" smtClean="0"/>
          </a:p>
          <a:p>
            <a:pPr algn="just"/>
            <a:r>
              <a:rPr lang="en-US" sz="2000" b="1" i="1" dirty="0" smtClean="0"/>
              <a:t> </a:t>
            </a:r>
            <a:r>
              <a:rPr lang="en-IN" sz="2000" b="1" i="1" dirty="0" smtClean="0"/>
              <a:t>Lowering operating </a:t>
            </a:r>
            <a:r>
              <a:rPr lang="en-IN" sz="2000" b="1" i="1" dirty="0" smtClean="0"/>
              <a:t>cost</a:t>
            </a:r>
          </a:p>
          <a:p>
            <a:pPr algn="just">
              <a:buNone/>
            </a:pPr>
            <a:r>
              <a:rPr lang="en-IN" sz="2000" dirty="0" smtClean="0"/>
              <a:t>Resources in a cloud environment can be rapidly allocated and </a:t>
            </a:r>
            <a:r>
              <a:rPr lang="en-IN" sz="2000" dirty="0" smtClean="0"/>
              <a:t>de-allocated </a:t>
            </a:r>
            <a:r>
              <a:rPr lang="en-IN" sz="2000" dirty="0" smtClean="0"/>
              <a:t>on demand.</a:t>
            </a:r>
            <a:endParaRPr lang="en-IN" sz="2000" b="1" i="1" dirty="0" smtClean="0"/>
          </a:p>
          <a:p>
            <a:pPr algn="just"/>
            <a:r>
              <a:rPr lang="en-US" sz="2000" b="1" i="1" dirty="0" smtClean="0"/>
              <a:t> </a:t>
            </a:r>
            <a:r>
              <a:rPr lang="en-IN" sz="2000" b="1" i="1" dirty="0" smtClean="0"/>
              <a:t>Highly </a:t>
            </a:r>
            <a:r>
              <a:rPr lang="en-IN" sz="2000" b="1" i="1" dirty="0" smtClean="0"/>
              <a:t>scalable</a:t>
            </a:r>
          </a:p>
          <a:p>
            <a:pPr algn="just">
              <a:buNone/>
            </a:pPr>
            <a:r>
              <a:rPr lang="en-IN" sz="2000" dirty="0" smtClean="0"/>
              <a:t>Infrastructure providers pool large amount of resources from data centers and make them easily accessible. </a:t>
            </a:r>
            <a:endParaRPr lang="en-IN" sz="2000" b="1" i="1" dirty="0" smtClean="0"/>
          </a:p>
          <a:p>
            <a:pPr algn="just"/>
            <a:r>
              <a:rPr lang="en-US" sz="2000" b="1" i="1" dirty="0" smtClean="0"/>
              <a:t> </a:t>
            </a:r>
            <a:r>
              <a:rPr lang="en-IN" sz="2000" b="1" i="1" dirty="0" smtClean="0"/>
              <a:t>Easy </a:t>
            </a:r>
            <a:r>
              <a:rPr lang="en-IN" sz="2000" b="1" i="1" dirty="0" smtClean="0"/>
              <a:t>access</a:t>
            </a:r>
          </a:p>
          <a:p>
            <a:pPr algn="just">
              <a:buNone/>
            </a:pPr>
            <a:r>
              <a:rPr lang="en-IN" sz="2000" b="1" dirty="0" smtClean="0"/>
              <a:t>:</a:t>
            </a:r>
            <a:r>
              <a:rPr lang="en-IN" sz="2000" dirty="0" smtClean="0"/>
              <a:t>Services </a:t>
            </a:r>
            <a:r>
              <a:rPr lang="en-IN" sz="2000" dirty="0" smtClean="0"/>
              <a:t>hosted in the cloud are generally web-based. Therefore, they are easily accessible through a variety of devices with Internet connections. </a:t>
            </a:r>
            <a:endParaRPr lang="en-IN" sz="2000" b="1" i="1" dirty="0" smtClean="0"/>
          </a:p>
          <a:p>
            <a:pPr algn="just"/>
            <a:r>
              <a:rPr lang="en-US" sz="2000" b="1" i="1" dirty="0" smtClean="0"/>
              <a:t> </a:t>
            </a:r>
            <a:r>
              <a:rPr lang="en-IN" sz="2000" b="1" i="1" dirty="0" smtClean="0"/>
              <a:t>Reducing business risks and maintenance </a:t>
            </a:r>
            <a:r>
              <a:rPr lang="en-IN" sz="2000" b="1" i="1" dirty="0" smtClean="0"/>
              <a:t>expenses</a:t>
            </a:r>
          </a:p>
          <a:p>
            <a:pPr algn="just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Challenges </a:t>
            </a:r>
            <a:r>
              <a:rPr lang="en-IN" sz="4000" b="1" dirty="0" smtClean="0">
                <a:solidFill>
                  <a:srgbClr val="FF0000"/>
                </a:solidFill>
              </a:rPr>
              <a:t>of cloud computing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Security </a:t>
            </a:r>
            <a:endParaRPr lang="en-IN" b="1" dirty="0" smtClean="0"/>
          </a:p>
          <a:p>
            <a:r>
              <a:rPr lang="en-IN" b="1" dirty="0" smtClean="0"/>
              <a:t>Difficult to migrate </a:t>
            </a:r>
            <a:r>
              <a:rPr lang="en-IN" b="1" dirty="0" smtClean="0"/>
              <a:t>(Vendor lock-in)</a:t>
            </a:r>
            <a:endParaRPr lang="en-IN" dirty="0" smtClean="0"/>
          </a:p>
          <a:p>
            <a:r>
              <a:rPr lang="en-IN" b="1" dirty="0" smtClean="0"/>
              <a:t>Internet dependency – performance and availability </a:t>
            </a:r>
            <a:endParaRPr lang="en-IN" dirty="0" smtClean="0"/>
          </a:p>
          <a:p>
            <a:r>
              <a:rPr lang="en-IN" b="1" dirty="0" smtClean="0"/>
              <a:t>Infrastructure failure</a:t>
            </a:r>
            <a:endParaRPr lang="en-IN" dirty="0" smtClean="0"/>
          </a:p>
          <a:p>
            <a:r>
              <a:rPr lang="en-IN" b="1" dirty="0" smtClean="0"/>
              <a:t>Data transfer </a:t>
            </a:r>
            <a:r>
              <a:rPr lang="en-IN" b="1" dirty="0" smtClean="0"/>
              <a:t>bottlenecks</a:t>
            </a:r>
          </a:p>
          <a:p>
            <a:pPr lvl="0"/>
            <a:r>
              <a:rPr lang="en-IN" b="1" dirty="0" smtClean="0"/>
              <a:t>Data transfer bottlenecks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7620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Infrastructure (Mega Datacenters)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datacen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05423"/>
            <a:ext cx="4724400" cy="3671455"/>
          </a:xfrm>
          <a:prstGeom prst="rect">
            <a:avLst/>
          </a:prstGeom>
        </p:spPr>
      </p:pic>
      <p:pic>
        <p:nvPicPr>
          <p:cNvPr id="8" name="webImgShrinked">
            <a:hlinkClick r:id="rId4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4114800" y="2971800"/>
            <a:ext cx="4815838" cy="3581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hc2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1650"/>
            <a:ext cx="9144000" cy="585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7462838" y="6611938"/>
            <a:ext cx="16811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Maximilien Brice, © CERN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7462838" y="6611938"/>
            <a:ext cx="16811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Maximilien Brice, © CERN</a:t>
            </a:r>
          </a:p>
        </p:txBody>
      </p:sp>
      <p:pic>
        <p:nvPicPr>
          <p:cNvPr id="16387" name="Picture 4" descr="lhc2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3588"/>
            <a:ext cx="914400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encrypted-tbn0.gstatic.com/images?q=tbn:ANd9GcRWK3X4W9ZzIXibbvJikMI1i0CUIWfJpCFiVCGrKh5ReyaYDXzma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357298"/>
            <a:ext cx="3071834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57422" y="642918"/>
            <a:ext cx="198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Outline 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557671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WHAT IS CLOUD COMPUTING?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WHY CLOUD COMPUTING?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ESSENTIAL CHARACTERISTICS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CLOUD VS. GRID COMPUTING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CLOUD ARCHITECTURE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DEPLOYMENT MODELS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SERVICE/DELIVERY MODELS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BENEFITS </a:t>
            </a:r>
            <a:r>
              <a:rPr lang="en-US" sz="2400" b="1" dirty="0" smtClean="0"/>
              <a:t>CLOUD COMPUTING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CHALLENGES </a:t>
            </a:r>
            <a:r>
              <a:rPr lang="en-US" sz="2400" b="1" dirty="0" smtClean="0"/>
              <a:t>CLOUD COMPUTING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SNAPSHOTS OF CLOUD CENTERS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CURRENT LEADERS OF CLOUD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FUTURE SCOPE</a:t>
            </a:r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IN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857356" y="0"/>
            <a:ext cx="5178552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Current Leaders</a:t>
            </a:r>
            <a:endParaRPr lang="en-US" sz="40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1" y="1295400"/>
          <a:ext cx="6781800" cy="5257800"/>
        </p:xfrm>
        <a:graphic>
          <a:graphicData uri="http://schemas.openxmlformats.org/drawingml/2006/table">
            <a:tbl>
              <a:tblPr/>
              <a:tblGrid>
                <a:gridCol w="1291085"/>
                <a:gridCol w="146224"/>
                <a:gridCol w="1576325"/>
                <a:gridCol w="900757"/>
                <a:gridCol w="2867409"/>
              </a:tblGrid>
              <a:tr h="40210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 Players in Cloud Computing Platforms (adapted from </a:t>
                      </a:r>
                      <a:r>
                        <a:rPr lang="en-US" sz="14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Lakshmanan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(2009))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260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Company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Cloud Computing Platform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Year of Launch</a:t>
                      </a: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Key Offering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02100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19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Amazon.com</a:t>
                      </a: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AWS (Amazon Web Services)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2006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Infrastructure as a service (Storage Computing), Datasets and Content Distribution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02100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19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Microsoft</a:t>
                      </a: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Azure</a:t>
                      </a: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2009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Application platform as a service (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.Net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SQL data services )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02100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00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Google</a:t>
                      </a: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Google App. Engine</a:t>
                      </a: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2008</a:t>
                      </a: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Web Application Platform as Service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02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1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IBM Salesforce.com</a:t>
                      </a:r>
                      <a:endParaRPr lang="en-US" sz="110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Blue Cloud Force.com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2008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Proprietary 4GL Web application as an demand platform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pic>
        <p:nvPicPr>
          <p:cNvPr id="21506" name="Picture 2" descr="https://encrypted-tbn2.gstatic.com/images?q=tbn:ANd9GcSLqCa_pAsAP_rX3UTsScI3cNZoZyvBADZhG8vweGOD4p7-Bp8RT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5542" y="2305052"/>
            <a:ext cx="1602258" cy="1200148"/>
          </a:xfrm>
          <a:prstGeom prst="rect">
            <a:avLst/>
          </a:prstGeom>
          <a:noFill/>
        </p:spPr>
      </p:pic>
      <p:sp>
        <p:nvSpPr>
          <p:cNvPr id="21520" name="AutoShape 16" descr="data:image/jpeg;base64,/9j/4AAQSkZJRgABAQAAAQABAAD/2wCEAAkGBhQSEBMQERAPEBAVFBcPEBAWFhEWFxAQFRUVFBUXFBQXHSceFxojGhUUHzsgIykpLSwsFR4xNTMqNSYrLCkBCQoKDgwOGg8PGCwkHCQuLCkpLyopNTQpKSopLCwpLCwpLCksKSwpKSwsLCwpLCkpKSwpLCkpKSksKSksKSkuKf/AABEIAIcA8AMBIgACEQEDEQH/xAAbAAEAAgMBAQAAAAAAAAAAAAAABQYDBAcBAv/EAEEQAAICAQEFBQUFBAkEAwAAAAECAAMEEQUGEiExE0FRcYEHFCJhkTJicqGxgsHR8BUjQkNSkpOisjNUY3QWJDb/xAAaAQEAAwEBAQAAAAAAAAAAAAAAAgMFBAEG/8QAJREBAAICAgIBAwUAAAAAAAAAAAECAxEEEiExBRMiMhQVQVGB/9oADAMBAAIRAxEAPwDuMREBERAREQEREDyIiAiCZTPaLt+ymlUpco7HqNNdP3d/0lmPHOS0VhVlyRjr2lasraVdY1ssRB4sQB9TIa3fvDB096q9CW/MDSch4HsPE7M7f4mJY/U8x6Tarw/OaMcGsflLIv8AKTv7Ydcw96Me06V31OfAMNfp1kgMicZ9x8QD/P5Sf3e2tejrXxF0PVXJPCPut19Dr6SvJxNRusvcXyPadWh0pb5kWyRKZY101Go6jXmJs13ThmrUrk2kImCu2ZwZHS6J2RETx69iIgIiICIiAiIgIiICIiAiIgIiIHkRPlzygY7bJy3fTJ7XJ07l5D9P4/WdD2jlcCM5/sqTOXt8djMeep6/z89ZocOvmbMX5LL9sV/tjx8WSdGzte6bOz8LWT2Ng/KdWTLpm4cE3Qi7Kmxs/CCPxH+QP5EsC4fykRnn42RevKoebdf1/Kc/1Zt4df6eMerIbNufj7RWKsdW1HeCeWo7+QWbuLve6crU4vvL/AzaysH5cug8hyEhMzE0ltYpeNTCi98mK0zEp8e0ClRzS7Xw0H8ZH7Q9rioP6qgk+LsAPouplYyqZBZ+PLacTFM+U6c/LPja6bub6ZWdlqvacKcSjgQBV5nU69S3wq3U9/SdXnLfZFsnRmtI6At6udB/tX/dOpTO5fWL9ax4htcXc17TPt7EROR1kREBERAREQEREBERAREQEREDyYbjM017zPYRt6Vje/KK0hBqWdtAB1IHP9wlPxatOp5jqg1ZvVV1I9dJZt6dr1Kwrel7n01AHwqAe5m1A05DlzkVj7Qtf4UFNCdyovFp6nQflNPD2rTxDB5MUtk3aWWjabJ0xMhh46Iv5FpIY2+FIOlyX433rE+H/OuoHrPmjZjtzOQ+v4U0+mky27Cs0+0tg8tD9JC01n2lj71/GPCfS9TX2qsrJpxBgQQQPAiVzZKmy4Me7itPmeQ/WRP9HNQzcBelH1Fla/8ATs81PJW8tDJvdXLrLWJxr22o/qzyPABqCNeo1J6eEh16xMws+p9W9a61pJ5FEg9oY/WWW4SGz16xjt5ORSNKfl1SFy6OIgDqToPM8pYs9eZkV7uWbRftH4V+TOQi/wDLX0mnW2o2xq13eIdI3AwwmKGH94Sw/APhT8gD6yzzR2bjiutK15BVCjyA0m9MLJbtaZfXYY60iHsRErWkREBERAREQEREBERAREQEREDya2R3zZkRvRmirGssJ0+HQeZ5SVI3OleSdVmXONs5vaZDHuB0E2tnPzlbxsjiJPidZM4d3Sbs01XT5Gb7vNpXLBeS1TStYGTJqjImdkr5bODJGkPvRka2gdyJqfmzc/0A+pmjtLYDKAbELAaMLF11rbTnzHNdPETaVe1vUno9nGfwJz/cPrLK9897TXUQjGOMs2tP+KphbTvUaLcl6+Fn2h+2v7wZmuyrX/uU/wBXl/wm5tDEqbm1aa+IGh+olez8WsdA3lx2fprLKR2VZLdI1advcrBbrbdi0D5k2N6a8I/IyW3bw6C/wvbay/EGYFV81QAD10lPu0X7KqvzAAP16y67j4elZc9Tovr1P5n8pPNE1puZR4163yarVb6BNiYqVmWZUvoK+nsRE8SIiICIiAiIgIiICIiAiIgIiIHk577X9r8FFdIPNzxHyHL+P0nQpz/fHcW/OzA+ta0KoCksfX4V5nnr3jr1nRxprGSJt6hzcmLTTrWPbmuBk9JO418u2z/ZfTUPitsY/dCIProW+rGbdu5VHjePn2j/AMZo25mOZ8Me3x1587VTEzNJMY+bqNB10mLO3NdedNvH9ywAE+Vij9QfSfO7+K3E/aI6FdAQw9SQehHTmJC16WruFVcOTHaIn026HCWE/wCFQg8z8Tflw/WZrNo/OV/Mz/jOh+8f2uY/Lhms+d857XDuNyjbkdZ1CYy9oyEysrWYLcuR+TmTopj05L3m8svHxOq92up8hzP6TrG7+HwUVg9SOJvxNzP6zlG61HbZKr11ZU9ObN/tUj1E6ltPeerGYIyuxA+IqDwpovGeJu7RfiPcBoSROPm21MVbPx2HUTaU8gn1MGFmLagdddOYII0KsDoysO4ggiZ5mNp7ERAREQEREBERAREQEREBERAREQPInukaQPJjeuZdIh5MbaL0zXuxdQR4jSSpWfBpEnFtKrY9ucbS3MsUkoxcePf6jv8AMfSQN+xcgagVl/wkEjzU6H8p2T3cfOfD4KN9pQ3mAZ105lq+2ff42lp3DheRjXjrTYvmNPzM1Ktk33Nw11u58FVm08yPhHqZ3sbHp69lXr+Ff4TZSkDkABLf3CY9VKfGxH8qH7PtyrcZu1vAVgG4V1BOr8I1OnIaBdOp6yV3j3RbIs4lZSurWBSxUpcaxWG1CkOuiqeEjuOuoOgtWkaTgyZJyW7S0seOMdesNPZmEa0IZg1jM1tjAaAux1PCO4DkPSbc90jSVrCIiAiIgIiICIiAiIgIiUj2wX5FWzGycS62myixLWKHTjr14GVvEfED6QLvE0dj7UXIxqcldOC2pLh8gyhtPTXT0nKvZxv/AJGRtm5LrLGxMpbXwUY/Cq1WEDgHd8KuD8xA7HEoPth27dTjY+PiWPVlZWSmPWyHRgv9og+ZQftSW2Zuwte0rMr36+2w0JS2K1gIUKEHaFddefCD06sfGBaImndtmhEa18iha1PA1hsrCq3gWJ0B+UyYO0ark7Sm2q5OnHW6uuv4lJEDYnms09o7box9PeMiijX7PaWV18XlxEayhbXyQ+8+zGRw6Nh2lWUgqw/ruYI5GB0qJrZ+06qF477qqU6cVjog182IE82ftWm9S1F1N6jkWrdHAPzKkwNqJix8pLBxVuli66cSsGGo7tRCZSMzIroXXTjUEErr04h1EDLExHKTjFfGnaEcQTiHEV8QvXSade8eK1vYLl4rXa8PZC2ovr4cAbXX0gSMTFRlo+vA6PwnhbhZW4WHUHToflKF7RN4MlL1TCdh7nV/SmYo/vag4VaT+JRc2n3AYHQomHDy1trS1DxI6rYjf4kYBlP0Imr/APIMb/usb/Vq/jAkImpVtalgSt9LAEKSHQ6Fjoo5HqT08ZtwETCMxCFYWIVY8KNxLozHoFPeeR6TFjbXpssequ+my1P+pWrozV93xKDqvrA24kdj7xY1lnY15WK9w1BqW2pnBHX4AdZu15CsSFdWI5MAQSCOuoHSBkiIgIiICaW2tmLk492O/wBm2t6j8g6ldfTXX0m7EDi2wN62x918utzw5GK1uztO8O7cK6eQc/5Z7vDsL+i8PYebpwth2JXlH7mR8duvk3GP2pr7f3IyW281CU3HZuTlUZ99gRjWGqVy6s3Qaln5fNZ032h7COZszKx1Xic1l6gBqTanxoB8yV09YFV2t/8Ac3oxaftVYGO2S/gLbOn61fSZdkf/AKzO/wDQr/5UTD7FtiZCjKzc2q2rJuaugCxWRuyorCg6Nz5k+vDJDZezLRvNmZBqtFDYVdaXFW4GcNTqofoTyPL5QKt7Kdy6Mv367LQZFaZt1dND860c8Jezg6FiCi6noE+c29jY1ey94r8fHBrxLsI5bUAnhR01Oqg/hb/ORJ/2QbMtoozRdVbSWz7rEDqylkITRgD1B0POa2bsSx95luNNpxjgNS13C3BxHjBXj6a6HpAi/ZnunTtOmza20a1y78i1+BbNWSmlG4QqKeXXX0A+euCrderB3pw68fiWh8e21KdSVpYraHFevRSRxaeJM+909rZOwxZs3KwMzJx1sZ8TKx6zYHRzrwsB0OvPx1JGnQzJg1Z2TvDiZ9+Hdj4/YWJUrKSaawtgHbsBwo7MSeHXkCIHm5ewqts5WbtHPX3hK8h8TEx3JNdNaaHXg6EkFfXU+Xm+2wKtkZeDtHAX3YPkrh5VCaiu6uzU/Z6AgBvXhPdM2AcnYWXlL7lkZmzMi05VVmOvG+PY32ldB3dB+yPEiZMz3jbmXiD3PIw9m41oyrHyF4HyLV+wqIeenUa/ePgNQy+zyxcHaG19nuQlSWf0jTryC0WDV/RR2Y9JXNwcq2va1G0LSRXthcnhU/2ClnFUNR91UHqZL+13d7KOXVk4FNlj5OPZszIKKx4EcjhZyvQaMw1PThkz7QN2nr2binCqe2/Z9tFuOiglnWvRGGg5nUcyB4QKxtHCvzsnb2ZihmtqqXZmJw/aPCVbICHubRSOXXtJs+zanYuRXjUiiqnaVHAzpYGS45FWjMysft/ECdPDuEn9z8e/Z2xBccW7Iy3Y5eRjqNLXe2zVuWmvEEI5fLSVjeKxtsZWGcPZebi5FWQlt2ddV2PZVJzKlv7Z10IHXly6wOs4WzascOUHAGPG5JJ6efQCUDc3fLAYZmXk5mIlmZc39W9iBlxKwaqEZSeXw8Taf+Qy0e0AXPgvj4yu1uSy4gZVJ7Gu08Nlj6fZVU4uflJfC2NTVWlSVIERVrQcK8lUADnp4CBVPZRtWtsa7DruS4Yd7Y9disGD4zEvQ2o6/CSvmhmxvXh4WLUODZ2FdlWt2OJR2FOt17dNfh5Iv2mbuAM82jgti7Wpy6aXai+h8XLFaM3A1QNtFjKo/GmvzA75BbE3iLZdu0MzA2r251pxaRiXsuJi69x00Nj8ix8h0HMPvau6aYGzaawEN9m0MO7JtVVUWXNk168KgaKg6Be4eZnSjKbvBe+0cG0Y1GTXfTZVkUpkVPT2tlNi3BV4+oPBpr3EiZTv2bU7PHw873xhwim3HurSlzy1utYcARTz1BOoHLXWBTRiGzYOyKlY1s+dVWHXkyBrbgWU9xAJ0PjJvfjGxsRcLDrp93pyLDVkNRU5tbEqTtHrBqBsPGwQE8zoW85g2Tsa9dlbHqam3tKs2l7lKNxVotlxLONNVHMHU+Ms++ezLW92y8ZO1yMS7txTqAb6WRq7q1J5BirajXvUQK1t3J2ZbiPRViZFLqhOM9eBlo1FyjWtkZagVIYCW7dNO0xqMq2rs8qyhDeSpVuMgFwQenxDXSaA9oKMNKsLadl/T3c411ZVvB7LAK1Hz4tJaKmJUFhwtoCV110OnMa98D7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22" name="Picture 18" descr="Windows Azu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5700" y="3905250"/>
            <a:ext cx="1485900" cy="43815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1524" name="Picture 20" descr="Cloud Platfor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0" y="4953000"/>
            <a:ext cx="1104900" cy="390526"/>
          </a:xfrm>
          <a:prstGeom prst="rect">
            <a:avLst/>
          </a:prstGeom>
          <a:noFill/>
        </p:spPr>
      </p:pic>
      <p:pic>
        <p:nvPicPr>
          <p:cNvPr id="21526" name="Picture 22" descr="IB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13320" y="5512268"/>
            <a:ext cx="1524000" cy="96473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Future Research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000240"/>
            <a:ext cx="8229600" cy="4389120"/>
          </a:xfrm>
        </p:spPr>
        <p:txBody>
          <a:bodyPr/>
          <a:lstStyle/>
          <a:p>
            <a:pPr algn="just">
              <a:buNone/>
            </a:pPr>
            <a:r>
              <a:rPr lang="en-IN" dirty="0" smtClean="0"/>
              <a:t>   The </a:t>
            </a:r>
            <a:r>
              <a:rPr lang="en-IN" dirty="0" smtClean="0"/>
              <a:t>complexity of such systems is unquestionable and raises questions such as: How can we manage such systems? Do we have to consider radically new ideas, such as self management and self-repair for future clouds consisting of millions of servers?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rrowheads="1"/>
          </p:cNvPicPr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0038" y="2470150"/>
            <a:ext cx="8555037" cy="17208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Above-Campus Services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Shaping the Promise of Cloud Computing for Higher Education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4000" dirty="0" smtClean="0">
                <a:solidFill>
                  <a:schemeClr val="bg1"/>
                </a:solidFill>
              </a:rPr>
              <a:t>Thank You</a:t>
            </a:r>
            <a:endParaRPr lang="en-US" sz="4000" b="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WHAT IS CLOUD COMPUTING?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‘cloud’ that represents the internet, or various parts of </a:t>
            </a:r>
            <a:r>
              <a:rPr lang="en-IN" dirty="0" smtClean="0"/>
              <a:t>it.</a:t>
            </a:r>
          </a:p>
          <a:p>
            <a:pPr algn="just"/>
            <a:r>
              <a:rPr lang="en-IN" dirty="0"/>
              <a:t>‘computing’ refers to the processing on those various resources of internet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Definition:  </a:t>
            </a:r>
            <a:r>
              <a:rPr lang="en-US" dirty="0" smtClean="0"/>
              <a:t>"Cloud computing is Internet-based computing, whereby shared resource, software, and information are provided to computers and other devices on demand, like the electricity grid.“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WHY CLOUD COMPUTING?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“</a:t>
            </a:r>
            <a:r>
              <a:rPr lang="en-IN" b="1" dirty="0"/>
              <a:t>Why we purchase resources if we can rent them?”</a:t>
            </a:r>
            <a:endParaRPr lang="en-IN" dirty="0"/>
          </a:p>
          <a:p>
            <a:r>
              <a:rPr lang="en-IN" dirty="0"/>
              <a:t>For example, </a:t>
            </a:r>
            <a:r>
              <a:rPr lang="en-IN" dirty="0" smtClean="0"/>
              <a:t>Apple </a:t>
            </a:r>
            <a:r>
              <a:rPr lang="en-IN" dirty="0"/>
              <a:t>announced the </a:t>
            </a:r>
            <a:r>
              <a:rPr lang="en-IN" b="1" i="1" dirty="0" smtClean="0"/>
              <a:t>iCloud (2011).</a:t>
            </a:r>
            <a:endParaRPr lang="en-IN" dirty="0"/>
          </a:p>
        </p:txBody>
      </p:sp>
      <p:pic>
        <p:nvPicPr>
          <p:cNvPr id="15362" name="Picture 2" descr="http://t1.gstatic.com/images?q=tbn:ANd9GcS1yJkQBoGZM6BJMDEfP7a08r599qFih2ZvWJwi-96HeVX7YF2pF_qJYJft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496"/>
            <a:ext cx="6786610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Essential Characteristics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Resource pooling </a:t>
            </a:r>
            <a:r>
              <a:rPr lang="en-IN" b="1" dirty="0" smtClean="0"/>
              <a:t>and </a:t>
            </a:r>
            <a:r>
              <a:rPr lang="en-IN" b="1" dirty="0" smtClean="0"/>
              <a:t>Elasticity</a:t>
            </a:r>
          </a:p>
          <a:p>
            <a:r>
              <a:rPr lang="en-IN" b="1" dirty="0" smtClean="0"/>
              <a:t>Shared </a:t>
            </a:r>
            <a:r>
              <a:rPr lang="en-IN" b="1" dirty="0" smtClean="0"/>
              <a:t>Infrastructure</a:t>
            </a:r>
          </a:p>
          <a:p>
            <a:r>
              <a:rPr lang="en-US" b="1" dirty="0" smtClean="0"/>
              <a:t>Uses recent advances in Technology</a:t>
            </a:r>
          </a:p>
          <a:p>
            <a:r>
              <a:rPr lang="en-IN" b="1" dirty="0" smtClean="0"/>
              <a:t>Centralized and </a:t>
            </a:r>
            <a:r>
              <a:rPr lang="en-IN" b="1" dirty="0" smtClean="0"/>
              <a:t>Homogeneous</a:t>
            </a:r>
          </a:p>
          <a:p>
            <a:r>
              <a:rPr lang="en-IN" b="1" dirty="0" smtClean="0"/>
              <a:t>cost-effective</a:t>
            </a:r>
            <a:r>
              <a:rPr lang="en-IN" dirty="0" smtClean="0"/>
              <a:t> </a:t>
            </a:r>
            <a:r>
              <a:rPr lang="en-IN" b="1" dirty="0" smtClean="0"/>
              <a:t>and On-demand self service</a:t>
            </a:r>
          </a:p>
          <a:p>
            <a:r>
              <a:rPr lang="en-IN" b="1" dirty="0" smtClean="0"/>
              <a:t>Maintenance </a:t>
            </a:r>
            <a:r>
              <a:rPr lang="en-IN" b="1" dirty="0" smtClean="0"/>
              <a:t>and </a:t>
            </a:r>
            <a:r>
              <a:rPr lang="en-IN" b="1" dirty="0" smtClean="0"/>
              <a:t>Security </a:t>
            </a:r>
          </a:p>
          <a:p>
            <a:r>
              <a:rPr lang="en-IN" b="1" dirty="0" smtClean="0"/>
              <a:t>Virtualization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43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Cloud computing vs. Grid Computing</a:t>
            </a:r>
            <a:r>
              <a:rPr lang="en-IN" sz="4000" dirty="0" smtClean="0">
                <a:solidFill>
                  <a:srgbClr val="FF0000"/>
                </a:solidFill>
              </a:rPr>
              <a:t/>
            </a:r>
            <a:br>
              <a:rPr lang="en-IN" sz="4000" dirty="0" smtClean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A </a:t>
            </a:r>
            <a:r>
              <a:rPr lang="en-IN" sz="2400" i="1" dirty="0" smtClean="0"/>
              <a:t>computing grid </a:t>
            </a:r>
            <a:r>
              <a:rPr lang="en-IN" sz="2400" dirty="0" smtClean="0"/>
              <a:t>is a distributed system consisting of a large number of loosely coupled, heterogeneous, and geographically dispersed systems in different administrative domains. The vision of the grid movement was to give a user the illusion of a very large virtual supercomputer</a:t>
            </a:r>
            <a:r>
              <a:rPr lang="en-IN" sz="2400" dirty="0" smtClean="0"/>
              <a:t>.</a:t>
            </a:r>
          </a:p>
          <a:p>
            <a:pPr algn="just">
              <a:buNone/>
            </a:pPr>
            <a:endParaRPr lang="en-IN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Heterogeneous vs. Homogeneous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Decentralized vs. Centralized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Cloud Architecture</a:t>
            </a:r>
            <a:endParaRPr lang="en-IN" sz="4000" dirty="0">
              <a:solidFill>
                <a:srgbClr val="FF0000"/>
              </a:solidFill>
            </a:endParaRPr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928662" y="1928802"/>
            <a:ext cx="7643866" cy="4286280"/>
            <a:chOff x="720" y="9020"/>
            <a:chExt cx="9998" cy="4795"/>
          </a:xfrm>
        </p:grpSpPr>
        <p:sp>
          <p:nvSpPr>
            <p:cNvPr id="30723" name="Oval 3"/>
            <p:cNvSpPr>
              <a:spLocks noChangeArrowheads="1"/>
            </p:cNvSpPr>
            <p:nvPr/>
          </p:nvSpPr>
          <p:spPr bwMode="auto">
            <a:xfrm>
              <a:off x="4809" y="10216"/>
              <a:ext cx="1834" cy="14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Cloud Computing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724" name="AutoShape 4"/>
            <p:cNvCxnSpPr>
              <a:cxnSpLocks noChangeShapeType="1"/>
            </p:cNvCxnSpPr>
            <p:nvPr/>
          </p:nvCxnSpPr>
          <p:spPr bwMode="auto">
            <a:xfrm flipH="1">
              <a:off x="4266" y="11357"/>
              <a:ext cx="692" cy="12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725" name="AutoShape 5"/>
            <p:cNvCxnSpPr>
              <a:cxnSpLocks noChangeShapeType="1"/>
            </p:cNvCxnSpPr>
            <p:nvPr/>
          </p:nvCxnSpPr>
          <p:spPr bwMode="auto">
            <a:xfrm>
              <a:off x="6643" y="11085"/>
              <a:ext cx="1345" cy="1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726" name="AutoShape 6"/>
            <p:cNvCxnSpPr>
              <a:cxnSpLocks noChangeShapeType="1"/>
            </p:cNvCxnSpPr>
            <p:nvPr/>
          </p:nvCxnSpPr>
          <p:spPr bwMode="auto">
            <a:xfrm flipV="1">
              <a:off x="6480" y="9998"/>
              <a:ext cx="924" cy="5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727" name="AutoShape 7"/>
            <p:cNvCxnSpPr>
              <a:cxnSpLocks noChangeShapeType="1"/>
            </p:cNvCxnSpPr>
            <p:nvPr/>
          </p:nvCxnSpPr>
          <p:spPr bwMode="auto">
            <a:xfrm flipH="1" flipV="1">
              <a:off x="4266" y="10379"/>
              <a:ext cx="692" cy="1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728" name="AutoShape 8"/>
            <p:cNvSpPr>
              <a:spLocks noChangeArrowheads="1"/>
            </p:cNvSpPr>
            <p:nvPr/>
          </p:nvSpPr>
          <p:spPr bwMode="auto">
            <a:xfrm>
              <a:off x="720" y="9224"/>
              <a:ext cx="3546" cy="231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Delivery models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 Software as a Service (SaaS)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 Platform as a Service (PaaS)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 Infrastructure as a Service (IaaS)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9" name="AutoShape 9"/>
            <p:cNvSpPr>
              <a:spLocks noChangeArrowheads="1"/>
            </p:cNvSpPr>
            <p:nvPr/>
          </p:nvSpPr>
          <p:spPr bwMode="auto">
            <a:xfrm>
              <a:off x="7404" y="9020"/>
              <a:ext cx="3138" cy="24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Deployment models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 Private cloud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 Community cloud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 Public cloud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 Hybrid cloud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0" name="AutoShape 10"/>
            <p:cNvSpPr>
              <a:spLocks noChangeArrowheads="1"/>
            </p:cNvSpPr>
            <p:nvPr/>
          </p:nvSpPr>
          <p:spPr bwMode="auto">
            <a:xfrm>
              <a:off x="1793" y="12565"/>
              <a:ext cx="3016" cy="12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Resources</a:t>
              </a:r>
              <a:endParaRPr kumimoji="0" lang="en-I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Compute, storage servers, Network servers etc.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1" name="AutoShape 11"/>
            <p:cNvSpPr>
              <a:spLocks noChangeArrowheads="1"/>
            </p:cNvSpPr>
            <p:nvPr/>
          </p:nvSpPr>
          <p:spPr bwMode="auto">
            <a:xfrm>
              <a:off x="7866" y="12281"/>
              <a:ext cx="2852" cy="12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Attributes</a:t>
              </a:r>
              <a:endParaRPr kumimoji="0" lang="en-I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Pay per usage, utility computing, Elasticity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Deployment Model</a:t>
            </a:r>
            <a:r>
              <a:rPr lang="en-IN" sz="4000" dirty="0" smtClean="0">
                <a:solidFill>
                  <a:srgbClr val="FF0000"/>
                </a:solidFill>
              </a:rPr>
              <a:t/>
            </a:r>
            <a:br>
              <a:rPr lang="en-IN" sz="4000" dirty="0" smtClean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643050"/>
            <a:ext cx="406186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00100" y="2214554"/>
            <a:ext cx="35091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Private Cloud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Community Cloud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Public Cloud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Hybrid Cloud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534400" cy="685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Cloud Computing – Simple Definition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endParaRPr lang="en-US" sz="2800" dirty="0" smtClean="0"/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/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/>
          </a:p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</a:t>
            </a:r>
            <a:r>
              <a:rPr lang="en-US" sz="3200" dirty="0" smtClean="0"/>
              <a:t>Cloud </a:t>
            </a:r>
            <a:r>
              <a:rPr lang="en-US" sz="3200" dirty="0" smtClean="0"/>
              <a:t>Computing</a:t>
            </a:r>
            <a:r>
              <a:rPr lang="en-US" sz="2800" dirty="0" smtClean="0">
                <a:solidFill>
                  <a:srgbClr val="FFFFFF"/>
                </a:solidFill>
              </a:rPr>
              <a:t>  </a:t>
            </a:r>
            <a:r>
              <a:rPr lang="en-US" sz="3200" dirty="0" smtClean="0"/>
              <a:t>= </a:t>
            </a:r>
            <a:r>
              <a:rPr lang="en-US" sz="3200" dirty="0" smtClean="0"/>
              <a:t>Software as a Service</a:t>
            </a:r>
            <a:br>
              <a:rPr lang="en-US" sz="3200" dirty="0" smtClean="0"/>
            </a:br>
            <a:r>
              <a:rPr lang="en-US" sz="3200" dirty="0" smtClean="0"/>
              <a:t>				+ Platform as a Service</a:t>
            </a:r>
            <a:br>
              <a:rPr lang="en-US" sz="3200" dirty="0" smtClean="0"/>
            </a:br>
            <a:r>
              <a:rPr lang="en-US" sz="3200" dirty="0" smtClean="0"/>
              <a:t>				+ Infrastructure as a Service</a:t>
            </a:r>
            <a:br>
              <a:rPr lang="en-US" sz="3200" dirty="0" smtClean="0"/>
            </a:br>
            <a:r>
              <a:rPr lang="en-US" sz="3200" dirty="0" smtClean="0"/>
              <a:t>				+ Data as a Service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457127" indent="-457127">
              <a:spcBef>
                <a:spcPts val="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898</Words>
  <Application>Microsoft Office PowerPoint</Application>
  <PresentationFormat>On-screen Show (4:3)</PresentationFormat>
  <Paragraphs>142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Slide 1</vt:lpstr>
      <vt:lpstr>Slide 2</vt:lpstr>
      <vt:lpstr>WHAT IS CLOUD COMPUTING?</vt:lpstr>
      <vt:lpstr>WHY CLOUD COMPUTING?</vt:lpstr>
      <vt:lpstr>Essential Characteristics</vt:lpstr>
      <vt:lpstr>Cloud computing vs. Grid Computing </vt:lpstr>
      <vt:lpstr>Cloud Architecture</vt:lpstr>
      <vt:lpstr>Deployment Model </vt:lpstr>
      <vt:lpstr>Cloud Computing – Simple Definition</vt:lpstr>
      <vt:lpstr>Service Models</vt:lpstr>
      <vt:lpstr>Service Models</vt:lpstr>
      <vt:lpstr>Service Models</vt:lpstr>
      <vt:lpstr>Service Models</vt:lpstr>
      <vt:lpstr>Entities of Delivery models </vt:lpstr>
      <vt:lpstr>Benefits of cloud computing </vt:lpstr>
      <vt:lpstr>Challenges of cloud computing</vt:lpstr>
      <vt:lpstr>Infrastructure (Mega Datacenters)</vt:lpstr>
      <vt:lpstr>Slide 18</vt:lpstr>
      <vt:lpstr>Slide 19</vt:lpstr>
      <vt:lpstr>Current Leaders</vt:lpstr>
      <vt:lpstr>Future Research</vt:lpstr>
      <vt:lpstr>Above-Campus Services Shaping the Promise of Cloud Computing for Higher Education  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sanjay</dc:creator>
  <cp:lastModifiedBy>sanjay</cp:lastModifiedBy>
  <cp:revision>51</cp:revision>
  <dcterms:created xsi:type="dcterms:W3CDTF">2014-03-02T15:34:56Z</dcterms:created>
  <dcterms:modified xsi:type="dcterms:W3CDTF">2014-03-02T17:06:11Z</dcterms:modified>
</cp:coreProperties>
</file>