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theme/themeOverride4.xml" ContentType="application/vnd.openxmlformats-officedocument.themeOverride+xml"/>
  <Override PartName="/ppt/drawings/drawing4.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1"/>
  </p:notesMasterIdLst>
  <p:sldIdLst>
    <p:sldId id="256" r:id="rId2"/>
    <p:sldId id="261" r:id="rId3"/>
    <p:sldId id="306" r:id="rId4"/>
    <p:sldId id="309" r:id="rId5"/>
    <p:sldId id="297" r:id="rId6"/>
    <p:sldId id="298" r:id="rId7"/>
    <p:sldId id="299" r:id="rId8"/>
    <p:sldId id="300" r:id="rId9"/>
    <p:sldId id="301" r:id="rId10"/>
    <p:sldId id="302" r:id="rId11"/>
    <p:sldId id="284" r:id="rId12"/>
    <p:sldId id="285" r:id="rId13"/>
    <p:sldId id="289" r:id="rId14"/>
    <p:sldId id="286" r:id="rId15"/>
    <p:sldId id="287" r:id="rId16"/>
    <p:sldId id="290" r:id="rId17"/>
    <p:sldId id="288" r:id="rId18"/>
    <p:sldId id="291" r:id="rId19"/>
    <p:sldId id="292" r:id="rId20"/>
    <p:sldId id="276" r:id="rId21"/>
    <p:sldId id="263" r:id="rId22"/>
    <p:sldId id="264" r:id="rId23"/>
    <p:sldId id="266" r:id="rId24"/>
    <p:sldId id="293" r:id="rId25"/>
    <p:sldId id="267" r:id="rId26"/>
    <p:sldId id="268" r:id="rId27"/>
    <p:sldId id="269" r:id="rId28"/>
    <p:sldId id="294" r:id="rId29"/>
    <p:sldId id="277" r:id="rId30"/>
    <p:sldId id="304" r:id="rId31"/>
    <p:sldId id="271" r:id="rId32"/>
    <p:sldId id="310" r:id="rId33"/>
    <p:sldId id="311" r:id="rId34"/>
    <p:sldId id="312" r:id="rId35"/>
    <p:sldId id="313" r:id="rId36"/>
    <p:sldId id="314" r:id="rId37"/>
    <p:sldId id="315" r:id="rId38"/>
    <p:sldId id="316"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92" autoAdjust="0"/>
    <p:restoredTop sz="94660"/>
  </p:normalViewPr>
  <p:slideViewPr>
    <p:cSldViewPr>
      <p:cViewPr>
        <p:scale>
          <a:sx n="81" d="100"/>
          <a:sy n="81" d="100"/>
        </p:scale>
        <p:origin x="-58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overlay val="0"/>
    </c:title>
    <c:autoTitleDeleted val="0"/>
    <c:plotArea>
      <c:layout/>
      <c:barChart>
        <c:barDir val="col"/>
        <c:grouping val="clustered"/>
        <c:varyColors val="0"/>
        <c:dLbls>
          <c:showLegendKey val="0"/>
          <c:showVal val="0"/>
          <c:showCatName val="0"/>
          <c:showSerName val="0"/>
          <c:showPercent val="0"/>
          <c:showBubbleSize val="0"/>
        </c:dLbls>
        <c:gapWidth val="150"/>
        <c:axId val="65239680"/>
        <c:axId val="65266048"/>
      </c:barChart>
      <c:catAx>
        <c:axId val="65239680"/>
        <c:scaling>
          <c:orientation val="minMax"/>
        </c:scaling>
        <c:delete val="0"/>
        <c:axPos val="b"/>
        <c:majorTickMark val="none"/>
        <c:minorTickMark val="none"/>
        <c:tickLblPos val="nextTo"/>
        <c:crossAx val="65266048"/>
        <c:crosses val="autoZero"/>
        <c:auto val="1"/>
        <c:lblAlgn val="ctr"/>
        <c:lblOffset val="100"/>
        <c:noMultiLvlLbl val="0"/>
      </c:catAx>
      <c:valAx>
        <c:axId val="65266048"/>
        <c:scaling>
          <c:orientation val="minMax"/>
        </c:scaling>
        <c:delete val="0"/>
        <c:axPos val="l"/>
        <c:majorGridlines/>
        <c:numFmt formatCode="General" sourceLinked="1"/>
        <c:majorTickMark val="none"/>
        <c:minorTickMark val="none"/>
        <c:tickLblPos val="nextTo"/>
        <c:crossAx val="65239680"/>
        <c:crosses val="autoZero"/>
        <c:crossBetween val="between"/>
      </c:valAx>
    </c:plotArea>
    <c:legend>
      <c:legendPos val="r"/>
      <c:layout/>
      <c:overlay val="0"/>
    </c:legend>
    <c:plotVisOnly val="1"/>
    <c:dispBlanksAs val="gap"/>
    <c:showDLblsOverMax val="0"/>
  </c:chart>
  <c:spPr>
    <a:ln>
      <a:noFill/>
    </a:ln>
  </c:spPr>
  <c:txPr>
    <a:bodyPr/>
    <a:lstStyle/>
    <a:p>
      <a:pPr>
        <a:defRPr sz="1800"/>
      </a:pPr>
      <a:endParaRPr lang="en-US"/>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overlay val="0"/>
    </c:title>
    <c:autoTitleDeleted val="0"/>
    <c:plotArea>
      <c:layout/>
      <c:barChart>
        <c:barDir val="col"/>
        <c:grouping val="clustered"/>
        <c:varyColors val="0"/>
        <c:dLbls>
          <c:showLegendKey val="0"/>
          <c:showVal val="0"/>
          <c:showCatName val="0"/>
          <c:showSerName val="0"/>
          <c:showPercent val="0"/>
          <c:showBubbleSize val="0"/>
        </c:dLbls>
        <c:gapWidth val="150"/>
        <c:axId val="65741952"/>
        <c:axId val="65743488"/>
      </c:barChart>
      <c:catAx>
        <c:axId val="65741952"/>
        <c:scaling>
          <c:orientation val="minMax"/>
        </c:scaling>
        <c:delete val="0"/>
        <c:axPos val="b"/>
        <c:majorTickMark val="none"/>
        <c:minorTickMark val="none"/>
        <c:tickLblPos val="nextTo"/>
        <c:crossAx val="65743488"/>
        <c:crosses val="autoZero"/>
        <c:auto val="1"/>
        <c:lblAlgn val="ctr"/>
        <c:lblOffset val="100"/>
        <c:noMultiLvlLbl val="0"/>
      </c:catAx>
      <c:valAx>
        <c:axId val="65743488"/>
        <c:scaling>
          <c:orientation val="minMax"/>
        </c:scaling>
        <c:delete val="0"/>
        <c:axPos val="l"/>
        <c:majorGridlines/>
        <c:numFmt formatCode="General" sourceLinked="1"/>
        <c:majorTickMark val="none"/>
        <c:minorTickMark val="none"/>
        <c:tickLblPos val="nextTo"/>
        <c:crossAx val="65741952"/>
        <c:crosses val="autoZero"/>
        <c:crossBetween val="between"/>
      </c:valAx>
    </c:plotArea>
    <c:legend>
      <c:legendPos val="r"/>
      <c:layout/>
      <c:overlay val="0"/>
    </c:legend>
    <c:plotVisOnly val="1"/>
    <c:dispBlanksAs val="gap"/>
    <c:showDLblsOverMax val="0"/>
  </c:chart>
  <c:spPr>
    <a:ln>
      <a:noFill/>
    </a:ln>
  </c:spPr>
  <c:txPr>
    <a:bodyPr/>
    <a:lstStyle/>
    <a:p>
      <a:pPr>
        <a:defRPr sz="1800"/>
      </a:pPr>
      <a:endParaRPr lang="en-US"/>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overlay val="0"/>
    </c:title>
    <c:autoTitleDeleted val="0"/>
    <c:plotArea>
      <c:layout/>
      <c:barChart>
        <c:barDir val="col"/>
        <c:grouping val="clustered"/>
        <c:varyColors val="0"/>
        <c:dLbls>
          <c:showLegendKey val="0"/>
          <c:showVal val="0"/>
          <c:showCatName val="0"/>
          <c:showSerName val="0"/>
          <c:showPercent val="0"/>
          <c:showBubbleSize val="0"/>
        </c:dLbls>
        <c:gapWidth val="150"/>
        <c:axId val="66541824"/>
        <c:axId val="66560000"/>
      </c:barChart>
      <c:catAx>
        <c:axId val="66541824"/>
        <c:scaling>
          <c:orientation val="minMax"/>
        </c:scaling>
        <c:delete val="0"/>
        <c:axPos val="b"/>
        <c:majorTickMark val="none"/>
        <c:minorTickMark val="none"/>
        <c:tickLblPos val="nextTo"/>
        <c:crossAx val="66560000"/>
        <c:crosses val="autoZero"/>
        <c:auto val="1"/>
        <c:lblAlgn val="ctr"/>
        <c:lblOffset val="100"/>
        <c:noMultiLvlLbl val="0"/>
      </c:catAx>
      <c:valAx>
        <c:axId val="66560000"/>
        <c:scaling>
          <c:orientation val="minMax"/>
        </c:scaling>
        <c:delete val="0"/>
        <c:axPos val="l"/>
        <c:majorGridlines/>
        <c:numFmt formatCode="General" sourceLinked="1"/>
        <c:majorTickMark val="none"/>
        <c:minorTickMark val="none"/>
        <c:tickLblPos val="nextTo"/>
        <c:crossAx val="66541824"/>
        <c:crosses val="autoZero"/>
        <c:crossBetween val="between"/>
      </c:valAx>
    </c:plotArea>
    <c:legend>
      <c:legendPos val="r"/>
      <c:layout/>
      <c:overlay val="0"/>
    </c:legend>
    <c:plotVisOnly val="1"/>
    <c:dispBlanksAs val="gap"/>
    <c:showDLblsOverMax val="0"/>
  </c:chart>
  <c:spPr>
    <a:ln>
      <a:noFill/>
    </a:ln>
  </c:spPr>
  <c:txPr>
    <a:bodyPr/>
    <a:lstStyle/>
    <a:p>
      <a:pPr>
        <a:defRPr sz="1800"/>
      </a:pPr>
      <a:endParaRPr lang="en-US"/>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overlay val="0"/>
    </c:title>
    <c:autoTitleDeleted val="0"/>
    <c:plotArea>
      <c:layout/>
      <c:barChart>
        <c:barDir val="col"/>
        <c:grouping val="clustered"/>
        <c:varyColors val="0"/>
        <c:dLbls>
          <c:showLegendKey val="0"/>
          <c:showVal val="0"/>
          <c:showCatName val="0"/>
          <c:showSerName val="0"/>
          <c:showPercent val="0"/>
          <c:showBubbleSize val="0"/>
        </c:dLbls>
        <c:gapWidth val="150"/>
        <c:axId val="66705664"/>
        <c:axId val="67223552"/>
      </c:barChart>
      <c:catAx>
        <c:axId val="66705664"/>
        <c:scaling>
          <c:orientation val="minMax"/>
        </c:scaling>
        <c:delete val="0"/>
        <c:axPos val="b"/>
        <c:majorTickMark val="none"/>
        <c:minorTickMark val="none"/>
        <c:tickLblPos val="nextTo"/>
        <c:crossAx val="67223552"/>
        <c:crosses val="autoZero"/>
        <c:auto val="1"/>
        <c:lblAlgn val="ctr"/>
        <c:lblOffset val="100"/>
        <c:noMultiLvlLbl val="0"/>
      </c:catAx>
      <c:valAx>
        <c:axId val="67223552"/>
        <c:scaling>
          <c:orientation val="minMax"/>
        </c:scaling>
        <c:delete val="0"/>
        <c:axPos val="l"/>
        <c:majorGridlines/>
        <c:numFmt formatCode="General" sourceLinked="1"/>
        <c:majorTickMark val="none"/>
        <c:minorTickMark val="none"/>
        <c:tickLblPos val="nextTo"/>
        <c:crossAx val="66705664"/>
        <c:crosses val="autoZero"/>
        <c:crossBetween val="between"/>
      </c:valAx>
    </c:plotArea>
    <c:legend>
      <c:legendPos val="r"/>
      <c:layout/>
      <c:overlay val="0"/>
    </c:legend>
    <c:plotVisOnly val="1"/>
    <c:dispBlanksAs val="gap"/>
    <c:showDLblsOverMax val="0"/>
  </c:chart>
  <c:spPr>
    <a:ln>
      <a:noFill/>
    </a:ln>
  </c:spPr>
  <c:txPr>
    <a:bodyPr/>
    <a:lstStyle/>
    <a:p>
      <a:pPr>
        <a:defRPr sz="1800"/>
      </a:pPr>
      <a:endParaRPr lang="en-US"/>
    </a:p>
  </c:txPr>
  <c:externalData r:id="rId2">
    <c:autoUpdate val="0"/>
  </c:externalData>
  <c:userShapes r:id="rId3"/>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D53E7-1CC5-4735-8F9F-BEE792D4CCE1}" type="doc">
      <dgm:prSet loTypeId="urn:microsoft.com/office/officeart/2005/8/layout/vList3#2" loCatId="list" qsTypeId="urn:microsoft.com/office/officeart/2005/8/quickstyle/simple1" qsCatId="simple" csTypeId="urn:microsoft.com/office/officeart/2005/8/colors/accent1_2" csCatId="accent1" phldr="1"/>
      <dgm:spPr/>
    </dgm:pt>
    <dgm:pt modelId="{AF6264CA-8C68-4CCD-AAA8-B9DA74E3B7FB}">
      <dgm:prSet phldrT="[Text]"/>
      <dgm:spPr/>
      <dgm:t>
        <a:bodyPr/>
        <a:lstStyle/>
        <a:p>
          <a:r>
            <a:rPr lang="en-US" dirty="0" smtClean="0"/>
            <a:t>Software Deployment</a:t>
          </a:r>
          <a:endParaRPr lang="en-US" dirty="0"/>
        </a:p>
      </dgm:t>
    </dgm:pt>
    <dgm:pt modelId="{3AD0E430-63DC-4004-9EC5-43387E374AF2}" type="parTrans" cxnId="{67029440-5114-4E43-8C08-F6395CD869E4}">
      <dgm:prSet/>
      <dgm:spPr/>
      <dgm:t>
        <a:bodyPr/>
        <a:lstStyle/>
        <a:p>
          <a:endParaRPr lang="en-US"/>
        </a:p>
      </dgm:t>
    </dgm:pt>
    <dgm:pt modelId="{E5AB9E39-50E3-48C4-988D-450513A29C92}" type="sibTrans" cxnId="{67029440-5114-4E43-8C08-F6395CD869E4}">
      <dgm:prSet/>
      <dgm:spPr/>
      <dgm:t>
        <a:bodyPr/>
        <a:lstStyle/>
        <a:p>
          <a:endParaRPr lang="en-US"/>
        </a:p>
      </dgm:t>
    </dgm:pt>
    <dgm:pt modelId="{AC19C38D-6E47-4586-AC9C-4DE5CB08847E}">
      <dgm:prSet phldrT="[Text]"/>
      <dgm:spPr/>
      <dgm:t>
        <a:bodyPr/>
        <a:lstStyle/>
        <a:p>
          <a:r>
            <a:rPr lang="en-US" dirty="0" smtClean="0"/>
            <a:t>License Tracking</a:t>
          </a:r>
          <a:endParaRPr lang="en-US" dirty="0"/>
        </a:p>
      </dgm:t>
    </dgm:pt>
    <dgm:pt modelId="{AC783C07-2D9E-4EBB-AA7F-88B6EC9009C7}" type="parTrans" cxnId="{C4851F27-155E-4F58-9208-2ABA0ACA1CAB}">
      <dgm:prSet/>
      <dgm:spPr/>
      <dgm:t>
        <a:bodyPr/>
        <a:lstStyle/>
        <a:p>
          <a:endParaRPr lang="en-US"/>
        </a:p>
      </dgm:t>
    </dgm:pt>
    <dgm:pt modelId="{3A3AD632-A62B-4BBC-93CB-DC804C3274D5}" type="sibTrans" cxnId="{C4851F27-155E-4F58-9208-2ABA0ACA1CAB}">
      <dgm:prSet/>
      <dgm:spPr/>
      <dgm:t>
        <a:bodyPr/>
        <a:lstStyle/>
        <a:p>
          <a:endParaRPr lang="en-US"/>
        </a:p>
      </dgm:t>
    </dgm:pt>
    <dgm:pt modelId="{7491D67E-B9AA-468F-90F8-C91A9CABF333}">
      <dgm:prSet phldrT="[Text]"/>
      <dgm:spPr/>
      <dgm:t>
        <a:bodyPr/>
        <a:lstStyle/>
        <a:p>
          <a:r>
            <a:rPr lang="en-US" dirty="0" smtClean="0"/>
            <a:t>Managed Mobility</a:t>
          </a:r>
          <a:endParaRPr lang="en-US" dirty="0"/>
        </a:p>
      </dgm:t>
    </dgm:pt>
    <dgm:pt modelId="{4213F117-619E-4A87-BDDF-FA3440C12A37}" type="parTrans" cxnId="{997A41E2-B0E6-4E71-9068-DCDFB5285613}">
      <dgm:prSet/>
      <dgm:spPr/>
      <dgm:t>
        <a:bodyPr/>
        <a:lstStyle/>
        <a:p>
          <a:endParaRPr lang="en-US"/>
        </a:p>
      </dgm:t>
    </dgm:pt>
    <dgm:pt modelId="{3EEF4B1A-5EDE-4EC7-A3DC-205E64980563}" type="sibTrans" cxnId="{997A41E2-B0E6-4E71-9068-DCDFB5285613}">
      <dgm:prSet/>
      <dgm:spPr/>
      <dgm:t>
        <a:bodyPr/>
        <a:lstStyle/>
        <a:p>
          <a:endParaRPr lang="en-US"/>
        </a:p>
      </dgm:t>
    </dgm:pt>
    <dgm:pt modelId="{E90F0628-10F5-402D-95D5-351E7A461D39}" type="pres">
      <dgm:prSet presAssocID="{26BD53E7-1CC5-4735-8F9F-BEE792D4CCE1}" presName="linearFlow" presStyleCnt="0">
        <dgm:presLayoutVars>
          <dgm:dir/>
          <dgm:resizeHandles val="exact"/>
        </dgm:presLayoutVars>
      </dgm:prSet>
      <dgm:spPr/>
    </dgm:pt>
    <dgm:pt modelId="{857D197F-EFEA-4F73-B9F0-0BA06CE7431D}" type="pres">
      <dgm:prSet presAssocID="{AF6264CA-8C68-4CCD-AAA8-B9DA74E3B7FB}" presName="composite" presStyleCnt="0"/>
      <dgm:spPr/>
    </dgm:pt>
    <dgm:pt modelId="{95824652-E39D-4609-8610-088499EE447C}" type="pres">
      <dgm:prSet presAssocID="{AF6264CA-8C68-4CCD-AAA8-B9DA74E3B7FB}" presName="imgShp" presStyleLbl="fgImgPlace1" presStyleIdx="0" presStyleCnt="3"/>
      <dgm:spPr/>
    </dgm:pt>
    <dgm:pt modelId="{FD183D9D-11AC-4B4F-8EC1-FD6A530DC39F}" type="pres">
      <dgm:prSet presAssocID="{AF6264CA-8C68-4CCD-AAA8-B9DA74E3B7FB}" presName="txShp" presStyleLbl="node1" presStyleIdx="0" presStyleCnt="3">
        <dgm:presLayoutVars>
          <dgm:bulletEnabled val="1"/>
        </dgm:presLayoutVars>
      </dgm:prSet>
      <dgm:spPr/>
      <dgm:t>
        <a:bodyPr/>
        <a:lstStyle/>
        <a:p>
          <a:endParaRPr lang="en-US"/>
        </a:p>
      </dgm:t>
    </dgm:pt>
    <dgm:pt modelId="{908B66BD-CE30-4BF2-9AF2-D1681D8AF1E1}" type="pres">
      <dgm:prSet presAssocID="{E5AB9E39-50E3-48C4-988D-450513A29C92}" presName="spacing" presStyleCnt="0"/>
      <dgm:spPr/>
    </dgm:pt>
    <dgm:pt modelId="{088E534A-640C-4A73-A11A-CF7EEB954A62}" type="pres">
      <dgm:prSet presAssocID="{AC19C38D-6E47-4586-AC9C-4DE5CB08847E}" presName="composite" presStyleCnt="0"/>
      <dgm:spPr/>
    </dgm:pt>
    <dgm:pt modelId="{93D027AA-79A0-419B-97ED-48956D5EA29E}" type="pres">
      <dgm:prSet presAssocID="{AC19C38D-6E47-4586-AC9C-4DE5CB08847E}" presName="imgShp" presStyleLbl="fgImgPlace1" presStyleIdx="1" presStyleCnt="3"/>
      <dgm:spPr/>
    </dgm:pt>
    <dgm:pt modelId="{1A29F417-DF56-43B7-A270-00305A4C1E11}" type="pres">
      <dgm:prSet presAssocID="{AC19C38D-6E47-4586-AC9C-4DE5CB08847E}" presName="txShp" presStyleLbl="node1" presStyleIdx="1" presStyleCnt="3" custLinFactNeighborX="-194" custLinFactNeighborY="2745">
        <dgm:presLayoutVars>
          <dgm:bulletEnabled val="1"/>
        </dgm:presLayoutVars>
      </dgm:prSet>
      <dgm:spPr/>
      <dgm:t>
        <a:bodyPr/>
        <a:lstStyle/>
        <a:p>
          <a:endParaRPr lang="en-US"/>
        </a:p>
      </dgm:t>
    </dgm:pt>
    <dgm:pt modelId="{C0B60562-BD7D-4A0F-8FEE-A20D30817AF7}" type="pres">
      <dgm:prSet presAssocID="{3A3AD632-A62B-4BBC-93CB-DC804C3274D5}" presName="spacing" presStyleCnt="0"/>
      <dgm:spPr/>
    </dgm:pt>
    <dgm:pt modelId="{551FC4B6-3383-4E8E-9FA9-E8DA5266CCF4}" type="pres">
      <dgm:prSet presAssocID="{7491D67E-B9AA-468F-90F8-C91A9CABF333}" presName="composite" presStyleCnt="0"/>
      <dgm:spPr/>
    </dgm:pt>
    <dgm:pt modelId="{4278C870-59DC-4C2C-BD96-7021A47F180B}" type="pres">
      <dgm:prSet presAssocID="{7491D67E-B9AA-468F-90F8-C91A9CABF333}" presName="imgShp" presStyleLbl="fgImgPlace1" presStyleIdx="2" presStyleCnt="3"/>
      <dgm:spPr/>
    </dgm:pt>
    <dgm:pt modelId="{6C1B611D-113B-401A-98E0-F43AE724E8A4}" type="pres">
      <dgm:prSet presAssocID="{7491D67E-B9AA-468F-90F8-C91A9CABF333}" presName="txShp" presStyleLbl="node1" presStyleIdx="2" presStyleCnt="3">
        <dgm:presLayoutVars>
          <dgm:bulletEnabled val="1"/>
        </dgm:presLayoutVars>
      </dgm:prSet>
      <dgm:spPr/>
      <dgm:t>
        <a:bodyPr/>
        <a:lstStyle/>
        <a:p>
          <a:endParaRPr lang="en-US"/>
        </a:p>
      </dgm:t>
    </dgm:pt>
  </dgm:ptLst>
  <dgm:cxnLst>
    <dgm:cxn modelId="{997A41E2-B0E6-4E71-9068-DCDFB5285613}" srcId="{26BD53E7-1CC5-4735-8F9F-BEE792D4CCE1}" destId="{7491D67E-B9AA-468F-90F8-C91A9CABF333}" srcOrd="2" destOrd="0" parTransId="{4213F117-619E-4A87-BDDF-FA3440C12A37}" sibTransId="{3EEF4B1A-5EDE-4EC7-A3DC-205E64980563}"/>
    <dgm:cxn modelId="{606C7594-0FF2-44D0-9FBF-8D08206D6028}" type="presOf" srcId="{7491D67E-B9AA-468F-90F8-C91A9CABF333}" destId="{6C1B611D-113B-401A-98E0-F43AE724E8A4}" srcOrd="0" destOrd="0" presId="urn:microsoft.com/office/officeart/2005/8/layout/vList3#2"/>
    <dgm:cxn modelId="{3DBE8A0F-B559-4967-8B8B-57E44A3AD283}" type="presOf" srcId="{26BD53E7-1CC5-4735-8F9F-BEE792D4CCE1}" destId="{E90F0628-10F5-402D-95D5-351E7A461D39}" srcOrd="0" destOrd="0" presId="urn:microsoft.com/office/officeart/2005/8/layout/vList3#2"/>
    <dgm:cxn modelId="{C4851F27-155E-4F58-9208-2ABA0ACA1CAB}" srcId="{26BD53E7-1CC5-4735-8F9F-BEE792D4CCE1}" destId="{AC19C38D-6E47-4586-AC9C-4DE5CB08847E}" srcOrd="1" destOrd="0" parTransId="{AC783C07-2D9E-4EBB-AA7F-88B6EC9009C7}" sibTransId="{3A3AD632-A62B-4BBC-93CB-DC804C3274D5}"/>
    <dgm:cxn modelId="{A0630A97-498F-4466-A617-CCBA73E7844F}" type="presOf" srcId="{AC19C38D-6E47-4586-AC9C-4DE5CB08847E}" destId="{1A29F417-DF56-43B7-A270-00305A4C1E11}" srcOrd="0" destOrd="0" presId="urn:microsoft.com/office/officeart/2005/8/layout/vList3#2"/>
    <dgm:cxn modelId="{67029440-5114-4E43-8C08-F6395CD869E4}" srcId="{26BD53E7-1CC5-4735-8F9F-BEE792D4CCE1}" destId="{AF6264CA-8C68-4CCD-AAA8-B9DA74E3B7FB}" srcOrd="0" destOrd="0" parTransId="{3AD0E430-63DC-4004-9EC5-43387E374AF2}" sibTransId="{E5AB9E39-50E3-48C4-988D-450513A29C92}"/>
    <dgm:cxn modelId="{30D5F810-D001-472B-84E4-DA968284B572}" type="presOf" srcId="{AF6264CA-8C68-4CCD-AAA8-B9DA74E3B7FB}" destId="{FD183D9D-11AC-4B4F-8EC1-FD6A530DC39F}" srcOrd="0" destOrd="0" presId="urn:microsoft.com/office/officeart/2005/8/layout/vList3#2"/>
    <dgm:cxn modelId="{B683302E-4BEC-4D06-AFC4-E8C7E2CEA0A2}" type="presParOf" srcId="{E90F0628-10F5-402D-95D5-351E7A461D39}" destId="{857D197F-EFEA-4F73-B9F0-0BA06CE7431D}" srcOrd="0" destOrd="0" presId="urn:microsoft.com/office/officeart/2005/8/layout/vList3#2"/>
    <dgm:cxn modelId="{87FB3C31-B777-40D2-AC64-C1F1DF2F324A}" type="presParOf" srcId="{857D197F-EFEA-4F73-B9F0-0BA06CE7431D}" destId="{95824652-E39D-4609-8610-088499EE447C}" srcOrd="0" destOrd="0" presId="urn:microsoft.com/office/officeart/2005/8/layout/vList3#2"/>
    <dgm:cxn modelId="{45DD3BD2-A6F5-4F65-ACF2-957730FE69CD}" type="presParOf" srcId="{857D197F-EFEA-4F73-B9F0-0BA06CE7431D}" destId="{FD183D9D-11AC-4B4F-8EC1-FD6A530DC39F}" srcOrd="1" destOrd="0" presId="urn:microsoft.com/office/officeart/2005/8/layout/vList3#2"/>
    <dgm:cxn modelId="{CCA23EA5-8578-4BA5-A31C-957E3B12BCB8}" type="presParOf" srcId="{E90F0628-10F5-402D-95D5-351E7A461D39}" destId="{908B66BD-CE30-4BF2-9AF2-D1681D8AF1E1}" srcOrd="1" destOrd="0" presId="urn:microsoft.com/office/officeart/2005/8/layout/vList3#2"/>
    <dgm:cxn modelId="{B0913928-D13F-46F8-B0F5-2FAD0768A978}" type="presParOf" srcId="{E90F0628-10F5-402D-95D5-351E7A461D39}" destId="{088E534A-640C-4A73-A11A-CF7EEB954A62}" srcOrd="2" destOrd="0" presId="urn:microsoft.com/office/officeart/2005/8/layout/vList3#2"/>
    <dgm:cxn modelId="{28DA6D03-CB9F-4761-AAE8-F9E70245F40D}" type="presParOf" srcId="{088E534A-640C-4A73-A11A-CF7EEB954A62}" destId="{93D027AA-79A0-419B-97ED-48956D5EA29E}" srcOrd="0" destOrd="0" presId="urn:microsoft.com/office/officeart/2005/8/layout/vList3#2"/>
    <dgm:cxn modelId="{6897C48B-7C80-46CF-B2BD-4ED2D5BB464D}" type="presParOf" srcId="{088E534A-640C-4A73-A11A-CF7EEB954A62}" destId="{1A29F417-DF56-43B7-A270-00305A4C1E11}" srcOrd="1" destOrd="0" presId="urn:microsoft.com/office/officeart/2005/8/layout/vList3#2"/>
    <dgm:cxn modelId="{5AF81081-210F-41C4-9935-AC26ABE63C00}" type="presParOf" srcId="{E90F0628-10F5-402D-95D5-351E7A461D39}" destId="{C0B60562-BD7D-4A0F-8FEE-A20D30817AF7}" srcOrd="3" destOrd="0" presId="urn:microsoft.com/office/officeart/2005/8/layout/vList3#2"/>
    <dgm:cxn modelId="{1C5B46B4-A889-4093-8D5D-17583EAAC061}" type="presParOf" srcId="{E90F0628-10F5-402D-95D5-351E7A461D39}" destId="{551FC4B6-3383-4E8E-9FA9-E8DA5266CCF4}" srcOrd="4" destOrd="0" presId="urn:microsoft.com/office/officeart/2005/8/layout/vList3#2"/>
    <dgm:cxn modelId="{E4E24C84-615F-4226-A060-B5B6267078F6}" type="presParOf" srcId="{551FC4B6-3383-4E8E-9FA9-E8DA5266CCF4}" destId="{4278C870-59DC-4C2C-BD96-7021A47F180B}" srcOrd="0" destOrd="0" presId="urn:microsoft.com/office/officeart/2005/8/layout/vList3#2"/>
    <dgm:cxn modelId="{896E5CF4-2AB7-424A-85D4-F49BD5672553}" type="presParOf" srcId="{551FC4B6-3383-4E8E-9FA9-E8DA5266CCF4}" destId="{6C1B611D-113B-401A-98E0-F43AE724E8A4}" srcOrd="1" destOrd="0" presId="urn:microsoft.com/office/officeart/2005/8/layout/vList3#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6AC18-4960-403A-8655-2DFD5D706BE7}" type="doc">
      <dgm:prSet loTypeId="urn:microsoft.com/office/officeart/2005/8/layout/pyramid4" loCatId="pyramid" qsTypeId="urn:microsoft.com/office/officeart/2005/8/quickstyle/simple1" qsCatId="simple" csTypeId="urn:microsoft.com/office/officeart/2005/8/colors/accent1_2" csCatId="accent1" phldr="1"/>
      <dgm:spPr/>
      <dgm:t>
        <a:bodyPr/>
        <a:lstStyle/>
        <a:p>
          <a:endParaRPr lang="en-US"/>
        </a:p>
      </dgm:t>
    </dgm:pt>
    <dgm:pt modelId="{5A91E5C5-E6E3-4F34-BFCE-921102FB0C31}">
      <dgm:prSet phldrT="[Text]"/>
      <dgm:spPr/>
      <dgm:t>
        <a:bodyPr/>
        <a:lstStyle/>
        <a:p>
          <a:r>
            <a:rPr lang="en-US" dirty="0" smtClean="0"/>
            <a:t>Servers</a:t>
          </a:r>
          <a:endParaRPr lang="en-US" dirty="0"/>
        </a:p>
      </dgm:t>
    </dgm:pt>
    <dgm:pt modelId="{A6D8197D-9CF3-4B38-91B0-66E0366FD6E9}" type="parTrans" cxnId="{B11BCB1F-3974-42B9-8F88-6FDB9AF75CAD}">
      <dgm:prSet/>
      <dgm:spPr/>
      <dgm:t>
        <a:bodyPr/>
        <a:lstStyle/>
        <a:p>
          <a:endParaRPr lang="en-US"/>
        </a:p>
      </dgm:t>
    </dgm:pt>
    <dgm:pt modelId="{2FE1BF2F-6077-4DAF-A592-2087CF6765F3}" type="sibTrans" cxnId="{B11BCB1F-3974-42B9-8F88-6FDB9AF75CAD}">
      <dgm:prSet/>
      <dgm:spPr/>
      <dgm:t>
        <a:bodyPr/>
        <a:lstStyle/>
        <a:p>
          <a:endParaRPr lang="en-US"/>
        </a:p>
      </dgm:t>
    </dgm:pt>
    <dgm:pt modelId="{1BE8ECF3-818A-43E2-99D9-B3E3AA0A9D8D}">
      <dgm:prSet phldrT="[Text]"/>
      <dgm:spPr/>
      <dgm:t>
        <a:bodyPr/>
        <a:lstStyle/>
        <a:p>
          <a:r>
            <a:rPr lang="en-US" dirty="0" smtClean="0"/>
            <a:t>Clients</a:t>
          </a:r>
          <a:endParaRPr lang="en-US" dirty="0"/>
        </a:p>
      </dgm:t>
    </dgm:pt>
    <dgm:pt modelId="{2E2D9AB6-7384-46A7-8712-9133B52F2908}" type="parTrans" cxnId="{0ED7B222-8ECB-4569-BFF6-1FFDCB41753E}">
      <dgm:prSet/>
      <dgm:spPr/>
      <dgm:t>
        <a:bodyPr/>
        <a:lstStyle/>
        <a:p>
          <a:endParaRPr lang="en-US"/>
        </a:p>
      </dgm:t>
    </dgm:pt>
    <dgm:pt modelId="{08DD3FBF-2E54-4117-BAF2-15464B01AF98}" type="sibTrans" cxnId="{0ED7B222-8ECB-4569-BFF6-1FFDCB41753E}">
      <dgm:prSet/>
      <dgm:spPr/>
      <dgm:t>
        <a:bodyPr/>
        <a:lstStyle/>
        <a:p>
          <a:endParaRPr lang="en-US"/>
        </a:p>
      </dgm:t>
    </dgm:pt>
    <dgm:pt modelId="{5CEE86D4-C4B2-4DC9-8BD5-439B0AB01B10}">
      <dgm:prSet phldrT="[Text]"/>
      <dgm:spPr/>
      <dgm:t>
        <a:bodyPr/>
        <a:lstStyle/>
        <a:p>
          <a:r>
            <a:rPr lang="en-US" dirty="0" smtClean="0"/>
            <a:t>Storage</a:t>
          </a:r>
          <a:endParaRPr lang="en-US" dirty="0"/>
        </a:p>
      </dgm:t>
    </dgm:pt>
    <dgm:pt modelId="{0A6B155F-A4C5-4B00-87B7-0EDDE9878A3A}" type="parTrans" cxnId="{6E446FC4-F020-4ACC-86EF-9841737D44D4}">
      <dgm:prSet/>
      <dgm:spPr/>
      <dgm:t>
        <a:bodyPr/>
        <a:lstStyle/>
        <a:p>
          <a:endParaRPr lang="en-US"/>
        </a:p>
      </dgm:t>
    </dgm:pt>
    <dgm:pt modelId="{2C452B8A-19FB-4024-8ECF-26F037A44DAB}" type="sibTrans" cxnId="{6E446FC4-F020-4ACC-86EF-9841737D44D4}">
      <dgm:prSet/>
      <dgm:spPr/>
      <dgm:t>
        <a:bodyPr/>
        <a:lstStyle/>
        <a:p>
          <a:endParaRPr lang="en-US"/>
        </a:p>
      </dgm:t>
    </dgm:pt>
    <dgm:pt modelId="{308C067D-7748-41AF-B73B-2E9708798220}">
      <dgm:prSet phldrT="[Text]"/>
      <dgm:spPr/>
      <dgm:t>
        <a:bodyPr/>
        <a:lstStyle/>
        <a:p>
          <a:r>
            <a:rPr lang="en-US" dirty="0" smtClean="0"/>
            <a:t>Apps</a:t>
          </a:r>
          <a:endParaRPr lang="en-US" dirty="0"/>
        </a:p>
      </dgm:t>
    </dgm:pt>
    <dgm:pt modelId="{7F854DC6-4C65-4AF4-92AF-1B730C4445A8}" type="parTrans" cxnId="{673E3B85-3479-4C48-B0F8-ACCDB4300DA9}">
      <dgm:prSet/>
      <dgm:spPr/>
      <dgm:t>
        <a:bodyPr/>
        <a:lstStyle/>
        <a:p>
          <a:endParaRPr lang="en-US"/>
        </a:p>
      </dgm:t>
    </dgm:pt>
    <dgm:pt modelId="{2ED4EA53-AD05-4DCC-A48E-21A7EF17E6A3}" type="sibTrans" cxnId="{673E3B85-3479-4C48-B0F8-ACCDB4300DA9}">
      <dgm:prSet/>
      <dgm:spPr/>
      <dgm:t>
        <a:bodyPr/>
        <a:lstStyle/>
        <a:p>
          <a:endParaRPr lang="en-US"/>
        </a:p>
      </dgm:t>
    </dgm:pt>
    <dgm:pt modelId="{56224D27-BFF0-4574-B9CA-003BD5E86A73}" type="pres">
      <dgm:prSet presAssocID="{62F6AC18-4960-403A-8655-2DFD5D706BE7}" presName="compositeShape" presStyleCnt="0">
        <dgm:presLayoutVars>
          <dgm:chMax val="9"/>
          <dgm:dir/>
          <dgm:resizeHandles val="exact"/>
        </dgm:presLayoutVars>
      </dgm:prSet>
      <dgm:spPr/>
      <dgm:t>
        <a:bodyPr/>
        <a:lstStyle/>
        <a:p>
          <a:endParaRPr lang="en-US"/>
        </a:p>
      </dgm:t>
    </dgm:pt>
    <dgm:pt modelId="{482FAFB1-04FE-4389-8E59-6D64CD150952}" type="pres">
      <dgm:prSet presAssocID="{62F6AC18-4960-403A-8655-2DFD5D706BE7}" presName="triangle1" presStyleLbl="node1" presStyleIdx="0" presStyleCnt="4">
        <dgm:presLayoutVars>
          <dgm:bulletEnabled val="1"/>
        </dgm:presLayoutVars>
      </dgm:prSet>
      <dgm:spPr/>
      <dgm:t>
        <a:bodyPr/>
        <a:lstStyle/>
        <a:p>
          <a:endParaRPr lang="en-US"/>
        </a:p>
      </dgm:t>
    </dgm:pt>
    <dgm:pt modelId="{37BD9C9B-1E37-4ADC-A3D8-680F4E94A539}" type="pres">
      <dgm:prSet presAssocID="{62F6AC18-4960-403A-8655-2DFD5D706BE7}" presName="triangle2" presStyleLbl="node1" presStyleIdx="1" presStyleCnt="4">
        <dgm:presLayoutVars>
          <dgm:bulletEnabled val="1"/>
        </dgm:presLayoutVars>
      </dgm:prSet>
      <dgm:spPr/>
      <dgm:t>
        <a:bodyPr/>
        <a:lstStyle/>
        <a:p>
          <a:endParaRPr lang="en-US"/>
        </a:p>
      </dgm:t>
    </dgm:pt>
    <dgm:pt modelId="{18804303-7913-4B2D-830F-DE868DFE7398}" type="pres">
      <dgm:prSet presAssocID="{62F6AC18-4960-403A-8655-2DFD5D706BE7}" presName="triangle3" presStyleLbl="node1" presStyleIdx="2" presStyleCnt="4">
        <dgm:presLayoutVars>
          <dgm:bulletEnabled val="1"/>
        </dgm:presLayoutVars>
      </dgm:prSet>
      <dgm:spPr/>
      <dgm:t>
        <a:bodyPr/>
        <a:lstStyle/>
        <a:p>
          <a:endParaRPr lang="en-US"/>
        </a:p>
      </dgm:t>
    </dgm:pt>
    <dgm:pt modelId="{479355F9-1F2C-4E16-B604-63E8AC59044E}" type="pres">
      <dgm:prSet presAssocID="{62F6AC18-4960-403A-8655-2DFD5D706BE7}" presName="triangle4" presStyleLbl="node1" presStyleIdx="3" presStyleCnt="4">
        <dgm:presLayoutVars>
          <dgm:bulletEnabled val="1"/>
        </dgm:presLayoutVars>
      </dgm:prSet>
      <dgm:spPr/>
      <dgm:t>
        <a:bodyPr/>
        <a:lstStyle/>
        <a:p>
          <a:endParaRPr lang="en-US"/>
        </a:p>
      </dgm:t>
    </dgm:pt>
  </dgm:ptLst>
  <dgm:cxnLst>
    <dgm:cxn modelId="{6E446FC4-F020-4ACC-86EF-9841737D44D4}" srcId="{62F6AC18-4960-403A-8655-2DFD5D706BE7}" destId="{5CEE86D4-C4B2-4DC9-8BD5-439B0AB01B10}" srcOrd="2" destOrd="0" parTransId="{0A6B155F-A4C5-4B00-87B7-0EDDE9878A3A}" sibTransId="{2C452B8A-19FB-4024-8ECF-26F037A44DAB}"/>
    <dgm:cxn modelId="{CE1B10BE-40B8-4E4A-9E56-4324568AF6FF}" type="presOf" srcId="{5A91E5C5-E6E3-4F34-BFCE-921102FB0C31}" destId="{482FAFB1-04FE-4389-8E59-6D64CD150952}" srcOrd="0" destOrd="0" presId="urn:microsoft.com/office/officeart/2005/8/layout/pyramid4"/>
    <dgm:cxn modelId="{A9C6D1CD-8137-4C68-97DB-D3DDE65C7A56}" type="presOf" srcId="{1BE8ECF3-818A-43E2-99D9-B3E3AA0A9D8D}" destId="{37BD9C9B-1E37-4ADC-A3D8-680F4E94A539}" srcOrd="0" destOrd="0" presId="urn:microsoft.com/office/officeart/2005/8/layout/pyramid4"/>
    <dgm:cxn modelId="{CE519FA8-BBF4-4E2C-A2A6-15146E1D3DD6}" type="presOf" srcId="{308C067D-7748-41AF-B73B-2E9708798220}" destId="{479355F9-1F2C-4E16-B604-63E8AC59044E}" srcOrd="0" destOrd="0" presId="urn:microsoft.com/office/officeart/2005/8/layout/pyramid4"/>
    <dgm:cxn modelId="{B11BCB1F-3974-42B9-8F88-6FDB9AF75CAD}" srcId="{62F6AC18-4960-403A-8655-2DFD5D706BE7}" destId="{5A91E5C5-E6E3-4F34-BFCE-921102FB0C31}" srcOrd="0" destOrd="0" parTransId="{A6D8197D-9CF3-4B38-91B0-66E0366FD6E9}" sibTransId="{2FE1BF2F-6077-4DAF-A592-2087CF6765F3}"/>
    <dgm:cxn modelId="{0ED7B222-8ECB-4569-BFF6-1FFDCB41753E}" srcId="{62F6AC18-4960-403A-8655-2DFD5D706BE7}" destId="{1BE8ECF3-818A-43E2-99D9-B3E3AA0A9D8D}" srcOrd="1" destOrd="0" parTransId="{2E2D9AB6-7384-46A7-8712-9133B52F2908}" sibTransId="{08DD3FBF-2E54-4117-BAF2-15464B01AF98}"/>
    <dgm:cxn modelId="{191EDD65-EC0E-4281-9BE3-1A04F111858F}" type="presOf" srcId="{5CEE86D4-C4B2-4DC9-8BD5-439B0AB01B10}" destId="{18804303-7913-4B2D-830F-DE868DFE7398}" srcOrd="0" destOrd="0" presId="urn:microsoft.com/office/officeart/2005/8/layout/pyramid4"/>
    <dgm:cxn modelId="{0EB24252-2BFF-4B55-BE74-E86CB87B6054}" type="presOf" srcId="{62F6AC18-4960-403A-8655-2DFD5D706BE7}" destId="{56224D27-BFF0-4574-B9CA-003BD5E86A73}" srcOrd="0" destOrd="0" presId="urn:microsoft.com/office/officeart/2005/8/layout/pyramid4"/>
    <dgm:cxn modelId="{673E3B85-3479-4C48-B0F8-ACCDB4300DA9}" srcId="{62F6AC18-4960-403A-8655-2DFD5D706BE7}" destId="{308C067D-7748-41AF-B73B-2E9708798220}" srcOrd="3" destOrd="0" parTransId="{7F854DC6-4C65-4AF4-92AF-1B730C4445A8}" sibTransId="{2ED4EA53-AD05-4DCC-A48E-21A7EF17E6A3}"/>
    <dgm:cxn modelId="{F57C7021-F8E2-4DFE-AB14-8B60B2DC3CCD}" type="presParOf" srcId="{56224D27-BFF0-4574-B9CA-003BD5E86A73}" destId="{482FAFB1-04FE-4389-8E59-6D64CD150952}" srcOrd="0" destOrd="0" presId="urn:microsoft.com/office/officeart/2005/8/layout/pyramid4"/>
    <dgm:cxn modelId="{81F8E534-6DE1-4E0F-88FF-985DD24ADAA9}" type="presParOf" srcId="{56224D27-BFF0-4574-B9CA-003BD5E86A73}" destId="{37BD9C9B-1E37-4ADC-A3D8-680F4E94A539}" srcOrd="1" destOrd="0" presId="urn:microsoft.com/office/officeart/2005/8/layout/pyramid4"/>
    <dgm:cxn modelId="{3C7E87CE-0E3B-4C70-A557-5DC84D3BB9B7}" type="presParOf" srcId="{56224D27-BFF0-4574-B9CA-003BD5E86A73}" destId="{18804303-7913-4B2D-830F-DE868DFE7398}" srcOrd="2" destOrd="0" presId="urn:microsoft.com/office/officeart/2005/8/layout/pyramid4"/>
    <dgm:cxn modelId="{72FCD589-B28E-4FCD-81EC-4F9F5B4C5031}" type="presParOf" srcId="{56224D27-BFF0-4574-B9CA-003BD5E86A73}" destId="{479355F9-1F2C-4E16-B604-63E8AC59044E}" srcOrd="3" destOrd="0" presId="urn:microsoft.com/office/officeart/2005/8/layout/pyramid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4E2E93-7FBA-41AE-A01F-AB41D12176E1}" type="doc">
      <dgm:prSet loTypeId="urn:microsoft.com/office/officeart/2005/8/layout/cycle8" loCatId="cycle" qsTypeId="urn:microsoft.com/office/officeart/2005/8/quickstyle/simple1" qsCatId="simple" csTypeId="urn:microsoft.com/office/officeart/2005/8/colors/accent1_2" csCatId="accent1" phldr="1"/>
      <dgm:spPr/>
    </dgm:pt>
    <dgm:pt modelId="{D6DD3836-BFF4-4505-B3F5-FC868EC4CC72}">
      <dgm:prSet phldrT="[Text]"/>
      <dgm:spPr/>
      <dgm:t>
        <a:bodyPr/>
        <a:lstStyle/>
        <a:p>
          <a:r>
            <a:rPr lang="en-US" dirty="0" smtClean="0"/>
            <a:t>Tier 2</a:t>
          </a:r>
          <a:endParaRPr lang="en-US" dirty="0"/>
        </a:p>
      </dgm:t>
    </dgm:pt>
    <dgm:pt modelId="{67EFB58C-3929-47C8-A5F5-BF6B6970683A}" type="parTrans" cxnId="{79BD929A-4D46-4459-9898-D5698383A8A8}">
      <dgm:prSet/>
      <dgm:spPr/>
      <dgm:t>
        <a:bodyPr/>
        <a:lstStyle/>
        <a:p>
          <a:endParaRPr lang="en-US"/>
        </a:p>
      </dgm:t>
    </dgm:pt>
    <dgm:pt modelId="{FE649601-F3E4-4D7D-AA85-62A94DB5AB09}" type="sibTrans" cxnId="{79BD929A-4D46-4459-9898-D5698383A8A8}">
      <dgm:prSet/>
      <dgm:spPr/>
      <dgm:t>
        <a:bodyPr/>
        <a:lstStyle/>
        <a:p>
          <a:endParaRPr lang="en-US"/>
        </a:p>
      </dgm:t>
    </dgm:pt>
    <dgm:pt modelId="{02004BA8-6EDC-4C92-871C-18B3E1D8510B}">
      <dgm:prSet phldrT="[Text]"/>
      <dgm:spPr/>
      <dgm:t>
        <a:bodyPr/>
        <a:lstStyle/>
        <a:p>
          <a:r>
            <a:rPr lang="en-US" dirty="0" smtClean="0"/>
            <a:t>Tier 3</a:t>
          </a:r>
          <a:endParaRPr lang="en-US" dirty="0"/>
        </a:p>
      </dgm:t>
    </dgm:pt>
    <dgm:pt modelId="{497E7A24-9C2A-4948-8E67-896D65087782}" type="parTrans" cxnId="{D394BFF4-E649-4785-B568-860276C98928}">
      <dgm:prSet/>
      <dgm:spPr/>
      <dgm:t>
        <a:bodyPr/>
        <a:lstStyle/>
        <a:p>
          <a:endParaRPr lang="en-US"/>
        </a:p>
      </dgm:t>
    </dgm:pt>
    <dgm:pt modelId="{55588284-3B77-4769-811E-B5CB6136DD16}" type="sibTrans" cxnId="{D394BFF4-E649-4785-B568-860276C98928}">
      <dgm:prSet/>
      <dgm:spPr/>
      <dgm:t>
        <a:bodyPr/>
        <a:lstStyle/>
        <a:p>
          <a:endParaRPr lang="en-US"/>
        </a:p>
      </dgm:t>
    </dgm:pt>
    <dgm:pt modelId="{202E8304-2D6F-49C7-82F9-94CE2EB902AB}">
      <dgm:prSet phldrT="[Text]"/>
      <dgm:spPr/>
      <dgm:t>
        <a:bodyPr/>
        <a:lstStyle/>
        <a:p>
          <a:r>
            <a:rPr lang="en-US" dirty="0" smtClean="0"/>
            <a:t>Tier 1</a:t>
          </a:r>
          <a:endParaRPr lang="en-US" dirty="0"/>
        </a:p>
      </dgm:t>
    </dgm:pt>
    <dgm:pt modelId="{D9354CD0-7885-400E-A9D8-73ACA815CF53}" type="parTrans" cxnId="{0ECA6EA3-7101-4765-A4CB-4821938012F2}">
      <dgm:prSet/>
      <dgm:spPr/>
      <dgm:t>
        <a:bodyPr/>
        <a:lstStyle/>
        <a:p>
          <a:endParaRPr lang="en-US"/>
        </a:p>
      </dgm:t>
    </dgm:pt>
    <dgm:pt modelId="{315B50AF-AEFD-4469-AB0B-2F9FFC4CADCA}" type="sibTrans" cxnId="{0ECA6EA3-7101-4765-A4CB-4821938012F2}">
      <dgm:prSet/>
      <dgm:spPr/>
      <dgm:t>
        <a:bodyPr/>
        <a:lstStyle/>
        <a:p>
          <a:endParaRPr lang="en-US"/>
        </a:p>
      </dgm:t>
    </dgm:pt>
    <dgm:pt modelId="{47EE68AE-DEB7-4235-B715-26FCCB620652}" type="pres">
      <dgm:prSet presAssocID="{D34E2E93-7FBA-41AE-A01F-AB41D12176E1}" presName="compositeShape" presStyleCnt="0">
        <dgm:presLayoutVars>
          <dgm:chMax val="7"/>
          <dgm:dir/>
          <dgm:resizeHandles val="exact"/>
        </dgm:presLayoutVars>
      </dgm:prSet>
      <dgm:spPr/>
    </dgm:pt>
    <dgm:pt modelId="{25A77DDA-7289-495D-BD64-02CE7D510AEE}" type="pres">
      <dgm:prSet presAssocID="{D34E2E93-7FBA-41AE-A01F-AB41D12176E1}" presName="wedge1" presStyleLbl="node1" presStyleIdx="0" presStyleCnt="3"/>
      <dgm:spPr/>
      <dgm:t>
        <a:bodyPr/>
        <a:lstStyle/>
        <a:p>
          <a:endParaRPr lang="en-US"/>
        </a:p>
      </dgm:t>
    </dgm:pt>
    <dgm:pt modelId="{66853BB5-70A8-40BB-B30C-A324BF4E9259}" type="pres">
      <dgm:prSet presAssocID="{D34E2E93-7FBA-41AE-A01F-AB41D12176E1}" presName="dummy1a" presStyleCnt="0"/>
      <dgm:spPr/>
    </dgm:pt>
    <dgm:pt modelId="{910FD545-5973-4ED1-A714-A3F9E86894F3}" type="pres">
      <dgm:prSet presAssocID="{D34E2E93-7FBA-41AE-A01F-AB41D12176E1}" presName="dummy1b" presStyleCnt="0"/>
      <dgm:spPr/>
    </dgm:pt>
    <dgm:pt modelId="{7C058EA0-1326-4899-B85E-536388284ACB}" type="pres">
      <dgm:prSet presAssocID="{D34E2E93-7FBA-41AE-A01F-AB41D12176E1}" presName="wedge1Tx" presStyleLbl="node1" presStyleIdx="0" presStyleCnt="3">
        <dgm:presLayoutVars>
          <dgm:chMax val="0"/>
          <dgm:chPref val="0"/>
          <dgm:bulletEnabled val="1"/>
        </dgm:presLayoutVars>
      </dgm:prSet>
      <dgm:spPr/>
      <dgm:t>
        <a:bodyPr/>
        <a:lstStyle/>
        <a:p>
          <a:endParaRPr lang="en-US"/>
        </a:p>
      </dgm:t>
    </dgm:pt>
    <dgm:pt modelId="{98735E57-C7CD-45A1-8C5F-D6BE042D2F54}" type="pres">
      <dgm:prSet presAssocID="{D34E2E93-7FBA-41AE-A01F-AB41D12176E1}" presName="wedge2" presStyleLbl="node1" presStyleIdx="1" presStyleCnt="3"/>
      <dgm:spPr/>
      <dgm:t>
        <a:bodyPr/>
        <a:lstStyle/>
        <a:p>
          <a:endParaRPr lang="en-US"/>
        </a:p>
      </dgm:t>
    </dgm:pt>
    <dgm:pt modelId="{64E4AD7E-6870-4EDE-B300-B1056D0EB50F}" type="pres">
      <dgm:prSet presAssocID="{D34E2E93-7FBA-41AE-A01F-AB41D12176E1}" presName="dummy2a" presStyleCnt="0"/>
      <dgm:spPr/>
    </dgm:pt>
    <dgm:pt modelId="{777B355B-C0C0-49C9-BA1E-E847919DB2AD}" type="pres">
      <dgm:prSet presAssocID="{D34E2E93-7FBA-41AE-A01F-AB41D12176E1}" presName="dummy2b" presStyleCnt="0"/>
      <dgm:spPr/>
    </dgm:pt>
    <dgm:pt modelId="{98D986B9-6245-45FF-A730-66379C8485CE}" type="pres">
      <dgm:prSet presAssocID="{D34E2E93-7FBA-41AE-A01F-AB41D12176E1}" presName="wedge2Tx" presStyleLbl="node1" presStyleIdx="1" presStyleCnt="3">
        <dgm:presLayoutVars>
          <dgm:chMax val="0"/>
          <dgm:chPref val="0"/>
          <dgm:bulletEnabled val="1"/>
        </dgm:presLayoutVars>
      </dgm:prSet>
      <dgm:spPr/>
      <dgm:t>
        <a:bodyPr/>
        <a:lstStyle/>
        <a:p>
          <a:endParaRPr lang="en-US"/>
        </a:p>
      </dgm:t>
    </dgm:pt>
    <dgm:pt modelId="{2649409F-4764-40F4-BEDB-A3B7672B4222}" type="pres">
      <dgm:prSet presAssocID="{D34E2E93-7FBA-41AE-A01F-AB41D12176E1}" presName="wedge3" presStyleLbl="node1" presStyleIdx="2" presStyleCnt="3"/>
      <dgm:spPr/>
      <dgm:t>
        <a:bodyPr/>
        <a:lstStyle/>
        <a:p>
          <a:endParaRPr lang="en-US"/>
        </a:p>
      </dgm:t>
    </dgm:pt>
    <dgm:pt modelId="{6C95BB20-3777-4AE6-9C83-71918592D383}" type="pres">
      <dgm:prSet presAssocID="{D34E2E93-7FBA-41AE-A01F-AB41D12176E1}" presName="dummy3a" presStyleCnt="0"/>
      <dgm:spPr/>
    </dgm:pt>
    <dgm:pt modelId="{2045898B-B33E-488A-B149-5C79EBE7D3A2}" type="pres">
      <dgm:prSet presAssocID="{D34E2E93-7FBA-41AE-A01F-AB41D12176E1}" presName="dummy3b" presStyleCnt="0"/>
      <dgm:spPr/>
    </dgm:pt>
    <dgm:pt modelId="{A2173593-9ACE-42AD-8413-F323AA4EB456}" type="pres">
      <dgm:prSet presAssocID="{D34E2E93-7FBA-41AE-A01F-AB41D12176E1}" presName="wedge3Tx" presStyleLbl="node1" presStyleIdx="2" presStyleCnt="3">
        <dgm:presLayoutVars>
          <dgm:chMax val="0"/>
          <dgm:chPref val="0"/>
          <dgm:bulletEnabled val="1"/>
        </dgm:presLayoutVars>
      </dgm:prSet>
      <dgm:spPr/>
      <dgm:t>
        <a:bodyPr/>
        <a:lstStyle/>
        <a:p>
          <a:endParaRPr lang="en-US"/>
        </a:p>
      </dgm:t>
    </dgm:pt>
    <dgm:pt modelId="{166F781E-D51A-4BA0-ADA0-511734909844}" type="pres">
      <dgm:prSet presAssocID="{FE649601-F3E4-4D7D-AA85-62A94DB5AB09}" presName="arrowWedge1" presStyleLbl="fgSibTrans2D1" presStyleIdx="0" presStyleCnt="3"/>
      <dgm:spPr/>
    </dgm:pt>
    <dgm:pt modelId="{B82F9865-AD40-480D-AA51-85083A3095D6}" type="pres">
      <dgm:prSet presAssocID="{55588284-3B77-4769-811E-B5CB6136DD16}" presName="arrowWedge2" presStyleLbl="fgSibTrans2D1" presStyleIdx="1" presStyleCnt="3"/>
      <dgm:spPr/>
    </dgm:pt>
    <dgm:pt modelId="{9A62BFD6-F6ED-433D-BD94-9C503A72A17C}" type="pres">
      <dgm:prSet presAssocID="{315B50AF-AEFD-4469-AB0B-2F9FFC4CADCA}" presName="arrowWedge3" presStyleLbl="fgSibTrans2D1" presStyleIdx="2" presStyleCnt="3"/>
      <dgm:spPr/>
    </dgm:pt>
  </dgm:ptLst>
  <dgm:cxnLst>
    <dgm:cxn modelId="{F95E8EBA-B57D-46E8-A527-C1B30B886721}" type="presOf" srcId="{02004BA8-6EDC-4C92-871C-18B3E1D8510B}" destId="{98D986B9-6245-45FF-A730-66379C8485CE}" srcOrd="1" destOrd="0" presId="urn:microsoft.com/office/officeart/2005/8/layout/cycle8"/>
    <dgm:cxn modelId="{2CC742FE-4024-4805-8F20-AA57FF7EB75C}" type="presOf" srcId="{D6DD3836-BFF4-4505-B3F5-FC868EC4CC72}" destId="{25A77DDA-7289-495D-BD64-02CE7D510AEE}" srcOrd="0" destOrd="0" presId="urn:microsoft.com/office/officeart/2005/8/layout/cycle8"/>
    <dgm:cxn modelId="{C05E9509-BE6C-4402-8AF0-DCFFF0671655}" type="presOf" srcId="{02004BA8-6EDC-4C92-871C-18B3E1D8510B}" destId="{98735E57-C7CD-45A1-8C5F-D6BE042D2F54}" srcOrd="0" destOrd="0" presId="urn:microsoft.com/office/officeart/2005/8/layout/cycle8"/>
    <dgm:cxn modelId="{D394BFF4-E649-4785-B568-860276C98928}" srcId="{D34E2E93-7FBA-41AE-A01F-AB41D12176E1}" destId="{02004BA8-6EDC-4C92-871C-18B3E1D8510B}" srcOrd="1" destOrd="0" parTransId="{497E7A24-9C2A-4948-8E67-896D65087782}" sibTransId="{55588284-3B77-4769-811E-B5CB6136DD16}"/>
    <dgm:cxn modelId="{B6D195F4-308F-4C14-9F20-52B44796DAA4}" type="presOf" srcId="{D34E2E93-7FBA-41AE-A01F-AB41D12176E1}" destId="{47EE68AE-DEB7-4235-B715-26FCCB620652}" srcOrd="0" destOrd="0" presId="urn:microsoft.com/office/officeart/2005/8/layout/cycle8"/>
    <dgm:cxn modelId="{F18FC050-C011-4A35-8AEB-44EB6CE48AF9}" type="presOf" srcId="{202E8304-2D6F-49C7-82F9-94CE2EB902AB}" destId="{2649409F-4764-40F4-BEDB-A3B7672B4222}" srcOrd="0" destOrd="0" presId="urn:microsoft.com/office/officeart/2005/8/layout/cycle8"/>
    <dgm:cxn modelId="{41A69A8C-6B0C-4CBD-98B8-E33A979E22A2}" type="presOf" srcId="{D6DD3836-BFF4-4505-B3F5-FC868EC4CC72}" destId="{7C058EA0-1326-4899-B85E-536388284ACB}" srcOrd="1" destOrd="0" presId="urn:microsoft.com/office/officeart/2005/8/layout/cycle8"/>
    <dgm:cxn modelId="{428D878A-CC85-47AA-B640-0E004CF58F3E}" type="presOf" srcId="{202E8304-2D6F-49C7-82F9-94CE2EB902AB}" destId="{A2173593-9ACE-42AD-8413-F323AA4EB456}" srcOrd="1" destOrd="0" presId="urn:microsoft.com/office/officeart/2005/8/layout/cycle8"/>
    <dgm:cxn modelId="{0ECA6EA3-7101-4765-A4CB-4821938012F2}" srcId="{D34E2E93-7FBA-41AE-A01F-AB41D12176E1}" destId="{202E8304-2D6F-49C7-82F9-94CE2EB902AB}" srcOrd="2" destOrd="0" parTransId="{D9354CD0-7885-400E-A9D8-73ACA815CF53}" sibTransId="{315B50AF-AEFD-4469-AB0B-2F9FFC4CADCA}"/>
    <dgm:cxn modelId="{79BD929A-4D46-4459-9898-D5698383A8A8}" srcId="{D34E2E93-7FBA-41AE-A01F-AB41D12176E1}" destId="{D6DD3836-BFF4-4505-B3F5-FC868EC4CC72}" srcOrd="0" destOrd="0" parTransId="{67EFB58C-3929-47C8-A5F5-BF6B6970683A}" sibTransId="{FE649601-F3E4-4D7D-AA85-62A94DB5AB09}"/>
    <dgm:cxn modelId="{1C91D1CF-5FBF-4CC4-BCE3-6F4FCC4B73FB}" type="presParOf" srcId="{47EE68AE-DEB7-4235-B715-26FCCB620652}" destId="{25A77DDA-7289-495D-BD64-02CE7D510AEE}" srcOrd="0" destOrd="0" presId="urn:microsoft.com/office/officeart/2005/8/layout/cycle8"/>
    <dgm:cxn modelId="{E28936B8-4A72-46D4-945E-C3C47345DA60}" type="presParOf" srcId="{47EE68AE-DEB7-4235-B715-26FCCB620652}" destId="{66853BB5-70A8-40BB-B30C-A324BF4E9259}" srcOrd="1" destOrd="0" presId="urn:microsoft.com/office/officeart/2005/8/layout/cycle8"/>
    <dgm:cxn modelId="{06BD7C52-7AA7-4349-B979-8DB27E1144C3}" type="presParOf" srcId="{47EE68AE-DEB7-4235-B715-26FCCB620652}" destId="{910FD545-5973-4ED1-A714-A3F9E86894F3}" srcOrd="2" destOrd="0" presId="urn:microsoft.com/office/officeart/2005/8/layout/cycle8"/>
    <dgm:cxn modelId="{0D389C07-D517-4942-AC42-ED846C71E8A9}" type="presParOf" srcId="{47EE68AE-DEB7-4235-B715-26FCCB620652}" destId="{7C058EA0-1326-4899-B85E-536388284ACB}" srcOrd="3" destOrd="0" presId="urn:microsoft.com/office/officeart/2005/8/layout/cycle8"/>
    <dgm:cxn modelId="{3C1D57A0-A255-4E25-B68B-A5D4AC7EE48D}" type="presParOf" srcId="{47EE68AE-DEB7-4235-B715-26FCCB620652}" destId="{98735E57-C7CD-45A1-8C5F-D6BE042D2F54}" srcOrd="4" destOrd="0" presId="urn:microsoft.com/office/officeart/2005/8/layout/cycle8"/>
    <dgm:cxn modelId="{9922837F-B3C0-4B4E-8808-2173E97B7663}" type="presParOf" srcId="{47EE68AE-DEB7-4235-B715-26FCCB620652}" destId="{64E4AD7E-6870-4EDE-B300-B1056D0EB50F}" srcOrd="5" destOrd="0" presId="urn:microsoft.com/office/officeart/2005/8/layout/cycle8"/>
    <dgm:cxn modelId="{405269B1-FE61-4764-AC42-25DA1A844DE0}" type="presParOf" srcId="{47EE68AE-DEB7-4235-B715-26FCCB620652}" destId="{777B355B-C0C0-49C9-BA1E-E847919DB2AD}" srcOrd="6" destOrd="0" presId="urn:microsoft.com/office/officeart/2005/8/layout/cycle8"/>
    <dgm:cxn modelId="{0007AEDE-3A54-41F7-863D-F2FE15D5E3BD}" type="presParOf" srcId="{47EE68AE-DEB7-4235-B715-26FCCB620652}" destId="{98D986B9-6245-45FF-A730-66379C8485CE}" srcOrd="7" destOrd="0" presId="urn:microsoft.com/office/officeart/2005/8/layout/cycle8"/>
    <dgm:cxn modelId="{3B8E3C63-1523-45F4-B4EE-93122AAC70E5}" type="presParOf" srcId="{47EE68AE-DEB7-4235-B715-26FCCB620652}" destId="{2649409F-4764-40F4-BEDB-A3B7672B4222}" srcOrd="8" destOrd="0" presId="urn:microsoft.com/office/officeart/2005/8/layout/cycle8"/>
    <dgm:cxn modelId="{BDA21A28-C396-443F-A71F-4909B2291CCF}" type="presParOf" srcId="{47EE68AE-DEB7-4235-B715-26FCCB620652}" destId="{6C95BB20-3777-4AE6-9C83-71918592D383}" srcOrd="9" destOrd="0" presId="urn:microsoft.com/office/officeart/2005/8/layout/cycle8"/>
    <dgm:cxn modelId="{DEDAFA6F-26DF-4CC7-B5DD-4008CD354486}" type="presParOf" srcId="{47EE68AE-DEB7-4235-B715-26FCCB620652}" destId="{2045898B-B33E-488A-B149-5C79EBE7D3A2}" srcOrd="10" destOrd="0" presId="urn:microsoft.com/office/officeart/2005/8/layout/cycle8"/>
    <dgm:cxn modelId="{D961DDC9-9F11-4CDC-990B-95591DBC6B8E}" type="presParOf" srcId="{47EE68AE-DEB7-4235-B715-26FCCB620652}" destId="{A2173593-9ACE-42AD-8413-F323AA4EB456}" srcOrd="11" destOrd="0" presId="urn:microsoft.com/office/officeart/2005/8/layout/cycle8"/>
    <dgm:cxn modelId="{3526EF55-31CC-42BE-9894-294013C40FA1}" type="presParOf" srcId="{47EE68AE-DEB7-4235-B715-26FCCB620652}" destId="{166F781E-D51A-4BA0-ADA0-511734909844}" srcOrd="12" destOrd="0" presId="urn:microsoft.com/office/officeart/2005/8/layout/cycle8"/>
    <dgm:cxn modelId="{334337AC-97B9-4A9D-A394-2A5A7536E732}" type="presParOf" srcId="{47EE68AE-DEB7-4235-B715-26FCCB620652}" destId="{B82F9865-AD40-480D-AA51-85083A3095D6}" srcOrd="13" destOrd="0" presId="urn:microsoft.com/office/officeart/2005/8/layout/cycle8"/>
    <dgm:cxn modelId="{D0327863-00FC-4FFD-A75E-EC0B465B1A80}" type="presParOf" srcId="{47EE68AE-DEB7-4235-B715-26FCCB620652}" destId="{9A62BFD6-F6ED-433D-BD94-9C503A72A17C}" srcOrd="14" destOrd="0" presId="urn:microsoft.com/office/officeart/2005/8/layout/cycle8"/>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3B3819-DEF0-49C2-B467-3012051AACCC}" type="doc">
      <dgm:prSet loTypeId="urn:microsoft.com/office/officeart/2005/8/layout/equation2" loCatId="process" qsTypeId="urn:microsoft.com/office/officeart/2005/8/quickstyle/simple1" qsCatId="simple" csTypeId="urn:microsoft.com/office/officeart/2005/8/colors/accent1_2" csCatId="accent1" phldr="1"/>
      <dgm:spPr/>
      <dgm:t>
        <a:bodyPr/>
        <a:lstStyle/>
        <a:p>
          <a:endParaRPr lang="en-US"/>
        </a:p>
      </dgm:t>
    </dgm:pt>
    <dgm:pt modelId="{4F1B0699-94E4-4C1C-BB2A-FD87E7BA2A6D}">
      <dgm:prSet phldrT="[Text]"/>
      <dgm:spPr/>
      <dgm:t>
        <a:bodyPr/>
        <a:lstStyle/>
        <a:p>
          <a:r>
            <a:rPr lang="en-US" dirty="0" smtClean="0"/>
            <a:t>Encryption</a:t>
          </a:r>
          <a:endParaRPr lang="en-US" dirty="0"/>
        </a:p>
      </dgm:t>
    </dgm:pt>
    <dgm:pt modelId="{750D5B17-54F4-4950-B3F3-1E2BA9114346}" type="parTrans" cxnId="{52A6366D-078D-4803-A22E-F08B366E49DA}">
      <dgm:prSet/>
      <dgm:spPr/>
      <dgm:t>
        <a:bodyPr/>
        <a:lstStyle/>
        <a:p>
          <a:endParaRPr lang="en-US"/>
        </a:p>
      </dgm:t>
    </dgm:pt>
    <dgm:pt modelId="{E51584F6-B561-4BE5-B7CD-2385A94E9EF7}" type="sibTrans" cxnId="{52A6366D-078D-4803-A22E-F08B366E49DA}">
      <dgm:prSet/>
      <dgm:spPr/>
      <dgm:t>
        <a:bodyPr/>
        <a:lstStyle/>
        <a:p>
          <a:endParaRPr lang="en-US" dirty="0"/>
        </a:p>
      </dgm:t>
    </dgm:pt>
    <dgm:pt modelId="{782A541C-2DB9-4CAC-92E0-1210183834CB}">
      <dgm:prSet phldrT="[Text]"/>
      <dgm:spPr/>
      <dgm:t>
        <a:bodyPr/>
        <a:lstStyle/>
        <a:p>
          <a:r>
            <a:rPr lang="en-US" dirty="0" smtClean="0"/>
            <a:t>Workflow</a:t>
          </a:r>
          <a:endParaRPr lang="en-US" dirty="0"/>
        </a:p>
      </dgm:t>
    </dgm:pt>
    <dgm:pt modelId="{23CA7009-C859-4A7C-BEA5-3367CB90CA0D}" type="parTrans" cxnId="{2ED5BA3B-FF95-4B39-8B71-8C5D9D30C624}">
      <dgm:prSet/>
      <dgm:spPr/>
      <dgm:t>
        <a:bodyPr/>
        <a:lstStyle/>
        <a:p>
          <a:endParaRPr lang="en-US"/>
        </a:p>
      </dgm:t>
    </dgm:pt>
    <dgm:pt modelId="{2BA174C4-7F7B-457A-B11F-865D751E6977}" type="sibTrans" cxnId="{2ED5BA3B-FF95-4B39-8B71-8C5D9D30C624}">
      <dgm:prSet/>
      <dgm:spPr/>
      <dgm:t>
        <a:bodyPr/>
        <a:lstStyle/>
        <a:p>
          <a:endParaRPr lang="en-US" dirty="0"/>
        </a:p>
      </dgm:t>
    </dgm:pt>
    <dgm:pt modelId="{3A8A9FDE-3A67-413B-BF6F-D289B0A42BD1}">
      <dgm:prSet phldrT="[Text]"/>
      <dgm:spPr/>
      <dgm:t>
        <a:bodyPr/>
        <a:lstStyle/>
        <a:p>
          <a:r>
            <a:rPr lang="en-US" dirty="0" smtClean="0"/>
            <a:t>Change Mgmt</a:t>
          </a:r>
          <a:endParaRPr lang="en-US" dirty="0"/>
        </a:p>
      </dgm:t>
    </dgm:pt>
    <dgm:pt modelId="{F6A3E62E-1EC3-4557-96DF-E6EC20B9E17E}" type="parTrans" cxnId="{8407EE4D-04F1-4AD5-84A1-AFF7DFCB64A8}">
      <dgm:prSet/>
      <dgm:spPr/>
      <dgm:t>
        <a:bodyPr/>
        <a:lstStyle/>
        <a:p>
          <a:endParaRPr lang="en-US"/>
        </a:p>
      </dgm:t>
    </dgm:pt>
    <dgm:pt modelId="{0E48E965-9714-4794-9CB6-5A9E1CCFDFEB}" type="sibTrans" cxnId="{8407EE4D-04F1-4AD5-84A1-AFF7DFCB64A8}">
      <dgm:prSet/>
      <dgm:spPr/>
      <dgm:t>
        <a:bodyPr/>
        <a:lstStyle/>
        <a:p>
          <a:endParaRPr lang="en-US" dirty="0"/>
        </a:p>
      </dgm:t>
    </dgm:pt>
    <dgm:pt modelId="{23A025AF-0F64-4185-AD97-C618A34EBF34}">
      <dgm:prSet phldrT="[Text]"/>
      <dgm:spPr/>
      <dgm:t>
        <a:bodyPr/>
        <a:lstStyle/>
        <a:p>
          <a:r>
            <a:rPr lang="en-US" dirty="0" smtClean="0"/>
            <a:t>Standards</a:t>
          </a:r>
          <a:endParaRPr lang="en-US" dirty="0"/>
        </a:p>
      </dgm:t>
    </dgm:pt>
    <dgm:pt modelId="{09D71D09-3B5C-42C6-909E-1D3AE3132FD2}" type="parTrans" cxnId="{C1AB08E3-8453-4EBE-BBAF-66A576540A33}">
      <dgm:prSet/>
      <dgm:spPr/>
      <dgm:t>
        <a:bodyPr/>
        <a:lstStyle/>
        <a:p>
          <a:endParaRPr lang="en-US"/>
        </a:p>
      </dgm:t>
    </dgm:pt>
    <dgm:pt modelId="{D25A3566-46A0-424F-AE61-6FAC00090DD2}" type="sibTrans" cxnId="{C1AB08E3-8453-4EBE-BBAF-66A576540A33}">
      <dgm:prSet/>
      <dgm:spPr/>
      <dgm:t>
        <a:bodyPr/>
        <a:lstStyle/>
        <a:p>
          <a:endParaRPr lang="en-US"/>
        </a:p>
      </dgm:t>
    </dgm:pt>
    <dgm:pt modelId="{9C36AA21-8740-4FD6-9B7D-B61CF46C93F4}" type="pres">
      <dgm:prSet presAssocID="{D93B3819-DEF0-49C2-B467-3012051AACCC}" presName="Name0" presStyleCnt="0">
        <dgm:presLayoutVars>
          <dgm:dir/>
          <dgm:resizeHandles val="exact"/>
        </dgm:presLayoutVars>
      </dgm:prSet>
      <dgm:spPr/>
      <dgm:t>
        <a:bodyPr/>
        <a:lstStyle/>
        <a:p>
          <a:endParaRPr lang="en-US"/>
        </a:p>
      </dgm:t>
    </dgm:pt>
    <dgm:pt modelId="{FAAF600B-CE79-4D94-8B04-1FAE67959659}" type="pres">
      <dgm:prSet presAssocID="{D93B3819-DEF0-49C2-B467-3012051AACCC}" presName="vNodes" presStyleCnt="0"/>
      <dgm:spPr/>
    </dgm:pt>
    <dgm:pt modelId="{4E814738-1556-46C0-AA9C-C9395128E3FA}" type="pres">
      <dgm:prSet presAssocID="{4F1B0699-94E4-4C1C-BB2A-FD87E7BA2A6D}" presName="node" presStyleLbl="node1" presStyleIdx="0" presStyleCnt="4">
        <dgm:presLayoutVars>
          <dgm:bulletEnabled val="1"/>
        </dgm:presLayoutVars>
      </dgm:prSet>
      <dgm:spPr/>
      <dgm:t>
        <a:bodyPr/>
        <a:lstStyle/>
        <a:p>
          <a:endParaRPr lang="en-US"/>
        </a:p>
      </dgm:t>
    </dgm:pt>
    <dgm:pt modelId="{2DF44647-C7AD-4F26-AF99-E072EB04DAF1}" type="pres">
      <dgm:prSet presAssocID="{E51584F6-B561-4BE5-B7CD-2385A94E9EF7}" presName="spacerT" presStyleCnt="0"/>
      <dgm:spPr/>
    </dgm:pt>
    <dgm:pt modelId="{00EB2D53-121E-48C1-91F9-C2DB242FE360}" type="pres">
      <dgm:prSet presAssocID="{E51584F6-B561-4BE5-B7CD-2385A94E9EF7}" presName="sibTrans" presStyleLbl="sibTrans2D1" presStyleIdx="0" presStyleCnt="3"/>
      <dgm:spPr/>
      <dgm:t>
        <a:bodyPr/>
        <a:lstStyle/>
        <a:p>
          <a:endParaRPr lang="en-US"/>
        </a:p>
      </dgm:t>
    </dgm:pt>
    <dgm:pt modelId="{D5DBE531-92F9-40F3-B1B6-CB15C410FBC7}" type="pres">
      <dgm:prSet presAssocID="{E51584F6-B561-4BE5-B7CD-2385A94E9EF7}" presName="spacerB" presStyleCnt="0"/>
      <dgm:spPr/>
    </dgm:pt>
    <dgm:pt modelId="{D374CC08-4672-4FE7-B58D-A8C1634E562A}" type="pres">
      <dgm:prSet presAssocID="{782A541C-2DB9-4CAC-92E0-1210183834CB}" presName="node" presStyleLbl="node1" presStyleIdx="1" presStyleCnt="4">
        <dgm:presLayoutVars>
          <dgm:bulletEnabled val="1"/>
        </dgm:presLayoutVars>
      </dgm:prSet>
      <dgm:spPr/>
      <dgm:t>
        <a:bodyPr/>
        <a:lstStyle/>
        <a:p>
          <a:endParaRPr lang="en-US"/>
        </a:p>
      </dgm:t>
    </dgm:pt>
    <dgm:pt modelId="{113A111C-FA37-489B-81E8-031AA73430EB}" type="pres">
      <dgm:prSet presAssocID="{2BA174C4-7F7B-457A-B11F-865D751E6977}" presName="spacerT" presStyleCnt="0"/>
      <dgm:spPr/>
    </dgm:pt>
    <dgm:pt modelId="{2EE35DE6-D441-4AB9-9538-9D6DAEF1B0DC}" type="pres">
      <dgm:prSet presAssocID="{2BA174C4-7F7B-457A-B11F-865D751E6977}" presName="sibTrans" presStyleLbl="sibTrans2D1" presStyleIdx="1" presStyleCnt="3"/>
      <dgm:spPr/>
      <dgm:t>
        <a:bodyPr/>
        <a:lstStyle/>
        <a:p>
          <a:endParaRPr lang="en-US"/>
        </a:p>
      </dgm:t>
    </dgm:pt>
    <dgm:pt modelId="{4D5F2AD3-19E3-4E11-AA87-74C3700B910A}" type="pres">
      <dgm:prSet presAssocID="{2BA174C4-7F7B-457A-B11F-865D751E6977}" presName="spacerB" presStyleCnt="0"/>
      <dgm:spPr/>
    </dgm:pt>
    <dgm:pt modelId="{FCF392E2-DFC9-4C20-A2E8-D9BF9A49A23F}" type="pres">
      <dgm:prSet presAssocID="{3A8A9FDE-3A67-413B-BF6F-D289B0A42BD1}" presName="node" presStyleLbl="node1" presStyleIdx="2" presStyleCnt="4">
        <dgm:presLayoutVars>
          <dgm:bulletEnabled val="1"/>
        </dgm:presLayoutVars>
      </dgm:prSet>
      <dgm:spPr/>
      <dgm:t>
        <a:bodyPr/>
        <a:lstStyle/>
        <a:p>
          <a:endParaRPr lang="en-US"/>
        </a:p>
      </dgm:t>
    </dgm:pt>
    <dgm:pt modelId="{37ADEF51-7601-46FB-9BE7-03B02D8D3B7B}" type="pres">
      <dgm:prSet presAssocID="{D93B3819-DEF0-49C2-B467-3012051AACCC}" presName="sibTransLast" presStyleLbl="sibTrans2D1" presStyleIdx="2" presStyleCnt="3"/>
      <dgm:spPr/>
      <dgm:t>
        <a:bodyPr/>
        <a:lstStyle/>
        <a:p>
          <a:endParaRPr lang="en-US"/>
        </a:p>
      </dgm:t>
    </dgm:pt>
    <dgm:pt modelId="{0584EFD9-516F-4C32-AB03-59F8FA72FE63}" type="pres">
      <dgm:prSet presAssocID="{D93B3819-DEF0-49C2-B467-3012051AACCC}" presName="connectorText" presStyleLbl="sibTrans2D1" presStyleIdx="2" presStyleCnt="3"/>
      <dgm:spPr/>
      <dgm:t>
        <a:bodyPr/>
        <a:lstStyle/>
        <a:p>
          <a:endParaRPr lang="en-US"/>
        </a:p>
      </dgm:t>
    </dgm:pt>
    <dgm:pt modelId="{CDF14F8C-25F1-4833-9D8A-19F9B81DF12D}" type="pres">
      <dgm:prSet presAssocID="{D93B3819-DEF0-49C2-B467-3012051AACCC}" presName="lastNode" presStyleLbl="node1" presStyleIdx="3" presStyleCnt="4">
        <dgm:presLayoutVars>
          <dgm:bulletEnabled val="1"/>
        </dgm:presLayoutVars>
      </dgm:prSet>
      <dgm:spPr/>
      <dgm:t>
        <a:bodyPr/>
        <a:lstStyle/>
        <a:p>
          <a:endParaRPr lang="en-US"/>
        </a:p>
      </dgm:t>
    </dgm:pt>
  </dgm:ptLst>
  <dgm:cxnLst>
    <dgm:cxn modelId="{52A6366D-078D-4803-A22E-F08B366E49DA}" srcId="{D93B3819-DEF0-49C2-B467-3012051AACCC}" destId="{4F1B0699-94E4-4C1C-BB2A-FD87E7BA2A6D}" srcOrd="0" destOrd="0" parTransId="{750D5B17-54F4-4950-B3F3-1E2BA9114346}" sibTransId="{E51584F6-B561-4BE5-B7CD-2385A94E9EF7}"/>
    <dgm:cxn modelId="{9DC1A9BC-7F83-4FA2-9106-6E37D5803FEE}" type="presOf" srcId="{3A8A9FDE-3A67-413B-BF6F-D289B0A42BD1}" destId="{FCF392E2-DFC9-4C20-A2E8-D9BF9A49A23F}" srcOrd="0" destOrd="0" presId="urn:microsoft.com/office/officeart/2005/8/layout/equation2"/>
    <dgm:cxn modelId="{ABEA6705-756A-4CF3-9DEF-90ADC4A0250F}" type="presOf" srcId="{4F1B0699-94E4-4C1C-BB2A-FD87E7BA2A6D}" destId="{4E814738-1556-46C0-AA9C-C9395128E3FA}" srcOrd="0" destOrd="0" presId="urn:microsoft.com/office/officeart/2005/8/layout/equation2"/>
    <dgm:cxn modelId="{AA83B3AE-4E93-4805-B073-3B479F75397C}" type="presOf" srcId="{782A541C-2DB9-4CAC-92E0-1210183834CB}" destId="{D374CC08-4672-4FE7-B58D-A8C1634E562A}" srcOrd="0" destOrd="0" presId="urn:microsoft.com/office/officeart/2005/8/layout/equation2"/>
    <dgm:cxn modelId="{3FBE1AC6-3264-4C9D-9B63-E8C46A8CFF2B}" type="presOf" srcId="{2BA174C4-7F7B-457A-B11F-865D751E6977}" destId="{2EE35DE6-D441-4AB9-9538-9D6DAEF1B0DC}" srcOrd="0" destOrd="0" presId="urn:microsoft.com/office/officeart/2005/8/layout/equation2"/>
    <dgm:cxn modelId="{210D4E30-020E-4950-976B-27C4538A4FDC}" type="presOf" srcId="{D93B3819-DEF0-49C2-B467-3012051AACCC}" destId="{9C36AA21-8740-4FD6-9B7D-B61CF46C93F4}" srcOrd="0" destOrd="0" presId="urn:microsoft.com/office/officeart/2005/8/layout/equation2"/>
    <dgm:cxn modelId="{DE208BC0-8657-4BB0-8858-0AE925F92B77}" type="presOf" srcId="{E51584F6-B561-4BE5-B7CD-2385A94E9EF7}" destId="{00EB2D53-121E-48C1-91F9-C2DB242FE360}" srcOrd="0" destOrd="0" presId="urn:microsoft.com/office/officeart/2005/8/layout/equation2"/>
    <dgm:cxn modelId="{B7912832-807C-4EF3-849E-585EB486279B}" type="presOf" srcId="{23A025AF-0F64-4185-AD97-C618A34EBF34}" destId="{CDF14F8C-25F1-4833-9D8A-19F9B81DF12D}" srcOrd="0" destOrd="0" presId="urn:microsoft.com/office/officeart/2005/8/layout/equation2"/>
    <dgm:cxn modelId="{D0F23A73-954F-4F06-B7D9-1D4C0135E4F6}" type="presOf" srcId="{0E48E965-9714-4794-9CB6-5A9E1CCFDFEB}" destId="{37ADEF51-7601-46FB-9BE7-03B02D8D3B7B}" srcOrd="0" destOrd="0" presId="urn:microsoft.com/office/officeart/2005/8/layout/equation2"/>
    <dgm:cxn modelId="{8407EE4D-04F1-4AD5-84A1-AFF7DFCB64A8}" srcId="{D93B3819-DEF0-49C2-B467-3012051AACCC}" destId="{3A8A9FDE-3A67-413B-BF6F-D289B0A42BD1}" srcOrd="2" destOrd="0" parTransId="{F6A3E62E-1EC3-4557-96DF-E6EC20B9E17E}" sibTransId="{0E48E965-9714-4794-9CB6-5A9E1CCFDFEB}"/>
    <dgm:cxn modelId="{C1AB08E3-8453-4EBE-BBAF-66A576540A33}" srcId="{D93B3819-DEF0-49C2-B467-3012051AACCC}" destId="{23A025AF-0F64-4185-AD97-C618A34EBF34}" srcOrd="3" destOrd="0" parTransId="{09D71D09-3B5C-42C6-909E-1D3AE3132FD2}" sibTransId="{D25A3566-46A0-424F-AE61-6FAC00090DD2}"/>
    <dgm:cxn modelId="{062AC309-1C73-4DCE-8A6C-A0281175ACFA}" type="presOf" srcId="{0E48E965-9714-4794-9CB6-5A9E1CCFDFEB}" destId="{0584EFD9-516F-4C32-AB03-59F8FA72FE63}" srcOrd="1" destOrd="0" presId="urn:microsoft.com/office/officeart/2005/8/layout/equation2"/>
    <dgm:cxn modelId="{2ED5BA3B-FF95-4B39-8B71-8C5D9D30C624}" srcId="{D93B3819-DEF0-49C2-B467-3012051AACCC}" destId="{782A541C-2DB9-4CAC-92E0-1210183834CB}" srcOrd="1" destOrd="0" parTransId="{23CA7009-C859-4A7C-BEA5-3367CB90CA0D}" sibTransId="{2BA174C4-7F7B-457A-B11F-865D751E6977}"/>
    <dgm:cxn modelId="{8C1068E5-B1F3-44A1-8C44-2848BA0D725B}" type="presParOf" srcId="{9C36AA21-8740-4FD6-9B7D-B61CF46C93F4}" destId="{FAAF600B-CE79-4D94-8B04-1FAE67959659}" srcOrd="0" destOrd="0" presId="urn:microsoft.com/office/officeart/2005/8/layout/equation2"/>
    <dgm:cxn modelId="{7A88F51C-7D45-445F-B858-542D685CEA1F}" type="presParOf" srcId="{FAAF600B-CE79-4D94-8B04-1FAE67959659}" destId="{4E814738-1556-46C0-AA9C-C9395128E3FA}" srcOrd="0" destOrd="0" presId="urn:microsoft.com/office/officeart/2005/8/layout/equation2"/>
    <dgm:cxn modelId="{90A6A82B-D53A-4A54-9C05-67A72BC53353}" type="presParOf" srcId="{FAAF600B-CE79-4D94-8B04-1FAE67959659}" destId="{2DF44647-C7AD-4F26-AF99-E072EB04DAF1}" srcOrd="1" destOrd="0" presId="urn:microsoft.com/office/officeart/2005/8/layout/equation2"/>
    <dgm:cxn modelId="{6ABD88EA-7CF9-47D1-853A-50D69F5BC7C5}" type="presParOf" srcId="{FAAF600B-CE79-4D94-8B04-1FAE67959659}" destId="{00EB2D53-121E-48C1-91F9-C2DB242FE360}" srcOrd="2" destOrd="0" presId="urn:microsoft.com/office/officeart/2005/8/layout/equation2"/>
    <dgm:cxn modelId="{778FFBB5-C464-4BD0-94A9-C104A1A9226A}" type="presParOf" srcId="{FAAF600B-CE79-4D94-8B04-1FAE67959659}" destId="{D5DBE531-92F9-40F3-B1B6-CB15C410FBC7}" srcOrd="3" destOrd="0" presId="urn:microsoft.com/office/officeart/2005/8/layout/equation2"/>
    <dgm:cxn modelId="{7FB7091F-14A9-4D22-9D30-C695723E3DDC}" type="presParOf" srcId="{FAAF600B-CE79-4D94-8B04-1FAE67959659}" destId="{D374CC08-4672-4FE7-B58D-A8C1634E562A}" srcOrd="4" destOrd="0" presId="urn:microsoft.com/office/officeart/2005/8/layout/equation2"/>
    <dgm:cxn modelId="{91513ADB-64E7-4017-AB8E-FBEA05C86AFD}" type="presParOf" srcId="{FAAF600B-CE79-4D94-8B04-1FAE67959659}" destId="{113A111C-FA37-489B-81E8-031AA73430EB}" srcOrd="5" destOrd="0" presId="urn:microsoft.com/office/officeart/2005/8/layout/equation2"/>
    <dgm:cxn modelId="{9AAB8464-E2BB-4090-92F5-414EF5D82567}" type="presParOf" srcId="{FAAF600B-CE79-4D94-8B04-1FAE67959659}" destId="{2EE35DE6-D441-4AB9-9538-9D6DAEF1B0DC}" srcOrd="6" destOrd="0" presId="urn:microsoft.com/office/officeart/2005/8/layout/equation2"/>
    <dgm:cxn modelId="{4B3EE1AC-F15D-4496-A1C5-865D29423BBB}" type="presParOf" srcId="{FAAF600B-CE79-4D94-8B04-1FAE67959659}" destId="{4D5F2AD3-19E3-4E11-AA87-74C3700B910A}" srcOrd="7" destOrd="0" presId="urn:microsoft.com/office/officeart/2005/8/layout/equation2"/>
    <dgm:cxn modelId="{5DAF237D-2425-4678-AA95-C43A099DBD95}" type="presParOf" srcId="{FAAF600B-CE79-4D94-8B04-1FAE67959659}" destId="{FCF392E2-DFC9-4C20-A2E8-D9BF9A49A23F}" srcOrd="8" destOrd="0" presId="urn:microsoft.com/office/officeart/2005/8/layout/equation2"/>
    <dgm:cxn modelId="{69C7AD31-DF31-4128-86CB-33B73A7C5C48}" type="presParOf" srcId="{9C36AA21-8740-4FD6-9B7D-B61CF46C93F4}" destId="{37ADEF51-7601-46FB-9BE7-03B02D8D3B7B}" srcOrd="1" destOrd="0" presId="urn:microsoft.com/office/officeart/2005/8/layout/equation2"/>
    <dgm:cxn modelId="{0DDDDAA0-364F-4470-A154-8739A9137C3A}" type="presParOf" srcId="{37ADEF51-7601-46FB-9BE7-03B02D8D3B7B}" destId="{0584EFD9-516F-4C32-AB03-59F8FA72FE63}" srcOrd="0" destOrd="0" presId="urn:microsoft.com/office/officeart/2005/8/layout/equation2"/>
    <dgm:cxn modelId="{E5FE54A9-A9E4-4AA2-A1F0-0EF1E10A970B}" type="presParOf" srcId="{9C36AA21-8740-4FD6-9B7D-B61CF46C93F4}" destId="{CDF14F8C-25F1-4833-9D8A-19F9B81DF12D}" srcOrd="2" destOrd="0" presId="urn:microsoft.com/office/officeart/2005/8/layout/equation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1EA212-FBC1-4BF8-9FE0-F1122CBD7B8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1F351018-595C-4C28-BA92-0334E0B4FAB3}">
      <dgm:prSet phldrT="[Text]"/>
      <dgm:spPr/>
      <dgm:t>
        <a:bodyPr/>
        <a:lstStyle/>
        <a:p>
          <a:r>
            <a:rPr lang="en-US"/>
            <a:t>Consultation and Education</a:t>
          </a:r>
        </a:p>
      </dgm:t>
    </dgm:pt>
    <dgm:pt modelId="{150C261A-F48A-48F4-9F72-98985534D690}" type="parTrans" cxnId="{9806ECAB-EB3A-434A-B8A7-0858D5A14C56}">
      <dgm:prSet/>
      <dgm:spPr/>
      <dgm:t>
        <a:bodyPr/>
        <a:lstStyle/>
        <a:p>
          <a:endParaRPr lang="en-US"/>
        </a:p>
      </dgm:t>
    </dgm:pt>
    <dgm:pt modelId="{F3C9AA61-5FAC-4278-86F1-A2F17B650F89}" type="sibTrans" cxnId="{9806ECAB-EB3A-434A-B8A7-0858D5A14C56}">
      <dgm:prSet/>
      <dgm:spPr>
        <a:solidFill>
          <a:schemeClr val="tx2"/>
        </a:solidFill>
        <a:ln>
          <a:solidFill>
            <a:schemeClr val="tx2"/>
          </a:solidFill>
        </a:ln>
      </dgm:spPr>
      <dgm:t>
        <a:bodyPr/>
        <a:lstStyle/>
        <a:p>
          <a:endParaRPr lang="en-US"/>
        </a:p>
      </dgm:t>
    </dgm:pt>
    <dgm:pt modelId="{C6B5A707-CF27-47A0-BFFC-A7963AB7FDD7}">
      <dgm:prSet phldrT="[Text]"/>
      <dgm:spPr/>
      <dgm:t>
        <a:bodyPr/>
        <a:lstStyle/>
        <a:p>
          <a:r>
            <a:rPr lang="en-US"/>
            <a:t>Assessment and Design</a:t>
          </a:r>
        </a:p>
      </dgm:t>
    </dgm:pt>
    <dgm:pt modelId="{8516AF74-EE7B-4E98-9672-1E96DA4C57F3}" type="parTrans" cxnId="{6B3F0546-BB56-48CE-8F58-027855AE40E5}">
      <dgm:prSet/>
      <dgm:spPr/>
      <dgm:t>
        <a:bodyPr/>
        <a:lstStyle/>
        <a:p>
          <a:endParaRPr lang="en-US"/>
        </a:p>
      </dgm:t>
    </dgm:pt>
    <dgm:pt modelId="{97D2FD0C-187C-456C-842B-0276EC031AD3}" type="sibTrans" cxnId="{6B3F0546-BB56-48CE-8F58-027855AE40E5}">
      <dgm:prSet/>
      <dgm:spPr>
        <a:solidFill>
          <a:srgbClr val="92D050"/>
        </a:solidFill>
        <a:ln>
          <a:solidFill>
            <a:schemeClr val="accent3"/>
          </a:solidFill>
        </a:ln>
      </dgm:spPr>
      <dgm:t>
        <a:bodyPr/>
        <a:lstStyle/>
        <a:p>
          <a:endParaRPr lang="en-US"/>
        </a:p>
      </dgm:t>
    </dgm:pt>
    <dgm:pt modelId="{73769405-8426-4D82-B8E7-38044281A725}">
      <dgm:prSet phldrT="[Text]"/>
      <dgm:spPr/>
      <dgm:t>
        <a:bodyPr/>
        <a:lstStyle/>
        <a:p>
          <a:r>
            <a:rPr lang="en-US"/>
            <a:t>Deployment and Migration</a:t>
          </a:r>
        </a:p>
      </dgm:t>
    </dgm:pt>
    <dgm:pt modelId="{145247A3-0452-441A-86F6-6E48B4149408}" type="parTrans" cxnId="{613456FD-9E27-4F8B-868C-604B2F0D0294}">
      <dgm:prSet/>
      <dgm:spPr/>
      <dgm:t>
        <a:bodyPr/>
        <a:lstStyle/>
        <a:p>
          <a:endParaRPr lang="en-US"/>
        </a:p>
      </dgm:t>
    </dgm:pt>
    <dgm:pt modelId="{B94DC529-ECC2-4AAD-B5DE-91C1BA4C154E}" type="sibTrans" cxnId="{613456FD-9E27-4F8B-868C-604B2F0D0294}">
      <dgm:prSet/>
      <dgm:spPr>
        <a:solidFill>
          <a:schemeClr val="accent4"/>
        </a:solidFill>
        <a:ln>
          <a:solidFill>
            <a:schemeClr val="accent4"/>
          </a:solidFill>
        </a:ln>
      </dgm:spPr>
      <dgm:t>
        <a:bodyPr/>
        <a:lstStyle/>
        <a:p>
          <a:endParaRPr lang="en-US"/>
        </a:p>
      </dgm:t>
    </dgm:pt>
    <dgm:pt modelId="{8746EBE9-FA36-4338-B022-3ECA46ECB8E1}">
      <dgm:prSet phldrT="[Text]"/>
      <dgm:spPr/>
      <dgm:t>
        <a:bodyPr/>
        <a:lstStyle/>
        <a:p>
          <a:r>
            <a:rPr lang="en-US"/>
            <a:t>Monitoring and Tuning</a:t>
          </a:r>
        </a:p>
      </dgm:t>
    </dgm:pt>
    <dgm:pt modelId="{2ADF5EBC-8FC8-4312-94FF-803394127377}" type="parTrans" cxnId="{EFB10B5E-BC02-48DD-955E-9124B4222A63}">
      <dgm:prSet/>
      <dgm:spPr/>
      <dgm:t>
        <a:bodyPr/>
        <a:lstStyle/>
        <a:p>
          <a:endParaRPr lang="en-US"/>
        </a:p>
      </dgm:t>
    </dgm:pt>
    <dgm:pt modelId="{75263D63-AB6F-4BB4-91C3-B01ED81C7138}" type="sibTrans" cxnId="{EFB10B5E-BC02-48DD-955E-9124B4222A63}">
      <dgm:prSet/>
      <dgm:spPr>
        <a:solidFill>
          <a:schemeClr val="accent6"/>
        </a:solidFill>
        <a:ln>
          <a:solidFill>
            <a:schemeClr val="accent6"/>
          </a:solidFill>
        </a:ln>
      </dgm:spPr>
      <dgm:t>
        <a:bodyPr/>
        <a:lstStyle/>
        <a:p>
          <a:endParaRPr lang="en-US"/>
        </a:p>
      </dgm:t>
    </dgm:pt>
    <dgm:pt modelId="{6A7CE372-4E6D-4BE2-AD6C-6A5651044956}">
      <dgm:prSet phldrT="[Text]"/>
      <dgm:spPr/>
      <dgm:t>
        <a:bodyPr/>
        <a:lstStyle/>
        <a:p>
          <a:r>
            <a:rPr lang="en-US"/>
            <a:t>Customer Business Driver</a:t>
          </a:r>
        </a:p>
      </dgm:t>
    </dgm:pt>
    <dgm:pt modelId="{D61DE6CB-0BA8-4007-8EE2-10A74F91DFFD}" type="parTrans" cxnId="{5ED3F65F-6902-43A7-8E6D-14FC7FBD6365}">
      <dgm:prSet/>
      <dgm:spPr/>
      <dgm:t>
        <a:bodyPr/>
        <a:lstStyle/>
        <a:p>
          <a:endParaRPr lang="en-US"/>
        </a:p>
      </dgm:t>
    </dgm:pt>
    <dgm:pt modelId="{54585B0C-9126-41DA-84AF-06F506404A67}" type="sibTrans" cxnId="{5ED3F65F-6902-43A7-8E6D-14FC7FBD6365}">
      <dgm:prSet/>
      <dgm:spPr>
        <a:solidFill>
          <a:schemeClr val="accent2"/>
        </a:solidFill>
        <a:ln>
          <a:solidFill>
            <a:srgbClr val="C00000"/>
          </a:solidFill>
        </a:ln>
      </dgm:spPr>
      <dgm:t>
        <a:bodyPr/>
        <a:lstStyle/>
        <a:p>
          <a:endParaRPr lang="en-US"/>
        </a:p>
      </dgm:t>
    </dgm:pt>
    <dgm:pt modelId="{3C0F2D11-CBD2-4F77-92FF-53979E673BF3}" type="pres">
      <dgm:prSet presAssocID="{421EA212-FBC1-4BF8-9FE0-F1122CBD7B80}" presName="cycle" presStyleCnt="0">
        <dgm:presLayoutVars>
          <dgm:dir/>
          <dgm:resizeHandles val="exact"/>
        </dgm:presLayoutVars>
      </dgm:prSet>
      <dgm:spPr/>
      <dgm:t>
        <a:bodyPr/>
        <a:lstStyle/>
        <a:p>
          <a:endParaRPr lang="en-US"/>
        </a:p>
      </dgm:t>
    </dgm:pt>
    <dgm:pt modelId="{BE8E96FB-DA43-4614-A314-AF7897F502A8}" type="pres">
      <dgm:prSet presAssocID="{1F351018-595C-4C28-BA92-0334E0B4FAB3}" presName="dummy" presStyleCnt="0"/>
      <dgm:spPr/>
    </dgm:pt>
    <dgm:pt modelId="{967BADA7-BC9D-4988-B923-5EED1E4FD876}" type="pres">
      <dgm:prSet presAssocID="{1F351018-595C-4C28-BA92-0334E0B4FAB3}" presName="node" presStyleLbl="revTx" presStyleIdx="0" presStyleCnt="5">
        <dgm:presLayoutVars>
          <dgm:bulletEnabled val="1"/>
        </dgm:presLayoutVars>
      </dgm:prSet>
      <dgm:spPr/>
      <dgm:t>
        <a:bodyPr/>
        <a:lstStyle/>
        <a:p>
          <a:endParaRPr lang="en-US"/>
        </a:p>
      </dgm:t>
    </dgm:pt>
    <dgm:pt modelId="{B11A6B71-EABB-429B-BCF3-86035C287136}" type="pres">
      <dgm:prSet presAssocID="{F3C9AA61-5FAC-4278-86F1-A2F17B650F89}" presName="sibTrans" presStyleLbl="node1" presStyleIdx="0" presStyleCnt="5"/>
      <dgm:spPr/>
      <dgm:t>
        <a:bodyPr/>
        <a:lstStyle/>
        <a:p>
          <a:endParaRPr lang="en-US"/>
        </a:p>
      </dgm:t>
    </dgm:pt>
    <dgm:pt modelId="{87EB1BA2-BCD8-456C-992B-8F1DDD3CB5A8}" type="pres">
      <dgm:prSet presAssocID="{C6B5A707-CF27-47A0-BFFC-A7963AB7FDD7}" presName="dummy" presStyleCnt="0"/>
      <dgm:spPr/>
    </dgm:pt>
    <dgm:pt modelId="{E2CD654E-49E0-42B1-BC19-6E455A16C04C}" type="pres">
      <dgm:prSet presAssocID="{C6B5A707-CF27-47A0-BFFC-A7963AB7FDD7}" presName="node" presStyleLbl="revTx" presStyleIdx="1" presStyleCnt="5">
        <dgm:presLayoutVars>
          <dgm:bulletEnabled val="1"/>
        </dgm:presLayoutVars>
      </dgm:prSet>
      <dgm:spPr/>
      <dgm:t>
        <a:bodyPr/>
        <a:lstStyle/>
        <a:p>
          <a:endParaRPr lang="en-US"/>
        </a:p>
      </dgm:t>
    </dgm:pt>
    <dgm:pt modelId="{C41F6799-ABE0-4B24-817D-1333F365CC36}" type="pres">
      <dgm:prSet presAssocID="{97D2FD0C-187C-456C-842B-0276EC031AD3}" presName="sibTrans" presStyleLbl="node1" presStyleIdx="1" presStyleCnt="5"/>
      <dgm:spPr/>
      <dgm:t>
        <a:bodyPr/>
        <a:lstStyle/>
        <a:p>
          <a:endParaRPr lang="en-US"/>
        </a:p>
      </dgm:t>
    </dgm:pt>
    <dgm:pt modelId="{18CFAC6E-0099-4464-9113-98289D5CA8CB}" type="pres">
      <dgm:prSet presAssocID="{73769405-8426-4D82-B8E7-38044281A725}" presName="dummy" presStyleCnt="0"/>
      <dgm:spPr/>
    </dgm:pt>
    <dgm:pt modelId="{6BF6720B-692E-4828-9AEB-4BB02B50028E}" type="pres">
      <dgm:prSet presAssocID="{73769405-8426-4D82-B8E7-38044281A725}" presName="node" presStyleLbl="revTx" presStyleIdx="2" presStyleCnt="5">
        <dgm:presLayoutVars>
          <dgm:bulletEnabled val="1"/>
        </dgm:presLayoutVars>
      </dgm:prSet>
      <dgm:spPr/>
      <dgm:t>
        <a:bodyPr/>
        <a:lstStyle/>
        <a:p>
          <a:endParaRPr lang="en-US"/>
        </a:p>
      </dgm:t>
    </dgm:pt>
    <dgm:pt modelId="{880882EC-642A-4635-A897-51F571FD3A9F}" type="pres">
      <dgm:prSet presAssocID="{B94DC529-ECC2-4AAD-B5DE-91C1BA4C154E}" presName="sibTrans" presStyleLbl="node1" presStyleIdx="2" presStyleCnt="5"/>
      <dgm:spPr/>
      <dgm:t>
        <a:bodyPr/>
        <a:lstStyle/>
        <a:p>
          <a:endParaRPr lang="en-US"/>
        </a:p>
      </dgm:t>
    </dgm:pt>
    <dgm:pt modelId="{6C40135F-B2DB-47B3-A5CA-05C250374CEC}" type="pres">
      <dgm:prSet presAssocID="{8746EBE9-FA36-4338-B022-3ECA46ECB8E1}" presName="dummy" presStyleCnt="0"/>
      <dgm:spPr/>
    </dgm:pt>
    <dgm:pt modelId="{8AA20759-DB27-4918-9AB9-4D7957DF5BC6}" type="pres">
      <dgm:prSet presAssocID="{8746EBE9-FA36-4338-B022-3ECA46ECB8E1}" presName="node" presStyleLbl="revTx" presStyleIdx="3" presStyleCnt="5">
        <dgm:presLayoutVars>
          <dgm:bulletEnabled val="1"/>
        </dgm:presLayoutVars>
      </dgm:prSet>
      <dgm:spPr/>
      <dgm:t>
        <a:bodyPr/>
        <a:lstStyle/>
        <a:p>
          <a:endParaRPr lang="en-US"/>
        </a:p>
      </dgm:t>
    </dgm:pt>
    <dgm:pt modelId="{24B98175-9265-4B02-A25E-A0B344DB0E57}" type="pres">
      <dgm:prSet presAssocID="{75263D63-AB6F-4BB4-91C3-B01ED81C7138}" presName="sibTrans" presStyleLbl="node1" presStyleIdx="3" presStyleCnt="5"/>
      <dgm:spPr/>
      <dgm:t>
        <a:bodyPr/>
        <a:lstStyle/>
        <a:p>
          <a:endParaRPr lang="en-US"/>
        </a:p>
      </dgm:t>
    </dgm:pt>
    <dgm:pt modelId="{D1901F4D-589A-43F8-99A5-8E24E4BD8262}" type="pres">
      <dgm:prSet presAssocID="{6A7CE372-4E6D-4BE2-AD6C-6A5651044956}" presName="dummy" presStyleCnt="0"/>
      <dgm:spPr/>
    </dgm:pt>
    <dgm:pt modelId="{9C915BD3-EDEA-4503-9258-5AC885AB0490}" type="pres">
      <dgm:prSet presAssocID="{6A7CE372-4E6D-4BE2-AD6C-6A5651044956}" presName="node" presStyleLbl="revTx" presStyleIdx="4" presStyleCnt="5">
        <dgm:presLayoutVars>
          <dgm:bulletEnabled val="1"/>
        </dgm:presLayoutVars>
      </dgm:prSet>
      <dgm:spPr/>
      <dgm:t>
        <a:bodyPr/>
        <a:lstStyle/>
        <a:p>
          <a:endParaRPr lang="en-US"/>
        </a:p>
      </dgm:t>
    </dgm:pt>
    <dgm:pt modelId="{7BD443C1-F063-45E6-A41C-A44B8FF72A30}" type="pres">
      <dgm:prSet presAssocID="{54585B0C-9126-41DA-84AF-06F506404A67}" presName="sibTrans" presStyleLbl="node1" presStyleIdx="4" presStyleCnt="5"/>
      <dgm:spPr/>
      <dgm:t>
        <a:bodyPr/>
        <a:lstStyle/>
        <a:p>
          <a:endParaRPr lang="en-US"/>
        </a:p>
      </dgm:t>
    </dgm:pt>
  </dgm:ptLst>
  <dgm:cxnLst>
    <dgm:cxn modelId="{43B785C8-C7E0-48EC-9B89-088D96E46128}" type="presOf" srcId="{B94DC529-ECC2-4AAD-B5DE-91C1BA4C154E}" destId="{880882EC-642A-4635-A897-51F571FD3A9F}" srcOrd="0" destOrd="0" presId="urn:microsoft.com/office/officeart/2005/8/layout/cycle1"/>
    <dgm:cxn modelId="{DA03EA34-D42D-43AD-9977-C69A188815E3}" type="presOf" srcId="{421EA212-FBC1-4BF8-9FE0-F1122CBD7B80}" destId="{3C0F2D11-CBD2-4F77-92FF-53979E673BF3}" srcOrd="0" destOrd="0" presId="urn:microsoft.com/office/officeart/2005/8/layout/cycle1"/>
    <dgm:cxn modelId="{1016ADAF-AB2C-442C-98A5-CCE5BBFE4F3D}" type="presOf" srcId="{75263D63-AB6F-4BB4-91C3-B01ED81C7138}" destId="{24B98175-9265-4B02-A25E-A0B344DB0E57}" srcOrd="0" destOrd="0" presId="urn:microsoft.com/office/officeart/2005/8/layout/cycle1"/>
    <dgm:cxn modelId="{3654FDB1-6CCC-4D84-989A-6528A36B3086}" type="presOf" srcId="{1F351018-595C-4C28-BA92-0334E0B4FAB3}" destId="{967BADA7-BC9D-4988-B923-5EED1E4FD876}" srcOrd="0" destOrd="0" presId="urn:microsoft.com/office/officeart/2005/8/layout/cycle1"/>
    <dgm:cxn modelId="{BEC5A959-65B7-4FF7-BC49-970C2AB3AF86}" type="presOf" srcId="{73769405-8426-4D82-B8E7-38044281A725}" destId="{6BF6720B-692E-4828-9AEB-4BB02B50028E}" srcOrd="0" destOrd="0" presId="urn:microsoft.com/office/officeart/2005/8/layout/cycle1"/>
    <dgm:cxn modelId="{35EFD4CD-4C0B-4C99-984C-2434A88DE927}" type="presOf" srcId="{C6B5A707-CF27-47A0-BFFC-A7963AB7FDD7}" destId="{E2CD654E-49E0-42B1-BC19-6E455A16C04C}" srcOrd="0" destOrd="0" presId="urn:microsoft.com/office/officeart/2005/8/layout/cycle1"/>
    <dgm:cxn modelId="{9806ECAB-EB3A-434A-B8A7-0858D5A14C56}" srcId="{421EA212-FBC1-4BF8-9FE0-F1122CBD7B80}" destId="{1F351018-595C-4C28-BA92-0334E0B4FAB3}" srcOrd="0" destOrd="0" parTransId="{150C261A-F48A-48F4-9F72-98985534D690}" sibTransId="{F3C9AA61-5FAC-4278-86F1-A2F17B650F89}"/>
    <dgm:cxn modelId="{6F502639-9CA7-49D6-8378-F5A175467678}" type="presOf" srcId="{F3C9AA61-5FAC-4278-86F1-A2F17B650F89}" destId="{B11A6B71-EABB-429B-BCF3-86035C287136}" srcOrd="0" destOrd="0" presId="urn:microsoft.com/office/officeart/2005/8/layout/cycle1"/>
    <dgm:cxn modelId="{6B3F0546-BB56-48CE-8F58-027855AE40E5}" srcId="{421EA212-FBC1-4BF8-9FE0-F1122CBD7B80}" destId="{C6B5A707-CF27-47A0-BFFC-A7963AB7FDD7}" srcOrd="1" destOrd="0" parTransId="{8516AF74-EE7B-4E98-9672-1E96DA4C57F3}" sibTransId="{97D2FD0C-187C-456C-842B-0276EC031AD3}"/>
    <dgm:cxn modelId="{43E23CC7-3B94-431F-89A6-A4C2B90A88B6}" type="presOf" srcId="{97D2FD0C-187C-456C-842B-0276EC031AD3}" destId="{C41F6799-ABE0-4B24-817D-1333F365CC36}" srcOrd="0" destOrd="0" presId="urn:microsoft.com/office/officeart/2005/8/layout/cycle1"/>
    <dgm:cxn modelId="{2BF3B81A-7BAD-4ECC-B582-B4DEC030CB67}" type="presOf" srcId="{6A7CE372-4E6D-4BE2-AD6C-6A5651044956}" destId="{9C915BD3-EDEA-4503-9258-5AC885AB0490}" srcOrd="0" destOrd="0" presId="urn:microsoft.com/office/officeart/2005/8/layout/cycle1"/>
    <dgm:cxn modelId="{613456FD-9E27-4F8B-868C-604B2F0D0294}" srcId="{421EA212-FBC1-4BF8-9FE0-F1122CBD7B80}" destId="{73769405-8426-4D82-B8E7-38044281A725}" srcOrd="2" destOrd="0" parTransId="{145247A3-0452-441A-86F6-6E48B4149408}" sibTransId="{B94DC529-ECC2-4AAD-B5DE-91C1BA4C154E}"/>
    <dgm:cxn modelId="{EFB10B5E-BC02-48DD-955E-9124B4222A63}" srcId="{421EA212-FBC1-4BF8-9FE0-F1122CBD7B80}" destId="{8746EBE9-FA36-4338-B022-3ECA46ECB8E1}" srcOrd="3" destOrd="0" parTransId="{2ADF5EBC-8FC8-4312-94FF-803394127377}" sibTransId="{75263D63-AB6F-4BB4-91C3-B01ED81C7138}"/>
    <dgm:cxn modelId="{A27539F3-347C-4C94-9AAB-B2B23C8E387B}" type="presOf" srcId="{8746EBE9-FA36-4338-B022-3ECA46ECB8E1}" destId="{8AA20759-DB27-4918-9AB9-4D7957DF5BC6}" srcOrd="0" destOrd="0" presId="urn:microsoft.com/office/officeart/2005/8/layout/cycle1"/>
    <dgm:cxn modelId="{B0AC0FBA-116F-4078-A09A-F701E14336E0}" type="presOf" srcId="{54585B0C-9126-41DA-84AF-06F506404A67}" destId="{7BD443C1-F063-45E6-A41C-A44B8FF72A30}" srcOrd="0" destOrd="0" presId="urn:microsoft.com/office/officeart/2005/8/layout/cycle1"/>
    <dgm:cxn modelId="{5ED3F65F-6902-43A7-8E6D-14FC7FBD6365}" srcId="{421EA212-FBC1-4BF8-9FE0-F1122CBD7B80}" destId="{6A7CE372-4E6D-4BE2-AD6C-6A5651044956}" srcOrd="4" destOrd="0" parTransId="{D61DE6CB-0BA8-4007-8EE2-10A74F91DFFD}" sibTransId="{54585B0C-9126-41DA-84AF-06F506404A67}"/>
    <dgm:cxn modelId="{87C9EE8A-F7C6-468D-B0C6-7E5BB51EB223}" type="presParOf" srcId="{3C0F2D11-CBD2-4F77-92FF-53979E673BF3}" destId="{BE8E96FB-DA43-4614-A314-AF7897F502A8}" srcOrd="0" destOrd="0" presId="urn:microsoft.com/office/officeart/2005/8/layout/cycle1"/>
    <dgm:cxn modelId="{8EB73EDC-0A68-433C-B65D-04BF35E975EE}" type="presParOf" srcId="{3C0F2D11-CBD2-4F77-92FF-53979E673BF3}" destId="{967BADA7-BC9D-4988-B923-5EED1E4FD876}" srcOrd="1" destOrd="0" presId="urn:microsoft.com/office/officeart/2005/8/layout/cycle1"/>
    <dgm:cxn modelId="{39E3E643-92D0-4A57-A281-4F755E2E058E}" type="presParOf" srcId="{3C0F2D11-CBD2-4F77-92FF-53979E673BF3}" destId="{B11A6B71-EABB-429B-BCF3-86035C287136}" srcOrd="2" destOrd="0" presId="urn:microsoft.com/office/officeart/2005/8/layout/cycle1"/>
    <dgm:cxn modelId="{9A3AD23F-0903-41D6-9918-E8B9BB9F6032}" type="presParOf" srcId="{3C0F2D11-CBD2-4F77-92FF-53979E673BF3}" destId="{87EB1BA2-BCD8-456C-992B-8F1DDD3CB5A8}" srcOrd="3" destOrd="0" presId="urn:microsoft.com/office/officeart/2005/8/layout/cycle1"/>
    <dgm:cxn modelId="{69BD9CA3-7ADB-4141-B89E-85238DD95EED}" type="presParOf" srcId="{3C0F2D11-CBD2-4F77-92FF-53979E673BF3}" destId="{E2CD654E-49E0-42B1-BC19-6E455A16C04C}" srcOrd="4" destOrd="0" presId="urn:microsoft.com/office/officeart/2005/8/layout/cycle1"/>
    <dgm:cxn modelId="{4BE3D7DF-86F1-4819-845E-62D78A755AAE}" type="presParOf" srcId="{3C0F2D11-CBD2-4F77-92FF-53979E673BF3}" destId="{C41F6799-ABE0-4B24-817D-1333F365CC36}" srcOrd="5" destOrd="0" presId="urn:microsoft.com/office/officeart/2005/8/layout/cycle1"/>
    <dgm:cxn modelId="{AD19194B-8031-4157-AA84-9E905BD306A9}" type="presParOf" srcId="{3C0F2D11-CBD2-4F77-92FF-53979E673BF3}" destId="{18CFAC6E-0099-4464-9113-98289D5CA8CB}" srcOrd="6" destOrd="0" presId="urn:microsoft.com/office/officeart/2005/8/layout/cycle1"/>
    <dgm:cxn modelId="{4C83CC8F-289D-4907-96C2-DABDBE92F300}" type="presParOf" srcId="{3C0F2D11-CBD2-4F77-92FF-53979E673BF3}" destId="{6BF6720B-692E-4828-9AEB-4BB02B50028E}" srcOrd="7" destOrd="0" presId="urn:microsoft.com/office/officeart/2005/8/layout/cycle1"/>
    <dgm:cxn modelId="{4F53DD97-94DD-4813-9DFA-5833590F3A03}" type="presParOf" srcId="{3C0F2D11-CBD2-4F77-92FF-53979E673BF3}" destId="{880882EC-642A-4635-A897-51F571FD3A9F}" srcOrd="8" destOrd="0" presId="urn:microsoft.com/office/officeart/2005/8/layout/cycle1"/>
    <dgm:cxn modelId="{B0ED6011-C57F-4EC1-800C-C91A5B839B00}" type="presParOf" srcId="{3C0F2D11-CBD2-4F77-92FF-53979E673BF3}" destId="{6C40135F-B2DB-47B3-A5CA-05C250374CEC}" srcOrd="9" destOrd="0" presId="urn:microsoft.com/office/officeart/2005/8/layout/cycle1"/>
    <dgm:cxn modelId="{69FA9783-52BE-46D1-AF6F-DCE952A0124D}" type="presParOf" srcId="{3C0F2D11-CBD2-4F77-92FF-53979E673BF3}" destId="{8AA20759-DB27-4918-9AB9-4D7957DF5BC6}" srcOrd="10" destOrd="0" presId="urn:microsoft.com/office/officeart/2005/8/layout/cycle1"/>
    <dgm:cxn modelId="{BCD772EA-BEB0-4FAA-A10A-AA34DE717663}" type="presParOf" srcId="{3C0F2D11-CBD2-4F77-92FF-53979E673BF3}" destId="{24B98175-9265-4B02-A25E-A0B344DB0E57}" srcOrd="11" destOrd="0" presId="urn:microsoft.com/office/officeart/2005/8/layout/cycle1"/>
    <dgm:cxn modelId="{AE613DCD-A05E-49D5-9489-0180B2AC200A}" type="presParOf" srcId="{3C0F2D11-CBD2-4F77-92FF-53979E673BF3}" destId="{D1901F4D-589A-43F8-99A5-8E24E4BD8262}" srcOrd="12" destOrd="0" presId="urn:microsoft.com/office/officeart/2005/8/layout/cycle1"/>
    <dgm:cxn modelId="{27E3792C-5CEA-40F0-AA82-6CB7593FBB63}" type="presParOf" srcId="{3C0F2D11-CBD2-4F77-92FF-53979E673BF3}" destId="{9C915BD3-EDEA-4503-9258-5AC885AB0490}" srcOrd="13" destOrd="0" presId="urn:microsoft.com/office/officeart/2005/8/layout/cycle1"/>
    <dgm:cxn modelId="{B2ECB946-54EF-43A4-B0F1-9DD48D1FF7BC}" type="presParOf" srcId="{3C0F2D11-CBD2-4F77-92FF-53979E673BF3}" destId="{7BD443C1-F063-45E6-A41C-A44B8FF72A30}"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83D9D-11AC-4B4F-8EC1-FD6A530DC39F}">
      <dsp:nvSpPr>
        <dsp:cNvPr id="0" name=""/>
        <dsp:cNvSpPr/>
      </dsp:nvSpPr>
      <dsp:spPr>
        <a:xfrm rot="10800000">
          <a:off x="299724" y="45"/>
          <a:ext cx="861441" cy="33097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52" tIns="26670" rIns="49784" bIns="26670" numCol="1" spcCol="1270" anchor="ctr" anchorCtr="0">
          <a:noAutofit/>
        </a:bodyPr>
        <a:lstStyle/>
        <a:p>
          <a:pPr lvl="0" algn="ctr" defTabSz="311150">
            <a:lnSpc>
              <a:spcPct val="90000"/>
            </a:lnSpc>
            <a:spcBef>
              <a:spcPct val="0"/>
            </a:spcBef>
            <a:spcAft>
              <a:spcPct val="35000"/>
            </a:spcAft>
          </a:pPr>
          <a:r>
            <a:rPr lang="en-US" sz="700" kern="1200" dirty="0" smtClean="0"/>
            <a:t>Software Deployment</a:t>
          </a:r>
          <a:endParaRPr lang="en-US" sz="700" kern="1200" dirty="0"/>
        </a:p>
      </dsp:txBody>
      <dsp:txXfrm rot="10800000">
        <a:off x="382468" y="45"/>
        <a:ext cx="778697" cy="330978"/>
      </dsp:txXfrm>
    </dsp:sp>
    <dsp:sp modelId="{95824652-E39D-4609-8610-088499EE447C}">
      <dsp:nvSpPr>
        <dsp:cNvPr id="0" name=""/>
        <dsp:cNvSpPr/>
      </dsp:nvSpPr>
      <dsp:spPr>
        <a:xfrm>
          <a:off x="134234" y="45"/>
          <a:ext cx="330978" cy="33097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29F417-DF56-43B7-A270-00305A4C1E11}">
      <dsp:nvSpPr>
        <dsp:cNvPr id="0" name=""/>
        <dsp:cNvSpPr/>
      </dsp:nvSpPr>
      <dsp:spPr>
        <a:xfrm rot="10800000">
          <a:off x="298052" y="438909"/>
          <a:ext cx="861441" cy="33097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52" tIns="26670" rIns="49784" bIns="26670" numCol="1" spcCol="1270" anchor="ctr" anchorCtr="0">
          <a:noAutofit/>
        </a:bodyPr>
        <a:lstStyle/>
        <a:p>
          <a:pPr lvl="0" algn="ctr" defTabSz="311150">
            <a:lnSpc>
              <a:spcPct val="90000"/>
            </a:lnSpc>
            <a:spcBef>
              <a:spcPct val="0"/>
            </a:spcBef>
            <a:spcAft>
              <a:spcPct val="35000"/>
            </a:spcAft>
          </a:pPr>
          <a:r>
            <a:rPr lang="en-US" sz="700" kern="1200" dirty="0" smtClean="0"/>
            <a:t>License Tracking</a:t>
          </a:r>
          <a:endParaRPr lang="en-US" sz="700" kern="1200" dirty="0"/>
        </a:p>
      </dsp:txBody>
      <dsp:txXfrm rot="10800000">
        <a:off x="380796" y="438909"/>
        <a:ext cx="778697" cy="330978"/>
      </dsp:txXfrm>
    </dsp:sp>
    <dsp:sp modelId="{93D027AA-79A0-419B-97ED-48956D5EA29E}">
      <dsp:nvSpPr>
        <dsp:cNvPr id="0" name=""/>
        <dsp:cNvSpPr/>
      </dsp:nvSpPr>
      <dsp:spPr>
        <a:xfrm>
          <a:off x="134234" y="429823"/>
          <a:ext cx="330978" cy="33097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1B611D-113B-401A-98E0-F43AE724E8A4}">
      <dsp:nvSpPr>
        <dsp:cNvPr id="0" name=""/>
        <dsp:cNvSpPr/>
      </dsp:nvSpPr>
      <dsp:spPr>
        <a:xfrm rot="10800000">
          <a:off x="299724" y="859601"/>
          <a:ext cx="861441" cy="33097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52" tIns="26670" rIns="49784" bIns="26670" numCol="1" spcCol="1270" anchor="ctr" anchorCtr="0">
          <a:noAutofit/>
        </a:bodyPr>
        <a:lstStyle/>
        <a:p>
          <a:pPr lvl="0" algn="ctr" defTabSz="311150">
            <a:lnSpc>
              <a:spcPct val="90000"/>
            </a:lnSpc>
            <a:spcBef>
              <a:spcPct val="0"/>
            </a:spcBef>
            <a:spcAft>
              <a:spcPct val="35000"/>
            </a:spcAft>
          </a:pPr>
          <a:r>
            <a:rPr lang="en-US" sz="700" kern="1200" dirty="0" smtClean="0"/>
            <a:t>Managed Mobility</a:t>
          </a:r>
          <a:endParaRPr lang="en-US" sz="700" kern="1200" dirty="0"/>
        </a:p>
      </dsp:txBody>
      <dsp:txXfrm rot="10800000">
        <a:off x="382468" y="859601"/>
        <a:ext cx="778697" cy="330978"/>
      </dsp:txXfrm>
    </dsp:sp>
    <dsp:sp modelId="{4278C870-59DC-4C2C-BD96-7021A47F180B}">
      <dsp:nvSpPr>
        <dsp:cNvPr id="0" name=""/>
        <dsp:cNvSpPr/>
      </dsp:nvSpPr>
      <dsp:spPr>
        <a:xfrm>
          <a:off x="134234" y="859601"/>
          <a:ext cx="330978" cy="33097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AFB1-04FE-4389-8E59-6D64CD150952}">
      <dsp:nvSpPr>
        <dsp:cNvPr id="0" name=""/>
        <dsp:cNvSpPr/>
      </dsp:nvSpPr>
      <dsp:spPr>
        <a:xfrm>
          <a:off x="388143" y="0"/>
          <a:ext cx="595313" cy="59531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Servers</a:t>
          </a:r>
          <a:endParaRPr lang="en-US" sz="600" kern="1200" dirty="0"/>
        </a:p>
      </dsp:txBody>
      <dsp:txXfrm>
        <a:off x="536971" y="297657"/>
        <a:ext cx="297657" cy="297656"/>
      </dsp:txXfrm>
    </dsp:sp>
    <dsp:sp modelId="{37BD9C9B-1E37-4ADC-A3D8-680F4E94A539}">
      <dsp:nvSpPr>
        <dsp:cNvPr id="0" name=""/>
        <dsp:cNvSpPr/>
      </dsp:nvSpPr>
      <dsp:spPr>
        <a:xfrm>
          <a:off x="90487" y="595313"/>
          <a:ext cx="595313" cy="59531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Clients</a:t>
          </a:r>
          <a:endParaRPr lang="en-US" sz="600" kern="1200" dirty="0"/>
        </a:p>
      </dsp:txBody>
      <dsp:txXfrm>
        <a:off x="239315" y="892970"/>
        <a:ext cx="297657" cy="297656"/>
      </dsp:txXfrm>
    </dsp:sp>
    <dsp:sp modelId="{18804303-7913-4B2D-830F-DE868DFE7398}">
      <dsp:nvSpPr>
        <dsp:cNvPr id="0" name=""/>
        <dsp:cNvSpPr/>
      </dsp:nvSpPr>
      <dsp:spPr>
        <a:xfrm rot="10800000">
          <a:off x="388143" y="595313"/>
          <a:ext cx="595313" cy="59531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Storage</a:t>
          </a:r>
          <a:endParaRPr lang="en-US" sz="600" kern="1200" dirty="0"/>
        </a:p>
      </dsp:txBody>
      <dsp:txXfrm rot="10800000">
        <a:off x="536971" y="595313"/>
        <a:ext cx="297657" cy="297656"/>
      </dsp:txXfrm>
    </dsp:sp>
    <dsp:sp modelId="{479355F9-1F2C-4E16-B604-63E8AC59044E}">
      <dsp:nvSpPr>
        <dsp:cNvPr id="0" name=""/>
        <dsp:cNvSpPr/>
      </dsp:nvSpPr>
      <dsp:spPr>
        <a:xfrm>
          <a:off x="685800" y="595313"/>
          <a:ext cx="595313" cy="59531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Apps</a:t>
          </a:r>
          <a:endParaRPr lang="en-US" sz="600" kern="1200" dirty="0"/>
        </a:p>
      </dsp:txBody>
      <dsp:txXfrm>
        <a:off x="834628" y="892970"/>
        <a:ext cx="297657" cy="297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77DDA-7289-495D-BD64-02CE7D510AEE}">
      <dsp:nvSpPr>
        <dsp:cNvPr id="0" name=""/>
        <dsp:cNvSpPr/>
      </dsp:nvSpPr>
      <dsp:spPr>
        <a:xfrm>
          <a:off x="206334" y="77390"/>
          <a:ext cx="1000125" cy="100012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Tier 2</a:t>
          </a:r>
          <a:endParaRPr lang="en-US" sz="1100" kern="1200" dirty="0"/>
        </a:p>
      </dsp:txBody>
      <dsp:txXfrm>
        <a:off x="733425" y="289322"/>
        <a:ext cx="357187" cy="297656"/>
      </dsp:txXfrm>
    </dsp:sp>
    <dsp:sp modelId="{98735E57-C7CD-45A1-8C5F-D6BE042D2F54}">
      <dsp:nvSpPr>
        <dsp:cNvPr id="0" name=""/>
        <dsp:cNvSpPr/>
      </dsp:nvSpPr>
      <dsp:spPr>
        <a:xfrm>
          <a:off x="185737" y="113109"/>
          <a:ext cx="1000125" cy="100012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Tier 3</a:t>
          </a:r>
          <a:endParaRPr lang="en-US" sz="1100" kern="1200" dirty="0"/>
        </a:p>
      </dsp:txBody>
      <dsp:txXfrm>
        <a:off x="423862" y="762000"/>
        <a:ext cx="535781" cy="261937"/>
      </dsp:txXfrm>
    </dsp:sp>
    <dsp:sp modelId="{2649409F-4764-40F4-BEDB-A3B7672B4222}">
      <dsp:nvSpPr>
        <dsp:cNvPr id="0" name=""/>
        <dsp:cNvSpPr/>
      </dsp:nvSpPr>
      <dsp:spPr>
        <a:xfrm>
          <a:off x="165139" y="77390"/>
          <a:ext cx="1000125" cy="100012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Tier 1</a:t>
          </a:r>
          <a:endParaRPr lang="en-US" sz="1100" kern="1200" dirty="0"/>
        </a:p>
      </dsp:txBody>
      <dsp:txXfrm>
        <a:off x="280987" y="289322"/>
        <a:ext cx="357187" cy="297656"/>
      </dsp:txXfrm>
    </dsp:sp>
    <dsp:sp modelId="{166F781E-D51A-4BA0-ADA0-511734909844}">
      <dsp:nvSpPr>
        <dsp:cNvPr id="0" name=""/>
        <dsp:cNvSpPr/>
      </dsp:nvSpPr>
      <dsp:spPr>
        <a:xfrm>
          <a:off x="144504" y="15478"/>
          <a:ext cx="1123950" cy="1123950"/>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2F9865-AD40-480D-AA51-85083A3095D6}">
      <dsp:nvSpPr>
        <dsp:cNvPr id="0" name=""/>
        <dsp:cNvSpPr/>
      </dsp:nvSpPr>
      <dsp:spPr>
        <a:xfrm>
          <a:off x="123824" y="51133"/>
          <a:ext cx="1123950" cy="1123950"/>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62BFD6-F6ED-433D-BD94-9C503A72A17C}">
      <dsp:nvSpPr>
        <dsp:cNvPr id="0" name=""/>
        <dsp:cNvSpPr/>
      </dsp:nvSpPr>
      <dsp:spPr>
        <a:xfrm>
          <a:off x="103144" y="15478"/>
          <a:ext cx="1123950" cy="1123950"/>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14738-1556-46C0-AA9C-C9395128E3FA}">
      <dsp:nvSpPr>
        <dsp:cNvPr id="0" name=""/>
        <dsp:cNvSpPr/>
      </dsp:nvSpPr>
      <dsp:spPr>
        <a:xfrm>
          <a:off x="268988" y="20"/>
          <a:ext cx="252728" cy="2527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Encryption</a:t>
          </a:r>
          <a:endParaRPr lang="en-US" sz="500" kern="1200" dirty="0"/>
        </a:p>
      </dsp:txBody>
      <dsp:txXfrm>
        <a:off x="305999" y="37031"/>
        <a:ext cx="178706" cy="178706"/>
      </dsp:txXfrm>
    </dsp:sp>
    <dsp:sp modelId="{00EB2D53-121E-48C1-91F9-C2DB242FE360}">
      <dsp:nvSpPr>
        <dsp:cNvPr id="0" name=""/>
        <dsp:cNvSpPr/>
      </dsp:nvSpPr>
      <dsp:spPr>
        <a:xfrm>
          <a:off x="322061" y="273270"/>
          <a:ext cx="146582" cy="14658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dirty="0"/>
        </a:p>
      </dsp:txBody>
      <dsp:txXfrm>
        <a:off x="341490" y="329323"/>
        <a:ext cx="107724" cy="34476"/>
      </dsp:txXfrm>
    </dsp:sp>
    <dsp:sp modelId="{D374CC08-4672-4FE7-B58D-A8C1634E562A}">
      <dsp:nvSpPr>
        <dsp:cNvPr id="0" name=""/>
        <dsp:cNvSpPr/>
      </dsp:nvSpPr>
      <dsp:spPr>
        <a:xfrm>
          <a:off x="268988" y="440374"/>
          <a:ext cx="252728" cy="2527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Workflow</a:t>
          </a:r>
          <a:endParaRPr lang="en-US" sz="500" kern="1200" dirty="0"/>
        </a:p>
      </dsp:txBody>
      <dsp:txXfrm>
        <a:off x="305999" y="477385"/>
        <a:ext cx="178706" cy="178706"/>
      </dsp:txXfrm>
    </dsp:sp>
    <dsp:sp modelId="{2EE35DE6-D441-4AB9-9538-9D6DAEF1B0DC}">
      <dsp:nvSpPr>
        <dsp:cNvPr id="0" name=""/>
        <dsp:cNvSpPr/>
      </dsp:nvSpPr>
      <dsp:spPr>
        <a:xfrm>
          <a:off x="322061" y="713624"/>
          <a:ext cx="146582" cy="14658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dirty="0"/>
        </a:p>
      </dsp:txBody>
      <dsp:txXfrm>
        <a:off x="341490" y="769677"/>
        <a:ext cx="107724" cy="34476"/>
      </dsp:txXfrm>
    </dsp:sp>
    <dsp:sp modelId="{FCF392E2-DFC9-4C20-A2E8-D9BF9A49A23F}">
      <dsp:nvSpPr>
        <dsp:cNvPr id="0" name=""/>
        <dsp:cNvSpPr/>
      </dsp:nvSpPr>
      <dsp:spPr>
        <a:xfrm>
          <a:off x="268988" y="880729"/>
          <a:ext cx="252728" cy="2527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Change Mgmt</a:t>
          </a:r>
          <a:endParaRPr lang="en-US" sz="500" kern="1200" dirty="0"/>
        </a:p>
      </dsp:txBody>
      <dsp:txXfrm>
        <a:off x="305999" y="917740"/>
        <a:ext cx="178706" cy="178706"/>
      </dsp:txXfrm>
    </dsp:sp>
    <dsp:sp modelId="{37ADEF51-7601-46FB-9BE7-03B02D8D3B7B}">
      <dsp:nvSpPr>
        <dsp:cNvPr id="0" name=""/>
        <dsp:cNvSpPr/>
      </dsp:nvSpPr>
      <dsp:spPr>
        <a:xfrm>
          <a:off x="559626" y="519731"/>
          <a:ext cx="80367" cy="940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dirty="0"/>
        </a:p>
      </dsp:txBody>
      <dsp:txXfrm>
        <a:off x="559626" y="538534"/>
        <a:ext cx="56257" cy="56409"/>
      </dsp:txXfrm>
    </dsp:sp>
    <dsp:sp modelId="{CDF14F8C-25F1-4833-9D8A-19F9B81DF12D}">
      <dsp:nvSpPr>
        <dsp:cNvPr id="0" name=""/>
        <dsp:cNvSpPr/>
      </dsp:nvSpPr>
      <dsp:spPr>
        <a:xfrm>
          <a:off x="673354" y="314010"/>
          <a:ext cx="505457" cy="5054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Standards</a:t>
          </a:r>
          <a:endParaRPr lang="en-US" sz="600" kern="1200" dirty="0"/>
        </a:p>
      </dsp:txBody>
      <dsp:txXfrm>
        <a:off x="747376" y="388032"/>
        <a:ext cx="357413" cy="3574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BADA7-BC9D-4988-B923-5EED1E4FD876}">
      <dsp:nvSpPr>
        <dsp:cNvPr id="0" name=""/>
        <dsp:cNvSpPr/>
      </dsp:nvSpPr>
      <dsp:spPr>
        <a:xfrm>
          <a:off x="3094943" y="21391"/>
          <a:ext cx="735359" cy="73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a:t>Consultation and Education</a:t>
          </a:r>
        </a:p>
      </dsp:txBody>
      <dsp:txXfrm>
        <a:off x="3094943" y="21391"/>
        <a:ext cx="735359" cy="735359"/>
      </dsp:txXfrm>
    </dsp:sp>
    <dsp:sp modelId="{B11A6B71-EABB-429B-BCF3-86035C287136}">
      <dsp:nvSpPr>
        <dsp:cNvPr id="0" name=""/>
        <dsp:cNvSpPr/>
      </dsp:nvSpPr>
      <dsp:spPr>
        <a:xfrm>
          <a:off x="1363898" y="-28"/>
          <a:ext cx="2758602" cy="2758602"/>
        </a:xfrm>
        <a:prstGeom prst="circularArrow">
          <a:avLst>
            <a:gd name="adj1" fmla="val 5198"/>
            <a:gd name="adj2" fmla="val 335764"/>
            <a:gd name="adj3" fmla="val 21293850"/>
            <a:gd name="adj4" fmla="val 19765706"/>
            <a:gd name="adj5" fmla="val 6064"/>
          </a:avLst>
        </a:prstGeom>
        <a:solidFill>
          <a:schemeClr val="tx2"/>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E2CD654E-49E0-42B1-BC19-6E455A16C04C}">
      <dsp:nvSpPr>
        <dsp:cNvPr id="0" name=""/>
        <dsp:cNvSpPr/>
      </dsp:nvSpPr>
      <dsp:spPr>
        <a:xfrm>
          <a:off x="3539571" y="1389816"/>
          <a:ext cx="735359" cy="73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a:t>Assessment and Design</a:t>
          </a:r>
        </a:p>
      </dsp:txBody>
      <dsp:txXfrm>
        <a:off x="3539571" y="1389816"/>
        <a:ext cx="735359" cy="735359"/>
      </dsp:txXfrm>
    </dsp:sp>
    <dsp:sp modelId="{C41F6799-ABE0-4B24-817D-1333F365CC36}">
      <dsp:nvSpPr>
        <dsp:cNvPr id="0" name=""/>
        <dsp:cNvSpPr/>
      </dsp:nvSpPr>
      <dsp:spPr>
        <a:xfrm>
          <a:off x="1363898" y="-28"/>
          <a:ext cx="2758602" cy="2758602"/>
        </a:xfrm>
        <a:prstGeom prst="circularArrow">
          <a:avLst>
            <a:gd name="adj1" fmla="val 5198"/>
            <a:gd name="adj2" fmla="val 335764"/>
            <a:gd name="adj3" fmla="val 4015329"/>
            <a:gd name="adj4" fmla="val 2252854"/>
            <a:gd name="adj5" fmla="val 6064"/>
          </a:avLst>
        </a:prstGeom>
        <a:solidFill>
          <a:srgbClr val="92D050"/>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sp>
    <dsp:sp modelId="{6BF6720B-692E-4828-9AEB-4BB02B50028E}">
      <dsp:nvSpPr>
        <dsp:cNvPr id="0" name=""/>
        <dsp:cNvSpPr/>
      </dsp:nvSpPr>
      <dsp:spPr>
        <a:xfrm>
          <a:off x="2375520" y="2235549"/>
          <a:ext cx="735359" cy="73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a:t>Deployment and Migration</a:t>
          </a:r>
        </a:p>
      </dsp:txBody>
      <dsp:txXfrm>
        <a:off x="2375520" y="2235549"/>
        <a:ext cx="735359" cy="735359"/>
      </dsp:txXfrm>
    </dsp:sp>
    <dsp:sp modelId="{880882EC-642A-4635-A897-51F571FD3A9F}">
      <dsp:nvSpPr>
        <dsp:cNvPr id="0" name=""/>
        <dsp:cNvSpPr/>
      </dsp:nvSpPr>
      <dsp:spPr>
        <a:xfrm>
          <a:off x="1363898" y="-28"/>
          <a:ext cx="2758602" cy="2758602"/>
        </a:xfrm>
        <a:prstGeom prst="circularArrow">
          <a:avLst>
            <a:gd name="adj1" fmla="val 5198"/>
            <a:gd name="adj2" fmla="val 335764"/>
            <a:gd name="adj3" fmla="val 8211383"/>
            <a:gd name="adj4" fmla="val 6448908"/>
            <a:gd name="adj5" fmla="val 6064"/>
          </a:avLst>
        </a:prstGeom>
        <a:solidFill>
          <a:schemeClr val="accent4"/>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sp>
    <dsp:sp modelId="{8AA20759-DB27-4918-9AB9-4D7957DF5BC6}">
      <dsp:nvSpPr>
        <dsp:cNvPr id="0" name=""/>
        <dsp:cNvSpPr/>
      </dsp:nvSpPr>
      <dsp:spPr>
        <a:xfrm>
          <a:off x="1211468" y="1389816"/>
          <a:ext cx="735359" cy="73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a:t>Monitoring and Tuning</a:t>
          </a:r>
        </a:p>
      </dsp:txBody>
      <dsp:txXfrm>
        <a:off x="1211468" y="1389816"/>
        <a:ext cx="735359" cy="735359"/>
      </dsp:txXfrm>
    </dsp:sp>
    <dsp:sp modelId="{24B98175-9265-4B02-A25E-A0B344DB0E57}">
      <dsp:nvSpPr>
        <dsp:cNvPr id="0" name=""/>
        <dsp:cNvSpPr/>
      </dsp:nvSpPr>
      <dsp:spPr>
        <a:xfrm>
          <a:off x="1363898" y="-28"/>
          <a:ext cx="2758602" cy="2758602"/>
        </a:xfrm>
        <a:prstGeom prst="circularArrow">
          <a:avLst>
            <a:gd name="adj1" fmla="val 5198"/>
            <a:gd name="adj2" fmla="val 335764"/>
            <a:gd name="adj3" fmla="val 12298530"/>
            <a:gd name="adj4" fmla="val 10770386"/>
            <a:gd name="adj5" fmla="val 6064"/>
          </a:avLst>
        </a:prstGeom>
        <a:solidFill>
          <a:schemeClr val="accent6"/>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sp>
    <dsp:sp modelId="{9C915BD3-EDEA-4503-9258-5AC885AB0490}">
      <dsp:nvSpPr>
        <dsp:cNvPr id="0" name=""/>
        <dsp:cNvSpPr/>
      </dsp:nvSpPr>
      <dsp:spPr>
        <a:xfrm>
          <a:off x="1656096" y="21391"/>
          <a:ext cx="735359" cy="73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a:t>Customer Business Driver</a:t>
          </a:r>
        </a:p>
      </dsp:txBody>
      <dsp:txXfrm>
        <a:off x="1656096" y="21391"/>
        <a:ext cx="735359" cy="735359"/>
      </dsp:txXfrm>
    </dsp:sp>
    <dsp:sp modelId="{7BD443C1-F063-45E6-A41C-A44B8FF72A30}">
      <dsp:nvSpPr>
        <dsp:cNvPr id="0" name=""/>
        <dsp:cNvSpPr/>
      </dsp:nvSpPr>
      <dsp:spPr>
        <a:xfrm>
          <a:off x="1363898" y="-28"/>
          <a:ext cx="2758602" cy="2758602"/>
        </a:xfrm>
        <a:prstGeom prst="circularArrow">
          <a:avLst>
            <a:gd name="adj1" fmla="val 5198"/>
            <a:gd name="adj2" fmla="val 335764"/>
            <a:gd name="adj3" fmla="val 16866315"/>
            <a:gd name="adj4" fmla="val 15197921"/>
            <a:gd name="adj5" fmla="val 6064"/>
          </a:avLst>
        </a:prstGeom>
        <a:solidFill>
          <a:schemeClr val="accent2"/>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0.22222</cdr:x>
      <cdr:y>0.06734</cdr:y>
    </cdr:from>
    <cdr:to>
      <cdr:x>0.22222</cdr:x>
      <cdr:y>0.82497</cdr:y>
    </cdr:to>
    <cdr:cxnSp macro="">
      <cdr:nvCxnSpPr>
        <cdr:cNvPr id="9" name="Straight Connector 8"/>
        <cdr:cNvCxnSpPr/>
      </cdr:nvCxnSpPr>
      <cdr:spPr>
        <a:xfrm xmlns:a="http://schemas.openxmlformats.org/drawingml/2006/main">
          <a:off x="1828800" y="304800"/>
          <a:ext cx="0" cy="342900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0.22222</cdr:x>
      <cdr:y>0.82497</cdr:y>
    </cdr:from>
    <cdr:to>
      <cdr:x>0.76852</cdr:x>
      <cdr:y>0.82497</cdr:y>
    </cdr:to>
    <cdr:cxnSp macro="">
      <cdr:nvCxnSpPr>
        <cdr:cNvPr id="11" name="Straight Connector 10"/>
        <cdr:cNvCxnSpPr/>
      </cdr:nvCxnSpPr>
      <cdr:spPr>
        <a:xfrm xmlns:a="http://schemas.openxmlformats.org/drawingml/2006/main" flipH="1">
          <a:off x="1828800" y="3733800"/>
          <a:ext cx="4495800" cy="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0.14815</cdr:x>
      <cdr:y>0.48825</cdr:y>
    </cdr:from>
    <cdr:to>
      <cdr:x>0.25926</cdr:x>
      <cdr:y>0.69028</cdr:y>
    </cdr:to>
    <cdr:sp macro="" textlink="">
      <cdr:nvSpPr>
        <cdr:cNvPr id="6" name="TextBox 5"/>
        <cdr:cNvSpPr txBox="1"/>
      </cdr:nvSpPr>
      <cdr:spPr>
        <a:xfrm xmlns:a="http://schemas.openxmlformats.org/drawingml/2006/main">
          <a:off x="1219200" y="2209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0.22222</cdr:x>
      <cdr:y>0.67345</cdr:y>
    </cdr:from>
    <cdr:to>
      <cdr:x>0.30556</cdr:x>
      <cdr:y>0.82497</cdr:y>
    </cdr:to>
    <cdr:sp macro="" textlink="">
      <cdr:nvSpPr>
        <cdr:cNvPr id="2" name="Rectangle 1"/>
        <cdr:cNvSpPr/>
      </cdr:nvSpPr>
      <cdr:spPr>
        <a:xfrm xmlns:a="http://schemas.openxmlformats.org/drawingml/2006/main">
          <a:off x="1828800" y="3048000"/>
          <a:ext cx="685800" cy="6858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0.5</cdr:x>
      <cdr:y>0.35356</cdr:y>
    </cdr:from>
    <cdr:to>
      <cdr:x>0.58333</cdr:x>
      <cdr:y>0.82497</cdr:y>
    </cdr:to>
    <cdr:sp macro="" textlink="">
      <cdr:nvSpPr>
        <cdr:cNvPr id="3" name="Rectangle 2"/>
        <cdr:cNvSpPr/>
      </cdr:nvSpPr>
      <cdr:spPr>
        <a:xfrm xmlns:a="http://schemas.openxmlformats.org/drawingml/2006/main">
          <a:off x="4114800" y="1600200"/>
          <a:ext cx="685800" cy="21336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0.40741</cdr:x>
      <cdr:y>0.45458</cdr:y>
    </cdr:from>
    <cdr:to>
      <cdr:x>0.49074</cdr:x>
      <cdr:y>0.82497</cdr:y>
    </cdr:to>
    <cdr:sp macro="" textlink="">
      <cdr:nvSpPr>
        <cdr:cNvPr id="4" name="Rectangle 3"/>
        <cdr:cNvSpPr/>
      </cdr:nvSpPr>
      <cdr:spPr>
        <a:xfrm xmlns:a="http://schemas.openxmlformats.org/drawingml/2006/main">
          <a:off x="3352800" y="2057400"/>
          <a:ext cx="685800" cy="16764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0.31481</cdr:x>
      <cdr:y>0.57243</cdr:y>
    </cdr:from>
    <cdr:to>
      <cdr:x>0.39815</cdr:x>
      <cdr:y>0.82497</cdr:y>
    </cdr:to>
    <cdr:sp macro="" textlink="">
      <cdr:nvSpPr>
        <cdr:cNvPr id="5" name="Rectangle 4"/>
        <cdr:cNvSpPr/>
      </cdr:nvSpPr>
      <cdr:spPr>
        <a:xfrm xmlns:a="http://schemas.openxmlformats.org/drawingml/2006/main">
          <a:off x="2590800" y="2590800"/>
          <a:ext cx="685800" cy="11430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0.22222</cdr:x>
      <cdr:y>0.06734</cdr:y>
    </cdr:from>
    <cdr:to>
      <cdr:x>0.22222</cdr:x>
      <cdr:y>0.82497</cdr:y>
    </cdr:to>
    <cdr:cxnSp macro="">
      <cdr:nvCxnSpPr>
        <cdr:cNvPr id="9" name="Straight Connector 8"/>
        <cdr:cNvCxnSpPr/>
      </cdr:nvCxnSpPr>
      <cdr:spPr>
        <a:xfrm xmlns:a="http://schemas.openxmlformats.org/drawingml/2006/main">
          <a:off x="1828800" y="304800"/>
          <a:ext cx="0" cy="342900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0.22222</cdr:x>
      <cdr:y>0.82497</cdr:y>
    </cdr:from>
    <cdr:to>
      <cdr:x>0.76852</cdr:x>
      <cdr:y>0.82497</cdr:y>
    </cdr:to>
    <cdr:cxnSp macro="">
      <cdr:nvCxnSpPr>
        <cdr:cNvPr id="11" name="Straight Connector 10"/>
        <cdr:cNvCxnSpPr/>
      </cdr:nvCxnSpPr>
      <cdr:spPr>
        <a:xfrm xmlns:a="http://schemas.openxmlformats.org/drawingml/2006/main" flipH="1">
          <a:off x="1828800" y="3733800"/>
          <a:ext cx="4495800" cy="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0.31481</cdr:x>
      <cdr:y>0.57243</cdr:y>
    </cdr:from>
    <cdr:to>
      <cdr:x>0.39815</cdr:x>
      <cdr:y>0.66658</cdr:y>
    </cdr:to>
    <cdr:sp macro="" textlink="">
      <cdr:nvSpPr>
        <cdr:cNvPr id="16" name="Right Triangle 15"/>
        <cdr:cNvSpPr/>
      </cdr:nvSpPr>
      <cdr:spPr>
        <a:xfrm xmlns:a="http://schemas.openxmlformats.org/drawingml/2006/main" rot="5400000">
          <a:off x="2720634" y="2460966"/>
          <a:ext cx="426132" cy="685800"/>
        </a:xfrm>
        <a:prstGeom xmlns:a="http://schemas.openxmlformats.org/drawingml/2006/main" prst="rtTriangle">
          <a:avLst/>
        </a:prstGeom>
        <a:solidFill xmlns:a="http://schemas.openxmlformats.org/drawingml/2006/main">
          <a:schemeClr val="accent2"/>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0.40741</cdr:x>
      <cdr:y>0.45329</cdr:y>
    </cdr:from>
    <cdr:to>
      <cdr:x>0.49074</cdr:x>
      <cdr:y>0.55559</cdr:y>
    </cdr:to>
    <cdr:sp macro="" textlink="">
      <cdr:nvSpPr>
        <cdr:cNvPr id="17" name="Right Triangle 16"/>
        <cdr:cNvSpPr/>
      </cdr:nvSpPr>
      <cdr:spPr>
        <a:xfrm xmlns:a="http://schemas.openxmlformats.org/drawingml/2006/main" rot="5400000">
          <a:off x="3464193" y="1940195"/>
          <a:ext cx="463034" cy="685779"/>
        </a:xfrm>
        <a:prstGeom xmlns:a="http://schemas.openxmlformats.org/drawingml/2006/main" prst="rtTriangle">
          <a:avLst/>
        </a:prstGeom>
        <a:solidFill xmlns:a="http://schemas.openxmlformats.org/drawingml/2006/main">
          <a:schemeClr val="accent2"/>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0.5</cdr:x>
      <cdr:y>0.35356</cdr:y>
    </cdr:from>
    <cdr:to>
      <cdr:x>0.58333</cdr:x>
      <cdr:y>0.44771</cdr:y>
    </cdr:to>
    <cdr:sp macro="" textlink="">
      <cdr:nvSpPr>
        <cdr:cNvPr id="18" name="Right Triangle 17"/>
        <cdr:cNvSpPr/>
      </cdr:nvSpPr>
      <cdr:spPr>
        <a:xfrm xmlns:a="http://schemas.openxmlformats.org/drawingml/2006/main" rot="5400000">
          <a:off x="4244634" y="1470366"/>
          <a:ext cx="426132" cy="685800"/>
        </a:xfrm>
        <a:prstGeom xmlns:a="http://schemas.openxmlformats.org/drawingml/2006/main" prst="rtTriangle">
          <a:avLst/>
        </a:prstGeom>
        <a:solidFill xmlns:a="http://schemas.openxmlformats.org/drawingml/2006/main">
          <a:schemeClr val="accent2"/>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0.22222</cdr:x>
      <cdr:y>0.67345</cdr:y>
    </cdr:from>
    <cdr:to>
      <cdr:x>0.30556</cdr:x>
      <cdr:y>0.77447</cdr:y>
    </cdr:to>
    <cdr:sp macro="" textlink="">
      <cdr:nvSpPr>
        <cdr:cNvPr id="19" name="Right Triangle 18"/>
        <cdr:cNvSpPr/>
      </cdr:nvSpPr>
      <cdr:spPr>
        <a:xfrm xmlns:a="http://schemas.openxmlformats.org/drawingml/2006/main" rot="5400000">
          <a:off x="1943100" y="2933700"/>
          <a:ext cx="457200" cy="685800"/>
        </a:xfrm>
        <a:prstGeom xmlns:a="http://schemas.openxmlformats.org/drawingml/2006/main" prst="rtTriangle">
          <a:avLst/>
        </a:prstGeom>
        <a:solidFill xmlns:a="http://schemas.openxmlformats.org/drawingml/2006/main">
          <a:schemeClr val="accent2"/>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0.22222</cdr:x>
      <cdr:y>0.67345</cdr:y>
    </cdr:from>
    <cdr:to>
      <cdr:x>0.30556</cdr:x>
      <cdr:y>0.82497</cdr:y>
    </cdr:to>
    <cdr:sp macro="" textlink="">
      <cdr:nvSpPr>
        <cdr:cNvPr id="2" name="Rectangle 1"/>
        <cdr:cNvSpPr/>
      </cdr:nvSpPr>
      <cdr:spPr>
        <a:xfrm xmlns:a="http://schemas.openxmlformats.org/drawingml/2006/main">
          <a:off x="1828800" y="3048000"/>
          <a:ext cx="685800" cy="6858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0.5</cdr:x>
      <cdr:y>0.35356</cdr:y>
    </cdr:from>
    <cdr:to>
      <cdr:x>0.58333</cdr:x>
      <cdr:y>0.82497</cdr:y>
    </cdr:to>
    <cdr:sp macro="" textlink="">
      <cdr:nvSpPr>
        <cdr:cNvPr id="3" name="Rectangle 2"/>
        <cdr:cNvSpPr/>
      </cdr:nvSpPr>
      <cdr:spPr>
        <a:xfrm xmlns:a="http://schemas.openxmlformats.org/drawingml/2006/main">
          <a:off x="4114800" y="1600200"/>
          <a:ext cx="685800" cy="21336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0.40741</cdr:x>
      <cdr:y>0.45458</cdr:y>
    </cdr:from>
    <cdr:to>
      <cdr:x>0.49074</cdr:x>
      <cdr:y>0.82497</cdr:y>
    </cdr:to>
    <cdr:sp macro="" textlink="">
      <cdr:nvSpPr>
        <cdr:cNvPr id="4" name="Rectangle 3"/>
        <cdr:cNvSpPr/>
      </cdr:nvSpPr>
      <cdr:spPr>
        <a:xfrm xmlns:a="http://schemas.openxmlformats.org/drawingml/2006/main">
          <a:off x="3352800" y="2057400"/>
          <a:ext cx="685800" cy="16764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0.31481</cdr:x>
      <cdr:y>0.57243</cdr:y>
    </cdr:from>
    <cdr:to>
      <cdr:x>0.39815</cdr:x>
      <cdr:y>0.82497</cdr:y>
    </cdr:to>
    <cdr:sp macro="" textlink="">
      <cdr:nvSpPr>
        <cdr:cNvPr id="5" name="Rectangle 4"/>
        <cdr:cNvSpPr/>
      </cdr:nvSpPr>
      <cdr:spPr>
        <a:xfrm xmlns:a="http://schemas.openxmlformats.org/drawingml/2006/main">
          <a:off x="2590800" y="2590800"/>
          <a:ext cx="685800" cy="11430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0.22222</cdr:x>
      <cdr:y>0.06734</cdr:y>
    </cdr:from>
    <cdr:to>
      <cdr:x>0.22222</cdr:x>
      <cdr:y>0.82497</cdr:y>
    </cdr:to>
    <cdr:cxnSp macro="">
      <cdr:nvCxnSpPr>
        <cdr:cNvPr id="9" name="Straight Connector 8"/>
        <cdr:cNvCxnSpPr/>
      </cdr:nvCxnSpPr>
      <cdr:spPr>
        <a:xfrm xmlns:a="http://schemas.openxmlformats.org/drawingml/2006/main">
          <a:off x="1828800" y="304800"/>
          <a:ext cx="0" cy="342900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0.22222</cdr:x>
      <cdr:y>0.82497</cdr:y>
    </cdr:from>
    <cdr:to>
      <cdr:x>0.76852</cdr:x>
      <cdr:y>0.82497</cdr:y>
    </cdr:to>
    <cdr:cxnSp macro="">
      <cdr:nvCxnSpPr>
        <cdr:cNvPr id="11" name="Straight Connector 10"/>
        <cdr:cNvCxnSpPr/>
      </cdr:nvCxnSpPr>
      <cdr:spPr>
        <a:xfrm xmlns:a="http://schemas.openxmlformats.org/drawingml/2006/main" flipH="1">
          <a:off x="1828800" y="3733800"/>
          <a:ext cx="4495800" cy="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0.72222</cdr:x>
      <cdr:y>0.57243</cdr:y>
    </cdr:from>
    <cdr:to>
      <cdr:x>0.83333</cdr:x>
      <cdr:y>0.77447</cdr:y>
    </cdr:to>
    <cdr:sp macro="" textlink="">
      <cdr:nvSpPr>
        <cdr:cNvPr id="6" name="TextBox 5"/>
        <cdr:cNvSpPr txBox="1"/>
      </cdr:nvSpPr>
      <cdr:spPr>
        <a:xfrm xmlns:a="http://schemas.openxmlformats.org/drawingml/2006/main">
          <a:off x="5943600" y="2590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4.xml><?xml version="1.0" encoding="utf-8"?>
<c:userShapes xmlns:c="http://schemas.openxmlformats.org/drawingml/2006/chart">
  <cdr:relSizeAnchor xmlns:cdr="http://schemas.openxmlformats.org/drawingml/2006/chartDrawing">
    <cdr:from>
      <cdr:x>0.22222</cdr:x>
      <cdr:y>0.06734</cdr:y>
    </cdr:from>
    <cdr:to>
      <cdr:x>0.22222</cdr:x>
      <cdr:y>0.82497</cdr:y>
    </cdr:to>
    <cdr:cxnSp macro="">
      <cdr:nvCxnSpPr>
        <cdr:cNvPr id="9" name="Straight Connector 8"/>
        <cdr:cNvCxnSpPr/>
      </cdr:nvCxnSpPr>
      <cdr:spPr>
        <a:xfrm xmlns:a="http://schemas.openxmlformats.org/drawingml/2006/main">
          <a:off x="1828800" y="304800"/>
          <a:ext cx="0" cy="342900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0.72222</cdr:x>
      <cdr:y>0.57243</cdr:y>
    </cdr:from>
    <cdr:to>
      <cdr:x>0.83333</cdr:x>
      <cdr:y>0.77447</cdr:y>
    </cdr:to>
    <cdr:sp macro="" textlink="">
      <cdr:nvSpPr>
        <cdr:cNvPr id="6" name="TextBox 5"/>
        <cdr:cNvSpPr txBox="1"/>
      </cdr:nvSpPr>
      <cdr:spPr>
        <a:xfrm xmlns:a="http://schemas.openxmlformats.org/drawingml/2006/main">
          <a:off x="5943600" y="2590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0.22222</cdr:x>
      <cdr:y>0.82497</cdr:y>
    </cdr:from>
    <cdr:to>
      <cdr:x>0.76852</cdr:x>
      <cdr:y>0.82497</cdr:y>
    </cdr:to>
    <cdr:cxnSp macro="">
      <cdr:nvCxnSpPr>
        <cdr:cNvPr id="11" name="Straight Connector 10"/>
        <cdr:cNvCxnSpPr/>
      </cdr:nvCxnSpPr>
      <cdr:spPr>
        <a:xfrm xmlns:a="http://schemas.openxmlformats.org/drawingml/2006/main" flipH="1">
          <a:off x="1828800" y="3733800"/>
          <a:ext cx="4495800" cy="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598B7-5F57-4FA5-B722-988183328F94}" type="datetimeFigureOut">
              <a:rPr lang="en-US" smtClean="0"/>
              <a:pPr/>
              <a:t>10/18/2010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B86EE-2C04-47EC-85D8-C6CE09D93976}" type="slidenum">
              <a:rPr lang="en-US" smtClean="0"/>
              <a:pPr/>
              <a:t>‹#›</a:t>
            </a:fld>
            <a:endParaRPr lang="en-US" dirty="0"/>
          </a:p>
        </p:txBody>
      </p:sp>
    </p:spTree>
    <p:extLst>
      <p:ext uri="{BB962C8B-B14F-4D97-AF65-F5344CB8AC3E}">
        <p14:creationId xmlns:p14="http://schemas.microsoft.com/office/powerpoint/2010/main" val="3438555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11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29</a:t>
            </a:fld>
            <a:endParaRPr lang="en-US" dirty="0"/>
          </a:p>
        </p:txBody>
      </p:sp>
    </p:spTree>
    <p:extLst>
      <p:ext uri="{BB962C8B-B14F-4D97-AF65-F5344CB8AC3E}">
        <p14:creationId xmlns:p14="http://schemas.microsoft.com/office/powerpoint/2010/main" val="470589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30</a:t>
            </a:fld>
            <a:endParaRPr lang="en-US" dirty="0"/>
          </a:p>
        </p:txBody>
      </p:sp>
    </p:spTree>
    <p:extLst>
      <p:ext uri="{BB962C8B-B14F-4D97-AF65-F5344CB8AC3E}">
        <p14:creationId xmlns:p14="http://schemas.microsoft.com/office/powerpoint/2010/main" val="47058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14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16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8D8D1-915C-4D32-9294-9A48F621460C}"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1800" y="1562100"/>
            <a:ext cx="4038600" cy="807720"/>
          </a:xfrm>
          <a:prstGeom prst="rect">
            <a:avLst/>
          </a:prstGeom>
          <a:scene3d>
            <a:camera prst="orthographicFront">
              <a:rot lat="0" lon="0" rev="5400000"/>
            </a:camera>
            <a:lightRig rig="threePt" dir="t"/>
          </a:scene3d>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8D8D1-915C-4D32-9294-9A48F621460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8D8D1-915C-4D32-9294-9A48F62146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8D8D1-915C-4D32-9294-9A48F621460C}"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1800" y="1562100"/>
            <a:ext cx="4038600" cy="807720"/>
          </a:xfrm>
          <a:prstGeom prst="rect">
            <a:avLst/>
          </a:prstGeom>
          <a:scene3d>
            <a:camera prst="orthographicFront">
              <a:rot lat="0" lon="0" rev="5400000"/>
            </a:camera>
            <a:lightRig rig="threePt" dir="t"/>
          </a:scene3d>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8D8D1-915C-4D32-9294-9A48F621460C}"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1800" y="1562100"/>
            <a:ext cx="4038600" cy="807720"/>
          </a:xfrm>
          <a:prstGeom prst="rect">
            <a:avLst/>
          </a:prstGeom>
          <a:scene3d>
            <a:camera prst="orthographicFront">
              <a:rot lat="0" lon="0" rev="5400000"/>
            </a:camera>
            <a:lightRig rig="threePt" dir="t"/>
          </a:scene3d>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88D8D1-915C-4D32-9294-9A48F62146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88D8D1-915C-4D32-9294-9A48F621460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88D8D1-915C-4D32-9294-9A48F621460C}" type="slidenum">
              <a:rPr lang="en-US" smtClean="0"/>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1800" y="1562100"/>
            <a:ext cx="4038600" cy="807720"/>
          </a:xfrm>
          <a:prstGeom prst="rect">
            <a:avLst/>
          </a:prstGeom>
          <a:scene3d>
            <a:camera prst="orthographicFront">
              <a:rot lat="0" lon="0" rev="5400000"/>
            </a:camera>
            <a:lightRig rig="threePt" dir="t"/>
          </a:scene3d>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88D8D1-915C-4D32-9294-9A48F621460C}" type="slidenum">
              <a:rPr lang="en-US" smtClean="0"/>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1800" y="1562100"/>
            <a:ext cx="4038600" cy="807720"/>
          </a:xfrm>
          <a:prstGeom prst="rect">
            <a:avLst/>
          </a:prstGeom>
          <a:scene3d>
            <a:camera prst="orthographicFront">
              <a:rot lat="0" lon="0" rev="5400000"/>
            </a:camera>
            <a:lightRig rig="threePt" dir="t"/>
          </a:scene3d>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88D8D1-915C-4D32-9294-9A48F621460C}"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CBCDA-C2F5-459A-B4C3-FA6C34A4A238}" type="datetimeFigureOut">
              <a:rPr lang="en-US" smtClean="0"/>
              <a:pPr/>
              <a:t>10/18/2010</a:t>
            </a:fld>
            <a:endParaRPr lang="en-US" dirty="0"/>
          </a:p>
        </p:txBody>
      </p:sp>
      <p:sp>
        <p:nvSpPr>
          <p:cNvPr id="9" name="Slide Number Placeholder 8"/>
          <p:cNvSpPr>
            <a:spLocks noGrp="1"/>
          </p:cNvSpPr>
          <p:nvPr>
            <p:ph type="sldNum" sz="quarter" idx="11"/>
          </p:nvPr>
        </p:nvSpPr>
        <p:spPr/>
        <p:txBody>
          <a:bodyPr/>
          <a:lstStyle/>
          <a:p>
            <a:fld id="{2388D8D1-915C-4D32-9294-9A48F621460C}"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1800" y="1562100"/>
            <a:ext cx="4038600" cy="807720"/>
          </a:xfrm>
          <a:prstGeom prst="rect">
            <a:avLst/>
          </a:prstGeom>
          <a:scene3d>
            <a:camera prst="orthographicFront">
              <a:rot lat="0" lon="0" rev="5400000"/>
            </a:camera>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388D8D1-915C-4D32-9294-9A48F621460C}"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CBCDA-C2F5-459A-B4C3-FA6C34A4A238}" type="datetimeFigureOut">
              <a:rPr lang="en-US" smtClean="0"/>
              <a:pPr/>
              <a:t>10/18/2010</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gif"/><Relationship Id="rId7"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jpe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24.png"/><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a:t>
            </a:r>
            <a:endParaRPr lang="en-US" dirty="0"/>
          </a:p>
        </p:txBody>
      </p:sp>
      <p:sp>
        <p:nvSpPr>
          <p:cNvPr id="3" name="Subtitle 2"/>
          <p:cNvSpPr>
            <a:spLocks noGrp="1"/>
          </p:cNvSpPr>
          <p:nvPr>
            <p:ph type="subTitle" idx="1"/>
          </p:nvPr>
        </p:nvSpPr>
        <p:spPr/>
        <p:txBody>
          <a:bodyPr/>
          <a:lstStyle/>
          <a:p>
            <a:r>
              <a:rPr lang="en-US" dirty="0" smtClean="0"/>
              <a:t>An In-Depth Discussion</a:t>
            </a:r>
            <a:endParaRPr lang="en-US" dirty="0"/>
          </a:p>
        </p:txBody>
      </p:sp>
    </p:spTree>
    <p:extLst>
      <p:ext uri="{BB962C8B-B14F-4D97-AF65-F5344CB8AC3E}">
        <p14:creationId xmlns:p14="http://schemas.microsoft.com/office/powerpoint/2010/main" val="38139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2297113" y="4886325"/>
            <a:ext cx="71437"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3" name="Rectangle 62"/>
          <p:cNvSpPr/>
          <p:nvPr/>
        </p:nvSpPr>
        <p:spPr>
          <a:xfrm>
            <a:off x="2438400" y="4267200"/>
            <a:ext cx="69850" cy="107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Rectangle 63"/>
          <p:cNvSpPr/>
          <p:nvPr/>
        </p:nvSpPr>
        <p:spPr>
          <a:xfrm>
            <a:off x="2593975" y="4038600"/>
            <a:ext cx="73025" cy="1292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Rectangle 68"/>
          <p:cNvSpPr/>
          <p:nvPr/>
        </p:nvSpPr>
        <p:spPr>
          <a:xfrm>
            <a:off x="2733675" y="4114800"/>
            <a:ext cx="71438" cy="1228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0" name="Rectangle 69"/>
          <p:cNvSpPr/>
          <p:nvPr/>
        </p:nvSpPr>
        <p:spPr>
          <a:xfrm>
            <a:off x="2874963" y="4276725"/>
            <a:ext cx="71437"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 name="Rectangle 70"/>
          <p:cNvSpPr/>
          <p:nvPr/>
        </p:nvSpPr>
        <p:spPr>
          <a:xfrm>
            <a:off x="3030538" y="4495800"/>
            <a:ext cx="73025" cy="844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2" name="Rectangle 71"/>
          <p:cNvSpPr/>
          <p:nvPr/>
        </p:nvSpPr>
        <p:spPr>
          <a:xfrm>
            <a:off x="3173413" y="4714875"/>
            <a:ext cx="71437" cy="60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3" name="Rectangle 72"/>
          <p:cNvSpPr/>
          <p:nvPr/>
        </p:nvSpPr>
        <p:spPr>
          <a:xfrm>
            <a:off x="3314700" y="4684713"/>
            <a:ext cx="71438"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4" name="Rectangle 73"/>
          <p:cNvSpPr/>
          <p:nvPr/>
        </p:nvSpPr>
        <p:spPr>
          <a:xfrm>
            <a:off x="3470275" y="3887788"/>
            <a:ext cx="73025" cy="1430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 name="Rectangle 74"/>
          <p:cNvSpPr/>
          <p:nvPr/>
        </p:nvSpPr>
        <p:spPr>
          <a:xfrm>
            <a:off x="3609975" y="3581400"/>
            <a:ext cx="71438" cy="1747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6" name="Rectangle 75"/>
          <p:cNvSpPr/>
          <p:nvPr/>
        </p:nvSpPr>
        <p:spPr>
          <a:xfrm>
            <a:off x="3751263" y="3763963"/>
            <a:ext cx="71437" cy="157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7" name="Rectangle 76"/>
          <p:cNvSpPr/>
          <p:nvPr/>
        </p:nvSpPr>
        <p:spPr>
          <a:xfrm>
            <a:off x="3908425" y="4038600"/>
            <a:ext cx="71438" cy="1289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8" name="Rectangle 77"/>
          <p:cNvSpPr/>
          <p:nvPr/>
        </p:nvSpPr>
        <p:spPr>
          <a:xfrm>
            <a:off x="4051300" y="4343400"/>
            <a:ext cx="6985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9" name="Rectangle 78"/>
          <p:cNvSpPr/>
          <p:nvPr/>
        </p:nvSpPr>
        <p:spPr>
          <a:xfrm>
            <a:off x="4192588" y="4551363"/>
            <a:ext cx="69850"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Rectangle 79"/>
          <p:cNvSpPr/>
          <p:nvPr/>
        </p:nvSpPr>
        <p:spPr>
          <a:xfrm>
            <a:off x="4348163" y="4456113"/>
            <a:ext cx="730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Rectangle 80"/>
          <p:cNvSpPr/>
          <p:nvPr/>
        </p:nvSpPr>
        <p:spPr>
          <a:xfrm>
            <a:off x="4487863" y="3581400"/>
            <a:ext cx="71437" cy="174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Rectangle 81"/>
          <p:cNvSpPr/>
          <p:nvPr/>
        </p:nvSpPr>
        <p:spPr>
          <a:xfrm>
            <a:off x="4629150" y="2590800"/>
            <a:ext cx="69850" cy="2752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Rectangle 82"/>
          <p:cNvSpPr/>
          <p:nvPr/>
        </p:nvSpPr>
        <p:spPr>
          <a:xfrm>
            <a:off x="4784725" y="2466975"/>
            <a:ext cx="73025" cy="2874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Rectangle 83"/>
          <p:cNvSpPr/>
          <p:nvPr/>
        </p:nvSpPr>
        <p:spPr>
          <a:xfrm>
            <a:off x="4927600" y="2667000"/>
            <a:ext cx="71438" cy="265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Rectangle 84"/>
          <p:cNvSpPr/>
          <p:nvPr/>
        </p:nvSpPr>
        <p:spPr>
          <a:xfrm>
            <a:off x="5068888" y="2895600"/>
            <a:ext cx="69850" cy="2432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a:off x="5224463" y="3200400"/>
            <a:ext cx="73025" cy="2117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7" name="Rectangle 86"/>
          <p:cNvSpPr/>
          <p:nvPr/>
        </p:nvSpPr>
        <p:spPr>
          <a:xfrm>
            <a:off x="5364163" y="3505200"/>
            <a:ext cx="71437" cy="182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Rectangle 87"/>
          <p:cNvSpPr/>
          <p:nvPr/>
        </p:nvSpPr>
        <p:spPr>
          <a:xfrm>
            <a:off x="5505450" y="3765550"/>
            <a:ext cx="71438" cy="157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Rectangle 88"/>
          <p:cNvSpPr/>
          <p:nvPr/>
        </p:nvSpPr>
        <p:spPr>
          <a:xfrm>
            <a:off x="5661025" y="3962400"/>
            <a:ext cx="73025" cy="136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14" name="Title 1"/>
          <p:cNvSpPr>
            <a:spLocks noGrp="1"/>
          </p:cNvSpPr>
          <p:nvPr>
            <p:ph type="title"/>
          </p:nvPr>
        </p:nvSpPr>
        <p:spPr/>
        <p:txBody>
          <a:bodyPr/>
          <a:lstStyle/>
          <a:p>
            <a:r>
              <a:rPr lang="en-US" dirty="0" smtClean="0"/>
              <a:t>Utility Infrastructure Model</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12316" name="TextBox 5"/>
          <p:cNvSpPr txBox="1">
            <a:spLocks noChangeArrowheads="1"/>
          </p:cNvSpPr>
          <p:nvPr/>
        </p:nvSpPr>
        <p:spPr bwMode="auto">
          <a:xfrm>
            <a:off x="6096000" y="3962400"/>
            <a:ext cx="1600200" cy="923925"/>
          </a:xfrm>
          <a:prstGeom prst="rect">
            <a:avLst/>
          </a:prstGeom>
          <a:noFill/>
          <a:ln w="9525">
            <a:noFill/>
            <a:miter lim="800000"/>
            <a:headEnd/>
            <a:tailEnd/>
          </a:ln>
        </p:spPr>
        <p:txBody>
          <a:bodyPr>
            <a:spAutoFit/>
          </a:bodyPr>
          <a:lstStyle/>
          <a:p>
            <a:r>
              <a:rPr lang="en-US" dirty="0">
                <a:latin typeface="Calibri" pitchFamily="34" charset="0"/>
              </a:rPr>
              <a:t>Actual Infrastructure Demand</a:t>
            </a:r>
          </a:p>
        </p:txBody>
      </p:sp>
      <p:sp>
        <p:nvSpPr>
          <p:cNvPr id="5" name="Freeform 4"/>
          <p:cNvSpPr/>
          <p:nvPr/>
        </p:nvSpPr>
        <p:spPr>
          <a:xfrm>
            <a:off x="2297113" y="2466975"/>
            <a:ext cx="3575050" cy="2595563"/>
          </a:xfrm>
          <a:custGeom>
            <a:avLst/>
            <a:gdLst>
              <a:gd name="connsiteX0" fmla="*/ 0 w 3202824"/>
              <a:gd name="connsiteY0" fmla="*/ 2594921 h 2594921"/>
              <a:gd name="connsiteX1" fmla="*/ 347623 w 3202824"/>
              <a:gd name="connsiteY1" fmla="*/ 1582279 h 2594921"/>
              <a:gd name="connsiteX2" fmla="*/ 1027755 w 3202824"/>
              <a:gd name="connsiteY2" fmla="*/ 2277526 h 2594921"/>
              <a:gd name="connsiteX3" fmla="*/ 1299808 w 3202824"/>
              <a:gd name="connsiteY3" fmla="*/ 1136415 h 2594921"/>
              <a:gd name="connsiteX4" fmla="*/ 2070624 w 3202824"/>
              <a:gd name="connsiteY4" fmla="*/ 2073486 h 2594921"/>
              <a:gd name="connsiteX5" fmla="*/ 2418247 w 3202824"/>
              <a:gd name="connsiteY5" fmla="*/ 17975 h 2594921"/>
              <a:gd name="connsiteX6" fmla="*/ 3136165 w 3202824"/>
              <a:gd name="connsiteY6" fmla="*/ 1068402 h 2594921"/>
              <a:gd name="connsiteX7" fmla="*/ 3128608 w 3202824"/>
              <a:gd name="connsiteY7" fmla="*/ 1000388 h 2594921"/>
              <a:gd name="connsiteX0" fmla="*/ 0 w 3323852"/>
              <a:gd name="connsiteY0" fmla="*/ 2595582 h 2595582"/>
              <a:gd name="connsiteX1" fmla="*/ 347623 w 3323852"/>
              <a:gd name="connsiteY1" fmla="*/ 1582940 h 2595582"/>
              <a:gd name="connsiteX2" fmla="*/ 1027755 w 3323852"/>
              <a:gd name="connsiteY2" fmla="*/ 2278187 h 2595582"/>
              <a:gd name="connsiteX3" fmla="*/ 1299808 w 3323852"/>
              <a:gd name="connsiteY3" fmla="*/ 1137076 h 2595582"/>
              <a:gd name="connsiteX4" fmla="*/ 2070624 w 3323852"/>
              <a:gd name="connsiteY4" fmla="*/ 2074147 h 2595582"/>
              <a:gd name="connsiteX5" fmla="*/ 2418247 w 3323852"/>
              <a:gd name="connsiteY5" fmla="*/ 18636 h 2595582"/>
              <a:gd name="connsiteX6" fmla="*/ 3136165 w 3323852"/>
              <a:gd name="connsiteY6" fmla="*/ 1069063 h 2595582"/>
              <a:gd name="connsiteX7" fmla="*/ 3302419 w 3323852"/>
              <a:gd name="connsiteY7" fmla="*/ 1257988 h 2595582"/>
              <a:gd name="connsiteX0" fmla="*/ 0 w 3575392"/>
              <a:gd name="connsiteY0" fmla="*/ 2596960 h 2596960"/>
              <a:gd name="connsiteX1" fmla="*/ 347623 w 3575392"/>
              <a:gd name="connsiteY1" fmla="*/ 1584318 h 2596960"/>
              <a:gd name="connsiteX2" fmla="*/ 1027755 w 3575392"/>
              <a:gd name="connsiteY2" fmla="*/ 2279565 h 2596960"/>
              <a:gd name="connsiteX3" fmla="*/ 1299808 w 3575392"/>
              <a:gd name="connsiteY3" fmla="*/ 1138454 h 2596960"/>
              <a:gd name="connsiteX4" fmla="*/ 2070624 w 3575392"/>
              <a:gd name="connsiteY4" fmla="*/ 2075525 h 2596960"/>
              <a:gd name="connsiteX5" fmla="*/ 2418247 w 3575392"/>
              <a:gd name="connsiteY5" fmla="*/ 20014 h 2596960"/>
              <a:gd name="connsiteX6" fmla="*/ 3136165 w 3575392"/>
              <a:gd name="connsiteY6" fmla="*/ 1070441 h 2596960"/>
              <a:gd name="connsiteX7" fmla="*/ 3566915 w 3575392"/>
              <a:gd name="connsiteY7" fmla="*/ 1743016 h 259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5392" h="2596960">
                <a:moveTo>
                  <a:pt x="0" y="2596960"/>
                </a:moveTo>
                <a:cubicBezTo>
                  <a:pt x="88165" y="2117088"/>
                  <a:pt x="176330" y="1637217"/>
                  <a:pt x="347623" y="1584318"/>
                </a:cubicBezTo>
                <a:cubicBezTo>
                  <a:pt x="518916" y="1531419"/>
                  <a:pt x="869058" y="2353876"/>
                  <a:pt x="1027755" y="2279565"/>
                </a:cubicBezTo>
                <a:cubicBezTo>
                  <a:pt x="1186452" y="2205254"/>
                  <a:pt x="1125997" y="1172461"/>
                  <a:pt x="1299808" y="1138454"/>
                </a:cubicBezTo>
                <a:cubicBezTo>
                  <a:pt x="1473619" y="1104447"/>
                  <a:pt x="1884218" y="2261932"/>
                  <a:pt x="2070624" y="2075525"/>
                </a:cubicBezTo>
                <a:cubicBezTo>
                  <a:pt x="2257030" y="1889118"/>
                  <a:pt x="2240657" y="187528"/>
                  <a:pt x="2418247" y="20014"/>
                </a:cubicBezTo>
                <a:cubicBezTo>
                  <a:pt x="2595837" y="-147500"/>
                  <a:pt x="2944720" y="783274"/>
                  <a:pt x="3136165" y="1070441"/>
                </a:cubicBezTo>
                <a:cubicBezTo>
                  <a:pt x="3327610" y="1357608"/>
                  <a:pt x="3629890" y="1858890"/>
                  <a:pt x="3566915" y="1743016"/>
                </a:cubicBezTo>
              </a:path>
            </a:pathLst>
          </a:custGeom>
          <a:ln>
            <a:tailEnd type="triangle"/>
          </a:ln>
        </p:spPr>
        <p:style>
          <a:lnRef idx="2">
            <a:schemeClr val="accent2"/>
          </a:lnRef>
          <a:fillRef idx="0">
            <a:schemeClr val="accent2"/>
          </a:fillRef>
          <a:effectRef idx="1">
            <a:schemeClr val="accent2"/>
          </a:effectRef>
          <a:fontRef idx="minor">
            <a:schemeClr val="tx1"/>
          </a:fontRef>
        </p:style>
        <p:txBody>
          <a:bodyPr anchor="ctr"/>
          <a:lstStyle/>
          <a:p>
            <a:pPr algn="ctr" fontAlgn="auto">
              <a:spcBef>
                <a:spcPts val="0"/>
              </a:spcBef>
              <a:spcAft>
                <a:spcPts val="0"/>
              </a:spcAft>
              <a:defRPr/>
            </a:pPr>
            <a:endParaRPr lang="en-US" dirty="0"/>
          </a:p>
        </p:txBody>
      </p:sp>
      <p:sp>
        <p:nvSpPr>
          <p:cNvPr id="12318" name="TextBox 89"/>
          <p:cNvSpPr txBox="1">
            <a:spLocks noChangeArrowheads="1"/>
          </p:cNvSpPr>
          <p:nvPr/>
        </p:nvSpPr>
        <p:spPr bwMode="auto">
          <a:xfrm>
            <a:off x="4135438" y="5410200"/>
            <a:ext cx="649287" cy="369888"/>
          </a:xfrm>
          <a:prstGeom prst="rect">
            <a:avLst/>
          </a:prstGeom>
          <a:noFill/>
          <a:ln w="9525">
            <a:noFill/>
            <a:miter lim="800000"/>
            <a:headEnd/>
            <a:tailEnd/>
          </a:ln>
        </p:spPr>
        <p:txBody>
          <a:bodyPr wrap="none">
            <a:spAutoFit/>
          </a:bodyPr>
          <a:lstStyle/>
          <a:p>
            <a:r>
              <a:rPr lang="en-US" dirty="0">
                <a:latin typeface="Calibri" pitchFamily="34" charset="0"/>
              </a:rPr>
              <a:t>Time</a:t>
            </a:r>
          </a:p>
        </p:txBody>
      </p:sp>
      <p:sp>
        <p:nvSpPr>
          <p:cNvPr id="12319" name="TextBox 90"/>
          <p:cNvSpPr txBox="1">
            <a:spLocks noChangeArrowheads="1"/>
          </p:cNvSpPr>
          <p:nvPr/>
        </p:nvSpPr>
        <p:spPr bwMode="auto">
          <a:xfrm>
            <a:off x="1447800" y="3298825"/>
            <a:ext cx="831850" cy="369888"/>
          </a:xfrm>
          <a:prstGeom prst="rect">
            <a:avLst/>
          </a:prstGeom>
          <a:noFill/>
          <a:ln w="9525">
            <a:noFill/>
            <a:miter lim="800000"/>
            <a:headEnd/>
            <a:tailEnd/>
          </a:ln>
        </p:spPr>
        <p:txBody>
          <a:bodyPr wrap="none">
            <a:spAutoFit/>
          </a:bodyPr>
          <a:lstStyle/>
          <a:p>
            <a:r>
              <a:rPr lang="en-US" dirty="0">
                <a:latin typeface="Calibri" pitchFamily="34" charset="0"/>
              </a:rPr>
              <a:t>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3000"/>
                                        <p:tgtEl>
                                          <p:spTgt spid="6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3000"/>
                                        <p:tgtEl>
                                          <p:spTgt spid="6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wipe(down)">
                                      <p:cBhvr>
                                        <p:cTn id="13" dur="3000"/>
                                        <p:tgtEl>
                                          <p:spTgt spid="6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3000"/>
                                        <p:tgtEl>
                                          <p:spTgt spid="6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down)">
                                      <p:cBhvr>
                                        <p:cTn id="19" dur="3000"/>
                                        <p:tgtEl>
                                          <p:spTgt spid="7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down)">
                                      <p:cBhvr>
                                        <p:cTn id="22" dur="3000"/>
                                        <p:tgtEl>
                                          <p:spTgt spid="7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down)">
                                      <p:cBhvr>
                                        <p:cTn id="25" dur="3000"/>
                                        <p:tgtEl>
                                          <p:spTgt spid="7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3000"/>
                                        <p:tgtEl>
                                          <p:spTgt spid="7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wipe(down)">
                                      <p:cBhvr>
                                        <p:cTn id="31" dur="3000"/>
                                        <p:tgtEl>
                                          <p:spTgt spid="7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wipe(down)">
                                      <p:cBhvr>
                                        <p:cTn id="34" dur="3000"/>
                                        <p:tgtEl>
                                          <p:spTgt spid="7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down)">
                                      <p:cBhvr>
                                        <p:cTn id="37" dur="3000"/>
                                        <p:tgtEl>
                                          <p:spTgt spid="7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down)">
                                      <p:cBhvr>
                                        <p:cTn id="40" dur="3000"/>
                                        <p:tgtEl>
                                          <p:spTgt spid="7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down)">
                                      <p:cBhvr>
                                        <p:cTn id="43" dur="3000"/>
                                        <p:tgtEl>
                                          <p:spTgt spid="7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down)">
                                      <p:cBhvr>
                                        <p:cTn id="46" dur="3000"/>
                                        <p:tgtEl>
                                          <p:spTgt spid="7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wipe(down)">
                                      <p:cBhvr>
                                        <p:cTn id="49" dur="3000"/>
                                        <p:tgtEl>
                                          <p:spTgt spid="8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wipe(down)">
                                      <p:cBhvr>
                                        <p:cTn id="52" dur="3000"/>
                                        <p:tgtEl>
                                          <p:spTgt spid="8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wipe(down)">
                                      <p:cBhvr>
                                        <p:cTn id="55" dur="3000"/>
                                        <p:tgtEl>
                                          <p:spTgt spid="8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wipe(down)">
                                      <p:cBhvr>
                                        <p:cTn id="58" dur="3000"/>
                                        <p:tgtEl>
                                          <p:spTgt spid="8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wipe(down)">
                                      <p:cBhvr>
                                        <p:cTn id="61" dur="3000"/>
                                        <p:tgtEl>
                                          <p:spTgt spid="8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wipe(down)">
                                      <p:cBhvr>
                                        <p:cTn id="64" dur="3000"/>
                                        <p:tgtEl>
                                          <p:spTgt spid="8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down)">
                                      <p:cBhvr>
                                        <p:cTn id="67" dur="3000"/>
                                        <p:tgtEl>
                                          <p:spTgt spid="8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down)">
                                      <p:cBhvr>
                                        <p:cTn id="70" dur="3000"/>
                                        <p:tgtEl>
                                          <p:spTgt spid="8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wipe(down)">
                                      <p:cBhvr>
                                        <p:cTn id="73" dur="3000"/>
                                        <p:tgtEl>
                                          <p:spTgt spid="8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wipe(down)">
                                      <p:cBhvr>
                                        <p:cTn id="76" dur="3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Flavors?</a:t>
            </a:r>
            <a:endParaRPr lang="en-US" dirty="0"/>
          </a:p>
        </p:txBody>
      </p:sp>
      <p:sp>
        <p:nvSpPr>
          <p:cNvPr id="3" name="Content Placeholder 2"/>
          <p:cNvSpPr>
            <a:spLocks noGrp="1"/>
          </p:cNvSpPr>
          <p:nvPr>
            <p:ph idx="1"/>
          </p:nvPr>
        </p:nvSpPr>
        <p:spPr>
          <a:xfrm>
            <a:off x="457200" y="2133600"/>
            <a:ext cx="7620000" cy="4267200"/>
          </a:xfrm>
        </p:spPr>
        <p:txBody>
          <a:bodyPr/>
          <a:lstStyle/>
          <a:p>
            <a:r>
              <a:rPr lang="en-US" sz="3200" dirty="0" smtClean="0"/>
              <a:t>SaaS – Software as a Service</a:t>
            </a:r>
            <a:endParaRPr lang="en-US" sz="3000" dirty="0" smtClean="0"/>
          </a:p>
          <a:p>
            <a:r>
              <a:rPr lang="en-US" sz="3200" dirty="0" smtClean="0"/>
              <a:t>IaaS – Infrastructure as a Service</a:t>
            </a:r>
          </a:p>
          <a:p>
            <a:r>
              <a:rPr lang="en-US" sz="3200" dirty="0" smtClean="0"/>
              <a:t>PaaS – Platform as a Service</a:t>
            </a:r>
          </a:p>
          <a:p>
            <a:r>
              <a:rPr lang="en-US" sz="3200" dirty="0" smtClean="0"/>
              <a:t>DaaS – Desktop as  a Service</a:t>
            </a:r>
          </a:p>
          <a:p>
            <a:endParaRPr lang="en-US" sz="3200" dirty="0" smtClean="0"/>
          </a:p>
          <a:p>
            <a:endParaRPr lang="en-US" dirty="0"/>
          </a:p>
        </p:txBody>
      </p:sp>
    </p:spTree>
    <p:extLst>
      <p:ext uri="{BB962C8B-B14F-4D97-AF65-F5344CB8AC3E}">
        <p14:creationId xmlns:p14="http://schemas.microsoft.com/office/powerpoint/2010/main" val="844652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Software as a Service? (SaaS)</a:t>
            </a:r>
            <a:endParaRPr lang="en-US" sz="4000" dirty="0"/>
          </a:p>
        </p:txBody>
      </p:sp>
      <p:sp>
        <p:nvSpPr>
          <p:cNvPr id="3" name="Content Placeholder 2"/>
          <p:cNvSpPr>
            <a:spLocks noGrp="1"/>
          </p:cNvSpPr>
          <p:nvPr>
            <p:ph idx="1"/>
          </p:nvPr>
        </p:nvSpPr>
        <p:spPr>
          <a:xfrm>
            <a:off x="457200" y="2133600"/>
            <a:ext cx="7620000" cy="4267200"/>
          </a:xfrm>
        </p:spPr>
        <p:txBody>
          <a:bodyPr/>
          <a:lstStyle/>
          <a:p>
            <a:r>
              <a:rPr lang="en-US" sz="3200" dirty="0" smtClean="0"/>
              <a:t>SaaS is a software delivery methodology that provides  licensed multi-tenant access to software and its functions remotely as a Web-based service. </a:t>
            </a:r>
            <a:br>
              <a:rPr lang="en-US" sz="3200" dirty="0" smtClean="0"/>
            </a:br>
            <a:endParaRPr lang="en-US" sz="3200" dirty="0" smtClean="0"/>
          </a:p>
          <a:p>
            <a:pPr lvl="1"/>
            <a:r>
              <a:rPr lang="en-US" sz="3000" dirty="0" smtClean="0"/>
              <a:t>Usually billed based on usage</a:t>
            </a:r>
          </a:p>
          <a:p>
            <a:pPr lvl="1"/>
            <a:r>
              <a:rPr lang="en-US" sz="3000" dirty="0" smtClean="0"/>
              <a:t>Usually multi tenant environment</a:t>
            </a:r>
          </a:p>
          <a:p>
            <a:pPr lvl="1"/>
            <a:r>
              <a:rPr lang="en-US" sz="3000" dirty="0" smtClean="0"/>
              <a:t>Highly scalable architecture</a:t>
            </a:r>
          </a:p>
          <a:p>
            <a:pPr lvl="1"/>
            <a:endParaRPr lang="en-US" sz="3000" dirty="0" smtClean="0"/>
          </a:p>
        </p:txBody>
      </p:sp>
    </p:spTree>
    <p:extLst>
      <p:ext uri="{BB962C8B-B14F-4D97-AF65-F5344CB8AC3E}">
        <p14:creationId xmlns:p14="http://schemas.microsoft.com/office/powerpoint/2010/main" val="844652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SaaS is not ASP 2.0</a:t>
            </a:r>
            <a:endParaRPr lang="en-US" sz="4000" dirty="0"/>
          </a:p>
        </p:txBody>
      </p:sp>
      <p:sp>
        <p:nvSpPr>
          <p:cNvPr id="3" name="Content Placeholder 2"/>
          <p:cNvSpPr>
            <a:spLocks noGrp="1"/>
          </p:cNvSpPr>
          <p:nvPr>
            <p:ph idx="1"/>
          </p:nvPr>
        </p:nvSpPr>
        <p:spPr>
          <a:xfrm>
            <a:off x="457200" y="2133600"/>
            <a:ext cx="7620000" cy="4267200"/>
          </a:xfrm>
        </p:spPr>
        <p:txBody>
          <a:bodyPr>
            <a:normAutofit fontScale="92500" lnSpcReduction="20000"/>
          </a:bodyPr>
          <a:lstStyle/>
          <a:p>
            <a:pPr lvl="1"/>
            <a:r>
              <a:rPr lang="en-US" sz="2800" dirty="0" smtClean="0"/>
              <a:t>The ASP model concentrated on providing an organization with the ability to move certain application processing duties to leased third-party managed servers. </a:t>
            </a:r>
          </a:p>
          <a:p>
            <a:pPr lvl="1"/>
            <a:r>
              <a:rPr lang="en-US" sz="2800" dirty="0" smtClean="0"/>
              <a:t>ASPs were not necessarily concerned about providing shared services to multiple tenants, but rather hosting a dedicated application on behalf of the customer. </a:t>
            </a:r>
          </a:p>
          <a:p>
            <a:pPr lvl="1"/>
            <a:r>
              <a:rPr lang="en-US" sz="2800" dirty="0" smtClean="0"/>
              <a:t>Most ASPs did not possess the required amount of application and business  knowledge regarding the applications they were running.</a:t>
            </a:r>
            <a:r>
              <a:rPr lang="en-US" sz="3000" dirty="0" smtClean="0"/>
              <a:t/>
            </a:r>
            <a:br>
              <a:rPr lang="en-US" sz="3000" dirty="0" smtClean="0"/>
            </a:br>
            <a:endParaRPr lang="en-US" sz="3000" dirty="0" smtClean="0"/>
          </a:p>
        </p:txBody>
      </p:sp>
    </p:spTree>
    <p:extLst>
      <p:ext uri="{BB962C8B-B14F-4D97-AF65-F5344CB8AC3E}">
        <p14:creationId xmlns:p14="http://schemas.microsoft.com/office/powerpoint/2010/main" val="844652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SaaS Examples</a:t>
            </a:r>
            <a:endParaRPr lang="en-US" dirty="0"/>
          </a:p>
        </p:txBody>
      </p:sp>
      <p:pic>
        <p:nvPicPr>
          <p:cNvPr id="2050" name="Picture 2" descr="http://t0.gstatic.com/images?q=tbn:ANd9GcTliclbzYOB1lvqjEnm9WBaDejVwS42psNRbLzsZeF4_sW6hv0&amp;t=1&amp;usg=__cZB_3rGzg8xvJPYY4tc82NblvWI="/>
          <p:cNvPicPr>
            <a:picLocks noChangeAspect="1" noChangeArrowheads="1"/>
          </p:cNvPicPr>
          <p:nvPr/>
        </p:nvPicPr>
        <p:blipFill>
          <a:blip r:embed="rId3" cstate="print"/>
          <a:srcRect/>
          <a:stretch>
            <a:fillRect/>
          </a:stretch>
        </p:blipFill>
        <p:spPr bwMode="auto">
          <a:xfrm>
            <a:off x="914400" y="1447800"/>
            <a:ext cx="2466975" cy="1847851"/>
          </a:xfrm>
          <a:prstGeom prst="rect">
            <a:avLst/>
          </a:prstGeom>
          <a:noFill/>
        </p:spPr>
      </p:pic>
      <p:pic>
        <p:nvPicPr>
          <p:cNvPr id="2052" name="Picture 4" descr="http://www.techworld.com/cmsdata/news/3240189/Google%20Apps.jpg"/>
          <p:cNvPicPr>
            <a:picLocks noChangeAspect="1" noChangeArrowheads="1"/>
          </p:cNvPicPr>
          <p:nvPr/>
        </p:nvPicPr>
        <p:blipFill>
          <a:blip r:embed="rId4" cstate="print"/>
          <a:srcRect/>
          <a:stretch>
            <a:fillRect/>
          </a:stretch>
        </p:blipFill>
        <p:spPr bwMode="auto">
          <a:xfrm>
            <a:off x="762000" y="3200400"/>
            <a:ext cx="2514600" cy="1874824"/>
          </a:xfrm>
          <a:prstGeom prst="rect">
            <a:avLst/>
          </a:prstGeom>
          <a:noFill/>
        </p:spPr>
      </p:pic>
      <p:pic>
        <p:nvPicPr>
          <p:cNvPr id="2054" name="Picture 6" descr="http://t2.gstatic.com/images?q=tbn:ANd9GcQqbJmSmTD3o9k__9ttyqvyj95bzDyDyeID_4oOwwMpvpKDLwM&amp;t=1&amp;usg=__0199aaMna2MUAhEr1vbyxNnQI9w="/>
          <p:cNvPicPr>
            <a:picLocks noChangeAspect="1" noChangeArrowheads="1"/>
          </p:cNvPicPr>
          <p:nvPr/>
        </p:nvPicPr>
        <p:blipFill>
          <a:blip r:embed="rId5" cstate="print"/>
          <a:srcRect/>
          <a:stretch>
            <a:fillRect/>
          </a:stretch>
        </p:blipFill>
        <p:spPr bwMode="auto">
          <a:xfrm>
            <a:off x="381000" y="5181600"/>
            <a:ext cx="3248025" cy="1409700"/>
          </a:xfrm>
          <a:prstGeom prst="rect">
            <a:avLst/>
          </a:prstGeom>
          <a:noFill/>
        </p:spPr>
      </p:pic>
      <p:pic>
        <p:nvPicPr>
          <p:cNvPr id="24578" name="Picture 2" descr="http://www.mindfiresolutions.com/images/netsuite.jpg"/>
          <p:cNvPicPr>
            <a:picLocks noChangeAspect="1" noChangeArrowheads="1"/>
          </p:cNvPicPr>
          <p:nvPr/>
        </p:nvPicPr>
        <p:blipFill>
          <a:blip r:embed="rId6" cstate="print"/>
          <a:srcRect/>
          <a:stretch>
            <a:fillRect/>
          </a:stretch>
        </p:blipFill>
        <p:spPr bwMode="auto">
          <a:xfrm>
            <a:off x="5029200" y="1828800"/>
            <a:ext cx="2667000" cy="1086803"/>
          </a:xfrm>
          <a:prstGeom prst="rect">
            <a:avLst/>
          </a:prstGeom>
          <a:noFill/>
        </p:spPr>
      </p:pic>
      <p:pic>
        <p:nvPicPr>
          <p:cNvPr id="8" name="Picture 2"/>
          <p:cNvPicPr>
            <a:picLocks noChangeAspect="1" noChangeArrowheads="1"/>
          </p:cNvPicPr>
          <p:nvPr/>
        </p:nvPicPr>
        <p:blipFill>
          <a:blip r:embed="rId7" cstate="print"/>
          <a:srcRect/>
          <a:stretch>
            <a:fillRect/>
          </a:stretch>
        </p:blipFill>
        <p:spPr bwMode="auto">
          <a:xfrm>
            <a:off x="5562600" y="5334000"/>
            <a:ext cx="1362075" cy="514350"/>
          </a:xfrm>
          <a:prstGeom prst="rect">
            <a:avLst/>
          </a:prstGeom>
          <a:noFill/>
          <a:ln w="9525">
            <a:noFill/>
            <a:miter lim="800000"/>
            <a:headEnd/>
            <a:tailEnd/>
          </a:ln>
        </p:spPr>
      </p:pic>
      <p:pic>
        <p:nvPicPr>
          <p:cNvPr id="36866" name="Picture 2" descr="http://t0.gstatic.com/images?q=tbn:ANd9GcTzkF-qqiIbINVzvZEYMevQhwiXvWzPOgQVNzEbDxfM-2jwvZg&amp;t=1&amp;usg=__siwPRYn1rB_U51TBD1ogvdsj2Rw="/>
          <p:cNvPicPr>
            <a:picLocks noChangeAspect="1" noChangeArrowheads="1"/>
          </p:cNvPicPr>
          <p:nvPr/>
        </p:nvPicPr>
        <p:blipFill>
          <a:blip r:embed="rId8" cstate="print"/>
          <a:srcRect/>
          <a:stretch>
            <a:fillRect/>
          </a:stretch>
        </p:blipFill>
        <p:spPr bwMode="auto">
          <a:xfrm>
            <a:off x="5181600" y="3352800"/>
            <a:ext cx="2130425" cy="867951"/>
          </a:xfrm>
          <a:prstGeom prst="rect">
            <a:avLst/>
          </a:prstGeom>
          <a:noFill/>
        </p:spPr>
      </p:pic>
    </p:spTree>
    <p:extLst>
      <p:ext uri="{BB962C8B-B14F-4D97-AF65-F5344CB8AC3E}">
        <p14:creationId xmlns:p14="http://schemas.microsoft.com/office/powerpoint/2010/main" val="844652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 (IaaS)</a:t>
            </a:r>
            <a:endParaRPr lang="en-US" dirty="0"/>
          </a:p>
        </p:txBody>
      </p:sp>
      <p:sp>
        <p:nvSpPr>
          <p:cNvPr id="3" name="Content Placeholder 2"/>
          <p:cNvSpPr>
            <a:spLocks noGrp="1"/>
          </p:cNvSpPr>
          <p:nvPr>
            <p:ph idx="1"/>
          </p:nvPr>
        </p:nvSpPr>
        <p:spPr>
          <a:xfrm>
            <a:off x="457200" y="2133600"/>
            <a:ext cx="7620000" cy="4267200"/>
          </a:xfrm>
        </p:spPr>
        <p:txBody>
          <a:bodyPr>
            <a:normAutofit lnSpcReduction="10000"/>
          </a:bodyPr>
          <a:lstStyle/>
          <a:p>
            <a:r>
              <a:rPr lang="en-US" sz="3200" dirty="0" smtClean="0"/>
              <a:t>IaaS is the delivery of technology infrastructure as an on demand scalable service </a:t>
            </a:r>
            <a:br>
              <a:rPr lang="en-US" sz="3200" dirty="0" smtClean="0"/>
            </a:br>
            <a:endParaRPr lang="en-US" sz="3200" dirty="0" smtClean="0"/>
          </a:p>
          <a:p>
            <a:pPr lvl="1"/>
            <a:r>
              <a:rPr lang="en-US" sz="3000" dirty="0" smtClean="0"/>
              <a:t>Usually billed based on usage</a:t>
            </a:r>
          </a:p>
          <a:p>
            <a:pPr lvl="1"/>
            <a:r>
              <a:rPr lang="en-US" sz="3000" dirty="0" smtClean="0"/>
              <a:t>Usually multi tenant virtualized environment</a:t>
            </a:r>
          </a:p>
          <a:p>
            <a:pPr lvl="1"/>
            <a:r>
              <a:rPr lang="en-US" sz="3000" dirty="0" smtClean="0"/>
              <a:t>Can be coupled with Managed Services for OS and application support</a:t>
            </a:r>
          </a:p>
          <a:p>
            <a:pPr lvl="1"/>
            <a:endParaRPr lang="en-US" sz="3000" dirty="0" smtClean="0"/>
          </a:p>
        </p:txBody>
      </p:sp>
    </p:spTree>
    <p:extLst>
      <p:ext uri="{BB962C8B-B14F-4D97-AF65-F5344CB8AC3E}">
        <p14:creationId xmlns:p14="http://schemas.microsoft.com/office/powerpoint/2010/main" val="844652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IaaS is not Managed Hosting</a:t>
            </a:r>
            <a:endParaRPr lang="en-US" dirty="0"/>
          </a:p>
        </p:txBody>
      </p:sp>
      <p:sp>
        <p:nvSpPr>
          <p:cNvPr id="3" name="Content Placeholder 2"/>
          <p:cNvSpPr>
            <a:spLocks noGrp="1"/>
          </p:cNvSpPr>
          <p:nvPr>
            <p:ph idx="1"/>
          </p:nvPr>
        </p:nvSpPr>
        <p:spPr>
          <a:xfrm>
            <a:off x="457200" y="2133600"/>
            <a:ext cx="7620000" cy="4267200"/>
          </a:xfrm>
        </p:spPr>
        <p:txBody>
          <a:bodyPr>
            <a:normAutofit/>
          </a:bodyPr>
          <a:lstStyle/>
          <a:p>
            <a:r>
              <a:rPr lang="en-US" sz="3200" dirty="0" smtClean="0"/>
              <a:t>Traditional managed hosting is a form of web hosting where a user chooses to lease entire server(s) housed in an off-site data center. </a:t>
            </a:r>
            <a:br>
              <a:rPr lang="en-US" sz="3200" dirty="0" smtClean="0"/>
            </a:br>
            <a:endParaRPr lang="en-US" sz="3200" dirty="0" smtClean="0"/>
          </a:p>
          <a:p>
            <a:pPr lvl="1"/>
            <a:r>
              <a:rPr lang="en-US" sz="3000" dirty="0" smtClean="0"/>
              <a:t>Term based contracts based on projected resource requirements</a:t>
            </a:r>
          </a:p>
        </p:txBody>
      </p:sp>
    </p:spTree>
    <p:extLst>
      <p:ext uri="{BB962C8B-B14F-4D97-AF65-F5344CB8AC3E}">
        <p14:creationId xmlns:p14="http://schemas.microsoft.com/office/powerpoint/2010/main" val="844652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IaaS Examples</a:t>
            </a:r>
            <a:endParaRPr lang="en-US" dirty="0"/>
          </a:p>
        </p:txBody>
      </p:sp>
      <p:pic>
        <p:nvPicPr>
          <p:cNvPr id="52226" name="Picture 2" descr="http://wire.ggl.com/wp/wp-content/uploads/2009/05/blizzard-logo.gif"/>
          <p:cNvPicPr>
            <a:picLocks noChangeAspect="1" noChangeArrowheads="1"/>
          </p:cNvPicPr>
          <p:nvPr/>
        </p:nvPicPr>
        <p:blipFill>
          <a:blip r:embed="rId3" cstate="print"/>
          <a:srcRect/>
          <a:stretch>
            <a:fillRect/>
          </a:stretch>
        </p:blipFill>
        <p:spPr bwMode="auto">
          <a:xfrm>
            <a:off x="1174503" y="4998889"/>
            <a:ext cx="1568697" cy="944712"/>
          </a:xfrm>
          <a:prstGeom prst="rect">
            <a:avLst/>
          </a:prstGeom>
          <a:noFill/>
        </p:spPr>
      </p:pic>
      <p:pic>
        <p:nvPicPr>
          <p:cNvPr id="52234" name="Picture 10" descr="http://fusecapital.com/images/portfolio/logos/opsource.gif"/>
          <p:cNvPicPr>
            <a:picLocks noChangeAspect="1" noChangeArrowheads="1"/>
          </p:cNvPicPr>
          <p:nvPr/>
        </p:nvPicPr>
        <p:blipFill>
          <a:blip r:embed="rId4" cstate="print"/>
          <a:srcRect/>
          <a:stretch>
            <a:fillRect/>
          </a:stretch>
        </p:blipFill>
        <p:spPr bwMode="auto">
          <a:xfrm>
            <a:off x="381000" y="1447800"/>
            <a:ext cx="3200400" cy="1719223"/>
          </a:xfrm>
          <a:prstGeom prst="rect">
            <a:avLst/>
          </a:prstGeom>
          <a:noFill/>
        </p:spPr>
      </p:pic>
      <p:sp>
        <p:nvSpPr>
          <p:cNvPr id="52236" name="AutoShape 12" descr="data:image/jpg;base64,/9j/4AAQSkZJRgABAQAAAQABAAD/2wCEAAkGBhQSERQRERMWFRUWFx8UFBgUGBwdIBocFBQVFhUXFB4eJyYqGBwjJRUXHy8sIycqOCwuGB8yOzItQSc3LDUBCQoKDQsOGQ4PGTUhHiI1NS8yLzU1NTQ2LCwpNS4pNCk1LzU1LCw1Lyw0KS8pLDIsKTUpNjUpNCw0MCwsLCksLP/AABEIACgAoAMBIgACEQEDEQH/xAAbAAACAwEBAQAAAAAAAAAAAAAABAMFBgECB//EADoQAAIBAwIEAggDBgcBAAAAAAECAwAEERIhBQYTMQdRIjJBYXGBkbFyodEUM0JiweFDUlSSotLiI//EABsBAAIDAQEBAAAAAAAAAAAAAAACAQMEBQYH/8QAMBEAAQIDBQYDCQAAAAAAAAAAAQACAwQREiExQVEyYXGh0fAFE+EGFCJSYoGRwfH/2gAMAwEAAhEDEQA/APuNGaUvL8Jt3Pl+tVU/EC27HA+grnTPiMGXNmtTormQXPvVzJdqPb9KhbiI9g+tZG95lC7RjUfM7D+9VaPdXLaULHzCeiB+I/qa5jvFnvNlgv3LUJQAVcttc8eVPXdE+JGfpVXPzzCv+IzfgU/1xSlh4d53nkx5hP6sf0q+tOULWPtEGPm/pffatLGT0W8/Dx9EhMBm9Z5/EBScJFK3zA+2a9LzPdP6llIfiW/QVtIrdU2VQo/lAH2qStAk4p2onJIY7MmLFjifET2tAPix/wCwr2Lnif8Ap4/93/qtjXasEkPnPLol8/6QsgL3iY720Z+En96kXjV+PWsifwyCtXRTe6kYRHcuijzgcWhZlea5B+8s7hfgmr7VPFzpbnZyYz5SKV+4q+xXl4wdiAR796byowwifkfxRbYcW81Ba8SjkGUdWHuINM5qun5et2OTCgPmo0n6riuJwhk/dTOP5X9Mfng/nTB0Zu00Hh0PVKQw4HvvcrOilIp3G0ij8SHI+YO4/Omgaua8OSEUXaKKKdQsheXJ6j6u+o5+tVfEJS/o/wAP3+NanjXAur6cZAf257N8fI1lJi0TaZlK/Efbz+VfO56QmJWK5zqkHPj+12YMRjxdiu8I4N1pQh2Hdj7h5e+k/EvjE1tLaWdg7Qs4Zj08DOSFTPfPZzV9wi5COJF9IdjjyNR3nJjXPE4+IdZDFGoVY9JzsjDc9u7k9q9H7NRJey4nbFcdMvt3oss5atDRfOo+eb17SCJLmTryXLLryNWnREqL27apCflV14j3XELGTqi+bRK5EUabFVjQbkkb+zPvanOXvBuSC5gmkuI3WJw5UIwJ07jGTtvg/KtBzvyHJxC4t5OqqxReshUknMgZ8EHAyFAr2BiQg8UpS/JYUhw3lfiphcvxE65I16eQf/mSys5O25wCvzNZLgN1xO7u5bSLiDgxasyH1T03CZAxncmvtsgODpxnG2e2fZmsb4fcgPw95pJZVleUKAVUjGCzNnPfJI+lVNjCy4mlcrlCkteJXaunD4WjlmhiV7q4n1FQZCdKqq4LMcE7kYApqXniO3zHdEtJGB+0vbxu0UWs+h1Cc6cjB9uKL/l25S7kurKaJDMipMk6MwzHkI6aSCDgkYOxpG+5GmdrmJZ0FtdyiacaD1OyB0Rs4CtoG5G2TSCwce9fRCsLvxDtY5GjbqnRKIHdYmKhyoZV1DuTnAx7a8jxFtsLhZy7O8XSETaw8KqzqV9mzKfnS1pyOyiENIpC3r3suFPpE6xEq+WnK9/8tRWPIkkcrzGZDIUucEKdpLuQMH79lVVX5UUhaoTkHiTaONQMoUxPOrNGwVlhGZQhPdl9o86av+d7eFdUhcD9nF2fQO0ZZVGfJiWAx8ao7rw2Z4UhEwVY7E2iHSfXdkZ5Dv6p0Yx33Ndm5DuJmZ7iaIl/2dCI0YARW0hleNck+sQu599TZhaoVjd87RvDL0meKVXjhAmgYkNcMBEenkFlbfG47U5bc4xSNIsSTyLGG1SRxMUZovWRGHrtnbbuaQueTHkujcNIuDdpclcHOm3gMcSfEMxbNJR8k3S2bWK3EXSVg0J0OrMvV6jR3BVt1Iyp04NRSHqhNcV8RY44ZHSCYypIsJhdCpDS4MevvgMDtjOTtUsnOsaSyF3YKqxIIei3UMs4Lqo39JtI3XHo+01Wx+HkqRt05IVkN3HdgCNhHiFAqxlQc4By2c96YuOR5eo1zHNH1xdm6TWjFNJhEIjcA52UZyPbU0haoVgef7bQr4l1NMbfpdJuoJFXWUZO42wfmK4niDbssfTWZ3k14iSIl16LaZda/wAOk7UpwnkeSO5iuZZlkcPLPLhSA0syJGugZ9FEVNIzk70jH4fT6beMzQjpS9cyqjiUO8xklEZ1YCvkKc5+dFIWvd6Fv6jnt1caXUMD7GGRXKKzEA3FCpbjk6InVEXib+Q7fMGoo+F3cRyjxyj35jb8sg0UVidIS7jaDaHUXK4R34E1T0PFJRtLbyD3phh/xP8ASnYeII3tI9zAr98UUVbR0IbVeKgUflRM0UUVpVSKKKKEIooooQiiiihCKKKKEIooooQiiiihC//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38" name="AutoShape 14" descr="data:image/jpg;base64,/9j/4AAQSkZJRgABAQAAAQABAAD/2wCEAAkGBhQSERQRERMWFRUWFx8UFBgUGBwdIBocFBQVFhUXFB4eJyYqGBwjJRUXHy8sIycqOCwuGB8yOzItQSc3LDUBCQoKDQsOGQ4PGTUhHiI1NS8yLzU1NTQ2LCwpNS4pNCk1LzU1LCw1Lyw0KS8pLDIsKTUpNjUpNCw0MCwsLCksLP/AABEIACgAoAMBIgACEQEDEQH/xAAbAAACAwEBAQAAAAAAAAAAAAAABAMFBgECB//EADoQAAIBAwIEAggDBgcBAAAAAAECAwAEERIhBQYTMQdRIjJBYXGBkbFyodEUM0JiweFDUlSSotLiI//EABsBAAIDAQEBAAAAAAAAAAAAAAACAQMEBQYH/8QAMBEAAQIDBQYDCQAAAAAAAAAAAQACAwQREiExQVEyYXGh0fAFE+EGFCJSYoGRwfH/2gAMAwEAAhEDEQA/APuNGaUvL8Jt3Pl+tVU/EC27HA+grnTPiMGXNmtTormQXPvVzJdqPb9KhbiI9g+tZG95lC7RjUfM7D+9VaPdXLaULHzCeiB+I/qa5jvFnvNlgv3LUJQAVcttc8eVPXdE+JGfpVXPzzCv+IzfgU/1xSlh4d53nkx5hP6sf0q+tOULWPtEGPm/pffatLGT0W8/Dx9EhMBm9Z5/EBScJFK3zA+2a9LzPdP6llIfiW/QVtIrdU2VQo/lAH2qStAk4p2onJIY7MmLFjifET2tAPix/wCwr2Lnif8Ap4/93/qtjXasEkPnPLol8/6QsgL3iY720Z+En96kXjV+PWsifwyCtXRTe6kYRHcuijzgcWhZlea5B+8s7hfgmr7VPFzpbnZyYz5SKV+4q+xXl4wdiAR796byowwifkfxRbYcW81Ba8SjkGUdWHuINM5qun5et2OTCgPmo0n6riuJwhk/dTOP5X9Mfng/nTB0Zu00Hh0PVKQw4HvvcrOilIp3G0ij8SHI+YO4/Omgaua8OSEUXaKKKdQsheXJ6j6u+o5+tVfEJS/o/wAP3+NanjXAur6cZAf257N8fI1lJi0TaZlK/Efbz+VfO56QmJWK5zqkHPj+12YMRjxdiu8I4N1pQh2Hdj7h5e+k/EvjE1tLaWdg7Qs4Zj08DOSFTPfPZzV9wi5COJF9IdjjyNR3nJjXPE4+IdZDFGoVY9JzsjDc9u7k9q9H7NRJey4nbFcdMvt3oss5atDRfOo+eb17SCJLmTryXLLryNWnREqL27apCflV14j3XELGTqi+bRK5EUabFVjQbkkb+zPvanOXvBuSC5gmkuI3WJw5UIwJ07jGTtvg/KtBzvyHJxC4t5OqqxReshUknMgZ8EHAyFAr2BiQg8UpS/JYUhw3lfiphcvxE65I16eQf/mSys5O25wCvzNZLgN1xO7u5bSLiDgxasyH1T03CZAxncmvtsgODpxnG2e2fZmsb4fcgPw95pJZVleUKAVUjGCzNnPfJI+lVNjCy4mlcrlCkteJXaunD4WjlmhiV7q4n1FQZCdKqq4LMcE7kYApqXniO3zHdEtJGB+0vbxu0UWs+h1Cc6cjB9uKL/l25S7kurKaJDMipMk6MwzHkI6aSCDgkYOxpG+5GmdrmJZ0FtdyiacaD1OyB0Rs4CtoG5G2TSCwce9fRCsLvxDtY5GjbqnRKIHdYmKhyoZV1DuTnAx7a8jxFtsLhZy7O8XSETaw8KqzqV9mzKfnS1pyOyiENIpC3r3suFPpE6xEq+WnK9/8tRWPIkkcrzGZDIUucEKdpLuQMH79lVVX5UUhaoTkHiTaONQMoUxPOrNGwVlhGZQhPdl9o86av+d7eFdUhcD9nF2fQO0ZZVGfJiWAx8ao7rw2Z4UhEwVY7E2iHSfXdkZ5Dv6p0Yx33Ndm5DuJmZ7iaIl/2dCI0YARW0hleNck+sQu599TZhaoVjd87RvDL0meKVXjhAmgYkNcMBEenkFlbfG47U5bc4xSNIsSTyLGG1SRxMUZovWRGHrtnbbuaQueTHkujcNIuDdpclcHOm3gMcSfEMxbNJR8k3S2bWK3EXSVg0J0OrMvV6jR3BVt1Iyp04NRSHqhNcV8RY44ZHSCYypIsJhdCpDS4MevvgMDtjOTtUsnOsaSyF3YKqxIIei3UMs4Lqo39JtI3XHo+01Wx+HkqRt05IVkN3HdgCNhHiFAqxlQc4By2c96YuOR5eo1zHNH1xdm6TWjFNJhEIjcA52UZyPbU0haoVgef7bQr4l1NMbfpdJuoJFXWUZO42wfmK4niDbssfTWZ3k14iSIl16LaZda/wAOk7UpwnkeSO5iuZZlkcPLPLhSA0syJGugZ9FEVNIzk70jH4fT6beMzQjpS9cyqjiUO8xklEZ1YCvkKc5+dFIWvd6Fv6jnt1caXUMD7GGRXKKzEA3FCpbjk6InVEXib+Q7fMGoo+F3cRyjxyj35jb8sg0UVidIS7jaDaHUXK4R34E1T0PFJRtLbyD3phh/xP8ASnYeII3tI9zAr98UUVbR0IbVeKgUflRM0UUVpVSKKKKEIooooQiiiihCKKKKEIooooQiiiihC//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2240" name="Picture 16" descr="http://www.wsta.org/var/plain_site/storage/images/media/images/logos/resource_guide_logos/ntt_communications_logo/515-1-eng-US/ntt_communications_logo_resourceGuideLogo.jpg"/>
          <p:cNvPicPr>
            <a:picLocks noChangeAspect="1" noChangeArrowheads="1"/>
          </p:cNvPicPr>
          <p:nvPr/>
        </p:nvPicPr>
        <p:blipFill>
          <a:blip r:embed="rId5" cstate="print"/>
          <a:srcRect/>
          <a:stretch>
            <a:fillRect/>
          </a:stretch>
        </p:blipFill>
        <p:spPr bwMode="auto">
          <a:xfrm>
            <a:off x="4572000" y="2209800"/>
            <a:ext cx="3048000" cy="762000"/>
          </a:xfrm>
          <a:prstGeom prst="rect">
            <a:avLst/>
          </a:prstGeom>
          <a:noFill/>
        </p:spPr>
      </p:pic>
      <p:sp>
        <p:nvSpPr>
          <p:cNvPr id="52242" name="AutoShape 18" descr="data:image/jpg;base64,/9j/4AAQSkZJRgABAQAAAQABAAD/2wCEAAkGBhISERQUEBQWFRUVFxcWFRQWGB8aFxYVFhYVHRwXFRgdGyYeGBojGRUUHy8gIygpLCwtFSAyNTAqNSYrLCkBCQoKDgwOGg8PGi4jHyQpKSosKSwsLzUsLC0vLC0sLy8vNCo0LSwpLzQqLCwsLCkuKSwsLCksLCwsLCwsLCwsLP/AABEIAGMAiQMBIgACEQEDEQH/xAAcAAABBAMBAAAAAAAAAAAAAAAEAwUGBwABAgj/xABLEAABAgMEBAoECgYLAQAAAAABAgMABBEFEiExBkFRYQcTIjJxgZGTodFDU7HTFBUzQlJicoPB0lSjs8Lh8BYjJTR0gpKisuLxJP/EABoBAAIDAQEAAAAAAAAAAAAAAAMEAQIFAAb/xAAwEQACAQIEBAQFBAMAAAAAAAABAgADEQQSIVExYXHBEyJB0RSBkaGxBTJC8BUz4f/aAAwDAQACEQMRAD8AYJGzmSw0S02SW2ySUJqSUJxJpCgsdk5NN92nygmzJc8QyCPRNEdbaYf5KzUpSVuEJSMyf5zj2IamiAkDhPOgMzHWMsrow0r0Lfdp8odGNBmjiWW+7T5RNJCyxTAU3w7s2YIx636gt/Is0Uwh/kZXh0HZp8iz3aPKA5nQ9pPoWu7T+WLYTZydkJPWOk6oCmPsdVEu2E2Mpp+w2U+ha7tP5YF+LGR6Fru0+UWLbtltocSgkBSwSnfQ5eXQYi0/Z5SThG1h6tKoNBMyqjIeMZRZrPqWu7T5Ro2Yz6lru0+UFERzSG/DTYRbO28FNls+pa7tPlGCy2fUtd2nygukbAici7CdnbeB/FTPqmu7T5Rv4qZ9U13afKDKRsJjsi7CRnbeCCymfUtd2nyjfxUz6lru0+UFxukRkXYTs7bwVNksVH9S1mPRp/LFYU6IttAxHSPbFS0jH/U1AyW59ppYBic1+XeembL0fbds6UWaJKZVhRVqoGEVr1Vhn0lspS2UlsFSEG8UgYlJGCqa6fjDjNzCxYculvBS5WXBpncDTd6nV7Yj+j2lTrACAOMbH0jQgfVV5iEaHisoKm9jwhMS9JGKPpmHGd2RpPMsgJF1SBkleNBsBGI7YkDPCKBz2U1+qv8AApjhdr2W/wD3hsoUczQjtKDj2QVLWTZCuYtPW4U/8qQZvCOr0yOgiiGuNKVZSOZ7ERNfCaimDOO9f/WG97TqbfNyXSgE6kJUtXjh4RJmNHrNGIS0rpWFfvQ5InpRkUC2WxsCkp8AYD4lBf2UyTz/AKYfwsS/+ysAOX9EiFi6DvuOh+dUcwq4VVUojEXjkkbh4QRpNZqQq7hVQUoDaEkVp2jth2ndO5VANxfGq1JRl/qOAhps2UfmnVTUym4kIKWUbjr2036zuEWFSrm8WpoB6ewkqtFR4NHzEnU8fmTIJOsXTAoESO2JLlxH5m35Fk3XX03hmlIKiOm6CBG78SioGYxI0WZrKJyEwQ3JkiDbFVLzQKpZxLgTzgMFJ6UnERDtNtLmFOSok31gIWePu3k4BSc8r2AVAK2PRFzDWEpYR3ax0kiUyRHN2HCWt+SnHSiUcK1AFVCgp5IIFcRvEA2tpNIyrnFPOErFLwQm9d3KOVd0X+Np5cxMGcNUzZQJiUQQmTJGUGyKWnWw80oKaIKrw2JrWozqKHCIRpNpowuck1Sz7gYQU8fQKSPlKmqfncmBVsclMAjW8vSwrVCQdLST8TQjpHtin4umXtyUm1K+CLKwgpKqpKaBRNM+gxTFIRx9QVVRl59o7gkNMspG3eX5NWqthiyiBVHwRu8n6VWmcOnkg9UKjR9mbTfkXUpPzmlaujWnxEbtJptVm2cHDdSuXZRxn0HOIbKCfqkXweqI/NSrktS8CPoKScFb0qECwwuoymzfmBxjZWOcZl+49u8c3NE5hrNlR+snlezHwgZUo6PQvH7tXlBdm6WzjYxdvDYsBQ7Tj4w7M8JTvqUr3glPtrDmauPQHofeZ2XCn+RXqL/iMcvYs0s8mWc6VJujtVSHuS4P3l/KlDY2c5Xhh4wYjhJOuW7HAf3Y5XwnDIMEHVeXh4JgTvijoqgfP/sPTTArq7k/Ijt3j1ZWhEqwQq5fWPnLxodychHWktthpIab5T7vJbQMwTUXjsAhlM9ak18iEsoOayKYbQVVJ6hDgzZLUmhTqyXHTgVnnKUrC6gZ4mg24boRdSDmqtmO3vtNKmwK5aCZV9WIt9N+sYrQkyClOZSAK7aACvhEKmLVsKSdc41pLzqlErSlHGBKtYF43E68BriV6XTDglJgt/KBpRFMwaY03gFVOiI5wVz1lsSSXFuMIfqovKcUkODlKoE3sbt2lLvtgtZyQqHaXpKASwkZsG2ZVVuy67OaWw07yHGlAAVUFBV0AkXeYabRDnwt2PLNPyHEstovuK4y6kC/y2+dtzPbA07pY3PaQyrjNS02pDaFEUvXbxKqb1KNNwEOHDKSDJPUqhtwhVNRqhQHWEq7IUAuhPOMk2cCTRmyJVl4lhhps4iqEhJpUYYasB2RWLVvN2bOWky4w3NuPqIaVVKsVlRurONOeKgY3k0iwLWttt+SmHZB1C3OJWtIQoFaajWnnJUMcxmIiOiVi2NMWOoTDrTUwSpTjq1gOtrClXCkE1Ui7TkjnVOuDVyCFCwNAEXLR/0PsX4tkkNz60NreWpQbWoCl4JFzE0KqUqBlepEb4QLGlmrTs5DbLaELKeMQlIAX/XU5Q14YQ16F2smZtCWFpPlaGEFEoVjkLUlXIvKPgTrSkGH/haVxc7Z8yQS2hVFEDIpcCqdN0k9UUzZqfSXtlqdZJZ6Rl2FkS7TbV4itxN2tDhWnSe2KJi9pmdYmCFy7qHBgeQoEgE4XhmnriiaQ3iguRMvPtFMKW8R83LvPUNn2OmZseWbOuVlyk7FpZbII9kQiUtaYlV8UsBbdDyFpvIVTWmuWOrVrEWXoaf7Pk/8NL/sW4a9KdGnCovSyUrri7LqHJX9dH0V7aZ+1ShVC+VuENiaJbzobEbbd5HG56znzR1pxkjMtqqns/hDrK2BZy+bMnoKkpPikRHG25Mro5xsss5hQvIqOnlCHSX0Vac+TmkKHQK9l6HmZQP3MPuO/wCZnKjMf2K32Pb8STy+iciMTy/tOVHgQIOQqSl8iy3TemvnEaZ0Db+e8T9lAHiSYJ+J7Pl8XCkkesXX/aPKFHKtoXZvl7x1FdNRTVeZPtHJzTFtaiiVQt9f1RdQPtLOUNr6F3y5MrC3ADdQn5NpJ+iNajleOrKO/jsrTdlW7iB6RabqelCMCrpNB05Qy2lNhIKQSScVKJqVHafKCUKOZrKLD7yKtXKLsbn6D3PXhtA5q0SFwwO6I2c4u+tgVJqQlSkpJ+yDSCnVVMcUjbbDowAYTJGJdTdTFnbNlLzSksoSpj5K7UXca5A447YIemEOpUh5IWhWBSoVBgOkYIkYdALASDiHJuTOrEseVk1qXLIKFKF1XKJFK1oAThCEzojZziy4tgXiakJUpKSfsg0haNiB/CU7WtLfF1L3vF7TkJR9tttxlBQ1g2kClwHMJpqOdNuMKzCmnWi08gLboBdVjlljnUbc4EpGRcYemPSUOJqHW84suxJaVKvgyCm+U3qqKq3SaZnDnGKbi6UZjpHtil4zMei0wgXn2mlgKjVC5bl3nrLQ1X/wSf8Ahpf9iiHkPpGFRUZjXFWzWmfESclLtKosysspxQzSCyiiRsJzO6m2N2Zp0GxTMnt7Iz1oMy3E17yw5+ypeYBC0pUegE9kMD+gbROCE9pH4xF7Q01vG8klKhkRgQYmeh+lCZxhSlEBxs3XN9RVKgNQUK9aTElHpi4MG6I/ECN39Ckj0ZP+dVPbBkvovcFUNIB3UvdpxhwetIhygJpTOmFemC2Zs0rWo844mpbU3+sAop38ot0AkLtK0SCUkEEGhGWMMj5vCvti0i+lXOQOmlYFn7CZdBN26o/OAEO0sYqaFbRKrg3fUNeV7ZFil9RBXcSM1UvEk1oEiortzyh/e0ATcvJfIpmXEgJpTVQ4Y7YXasxMvQ1qVHMCmW78YIthRUyjOgV1ZYHpglXE1GcZGsOkpRoIEPiLc9YBZthstoo4G3HAb1+hIFKUSATQgbxjWHhNiS0wFBTSQSAeMQm4qoGY3+EAWcwkUqT/AAiTSrd3m4gwpXqte+Y3jdCmpFiBbaVLMMhK1JBvBKiArK8AaVA30hWUs9x2oabUumd0Vp0nIZHOLTmrLZXTjGkKwu1KRgmtabhWFEywQAG0gDUAKAbctsM/5Ty6Lrzi3+M82racpWs9o0+02HFp5JzocUE/TGrphrpFtTbIdZKClVFgoOogHAnGIXaOhLjYq2rjcaBITQ0OutaQbDY4PpVNjeBxOBKa09RaRtAxHSPbFK0i/laPPpIKm1UqMcNuUUJc3QH9QdWy2O/aG/TkZS9xt3lnaOTS0z0wFFYAspKgUc4JEjLlJTiMRjTfCLFplUhPPNreU6j4MhC3cHkyqjyyCDgku3klQOQArD5pLodMOyMlOWapaZhEnLoeQ0opW62GkEFJBBKkn5usUpimhqj+kc2h/jS+8H0i7xhWrjAMRdJJrTcYz1Nxpym1J3ohpBNrmHUvuO1+BTDgCqgkhhNxw5EqupRRRxwEPXAnPOvvTi3VqWC00FqJqSqpCanWbqVY7oq+zZuemZk/B1vuzDvJUUKUXFg531VwTgK1IAAxyi+tDdFhZkmGVKHHOm++tOpVKBCdqUjCu0k64sdTaUchVuZJJiRvABDyk01XUqx8I0qTcQCAsGo51ACdmGUIy7gTTM78/wDyC1TBKFKIOFaAZk6qRJJGnpFLLx9es7alRTllROuhI68KQJMLbQo85WNcVGgprArCkpMlXJUm6oZ1y6oQtNAVhTLEmm7IGOAOaxkNYrcQCZng4vkpAA15k+UEzTaiyaHZhAbKQSAmHN0cgge2mftgrELa0GgzXJjXITRScDSJBK2oNcR5uynTXkkfzqjaFqQbp/msc6q8shZDJAu0FFeVU9GUH8aSBQCurHZshKWIU2nDMY9UL1oMqQkxHoI4oPEmIm+cyMqkVhJ2YcS2ShF9QySCBSFFoFQVVoNZOHWBgYTlUobvXVUBJIrqJ1CJHSUN78ZDLScmXFBSgogkCiUqoMRUYjDGPO0eqLfadUQppxVBQ3U4UO041xFY8s1VvhqtUzItresVw1PK7g3PDX6yU2bwl2k022ht8BKEISkcU0aJSkACpbqcAM45nNNZqYUTMcQ6o/OXKy6lYby1WMjIQJmmItJcIk/L1Eu400DmG5ZhNabaNYxzM8KFpqPKmK/dNe7jUZEqSNZVgDxiSeEi0Rk/+qb/ACQo3wnWlWpmATvaa93GRkEzNvKFFvwhB4U7U/SB3LPu42vhUtQihmB3LPu4yMgdzL5V2g44TLS9enuWvdwsnhUtSv8AeB3LPu4yMizMZCoo4CLHhbtb9JHcs+7gV/hNtJRqXwcvQtavu4yMiASOEswBGsJb4WrVGUyB9yz7uOzwuWt+k/qWfdxqMipk+k0rhZtU5zI7ln3cYOFa1P0gdwz7uNxkdedYQWZ4TbSUoKL4qKeia1V1cXEE+Fq2+A8oyMi9yQJQKATYT//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44" name="AutoShape 20" descr="data:image/jpg;base64,/9j/4AAQSkZJRgABAQAAAQABAAD/2wCEAAkGBhISERQUEBQWFRUVFxcWFRQWGB8aFxYVFhYVHRwXFRgdGyYeGBojGRUUHy8gIygpLCwtFSAyNTAqNSYrLCkBCQoKDgwOGg8PGi4jHyQpKSosKSwsLzUsLC0vLC0sLy8vNCo0LSwpLzQqLCwsLCkuKSwsLCksLCwsLCwsLCwsLP/AABEIAGMAiQMBIgACEQEDEQH/xAAcAAABBAMBAAAAAAAAAAAAAAAEAwUGBwABAgj/xABLEAABAgMEBAoECgYLAQAAAAABAgMABBEFEiExBkFRYQcTIjJxgZGTodFDU7HTFBUzQlJicoPB0lSjs8Lh8BYjJTR0gpKisuLxJP/EABoBAAIDAQEAAAAAAAAAAAAAAAMEAQIFAAb/xAAwEQACAQIEBAQFBAMAAAAAAAABAgADEQQSIVExYXHBEyJB0RSBkaGxBTJC8BUz4f/aAAwDAQACEQMRAD8AYJGzmSw0S02SW2ySUJqSUJxJpCgsdk5NN92nygmzJc8QyCPRNEdbaYf5KzUpSVuEJSMyf5zj2IamiAkDhPOgMzHWMsrow0r0Lfdp8odGNBmjiWW+7T5RNJCyxTAU3w7s2YIx636gt/Is0Uwh/kZXh0HZp8iz3aPKA5nQ9pPoWu7T+WLYTZydkJPWOk6oCmPsdVEu2E2Mpp+w2U+ha7tP5YF+LGR6Fru0+UWLbtltocSgkBSwSnfQ5eXQYi0/Z5SThG1h6tKoNBMyqjIeMZRZrPqWu7T5Ro2Yz6lru0+UFERzSG/DTYRbO28FNls+pa7tPlGCy2fUtd2nygukbAici7CdnbeB/FTPqmu7T5Rv4qZ9U13afKDKRsJjsi7CRnbeCCymfUtd2nyjfxUz6lru0+UFxukRkXYTs7bwVNksVH9S1mPRp/LFYU6IttAxHSPbFS0jH/U1AyW59ppYBic1+XeembL0fbds6UWaJKZVhRVqoGEVr1Vhn0lspS2UlsFSEG8UgYlJGCqa6fjDjNzCxYculvBS5WXBpncDTd6nV7Yj+j2lTrACAOMbH0jQgfVV5iEaHisoKm9jwhMS9JGKPpmHGd2RpPMsgJF1SBkleNBsBGI7YkDPCKBz2U1+qv8AApjhdr2W/wD3hsoUczQjtKDj2QVLWTZCuYtPW4U/8qQZvCOr0yOgiiGuNKVZSOZ7ERNfCaimDOO9f/WG97TqbfNyXSgE6kJUtXjh4RJmNHrNGIS0rpWFfvQ5InpRkUC2WxsCkp8AYD4lBf2UyTz/AKYfwsS/+ysAOX9EiFi6DvuOh+dUcwq4VVUojEXjkkbh4QRpNZqQq7hVQUoDaEkVp2jth2ndO5VANxfGq1JRl/qOAhps2UfmnVTUym4kIKWUbjr2036zuEWFSrm8WpoB6ewkqtFR4NHzEnU8fmTIJOsXTAoESO2JLlxH5m35Fk3XX03hmlIKiOm6CBG78SioGYxI0WZrKJyEwQ3JkiDbFVLzQKpZxLgTzgMFJ6UnERDtNtLmFOSok31gIWePu3k4BSc8r2AVAK2PRFzDWEpYR3ax0kiUyRHN2HCWt+SnHSiUcK1AFVCgp5IIFcRvEA2tpNIyrnFPOErFLwQm9d3KOVd0X+Np5cxMGcNUzZQJiUQQmTJGUGyKWnWw80oKaIKrw2JrWozqKHCIRpNpowuck1Sz7gYQU8fQKSPlKmqfncmBVsclMAjW8vSwrVCQdLST8TQjpHtin4umXtyUm1K+CLKwgpKqpKaBRNM+gxTFIRx9QVVRl59o7gkNMspG3eX5NWqthiyiBVHwRu8n6VWmcOnkg9UKjR9mbTfkXUpPzmlaujWnxEbtJptVm2cHDdSuXZRxn0HOIbKCfqkXweqI/NSrktS8CPoKScFb0qECwwuoymzfmBxjZWOcZl+49u8c3NE5hrNlR+snlezHwgZUo6PQvH7tXlBdm6WzjYxdvDYsBQ7Tj4w7M8JTvqUr3glPtrDmauPQHofeZ2XCn+RXqL/iMcvYs0s8mWc6VJujtVSHuS4P3l/KlDY2c5Xhh4wYjhJOuW7HAf3Y5XwnDIMEHVeXh4JgTvijoqgfP/sPTTArq7k/Ijt3j1ZWhEqwQq5fWPnLxodychHWktthpIab5T7vJbQMwTUXjsAhlM9ak18iEsoOayKYbQVVJ6hDgzZLUmhTqyXHTgVnnKUrC6gZ4mg24boRdSDmqtmO3vtNKmwK5aCZV9WIt9N+sYrQkyClOZSAK7aACvhEKmLVsKSdc41pLzqlErSlHGBKtYF43E68BriV6XTDglJgt/KBpRFMwaY03gFVOiI5wVz1lsSSXFuMIfqovKcUkODlKoE3sbt2lLvtgtZyQqHaXpKASwkZsG2ZVVuy67OaWw07yHGlAAVUFBV0AkXeYabRDnwt2PLNPyHEstovuK4y6kC/y2+dtzPbA07pY3PaQyrjNS02pDaFEUvXbxKqb1KNNwEOHDKSDJPUqhtwhVNRqhQHWEq7IUAuhPOMk2cCTRmyJVl4lhhps4iqEhJpUYYasB2RWLVvN2bOWky4w3NuPqIaVVKsVlRurONOeKgY3k0iwLWttt+SmHZB1C3OJWtIQoFaajWnnJUMcxmIiOiVi2NMWOoTDrTUwSpTjq1gOtrClXCkE1Ui7TkjnVOuDVyCFCwNAEXLR/0PsX4tkkNz60NreWpQbWoCl4JFzE0KqUqBlepEb4QLGlmrTs5DbLaELKeMQlIAX/XU5Q14YQ16F2smZtCWFpPlaGEFEoVjkLUlXIvKPgTrSkGH/haVxc7Z8yQS2hVFEDIpcCqdN0k9UUzZqfSXtlqdZJZ6Rl2FkS7TbV4itxN2tDhWnSe2KJi9pmdYmCFy7qHBgeQoEgE4XhmnriiaQ3iguRMvPtFMKW8R83LvPUNn2OmZseWbOuVlyk7FpZbII9kQiUtaYlV8UsBbdDyFpvIVTWmuWOrVrEWXoaf7Pk/8NL/sW4a9KdGnCovSyUrri7LqHJX9dH0V7aZ+1ShVC+VuENiaJbzobEbbd5HG56znzR1pxkjMtqqns/hDrK2BZy+bMnoKkpPikRHG25Mro5xsss5hQvIqOnlCHSX0Vac+TmkKHQK9l6HmZQP3MPuO/wCZnKjMf2K32Pb8STy+iciMTy/tOVHgQIOQqSl8iy3TemvnEaZ0Db+e8T9lAHiSYJ+J7Pl8XCkkesXX/aPKFHKtoXZvl7x1FdNRTVeZPtHJzTFtaiiVQt9f1RdQPtLOUNr6F3y5MrC3ADdQn5NpJ+iNajleOrKO/jsrTdlW7iB6RabqelCMCrpNB05Qy2lNhIKQSScVKJqVHafKCUKOZrKLD7yKtXKLsbn6D3PXhtA5q0SFwwO6I2c4u+tgVJqQlSkpJ+yDSCnVVMcUjbbDowAYTJGJdTdTFnbNlLzSksoSpj5K7UXca5A447YIemEOpUh5IWhWBSoVBgOkYIkYdALASDiHJuTOrEseVk1qXLIKFKF1XKJFK1oAThCEzojZziy4tgXiakJUpKSfsg0haNiB/CU7WtLfF1L3vF7TkJR9tttxlBQ1g2kClwHMJpqOdNuMKzCmnWi08gLboBdVjlljnUbc4EpGRcYemPSUOJqHW84suxJaVKvgyCm+U3qqKq3SaZnDnGKbi6UZjpHtil4zMei0wgXn2mlgKjVC5bl3nrLQ1X/wSf8Ahpf9iiHkPpGFRUZjXFWzWmfESclLtKosysspxQzSCyiiRsJzO6m2N2Zp0GxTMnt7Iz1oMy3E17yw5+ypeYBC0pUegE9kMD+gbROCE9pH4xF7Q01vG8klKhkRgQYmeh+lCZxhSlEBxs3XN9RVKgNQUK9aTElHpi4MG6I/ECN39Ckj0ZP+dVPbBkvovcFUNIB3UvdpxhwetIhygJpTOmFemC2Zs0rWo844mpbU3+sAop38ot0AkLtK0SCUkEEGhGWMMj5vCvti0i+lXOQOmlYFn7CZdBN26o/OAEO0sYqaFbRKrg3fUNeV7ZFil9RBXcSM1UvEk1oEiortzyh/e0ATcvJfIpmXEgJpTVQ4Y7YXasxMvQ1qVHMCmW78YIthRUyjOgV1ZYHpglXE1GcZGsOkpRoIEPiLc9YBZthstoo4G3HAb1+hIFKUSATQgbxjWHhNiS0wFBTSQSAeMQm4qoGY3+EAWcwkUqT/AAiTSrd3m4gwpXqte+Y3jdCmpFiBbaVLMMhK1JBvBKiArK8AaVA30hWUs9x2oabUumd0Vp0nIZHOLTmrLZXTjGkKwu1KRgmtabhWFEywQAG0gDUAKAbctsM/5Ty6Lrzi3+M82racpWs9o0+02HFp5JzocUE/TGrphrpFtTbIdZKClVFgoOogHAnGIXaOhLjYq2rjcaBITQ0OutaQbDY4PpVNjeBxOBKa09RaRtAxHSPbFK0i/laPPpIKm1UqMcNuUUJc3QH9QdWy2O/aG/TkZS9xt3lnaOTS0z0wFFYAspKgUc4JEjLlJTiMRjTfCLFplUhPPNreU6j4MhC3cHkyqjyyCDgku3klQOQArD5pLodMOyMlOWapaZhEnLoeQ0opW62GkEFJBBKkn5usUpimhqj+kc2h/jS+8H0i7xhWrjAMRdJJrTcYz1Nxpym1J3ohpBNrmHUvuO1+BTDgCqgkhhNxw5EqupRRRxwEPXAnPOvvTi3VqWC00FqJqSqpCanWbqVY7oq+zZuemZk/B1vuzDvJUUKUXFg531VwTgK1IAAxyi+tDdFhZkmGVKHHOm++tOpVKBCdqUjCu0k64sdTaUchVuZJJiRvABDyk01XUqx8I0qTcQCAsGo51ACdmGUIy7gTTM78/wDyC1TBKFKIOFaAZk6qRJJGnpFLLx9es7alRTllROuhI68KQJMLbQo85WNcVGgprArCkpMlXJUm6oZ1y6oQtNAVhTLEmm7IGOAOaxkNYrcQCZng4vkpAA15k+UEzTaiyaHZhAbKQSAmHN0cgge2mftgrELa0GgzXJjXITRScDSJBK2oNcR5uynTXkkfzqjaFqQbp/msc6q8shZDJAu0FFeVU9GUH8aSBQCurHZshKWIU2nDMY9UL1oMqQkxHoI4oPEmIm+cyMqkVhJ2YcS2ShF9QySCBSFFoFQVVoNZOHWBgYTlUobvXVUBJIrqJ1CJHSUN78ZDLScmXFBSgogkCiUqoMRUYjDGPO0eqLfadUQppxVBQ3U4UO041xFY8s1VvhqtUzItresVw1PK7g3PDX6yU2bwl2k022ht8BKEISkcU0aJSkACpbqcAM45nNNZqYUTMcQ6o/OXKy6lYby1WMjIQJmmItJcIk/L1Eu400DmG5ZhNabaNYxzM8KFpqPKmK/dNe7jUZEqSNZVgDxiSeEi0Rk/+qb/ACQo3wnWlWpmATvaa93GRkEzNvKFFvwhB4U7U/SB3LPu42vhUtQihmB3LPu4yMgdzL5V2g44TLS9enuWvdwsnhUtSv8AeB3LPu4yMizMZCoo4CLHhbtb9JHcs+7gV/hNtJRqXwcvQtavu4yMiASOEswBGsJb4WrVGUyB9yz7uOzwuWt+k/qWfdxqMipk+k0rhZtU5zI7ln3cYOFa1P0gdwz7uNxkdedYQWZ4TbSUoKL4qKeia1V1cXEE+Fq2+A8oyMi9yQJQKATYT//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2246" name="Picture 22" descr="http://www.technewsworld.com/images/rw570375/cloud-att.jpg"/>
          <p:cNvPicPr>
            <a:picLocks noChangeAspect="1" noChangeArrowheads="1"/>
          </p:cNvPicPr>
          <p:nvPr/>
        </p:nvPicPr>
        <p:blipFill>
          <a:blip r:embed="rId6" cstate="print"/>
          <a:srcRect/>
          <a:stretch>
            <a:fillRect/>
          </a:stretch>
        </p:blipFill>
        <p:spPr bwMode="auto">
          <a:xfrm>
            <a:off x="5257800" y="4800600"/>
            <a:ext cx="1638300" cy="1181101"/>
          </a:xfrm>
          <a:prstGeom prst="rect">
            <a:avLst/>
          </a:prstGeom>
          <a:noFill/>
        </p:spPr>
      </p:pic>
      <p:pic>
        <p:nvPicPr>
          <p:cNvPr id="52248" name="Picture 24" descr="http://profile.ak.fbcdn.net/object3/1343/89/n12731148364_5930.jpg"/>
          <p:cNvPicPr>
            <a:picLocks noChangeAspect="1" noChangeArrowheads="1"/>
          </p:cNvPicPr>
          <p:nvPr/>
        </p:nvPicPr>
        <p:blipFill>
          <a:blip r:embed="rId7" cstate="print"/>
          <a:srcRect/>
          <a:stretch>
            <a:fillRect/>
          </a:stretch>
        </p:blipFill>
        <p:spPr bwMode="auto">
          <a:xfrm>
            <a:off x="1371600" y="3276600"/>
            <a:ext cx="1219200" cy="1219201"/>
          </a:xfrm>
          <a:prstGeom prst="rect">
            <a:avLst/>
          </a:prstGeom>
          <a:noFill/>
        </p:spPr>
      </p:pic>
      <p:pic>
        <p:nvPicPr>
          <p:cNvPr id="24" name="Picture 10"/>
          <p:cNvPicPr>
            <a:picLocks noChangeAspect="1" noChangeArrowheads="1"/>
          </p:cNvPicPr>
          <p:nvPr/>
        </p:nvPicPr>
        <p:blipFill>
          <a:blip r:embed="rId8" cstate="print"/>
          <a:srcRect/>
          <a:stretch>
            <a:fillRect/>
          </a:stretch>
        </p:blipFill>
        <p:spPr bwMode="auto">
          <a:xfrm>
            <a:off x="5486400" y="3505200"/>
            <a:ext cx="1181100" cy="695325"/>
          </a:xfrm>
          <a:prstGeom prst="rect">
            <a:avLst/>
          </a:prstGeom>
          <a:noFill/>
          <a:ln w="9525">
            <a:noFill/>
            <a:miter lim="800000"/>
            <a:headEnd/>
            <a:tailEnd/>
          </a:ln>
        </p:spPr>
      </p:pic>
    </p:spTree>
    <p:extLst>
      <p:ext uri="{BB962C8B-B14F-4D97-AF65-F5344CB8AC3E}">
        <p14:creationId xmlns:p14="http://schemas.microsoft.com/office/powerpoint/2010/main" val="844652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 (PaaS)</a:t>
            </a:r>
            <a:endParaRPr lang="en-US" dirty="0"/>
          </a:p>
        </p:txBody>
      </p:sp>
      <p:sp>
        <p:nvSpPr>
          <p:cNvPr id="3" name="Content Placeholder 2"/>
          <p:cNvSpPr>
            <a:spLocks noGrp="1"/>
          </p:cNvSpPr>
          <p:nvPr>
            <p:ph idx="1"/>
          </p:nvPr>
        </p:nvSpPr>
        <p:spPr>
          <a:xfrm>
            <a:off x="457200" y="2133600"/>
            <a:ext cx="7620000" cy="4267200"/>
          </a:xfrm>
        </p:spPr>
        <p:txBody>
          <a:bodyPr>
            <a:normAutofit fontScale="92500" lnSpcReduction="10000"/>
          </a:bodyPr>
          <a:lstStyle/>
          <a:p>
            <a:r>
              <a:rPr lang="en-US" sz="3200" dirty="0" smtClean="0"/>
              <a:t>PaaS  provides all of the facilities required to support the complete life cycle of building and delivering web applications and services entirely from the Internet.</a:t>
            </a:r>
            <a:br>
              <a:rPr lang="en-US" sz="3200" dirty="0" smtClean="0"/>
            </a:br>
            <a:endParaRPr lang="en-US" sz="3200" dirty="0" smtClean="0"/>
          </a:p>
          <a:p>
            <a:pPr lvl="1"/>
            <a:r>
              <a:rPr lang="en-US" sz="3000" dirty="0" smtClean="0"/>
              <a:t>Typically applications must be developed with a particular platform in mind</a:t>
            </a:r>
          </a:p>
          <a:p>
            <a:pPr lvl="1"/>
            <a:r>
              <a:rPr lang="en-US" sz="3000" dirty="0" smtClean="0"/>
              <a:t>Multi tenant environments</a:t>
            </a:r>
          </a:p>
          <a:p>
            <a:pPr lvl="1"/>
            <a:r>
              <a:rPr lang="en-US" sz="3000" dirty="0" smtClean="0"/>
              <a:t>Highly scalable multi tier architecture</a:t>
            </a:r>
          </a:p>
          <a:p>
            <a:pPr lvl="1"/>
            <a:endParaRPr lang="en-US" sz="3000" dirty="0" smtClean="0"/>
          </a:p>
        </p:txBody>
      </p:sp>
    </p:spTree>
    <p:extLst>
      <p:ext uri="{BB962C8B-B14F-4D97-AF65-F5344CB8AC3E}">
        <p14:creationId xmlns:p14="http://schemas.microsoft.com/office/powerpoint/2010/main" val="844652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PaaS Examples</a:t>
            </a:r>
            <a:endParaRPr lang="en-US" dirty="0"/>
          </a:p>
        </p:txBody>
      </p:sp>
      <p:pic>
        <p:nvPicPr>
          <p:cNvPr id="9" name="Picture 6"/>
          <p:cNvPicPr>
            <a:picLocks noChangeAspect="1" noChangeArrowheads="1"/>
          </p:cNvPicPr>
          <p:nvPr/>
        </p:nvPicPr>
        <p:blipFill>
          <a:blip r:embed="rId3" cstate="print"/>
          <a:srcRect/>
          <a:stretch>
            <a:fillRect/>
          </a:stretch>
        </p:blipFill>
        <p:spPr bwMode="auto">
          <a:xfrm>
            <a:off x="685800" y="1676400"/>
            <a:ext cx="2467495" cy="990600"/>
          </a:xfrm>
          <a:prstGeom prst="rect">
            <a:avLst/>
          </a:prstGeom>
          <a:noFill/>
          <a:ln w="9525">
            <a:noFill/>
            <a:miter lim="800000"/>
            <a:headEnd/>
            <a:tailEnd/>
          </a:ln>
        </p:spPr>
      </p:pic>
      <p:pic>
        <p:nvPicPr>
          <p:cNvPr id="10" name="Picture 7"/>
          <p:cNvPicPr>
            <a:picLocks noChangeAspect="1" noChangeArrowheads="1"/>
          </p:cNvPicPr>
          <p:nvPr/>
        </p:nvPicPr>
        <p:blipFill>
          <a:blip r:embed="rId4" cstate="print"/>
          <a:srcRect/>
          <a:stretch>
            <a:fillRect/>
          </a:stretch>
        </p:blipFill>
        <p:spPr bwMode="auto">
          <a:xfrm>
            <a:off x="4953000" y="4800600"/>
            <a:ext cx="1929072" cy="752475"/>
          </a:xfrm>
          <a:prstGeom prst="rect">
            <a:avLst/>
          </a:prstGeom>
          <a:noFill/>
          <a:ln w="9525">
            <a:noFill/>
            <a:miter lim="800000"/>
            <a:headEnd/>
            <a:tailEnd/>
          </a:ln>
        </p:spPr>
      </p:pic>
      <p:sp>
        <p:nvSpPr>
          <p:cNvPr id="52236" name="AutoShape 12" descr="data:image/jpg;base64,/9j/4AAQSkZJRgABAQAAAQABAAD/2wCEAAkGBhQSERQRERMWFRUWFx8UFBgUGBwdIBocFBQVFhUXFB4eJyYqGBwjJRUXHy8sIycqOCwuGB8yOzItQSc3LDUBCQoKDQsOGQ4PGTUhHiI1NS8yLzU1NTQ2LCwpNS4pNCk1LzU1LCw1Lyw0KS8pLDIsKTUpNjUpNCw0MCwsLCksLP/AABEIACgAoAMBIgACEQEDEQH/xAAbAAACAwEBAQAAAAAAAAAAAAAABAMFBgECB//EADoQAAIBAwIEAggDBgcBAAAAAAECAwAEERIhBQYTMQdRIjJBYXGBkbFyodEUM0JiweFDUlSSotLiI//EABsBAAIDAQEBAAAAAAAAAAAAAAACAQMEBQYH/8QAMBEAAQIDBQYDCQAAAAAAAAAAAQACAwQREiExQVEyYXGh0fAFE+EGFCJSYoGRwfH/2gAMAwEAAhEDEQA/APuNGaUvL8Jt3Pl+tVU/EC27HA+grnTPiMGXNmtTormQXPvVzJdqPb9KhbiI9g+tZG95lC7RjUfM7D+9VaPdXLaULHzCeiB+I/qa5jvFnvNlgv3LUJQAVcttc8eVPXdE+JGfpVXPzzCv+IzfgU/1xSlh4d53nkx5hP6sf0q+tOULWPtEGPm/pffatLGT0W8/Dx9EhMBm9Z5/EBScJFK3zA+2a9LzPdP6llIfiW/QVtIrdU2VQo/lAH2qStAk4p2onJIY7MmLFjifET2tAPix/wCwr2Lnif8Ap4/93/qtjXasEkPnPLol8/6QsgL3iY720Z+En96kXjV+PWsifwyCtXRTe6kYRHcuijzgcWhZlea5B+8s7hfgmr7VPFzpbnZyYz5SKV+4q+xXl4wdiAR796byowwifkfxRbYcW81Ba8SjkGUdWHuINM5qun5et2OTCgPmo0n6riuJwhk/dTOP5X9Mfng/nTB0Zu00Hh0PVKQw4HvvcrOilIp3G0ij8SHI+YO4/Omgaua8OSEUXaKKKdQsheXJ6j6u+o5+tVfEJS/o/wAP3+NanjXAur6cZAf257N8fI1lJi0TaZlK/Efbz+VfO56QmJWK5zqkHPj+12YMRjxdiu8I4N1pQh2Hdj7h5e+k/EvjE1tLaWdg7Qs4Zj08DOSFTPfPZzV9wi5COJF9IdjjyNR3nJjXPE4+IdZDFGoVY9JzsjDc9u7k9q9H7NRJey4nbFcdMvt3oss5atDRfOo+eb17SCJLmTryXLLryNWnREqL27apCflV14j3XELGTqi+bRK5EUabFVjQbkkb+zPvanOXvBuSC5gmkuI3WJw5UIwJ07jGTtvg/KtBzvyHJxC4t5OqqxReshUknMgZ8EHAyFAr2BiQg8UpS/JYUhw3lfiphcvxE65I16eQf/mSys5O25wCvzNZLgN1xO7u5bSLiDgxasyH1T03CZAxncmvtsgODpxnG2e2fZmsb4fcgPw95pJZVleUKAVUjGCzNnPfJI+lVNjCy4mlcrlCkteJXaunD4WjlmhiV7q4n1FQZCdKqq4LMcE7kYApqXniO3zHdEtJGB+0vbxu0UWs+h1Cc6cjB9uKL/l25S7kurKaJDMipMk6MwzHkI6aSCDgkYOxpG+5GmdrmJZ0FtdyiacaD1OyB0Rs4CtoG5G2TSCwce9fRCsLvxDtY5GjbqnRKIHdYmKhyoZV1DuTnAx7a8jxFtsLhZy7O8XSETaw8KqzqV9mzKfnS1pyOyiENIpC3r3suFPpE6xEq+WnK9/8tRWPIkkcrzGZDIUucEKdpLuQMH79lVVX5UUhaoTkHiTaONQMoUxPOrNGwVlhGZQhPdl9o86av+d7eFdUhcD9nF2fQO0ZZVGfJiWAx8ao7rw2Z4UhEwVY7E2iHSfXdkZ5Dv6p0Yx33Ndm5DuJmZ7iaIl/2dCI0YARW0hleNck+sQu599TZhaoVjd87RvDL0meKVXjhAmgYkNcMBEenkFlbfG47U5bc4xSNIsSTyLGG1SRxMUZovWRGHrtnbbuaQueTHkujcNIuDdpclcHOm3gMcSfEMxbNJR8k3S2bWK3EXSVg0J0OrMvV6jR3BVt1Iyp04NRSHqhNcV8RY44ZHSCYypIsJhdCpDS4MevvgMDtjOTtUsnOsaSyF3YKqxIIei3UMs4Lqo39JtI3XHo+01Wx+HkqRt05IVkN3HdgCNhHiFAqxlQc4By2c96YuOR5eo1zHNH1xdm6TWjFNJhEIjcA52UZyPbU0haoVgef7bQr4l1NMbfpdJuoJFXWUZO42wfmK4niDbssfTWZ3k14iSIl16LaZda/wAOk7UpwnkeSO5iuZZlkcPLPLhSA0syJGugZ9FEVNIzk70jH4fT6beMzQjpS9cyqjiUO8xklEZ1YCvkKc5+dFIWvd6Fv6jnt1caXUMD7GGRXKKzEA3FCpbjk6InVEXib+Q7fMGoo+F3cRyjxyj35jb8sg0UVidIS7jaDaHUXK4R34E1T0PFJRtLbyD3phh/xP8ASnYeII3tI9zAr98UUVbR0IbVeKgUflRM0UUVpVSKKKKEIooooQiiiihCKKKKEIooooQiiiihC//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38" name="AutoShape 14" descr="data:image/jpg;base64,/9j/4AAQSkZJRgABAQAAAQABAAD/2wCEAAkGBhQSERQRERMWFRUWFx8UFBgUGBwdIBocFBQVFhUXFB4eJyYqGBwjJRUXHy8sIycqOCwuGB8yOzItQSc3LDUBCQoKDQsOGQ4PGTUhHiI1NS8yLzU1NTQ2LCwpNS4pNCk1LzU1LCw1Lyw0KS8pLDIsKTUpNjUpNCw0MCwsLCksLP/AABEIACgAoAMBIgACEQEDEQH/xAAbAAACAwEBAQAAAAAAAAAAAAAABAMFBgECB//EADoQAAIBAwIEAggDBgcBAAAAAAECAwAEERIhBQYTMQdRIjJBYXGBkbFyodEUM0JiweFDUlSSotLiI//EABsBAAIDAQEBAAAAAAAAAAAAAAACAQMEBQYH/8QAMBEAAQIDBQYDCQAAAAAAAAAAAQACAwQREiExQVEyYXGh0fAFE+EGFCJSYoGRwfH/2gAMAwEAAhEDEQA/APuNGaUvL8Jt3Pl+tVU/EC27HA+grnTPiMGXNmtTormQXPvVzJdqPb9KhbiI9g+tZG95lC7RjUfM7D+9VaPdXLaULHzCeiB+I/qa5jvFnvNlgv3LUJQAVcttc8eVPXdE+JGfpVXPzzCv+IzfgU/1xSlh4d53nkx5hP6sf0q+tOULWPtEGPm/pffatLGT0W8/Dx9EhMBm9Z5/EBScJFK3zA+2a9LzPdP6llIfiW/QVtIrdU2VQo/lAH2qStAk4p2onJIY7MmLFjifET2tAPix/wCwr2Lnif8Ap4/93/qtjXasEkPnPLol8/6QsgL3iY720Z+En96kXjV+PWsifwyCtXRTe6kYRHcuijzgcWhZlea5B+8s7hfgmr7VPFzpbnZyYz5SKV+4q+xXl4wdiAR796byowwifkfxRbYcW81Ba8SjkGUdWHuINM5qun5et2OTCgPmo0n6riuJwhk/dTOP5X9Mfng/nTB0Zu00Hh0PVKQw4HvvcrOilIp3G0ij8SHI+YO4/Omgaua8OSEUXaKKKdQsheXJ6j6u+o5+tVfEJS/o/wAP3+NanjXAur6cZAf257N8fI1lJi0TaZlK/Efbz+VfO56QmJWK5zqkHPj+12YMRjxdiu8I4N1pQh2Hdj7h5e+k/EvjE1tLaWdg7Qs4Zj08DOSFTPfPZzV9wi5COJF9IdjjyNR3nJjXPE4+IdZDFGoVY9JzsjDc9u7k9q9H7NRJey4nbFcdMvt3oss5atDRfOo+eb17SCJLmTryXLLryNWnREqL27apCflV14j3XELGTqi+bRK5EUabFVjQbkkb+zPvanOXvBuSC5gmkuI3WJw5UIwJ07jGTtvg/KtBzvyHJxC4t5OqqxReshUknMgZ8EHAyFAr2BiQg8UpS/JYUhw3lfiphcvxE65I16eQf/mSys5O25wCvzNZLgN1xO7u5bSLiDgxasyH1T03CZAxncmvtsgODpxnG2e2fZmsb4fcgPw95pJZVleUKAVUjGCzNnPfJI+lVNjCy4mlcrlCkteJXaunD4WjlmhiV7q4n1FQZCdKqq4LMcE7kYApqXniO3zHdEtJGB+0vbxu0UWs+h1Cc6cjB9uKL/l25S7kurKaJDMipMk6MwzHkI6aSCDgkYOxpG+5GmdrmJZ0FtdyiacaD1OyB0Rs4CtoG5G2TSCwce9fRCsLvxDtY5GjbqnRKIHdYmKhyoZV1DuTnAx7a8jxFtsLhZy7O8XSETaw8KqzqV9mzKfnS1pyOyiENIpC3r3suFPpE6xEq+WnK9/8tRWPIkkcrzGZDIUucEKdpLuQMH79lVVX5UUhaoTkHiTaONQMoUxPOrNGwVlhGZQhPdl9o86av+d7eFdUhcD9nF2fQO0ZZVGfJiWAx8ao7rw2Z4UhEwVY7E2iHSfXdkZ5Dv6p0Yx33Ndm5DuJmZ7iaIl/2dCI0YARW0hleNck+sQu599TZhaoVjd87RvDL0meKVXjhAmgYkNcMBEenkFlbfG47U5bc4xSNIsSTyLGG1SRxMUZovWRGHrtnbbuaQueTHkujcNIuDdpclcHOm3gMcSfEMxbNJR8k3S2bWK3EXSVg0J0OrMvV6jR3BVt1Iyp04NRSHqhNcV8RY44ZHSCYypIsJhdCpDS4MevvgMDtjOTtUsnOsaSyF3YKqxIIei3UMs4Lqo39JtI3XHo+01Wx+HkqRt05IVkN3HdgCNhHiFAqxlQc4By2c96YuOR5eo1zHNH1xdm6TWjFNJhEIjcA52UZyPbU0haoVgef7bQr4l1NMbfpdJuoJFXWUZO42wfmK4niDbssfTWZ3k14iSIl16LaZda/wAOk7UpwnkeSO5iuZZlkcPLPLhSA0syJGugZ9FEVNIzk70jH4fT6beMzQjpS9cyqjiUO8xklEZ1YCvkKc5+dFIWvd6Fv6jnt1caXUMD7GGRXKKzEA3FCpbjk6InVEXib+Q7fMGoo+F3cRyjxyj35jb8sg0UVidIS7jaDaHUXK4R34E1T0PFJRtLbyD3phh/xP8ASnYeII3tI9zAr98UUVbR0IbVeKgUflRM0UUVpVSKKKKEIooooQiiiihCKKKKEIooooQiiiihC//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42" name="AutoShape 18" descr="data:image/jpg;base64,/9j/4AAQSkZJRgABAQAAAQABAAD/2wCEAAkGBhISERQUEBQWFRUVFxcWFRQWGB8aFxYVFhYVHRwXFRgdGyYeGBojGRUUHy8gIygpLCwtFSAyNTAqNSYrLCkBCQoKDgwOGg8PGi4jHyQpKSosKSwsLzUsLC0vLC0sLy8vNCo0LSwpLzQqLCwsLCkuKSwsLCksLCwsLCwsLCwsLP/AABEIAGMAiQMBIgACEQEDEQH/xAAcAAABBAMBAAAAAAAAAAAAAAAEAwUGBwABAgj/xABLEAABAgMEBAoECgYLAQAAAAABAgMABBEFEiExBkFRYQcTIjJxgZGTodFDU7HTFBUzQlJicoPB0lSjs8Lh8BYjJTR0gpKisuLxJP/EABoBAAIDAQEAAAAAAAAAAAAAAAMEAQIFAAb/xAAwEQACAQIEBAQFBAMAAAAAAAABAgADEQQSIVExYXHBEyJB0RSBkaGxBTJC8BUz4f/aAAwDAQACEQMRAD8AYJGzmSw0S02SW2ySUJqSUJxJpCgsdk5NN92nygmzJc8QyCPRNEdbaYf5KzUpSVuEJSMyf5zj2IamiAkDhPOgMzHWMsrow0r0Lfdp8odGNBmjiWW+7T5RNJCyxTAU3w7s2YIx636gt/Is0Uwh/kZXh0HZp8iz3aPKA5nQ9pPoWu7T+WLYTZydkJPWOk6oCmPsdVEu2E2Mpp+w2U+ha7tP5YF+LGR6Fru0+UWLbtltocSgkBSwSnfQ5eXQYi0/Z5SThG1h6tKoNBMyqjIeMZRZrPqWu7T5Ro2Yz6lru0+UFERzSG/DTYRbO28FNls+pa7tPlGCy2fUtd2nygukbAici7CdnbeB/FTPqmu7T5Rv4qZ9U13afKDKRsJjsi7CRnbeCCymfUtd2nyjfxUz6lru0+UFxukRkXYTs7bwVNksVH9S1mPRp/LFYU6IttAxHSPbFS0jH/U1AyW59ppYBic1+XeembL0fbds6UWaJKZVhRVqoGEVr1Vhn0lspS2UlsFSEG8UgYlJGCqa6fjDjNzCxYculvBS5WXBpncDTd6nV7Yj+j2lTrACAOMbH0jQgfVV5iEaHisoKm9jwhMS9JGKPpmHGd2RpPMsgJF1SBkleNBsBGI7YkDPCKBz2U1+qv8AApjhdr2W/wD3hsoUczQjtKDj2QVLWTZCuYtPW4U/8qQZvCOr0yOgiiGuNKVZSOZ7ERNfCaimDOO9f/WG97TqbfNyXSgE6kJUtXjh4RJmNHrNGIS0rpWFfvQ5InpRkUC2WxsCkp8AYD4lBf2UyTz/AKYfwsS/+ysAOX9EiFi6DvuOh+dUcwq4VVUojEXjkkbh4QRpNZqQq7hVQUoDaEkVp2jth2ndO5VANxfGq1JRl/qOAhps2UfmnVTUym4kIKWUbjr2036zuEWFSrm8WpoB6ewkqtFR4NHzEnU8fmTIJOsXTAoESO2JLlxH5m35Fk3XX03hmlIKiOm6CBG78SioGYxI0WZrKJyEwQ3JkiDbFVLzQKpZxLgTzgMFJ6UnERDtNtLmFOSok31gIWePu3k4BSc8r2AVAK2PRFzDWEpYR3ax0kiUyRHN2HCWt+SnHSiUcK1AFVCgp5IIFcRvEA2tpNIyrnFPOErFLwQm9d3KOVd0X+Np5cxMGcNUzZQJiUQQmTJGUGyKWnWw80oKaIKrw2JrWozqKHCIRpNpowuck1Sz7gYQU8fQKSPlKmqfncmBVsclMAjW8vSwrVCQdLST8TQjpHtin4umXtyUm1K+CLKwgpKqpKaBRNM+gxTFIRx9QVVRl59o7gkNMspG3eX5NWqthiyiBVHwRu8n6VWmcOnkg9UKjR9mbTfkXUpPzmlaujWnxEbtJptVm2cHDdSuXZRxn0HOIbKCfqkXweqI/NSrktS8CPoKScFb0qECwwuoymzfmBxjZWOcZl+49u8c3NE5hrNlR+snlezHwgZUo6PQvH7tXlBdm6WzjYxdvDYsBQ7Tj4w7M8JTvqUr3glPtrDmauPQHofeZ2XCn+RXqL/iMcvYs0s8mWc6VJujtVSHuS4P3l/KlDY2c5Xhh4wYjhJOuW7HAf3Y5XwnDIMEHVeXh4JgTvijoqgfP/sPTTArq7k/Ijt3j1ZWhEqwQq5fWPnLxodychHWktthpIab5T7vJbQMwTUXjsAhlM9ak18iEsoOayKYbQVVJ6hDgzZLUmhTqyXHTgVnnKUrC6gZ4mg24boRdSDmqtmO3vtNKmwK5aCZV9WIt9N+sYrQkyClOZSAK7aACvhEKmLVsKSdc41pLzqlErSlHGBKtYF43E68BriV6XTDglJgt/KBpRFMwaY03gFVOiI5wVz1lsSSXFuMIfqovKcUkODlKoE3sbt2lLvtgtZyQqHaXpKASwkZsG2ZVVuy67OaWw07yHGlAAVUFBV0AkXeYabRDnwt2PLNPyHEstovuK4y6kC/y2+dtzPbA07pY3PaQyrjNS02pDaFEUvXbxKqb1KNNwEOHDKSDJPUqhtwhVNRqhQHWEq7IUAuhPOMk2cCTRmyJVl4lhhps4iqEhJpUYYasB2RWLVvN2bOWky4w3NuPqIaVVKsVlRurONOeKgY3k0iwLWttt+SmHZB1C3OJWtIQoFaajWnnJUMcxmIiOiVi2NMWOoTDrTUwSpTjq1gOtrClXCkE1Ui7TkjnVOuDVyCFCwNAEXLR/0PsX4tkkNz60NreWpQbWoCl4JFzE0KqUqBlepEb4QLGlmrTs5DbLaELKeMQlIAX/XU5Q14YQ16F2smZtCWFpPlaGEFEoVjkLUlXIvKPgTrSkGH/haVxc7Z8yQS2hVFEDIpcCqdN0k9UUzZqfSXtlqdZJZ6Rl2FkS7TbV4itxN2tDhWnSe2KJi9pmdYmCFy7qHBgeQoEgE4XhmnriiaQ3iguRMvPtFMKW8R83LvPUNn2OmZseWbOuVlyk7FpZbII9kQiUtaYlV8UsBbdDyFpvIVTWmuWOrVrEWXoaf7Pk/8NL/sW4a9KdGnCovSyUrri7LqHJX9dH0V7aZ+1ShVC+VuENiaJbzobEbbd5HG56znzR1pxkjMtqqns/hDrK2BZy+bMnoKkpPikRHG25Mro5xsss5hQvIqOnlCHSX0Vac+TmkKHQK9l6HmZQP3MPuO/wCZnKjMf2K32Pb8STy+iciMTy/tOVHgQIOQqSl8iy3TemvnEaZ0Db+e8T9lAHiSYJ+J7Pl8XCkkesXX/aPKFHKtoXZvl7x1FdNRTVeZPtHJzTFtaiiVQt9f1RdQPtLOUNr6F3y5MrC3ADdQn5NpJ+iNajleOrKO/jsrTdlW7iB6RabqelCMCrpNB05Qy2lNhIKQSScVKJqVHafKCUKOZrKLD7yKtXKLsbn6D3PXhtA5q0SFwwO6I2c4u+tgVJqQlSkpJ+yDSCnVVMcUjbbDowAYTJGJdTdTFnbNlLzSksoSpj5K7UXca5A447YIemEOpUh5IWhWBSoVBgOkYIkYdALASDiHJuTOrEseVk1qXLIKFKF1XKJFK1oAThCEzojZziy4tgXiakJUpKSfsg0haNiB/CU7WtLfF1L3vF7TkJR9tttxlBQ1g2kClwHMJpqOdNuMKzCmnWi08gLboBdVjlljnUbc4EpGRcYemPSUOJqHW84suxJaVKvgyCm+U3qqKq3SaZnDnGKbi6UZjpHtil4zMei0wgXn2mlgKjVC5bl3nrLQ1X/wSf8Ahpf9iiHkPpGFRUZjXFWzWmfESclLtKosysspxQzSCyiiRsJzO6m2N2Zp0GxTMnt7Iz1oMy3E17yw5+ypeYBC0pUegE9kMD+gbROCE9pH4xF7Q01vG8klKhkRgQYmeh+lCZxhSlEBxs3XN9RVKgNQUK9aTElHpi4MG6I/ECN39Ckj0ZP+dVPbBkvovcFUNIB3UvdpxhwetIhygJpTOmFemC2Zs0rWo844mpbU3+sAop38ot0AkLtK0SCUkEEGhGWMMj5vCvti0i+lXOQOmlYFn7CZdBN26o/OAEO0sYqaFbRKrg3fUNeV7ZFil9RBXcSM1UvEk1oEiortzyh/e0ATcvJfIpmXEgJpTVQ4Y7YXasxMvQ1qVHMCmW78YIthRUyjOgV1ZYHpglXE1GcZGsOkpRoIEPiLc9YBZthstoo4G3HAb1+hIFKUSATQgbxjWHhNiS0wFBTSQSAeMQm4qoGY3+EAWcwkUqT/AAiTSrd3m4gwpXqte+Y3jdCmpFiBbaVLMMhK1JBvBKiArK8AaVA30hWUs9x2oabUumd0Vp0nIZHOLTmrLZXTjGkKwu1KRgmtabhWFEywQAG0gDUAKAbctsM/5Ty6Lrzi3+M82racpWs9o0+02HFp5JzocUE/TGrphrpFtTbIdZKClVFgoOogHAnGIXaOhLjYq2rjcaBITQ0OutaQbDY4PpVNjeBxOBKa09RaRtAxHSPbFK0i/laPPpIKm1UqMcNuUUJc3QH9QdWy2O/aG/TkZS9xt3lnaOTS0z0wFFYAspKgUc4JEjLlJTiMRjTfCLFplUhPPNreU6j4MhC3cHkyqjyyCDgku3klQOQArD5pLodMOyMlOWapaZhEnLoeQ0opW62GkEFJBBKkn5usUpimhqj+kc2h/jS+8H0i7xhWrjAMRdJJrTcYz1Nxpym1J3ohpBNrmHUvuO1+BTDgCqgkhhNxw5EqupRRRxwEPXAnPOvvTi3VqWC00FqJqSqpCanWbqVY7oq+zZuemZk/B1vuzDvJUUKUXFg531VwTgK1IAAxyi+tDdFhZkmGVKHHOm++tOpVKBCdqUjCu0k64sdTaUchVuZJJiRvABDyk01XUqx8I0qTcQCAsGo51ACdmGUIy7gTTM78/wDyC1TBKFKIOFaAZk6qRJJGnpFLLx9es7alRTllROuhI68KQJMLbQo85WNcVGgprArCkpMlXJUm6oZ1y6oQtNAVhTLEmm7IGOAOaxkNYrcQCZng4vkpAA15k+UEzTaiyaHZhAbKQSAmHN0cgge2mftgrELa0GgzXJjXITRScDSJBK2oNcR5uynTXkkfzqjaFqQbp/msc6q8shZDJAu0FFeVU9GUH8aSBQCurHZshKWIU2nDMY9UL1oMqQkxHoI4oPEmIm+cyMqkVhJ2YcS2ShF9QySCBSFFoFQVVoNZOHWBgYTlUobvXVUBJIrqJ1CJHSUN78ZDLScmXFBSgogkCiUqoMRUYjDGPO0eqLfadUQppxVBQ3U4UO041xFY8s1VvhqtUzItresVw1PK7g3PDX6yU2bwl2k022ht8BKEISkcU0aJSkACpbqcAM45nNNZqYUTMcQ6o/OXKy6lYby1WMjIQJmmItJcIk/L1Eu400DmG5ZhNabaNYxzM8KFpqPKmK/dNe7jUZEqSNZVgDxiSeEi0Rk/+qb/ACQo3wnWlWpmATvaa93GRkEzNvKFFvwhB4U7U/SB3LPu42vhUtQihmB3LPu4yMgdzL5V2g44TLS9enuWvdwsnhUtSv8AeB3LPu4yMizMZCoo4CLHhbtb9JHcs+7gV/hNtJRqXwcvQtavu4yMiASOEswBGsJb4WrVGUyB9yz7uOzwuWt+k/qWfdxqMipk+k0rhZtU5zI7ln3cYOFa1P0gdwz7uNxkdedYQWZ4TbSUoKL4qKeia1V1cXEE+Fq2+A8oyMi9yQJQKATYT//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44" name="AutoShape 20" descr="data:image/jpg;base64,/9j/4AAQSkZJRgABAQAAAQABAAD/2wCEAAkGBhISERQUEBQWFRUVFxcWFRQWGB8aFxYVFhYVHRwXFRgdGyYeGBojGRUUHy8gIygpLCwtFSAyNTAqNSYrLCkBCQoKDgwOGg8PGi4jHyQpKSosKSwsLzUsLC0vLC0sLy8vNCo0LSwpLzQqLCwsLCkuKSwsLCksLCwsLCwsLCwsLP/AABEIAGMAiQMBIgACEQEDEQH/xAAcAAABBAMBAAAAAAAAAAAAAAAEAwUGBwABAgj/xABLEAABAgMEBAoECgYLAQAAAAABAgMABBEFEiExBkFRYQcTIjJxgZGTodFDU7HTFBUzQlJicoPB0lSjs8Lh8BYjJTR0gpKisuLxJP/EABoBAAIDAQEAAAAAAAAAAAAAAAMEAQIFAAb/xAAwEQACAQIEBAQFBAMAAAAAAAABAgADEQQSIVExYXHBEyJB0RSBkaGxBTJC8BUz4f/aAAwDAQACEQMRAD8AYJGzmSw0S02SW2ySUJqSUJxJpCgsdk5NN92nygmzJc8QyCPRNEdbaYf5KzUpSVuEJSMyf5zj2IamiAkDhPOgMzHWMsrow0r0Lfdp8odGNBmjiWW+7T5RNJCyxTAU3w7s2YIx636gt/Is0Uwh/kZXh0HZp8iz3aPKA5nQ9pPoWu7T+WLYTZydkJPWOk6oCmPsdVEu2E2Mpp+w2U+ha7tP5YF+LGR6Fru0+UWLbtltocSgkBSwSnfQ5eXQYi0/Z5SThG1h6tKoNBMyqjIeMZRZrPqWu7T5Ro2Yz6lru0+UFERzSG/DTYRbO28FNls+pa7tPlGCy2fUtd2nygukbAici7CdnbeB/FTPqmu7T5Rv4qZ9U13afKDKRsJjsi7CRnbeCCymfUtd2nyjfxUz6lru0+UFxukRkXYTs7bwVNksVH9S1mPRp/LFYU6IttAxHSPbFS0jH/U1AyW59ppYBic1+XeembL0fbds6UWaJKZVhRVqoGEVr1Vhn0lspS2UlsFSEG8UgYlJGCqa6fjDjNzCxYculvBS5WXBpncDTd6nV7Yj+j2lTrACAOMbH0jQgfVV5iEaHisoKm9jwhMS9JGKPpmHGd2RpPMsgJF1SBkleNBsBGI7YkDPCKBz2U1+qv8AApjhdr2W/wD3hsoUczQjtKDj2QVLWTZCuYtPW4U/8qQZvCOr0yOgiiGuNKVZSOZ7ERNfCaimDOO9f/WG97TqbfNyXSgE6kJUtXjh4RJmNHrNGIS0rpWFfvQ5InpRkUC2WxsCkp8AYD4lBf2UyTz/AKYfwsS/+ysAOX9EiFi6DvuOh+dUcwq4VVUojEXjkkbh4QRpNZqQq7hVQUoDaEkVp2jth2ndO5VANxfGq1JRl/qOAhps2UfmnVTUym4kIKWUbjr2036zuEWFSrm8WpoB6ewkqtFR4NHzEnU8fmTIJOsXTAoESO2JLlxH5m35Fk3XX03hmlIKiOm6CBG78SioGYxI0WZrKJyEwQ3JkiDbFVLzQKpZxLgTzgMFJ6UnERDtNtLmFOSok31gIWePu3k4BSc8r2AVAK2PRFzDWEpYR3ax0kiUyRHN2HCWt+SnHSiUcK1AFVCgp5IIFcRvEA2tpNIyrnFPOErFLwQm9d3KOVd0X+Np5cxMGcNUzZQJiUQQmTJGUGyKWnWw80oKaIKrw2JrWozqKHCIRpNpowuck1Sz7gYQU8fQKSPlKmqfncmBVsclMAjW8vSwrVCQdLST8TQjpHtin4umXtyUm1K+CLKwgpKqpKaBRNM+gxTFIRx9QVVRl59o7gkNMspG3eX5NWqthiyiBVHwRu8n6VWmcOnkg9UKjR9mbTfkXUpPzmlaujWnxEbtJptVm2cHDdSuXZRxn0HOIbKCfqkXweqI/NSrktS8CPoKScFb0qECwwuoymzfmBxjZWOcZl+49u8c3NE5hrNlR+snlezHwgZUo6PQvH7tXlBdm6WzjYxdvDYsBQ7Tj4w7M8JTvqUr3glPtrDmauPQHofeZ2XCn+RXqL/iMcvYs0s8mWc6VJujtVSHuS4P3l/KlDY2c5Xhh4wYjhJOuW7HAf3Y5XwnDIMEHVeXh4JgTvijoqgfP/sPTTArq7k/Ijt3j1ZWhEqwQq5fWPnLxodychHWktthpIab5T7vJbQMwTUXjsAhlM9ak18iEsoOayKYbQVVJ6hDgzZLUmhTqyXHTgVnnKUrC6gZ4mg24boRdSDmqtmO3vtNKmwK5aCZV9WIt9N+sYrQkyClOZSAK7aACvhEKmLVsKSdc41pLzqlErSlHGBKtYF43E68BriV6XTDglJgt/KBpRFMwaY03gFVOiI5wVz1lsSSXFuMIfqovKcUkODlKoE3sbt2lLvtgtZyQqHaXpKASwkZsG2ZVVuy67OaWw07yHGlAAVUFBV0AkXeYabRDnwt2PLNPyHEstovuK4y6kC/y2+dtzPbA07pY3PaQyrjNS02pDaFEUvXbxKqb1KNNwEOHDKSDJPUqhtwhVNRqhQHWEq7IUAuhPOMk2cCTRmyJVl4lhhps4iqEhJpUYYasB2RWLVvN2bOWky4w3NuPqIaVVKsVlRurONOeKgY3k0iwLWttt+SmHZB1C3OJWtIQoFaajWnnJUMcxmIiOiVi2NMWOoTDrTUwSpTjq1gOtrClXCkE1Ui7TkjnVOuDVyCFCwNAEXLR/0PsX4tkkNz60NreWpQbWoCl4JFzE0KqUqBlepEb4QLGlmrTs5DbLaELKeMQlIAX/XU5Q14YQ16F2smZtCWFpPlaGEFEoVjkLUlXIvKPgTrSkGH/haVxc7Z8yQS2hVFEDIpcCqdN0k9UUzZqfSXtlqdZJZ6Rl2FkS7TbV4itxN2tDhWnSe2KJi9pmdYmCFy7qHBgeQoEgE4XhmnriiaQ3iguRMvPtFMKW8R83LvPUNn2OmZseWbOuVlyk7FpZbII9kQiUtaYlV8UsBbdDyFpvIVTWmuWOrVrEWXoaf7Pk/8NL/sW4a9KdGnCovSyUrri7LqHJX9dH0V7aZ+1ShVC+VuENiaJbzobEbbd5HG56znzR1pxkjMtqqns/hDrK2BZy+bMnoKkpPikRHG25Mro5xsss5hQvIqOnlCHSX0Vac+TmkKHQK9l6HmZQP3MPuO/wCZnKjMf2K32Pb8STy+iciMTy/tOVHgQIOQqSl8iy3TemvnEaZ0Db+e8T9lAHiSYJ+J7Pl8XCkkesXX/aPKFHKtoXZvl7x1FdNRTVeZPtHJzTFtaiiVQt9f1RdQPtLOUNr6F3y5MrC3ADdQn5NpJ+iNajleOrKO/jsrTdlW7iB6RabqelCMCrpNB05Qy2lNhIKQSScVKJqVHafKCUKOZrKLD7yKtXKLsbn6D3PXhtA5q0SFwwO6I2c4u+tgVJqQlSkpJ+yDSCnVVMcUjbbDowAYTJGJdTdTFnbNlLzSksoSpj5K7UXca5A447YIemEOpUh5IWhWBSoVBgOkYIkYdALASDiHJuTOrEseVk1qXLIKFKF1XKJFK1oAThCEzojZziy4tgXiakJUpKSfsg0haNiB/CU7WtLfF1L3vF7TkJR9tttxlBQ1g2kClwHMJpqOdNuMKzCmnWi08gLboBdVjlljnUbc4EpGRcYemPSUOJqHW84suxJaVKvgyCm+U3qqKq3SaZnDnGKbi6UZjpHtil4zMei0wgXn2mlgKjVC5bl3nrLQ1X/wSf8Ahpf9iiHkPpGFRUZjXFWzWmfESclLtKosysspxQzSCyiiRsJzO6m2N2Zp0GxTMnt7Iz1oMy3E17yw5+ypeYBC0pUegE9kMD+gbROCE9pH4xF7Q01vG8klKhkRgQYmeh+lCZxhSlEBxs3XN9RVKgNQUK9aTElHpi4MG6I/ECN39Ckj0ZP+dVPbBkvovcFUNIB3UvdpxhwetIhygJpTOmFemC2Zs0rWo844mpbU3+sAop38ot0AkLtK0SCUkEEGhGWMMj5vCvti0i+lXOQOmlYFn7CZdBN26o/OAEO0sYqaFbRKrg3fUNeV7ZFil9RBXcSM1UvEk1oEiortzyh/e0ATcvJfIpmXEgJpTVQ4Y7YXasxMvQ1qVHMCmW78YIthRUyjOgV1ZYHpglXE1GcZGsOkpRoIEPiLc9YBZthstoo4G3HAb1+hIFKUSATQgbxjWHhNiS0wFBTSQSAeMQm4qoGY3+EAWcwkUqT/AAiTSrd3m4gwpXqte+Y3jdCmpFiBbaVLMMhK1JBvBKiArK8AaVA30hWUs9x2oabUumd0Vp0nIZHOLTmrLZXTjGkKwu1KRgmtabhWFEywQAG0gDUAKAbctsM/5Ty6Lrzi3+M82racpWs9o0+02HFp5JzocUE/TGrphrpFtTbIdZKClVFgoOogHAnGIXaOhLjYq2rjcaBITQ0OutaQbDY4PpVNjeBxOBKa09RaRtAxHSPbFK0i/laPPpIKm1UqMcNuUUJc3QH9QdWy2O/aG/TkZS9xt3lnaOTS0z0wFFYAspKgUc4JEjLlJTiMRjTfCLFplUhPPNreU6j4MhC3cHkyqjyyCDgku3klQOQArD5pLodMOyMlOWapaZhEnLoeQ0opW62GkEFJBBKkn5usUpimhqj+kc2h/jS+8H0i7xhWrjAMRdJJrTcYz1Nxpym1J3ohpBNrmHUvuO1+BTDgCqgkhhNxw5EqupRRRxwEPXAnPOvvTi3VqWC00FqJqSqpCanWbqVY7oq+zZuemZk/B1vuzDvJUUKUXFg531VwTgK1IAAxyi+tDdFhZkmGVKHHOm++tOpVKBCdqUjCu0k64sdTaUchVuZJJiRvABDyk01XUqx8I0qTcQCAsGo51ACdmGUIy7gTTM78/wDyC1TBKFKIOFaAZk6qRJJGnpFLLx9es7alRTllROuhI68KQJMLbQo85WNcVGgprArCkpMlXJUm6oZ1y6oQtNAVhTLEmm7IGOAOaxkNYrcQCZng4vkpAA15k+UEzTaiyaHZhAbKQSAmHN0cgge2mftgrELa0GgzXJjXITRScDSJBK2oNcR5uynTXkkfzqjaFqQbp/msc6q8shZDJAu0FFeVU9GUH8aSBQCurHZshKWIU2nDMY9UL1oMqQkxHoI4oPEmIm+cyMqkVhJ2YcS2ShF9QySCBSFFoFQVVoNZOHWBgYTlUobvXVUBJIrqJ1CJHSUN78ZDLScmXFBSgogkCiUqoMRUYjDGPO0eqLfadUQppxVBQ3U4UO041xFY8s1VvhqtUzItresVw1PK7g3PDX6yU2bwl2k022ht8BKEISkcU0aJSkACpbqcAM45nNNZqYUTMcQ6o/OXKy6lYby1WMjIQJmmItJcIk/L1Eu400DmG5ZhNabaNYxzM8KFpqPKmK/dNe7jUZEqSNZVgDxiSeEi0Rk/+qb/ACQo3wnWlWpmATvaa93GRkEzNvKFFvwhB4U7U/SB3LPu42vhUtQihmB3LPu4yMgdzL5V2g44TLS9enuWvdwsnhUtSv8AeB3LPu4yMizMZCoo4CLHhbtb9JHcs+7gV/hNtJRqXwcvQtavu4yMiASOEswBGsJb4WrVGUyB9yz7uOzwuWt+k/qWfdxqMipk+k0rhZtU5zI7ln3cYOFa1P0gdwz7uNxkdedYQWZ4TbSUoKL4qKeia1V1cXEE+Fq2+A8oyMi9yQJQKATYT//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3" name="Picture 2" descr="http://t0.gstatic.com/images?q=tbn:ANd9GcTliclbzYOB1lvqjEnm9WBaDejVwS42psNRbLzsZeF4_sW6hv0&amp;t=1&amp;usg=__cZB_3rGzg8xvJPYY4tc82NblvWI="/>
          <p:cNvPicPr>
            <a:picLocks noChangeAspect="1" noChangeArrowheads="1"/>
          </p:cNvPicPr>
          <p:nvPr/>
        </p:nvPicPr>
        <p:blipFill>
          <a:blip r:embed="rId5" cstate="print"/>
          <a:srcRect/>
          <a:stretch>
            <a:fillRect/>
          </a:stretch>
        </p:blipFill>
        <p:spPr bwMode="auto">
          <a:xfrm>
            <a:off x="4876800" y="1295400"/>
            <a:ext cx="2466975" cy="1847851"/>
          </a:xfrm>
          <a:prstGeom prst="rect">
            <a:avLst/>
          </a:prstGeom>
          <a:noFill/>
        </p:spPr>
      </p:pic>
      <p:pic>
        <p:nvPicPr>
          <p:cNvPr id="56322" name="Picture 2" descr="https://static.fsf.org/fsforg/patrons/joyent-web.png"/>
          <p:cNvPicPr>
            <a:picLocks noChangeAspect="1" noChangeArrowheads="1"/>
          </p:cNvPicPr>
          <p:nvPr/>
        </p:nvPicPr>
        <p:blipFill>
          <a:blip r:embed="rId6" cstate="print"/>
          <a:srcRect/>
          <a:stretch>
            <a:fillRect/>
          </a:stretch>
        </p:blipFill>
        <p:spPr bwMode="auto">
          <a:xfrm>
            <a:off x="5029200" y="3231490"/>
            <a:ext cx="2076450" cy="730911"/>
          </a:xfrm>
          <a:prstGeom prst="rect">
            <a:avLst/>
          </a:prstGeom>
          <a:noFill/>
        </p:spPr>
      </p:pic>
      <p:pic>
        <p:nvPicPr>
          <p:cNvPr id="56324" name="Picture 4" descr="3Tera utility computing logo"/>
          <p:cNvPicPr>
            <a:picLocks noChangeAspect="1" noChangeArrowheads="1"/>
          </p:cNvPicPr>
          <p:nvPr/>
        </p:nvPicPr>
        <p:blipFill>
          <a:blip r:embed="rId7" cstate="print"/>
          <a:srcRect/>
          <a:stretch>
            <a:fillRect/>
          </a:stretch>
        </p:blipFill>
        <p:spPr bwMode="auto">
          <a:xfrm>
            <a:off x="914400" y="5334000"/>
            <a:ext cx="3333750" cy="428626"/>
          </a:xfrm>
          <a:prstGeom prst="rect">
            <a:avLst/>
          </a:prstGeom>
          <a:noFill/>
        </p:spPr>
      </p:pic>
      <p:pic>
        <p:nvPicPr>
          <p:cNvPr id="56326" name="Picture 6" descr="http://www.jackbe.com/enterprise-mashup/sites/default/files/azure-logo_2.jpg"/>
          <p:cNvPicPr>
            <a:picLocks noChangeAspect="1" noChangeArrowheads="1"/>
          </p:cNvPicPr>
          <p:nvPr/>
        </p:nvPicPr>
        <p:blipFill>
          <a:blip r:embed="rId8" cstate="print"/>
          <a:srcRect/>
          <a:stretch>
            <a:fillRect/>
          </a:stretch>
        </p:blipFill>
        <p:spPr bwMode="auto">
          <a:xfrm>
            <a:off x="1447800" y="3048000"/>
            <a:ext cx="1447800" cy="1447800"/>
          </a:xfrm>
          <a:prstGeom prst="rect">
            <a:avLst/>
          </a:prstGeom>
          <a:noFill/>
        </p:spPr>
      </p:pic>
    </p:spTree>
    <p:extLst>
      <p:ext uri="{BB962C8B-B14F-4D97-AF65-F5344CB8AC3E}">
        <p14:creationId xmlns:p14="http://schemas.microsoft.com/office/powerpoint/2010/main" val="844652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a:xfrm>
            <a:off x="403860" y="1405428"/>
            <a:ext cx="7520940" cy="4919172"/>
          </a:xfrm>
        </p:spPr>
        <p:txBody>
          <a:bodyPr>
            <a:normAutofit/>
          </a:bodyPr>
          <a:lstStyle/>
          <a:p>
            <a:pPr marL="114300" indent="0">
              <a:buNone/>
            </a:pPr>
            <a:endParaRPr lang="en-US" dirty="0" smtClean="0"/>
          </a:p>
          <a:p>
            <a:pPr marL="114300" indent="0"/>
            <a:r>
              <a:rPr lang="en-US" dirty="0" smtClean="0"/>
              <a:t>Nathaniel Gates – President of Cloud49, Anchorage </a:t>
            </a:r>
            <a:r>
              <a:rPr lang="en-US" dirty="0" smtClean="0"/>
              <a:t>AK</a:t>
            </a:r>
          </a:p>
          <a:p>
            <a:pPr marL="114300" indent="0">
              <a:buNone/>
            </a:pPr>
            <a:r>
              <a:rPr lang="en-US" sz="1400" dirty="0"/>
              <a:t>Nathaniel Gates is a lifelong Alaskan who understands the unique challenges businesses face operating in the Last Frontier. Nathaniel has worked in multiple industries including petroleum, oilfield services, government contracting and at Alaska Native Corporations. Nathaniel has held nearly every IT position at some time during his career, from desktop support technician to the Chief Information Officer of a billion-dollar corporation. This diversity of duties and experience has uniquely equipped Nathaniel to accurately gauge business requirements and implement appropriate technological solutions for the benefit of the business. </a:t>
            </a:r>
            <a:endParaRPr lang="en-US" sz="1400" dirty="0" smtClean="0"/>
          </a:p>
          <a:p>
            <a:pPr marL="114300" indent="0">
              <a:buNone/>
            </a:pPr>
            <a:endParaRPr lang="en-US" sz="1400" dirty="0" smtClean="0"/>
          </a:p>
          <a:p>
            <a:pPr marL="114300" indent="0"/>
            <a:r>
              <a:rPr lang="en-US" dirty="0" smtClean="0"/>
              <a:t>Keith Dobson – Vice President of Cloud49, Anchorage, </a:t>
            </a:r>
            <a:r>
              <a:rPr lang="en-US" dirty="0" smtClean="0"/>
              <a:t>AK</a:t>
            </a:r>
          </a:p>
          <a:p>
            <a:pPr marL="114300" indent="0">
              <a:buNone/>
            </a:pPr>
            <a:r>
              <a:rPr lang="en-US" sz="1400" dirty="0"/>
              <a:t>With nearly 25 years of IT industry experience, Keith brings considerable experience and understanding of the unique challenges facing IT professionals today. Keith began his IT career at IBM in Anchorage in 1986, and has since worked for such notable companies as Dell Inc., Brocade Communications, Marconi Communications, Nortel Networks and Bay Networks. At Cloud 49, Keith is responsible for technology and partner strategy, as well as marketing and business development. </a:t>
            </a:r>
          </a:p>
          <a:p>
            <a:pPr marL="114300" indent="0"/>
            <a:endParaRPr lang="en-US" dirty="0" smtClean="0"/>
          </a:p>
          <a:p>
            <a:pPr marL="114300" indent="0"/>
            <a:endParaRPr lang="en-US" dirty="0" smtClean="0"/>
          </a:p>
        </p:txBody>
      </p:sp>
    </p:spTree>
    <p:extLst>
      <p:ext uri="{BB962C8B-B14F-4D97-AF65-F5344CB8AC3E}">
        <p14:creationId xmlns:p14="http://schemas.microsoft.com/office/powerpoint/2010/main" val="453132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Models</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b="1" dirty="0"/>
              <a:t>Public cloud</a:t>
            </a:r>
          </a:p>
          <a:p>
            <a:r>
              <a:rPr lang="en-US" i="1" dirty="0"/>
              <a:t>Public cloud</a:t>
            </a:r>
            <a:r>
              <a:rPr lang="en-US" dirty="0"/>
              <a:t> (off-site and remote) describes cloud computing where resources are dynamically provisioned on an on-demand, self-service basis over the Internet, via web applications/web services, open API,  from a third-party provider who bills on a utility computing </a:t>
            </a:r>
            <a:r>
              <a:rPr lang="en-US" dirty="0" smtClean="0"/>
              <a:t>basis.</a:t>
            </a:r>
          </a:p>
          <a:p>
            <a:pPr marL="114300" indent="0">
              <a:buNone/>
            </a:pPr>
            <a:endParaRPr lang="en-US" dirty="0" smtClean="0"/>
          </a:p>
          <a:p>
            <a:pPr marL="114300" indent="0">
              <a:buNone/>
            </a:pPr>
            <a:r>
              <a:rPr lang="en-US" b="1" dirty="0" smtClean="0"/>
              <a:t>Private cloud</a:t>
            </a:r>
          </a:p>
          <a:p>
            <a:r>
              <a:rPr lang="en-US" dirty="0" smtClean="0"/>
              <a:t>A </a:t>
            </a:r>
            <a:r>
              <a:rPr lang="en-US" i="1" dirty="0" smtClean="0"/>
              <a:t>private cloud</a:t>
            </a:r>
            <a:r>
              <a:rPr lang="en-US" dirty="0" smtClean="0"/>
              <a:t> environment is often the first step for a corporation prior to adopting a public cloud initiative. Corporations have discovered the benefits of consolidating shared services on virtualized hardware deployed from a primary datacenter to serve local and remote users. </a:t>
            </a:r>
          </a:p>
          <a:p>
            <a:endParaRPr lang="en-US" dirty="0" smtClean="0"/>
          </a:p>
          <a:p>
            <a:pPr marL="114300" indent="0">
              <a:buNone/>
            </a:pPr>
            <a:r>
              <a:rPr lang="en-US" b="1" dirty="0" smtClean="0"/>
              <a:t>Hybrid cloud</a:t>
            </a:r>
          </a:p>
          <a:p>
            <a:r>
              <a:rPr lang="en-US" dirty="0" smtClean="0"/>
              <a:t>A </a:t>
            </a:r>
            <a:r>
              <a:rPr lang="en-US" i="1" dirty="0" smtClean="0"/>
              <a:t>hybrid cloud</a:t>
            </a:r>
            <a:r>
              <a:rPr lang="en-US" dirty="0" smtClean="0"/>
              <a:t> environment consists of some portion of computing resources on-site (on premise) and off-site (</a:t>
            </a:r>
            <a:r>
              <a:rPr lang="en-US" i="1" dirty="0" smtClean="0"/>
              <a:t>public cloud)</a:t>
            </a:r>
            <a:r>
              <a:rPr lang="en-US" dirty="0" smtClean="0"/>
              <a:t>. By integrating public cloud services, users can leverage cloud solutions for specific functions that are too costly to maintain on-premise such as virtual server disaster recovery, backups and test/development environments. </a:t>
            </a:r>
            <a:r>
              <a:rPr lang="en-US" b="1" dirty="0" smtClean="0"/>
              <a:t> </a:t>
            </a:r>
          </a:p>
          <a:p>
            <a:pPr>
              <a:buNone/>
            </a:pPr>
            <a:endParaRPr lang="en-US" b="1" dirty="0" smtClean="0"/>
          </a:p>
          <a:p>
            <a:pPr marL="114300" indent="0">
              <a:buNone/>
            </a:pPr>
            <a:r>
              <a:rPr lang="en-US" b="1" dirty="0" smtClean="0"/>
              <a:t>Community cloud</a:t>
            </a:r>
          </a:p>
          <a:p>
            <a:r>
              <a:rPr lang="en-US" dirty="0" smtClean="0"/>
              <a:t>A </a:t>
            </a:r>
            <a:r>
              <a:rPr lang="en-US" i="1" dirty="0"/>
              <a:t>community cloud</a:t>
            </a:r>
            <a:r>
              <a:rPr lang="en-US" dirty="0"/>
              <a:t> is formed when several organizations with similar requirements share common infrastructure. Costs are spread over fewer users than a </a:t>
            </a:r>
            <a:r>
              <a:rPr lang="en-US" i="1" dirty="0"/>
              <a:t>public cloud</a:t>
            </a:r>
            <a:r>
              <a:rPr lang="en-US" dirty="0"/>
              <a:t> but more than a single tenant. </a:t>
            </a:r>
            <a:endParaRPr lang="en-US" dirty="0" smtClean="0"/>
          </a:p>
          <a:p>
            <a:pPr marL="114300" indent="0">
              <a:buNone/>
            </a:pPr>
            <a:endParaRPr lang="en-US" dirty="0"/>
          </a:p>
          <a:p>
            <a:pPr marL="114300" indent="0">
              <a:buNone/>
            </a:pPr>
            <a:endParaRPr lang="en-US" dirty="0"/>
          </a:p>
          <a:p>
            <a:endParaRPr lang="en-US" dirty="0"/>
          </a:p>
        </p:txBody>
      </p:sp>
    </p:spTree>
    <p:extLst>
      <p:ext uri="{BB962C8B-B14F-4D97-AF65-F5344CB8AC3E}">
        <p14:creationId xmlns:p14="http://schemas.microsoft.com/office/powerpoint/2010/main" val="2507838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Where is the Cloud Going?</a:t>
            </a:r>
            <a:endParaRPr lang="en-US" dirty="0"/>
          </a:p>
        </p:txBody>
      </p:sp>
      <p:sp>
        <p:nvSpPr>
          <p:cNvPr id="3" name="Content Placeholder 2"/>
          <p:cNvSpPr>
            <a:spLocks noGrp="1"/>
          </p:cNvSpPr>
          <p:nvPr>
            <p:ph idx="1"/>
          </p:nvPr>
        </p:nvSpPr>
        <p:spPr/>
        <p:txBody>
          <a:bodyPr/>
          <a:lstStyle/>
          <a:p>
            <a:r>
              <a:rPr lang="en-US" dirty="0" smtClean="0"/>
              <a:t>IDC's </a:t>
            </a:r>
            <a:r>
              <a:rPr lang="en-US" dirty="0"/>
              <a:t>updated IT Cloud Services Forecast </a:t>
            </a:r>
            <a:r>
              <a:rPr lang="en-US" dirty="0" smtClean="0"/>
              <a:t>predicts that </a:t>
            </a:r>
            <a:r>
              <a:rPr lang="en-US" dirty="0"/>
              <a:t>public cloud computing will </a:t>
            </a:r>
            <a:r>
              <a:rPr lang="en-US" dirty="0" smtClean="0"/>
              <a:t>grow from $17.4 </a:t>
            </a:r>
            <a:r>
              <a:rPr lang="en-US" dirty="0"/>
              <a:t>billion </a:t>
            </a:r>
            <a:r>
              <a:rPr lang="en-US" dirty="0" smtClean="0"/>
              <a:t>worth </a:t>
            </a:r>
            <a:r>
              <a:rPr lang="en-US" dirty="0"/>
              <a:t>of IT </a:t>
            </a:r>
            <a:r>
              <a:rPr lang="en-US" dirty="0" smtClean="0"/>
              <a:t>spend in 2009 to </a:t>
            </a:r>
            <a:r>
              <a:rPr lang="en-US" dirty="0"/>
              <a:t>$44 billion </a:t>
            </a:r>
            <a:r>
              <a:rPr lang="en-US" dirty="0" smtClean="0"/>
              <a:t>by 2013. </a:t>
            </a:r>
            <a:r>
              <a:rPr lang="en-US" sz="1400" baseline="60000" dirty="0" smtClean="0"/>
              <a:t>1</a:t>
            </a:r>
            <a:endParaRPr lang="en-US" dirty="0"/>
          </a:p>
          <a:p>
            <a:r>
              <a:rPr lang="en-US" dirty="0" smtClean="0"/>
              <a:t>Additionally, Federal CIO Vivek Kundra has vowed to spend $19 billion of U.S</a:t>
            </a:r>
            <a:r>
              <a:rPr lang="en-US" dirty="0"/>
              <a:t>. government's $70 billion IT </a:t>
            </a:r>
            <a:r>
              <a:rPr lang="en-US" dirty="0" smtClean="0"/>
              <a:t>budget on cloud computing.</a:t>
            </a:r>
          </a:p>
          <a:p>
            <a:r>
              <a:rPr lang="en-US" dirty="0"/>
              <a:t>The five year growth outlook remains strong, with a five-year annual growth rate of 26% – over six times the rate of traditional IT offerings. </a:t>
            </a:r>
          </a:p>
        </p:txBody>
      </p:sp>
      <p:sp>
        <p:nvSpPr>
          <p:cNvPr id="4" name="Footer Placeholder 3"/>
          <p:cNvSpPr>
            <a:spLocks noGrp="1"/>
          </p:cNvSpPr>
          <p:nvPr>
            <p:ph type="ftr" sz="quarter" idx="11"/>
          </p:nvPr>
        </p:nvSpPr>
        <p:spPr/>
        <p:txBody>
          <a:bodyPr/>
          <a:lstStyle/>
          <a:p>
            <a:endParaRPr lang="en-US" dirty="0"/>
          </a:p>
        </p:txBody>
      </p:sp>
      <p:sp>
        <p:nvSpPr>
          <p:cNvPr id="6" name="Rectangle 5"/>
          <p:cNvSpPr/>
          <p:nvPr/>
        </p:nvSpPr>
        <p:spPr>
          <a:xfrm>
            <a:off x="762000" y="5791200"/>
            <a:ext cx="3255807" cy="307777"/>
          </a:xfrm>
          <a:prstGeom prst="rect">
            <a:avLst/>
          </a:prstGeom>
        </p:spPr>
        <p:txBody>
          <a:bodyPr wrap="square">
            <a:spAutoFit/>
          </a:bodyPr>
          <a:lstStyle/>
          <a:p>
            <a:r>
              <a:rPr lang="en-US" sz="1400" baseline="60000" dirty="0" smtClean="0"/>
              <a:t>1</a:t>
            </a:r>
            <a:r>
              <a:rPr lang="en-US" sz="1400" dirty="0" smtClean="0"/>
              <a:t> Public Cloud Only</a:t>
            </a:r>
            <a:endParaRPr lang="en-US" sz="1400" dirty="0"/>
          </a:p>
        </p:txBody>
      </p:sp>
    </p:spTree>
    <p:extLst>
      <p:ext uri="{BB962C8B-B14F-4D97-AF65-F5344CB8AC3E}">
        <p14:creationId xmlns:p14="http://schemas.microsoft.com/office/powerpoint/2010/main" val="1130254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Distribution Examined</a:t>
            </a:r>
            <a:endParaRPr lang="en-US"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1" t="22107" r="27273" b="5365"/>
          <a:stretch/>
        </p:blipFill>
        <p:spPr bwMode="auto">
          <a:xfrm>
            <a:off x="291352" y="1600200"/>
            <a:ext cx="8014448" cy="502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17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Now?</a:t>
            </a:r>
            <a:endParaRPr lang="en-US" dirty="0"/>
          </a:p>
        </p:txBody>
      </p:sp>
      <p:sp>
        <p:nvSpPr>
          <p:cNvPr id="4" name="Content Placeholder 2"/>
          <p:cNvSpPr>
            <a:spLocks noGrp="1"/>
          </p:cNvSpPr>
          <p:nvPr>
            <p:ph idx="1"/>
          </p:nvPr>
        </p:nvSpPr>
        <p:spPr/>
        <p:txBody>
          <a:bodyPr>
            <a:normAutofit/>
          </a:bodyPr>
          <a:lstStyle/>
          <a:p>
            <a:r>
              <a:rPr lang="en-US" dirty="0" smtClean="0"/>
              <a:t>The acceptance and proliferation  of hardware virtualization and multi-tenant applications</a:t>
            </a:r>
          </a:p>
          <a:p>
            <a:r>
              <a:rPr lang="en-US" dirty="0" smtClean="0"/>
              <a:t>The Internet has become ubiquitous and an accepted method of connecting providers with consumers</a:t>
            </a:r>
          </a:p>
          <a:p>
            <a:r>
              <a:rPr lang="en-US" dirty="0" smtClean="0"/>
              <a:t>ISPs/Telcos are offering robust, redundant and managed corporate internet service enabling service consolidation efficiencies.</a:t>
            </a:r>
          </a:p>
          <a:p>
            <a:r>
              <a:rPr lang="en-US" dirty="0" smtClean="0"/>
              <a:t>The cost verses risk equation has tipped toward shared solutions</a:t>
            </a:r>
          </a:p>
          <a:p>
            <a:r>
              <a:rPr lang="en-US" dirty="0" smtClean="0"/>
              <a:t>Computing capabilities are being seen as a ongoing service rather than an internal capital expense</a:t>
            </a:r>
          </a:p>
        </p:txBody>
      </p:sp>
    </p:spTree>
    <p:extLst>
      <p:ext uri="{BB962C8B-B14F-4D97-AF65-F5344CB8AC3E}">
        <p14:creationId xmlns:p14="http://schemas.microsoft.com/office/powerpoint/2010/main" val="2988557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Reality</a:t>
            </a:r>
            <a:endParaRPr lang="en-US" dirty="0"/>
          </a:p>
        </p:txBody>
      </p:sp>
      <p:sp>
        <p:nvSpPr>
          <p:cNvPr id="4" name="Content Placeholder 2"/>
          <p:cNvSpPr>
            <a:spLocks noGrp="1"/>
          </p:cNvSpPr>
          <p:nvPr>
            <p:ph idx="1"/>
          </p:nvPr>
        </p:nvSpPr>
        <p:spPr/>
        <p:txBody>
          <a:bodyPr>
            <a:normAutofit/>
          </a:bodyPr>
          <a:lstStyle/>
          <a:p>
            <a:r>
              <a:rPr lang="en-US" sz="3200" dirty="0" smtClean="0"/>
              <a:t>Enterprises will be dragged kicking and screaming through the gates of cloud computing by the economy, consumers, SMBs and emerging markets.</a:t>
            </a:r>
          </a:p>
        </p:txBody>
      </p:sp>
    </p:spTree>
    <p:extLst>
      <p:ext uri="{BB962C8B-B14F-4D97-AF65-F5344CB8AC3E}">
        <p14:creationId xmlns:p14="http://schemas.microsoft.com/office/powerpoint/2010/main" val="2988557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Efficiency Challenges</a:t>
            </a:r>
            <a:endParaRPr lang="en-US" dirty="0"/>
          </a:p>
        </p:txBody>
      </p:sp>
      <p:sp>
        <p:nvSpPr>
          <p:cNvPr id="5" name="Slide Number Placeholder 2"/>
          <p:cNvSpPr>
            <a:spLocks noGrp="1"/>
          </p:cNvSpPr>
          <p:nvPr>
            <p:ph type="sldNum" sz="quarter" idx="10"/>
          </p:nvPr>
        </p:nvSpPr>
        <p:spPr bwMode="auto">
          <a:xfrm>
            <a:off x="228600" y="6416675"/>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A7E85287-2CF9-4166-9F3A-157F85D46088}" type="slidenum">
              <a:rPr lang="en-US">
                <a:latin typeface="Arial" charset="0"/>
                <a:cs typeface="Arial" charset="0"/>
              </a:rPr>
              <a:pPr fontAlgn="base">
                <a:spcBef>
                  <a:spcPct val="0"/>
                </a:spcBef>
                <a:spcAft>
                  <a:spcPct val="0"/>
                </a:spcAft>
              </a:pPr>
              <a:t>25</a:t>
            </a:fld>
            <a:endParaRPr lang="en-US" dirty="0">
              <a:latin typeface="Arial" charset="0"/>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92947578"/>
              </p:ext>
            </p:extLst>
          </p:nvPr>
        </p:nvGraphicFramePr>
        <p:xfrm>
          <a:off x="5257800" y="1728244"/>
          <a:ext cx="1362075" cy="3460077"/>
        </p:xfrm>
        <a:graphic>
          <a:graphicData uri="http://schemas.openxmlformats.org/drawingml/2006/table">
            <a:tbl>
              <a:tblPr/>
              <a:tblGrid>
                <a:gridCol w="1362075"/>
              </a:tblGrid>
              <a:tr h="1165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charset="0"/>
                      </a:endParaRPr>
                    </a:p>
                  </a:txBody>
                  <a:tcPr marL="81508" marR="81508" marT="40755" marB="40755" horzOverflow="overflow">
                    <a:lnL>
                      <a:noFill/>
                    </a:lnL>
                    <a:lnR>
                      <a:noFill/>
                    </a:lnR>
                    <a:lnT>
                      <a:noFill/>
                    </a:lnT>
                    <a:lnB>
                      <a:noFill/>
                    </a:lnB>
                    <a:lnTlToBr>
                      <a:noFill/>
                    </a:lnTlToBr>
                    <a:lnBlToTr>
                      <a:noFill/>
                    </a:lnBlToTr>
                    <a:solidFill>
                      <a:schemeClr val="tx2">
                        <a:lumMod val="20000"/>
                        <a:lumOff val="80000"/>
                      </a:schemeClr>
                    </a:solidFill>
                  </a:tcPr>
                </a:tc>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50" b="1" i="0" u="none" strike="noStrike" cap="none" normalizeH="0" baseline="0" dirty="0" smtClean="0">
                          <a:ln>
                            <a:noFill/>
                          </a:ln>
                          <a:solidFill>
                            <a:schemeClr val="tx1"/>
                          </a:solidFill>
                          <a:effectLst/>
                          <a:latin typeface="Arial" charset="0"/>
                        </a:rPr>
                        <a:t>VIRTUALIZATION</a:t>
                      </a:r>
                    </a:p>
                  </a:txBody>
                  <a:tcPr marL="0" marR="0" marT="81508" marB="40755" horzOverflow="overflow">
                    <a:lnL>
                      <a:noFill/>
                    </a:lnL>
                    <a:lnR>
                      <a:noFill/>
                    </a:lnR>
                    <a:lnT>
                      <a:noFill/>
                    </a:lnT>
                    <a:lnB>
                      <a:noFill/>
                    </a:lnB>
                    <a:lnTlToBr>
                      <a:noFill/>
                    </a:lnTlToBr>
                    <a:lnBlToTr>
                      <a:noFill/>
                    </a:lnBlToTr>
                    <a:noFill/>
                  </a:tcPr>
                </a:tc>
              </a:tr>
              <a:tr h="1795463">
                <a:tc>
                  <a:txBody>
                    <a:bodyPr/>
                    <a:lstStyle/>
                    <a:p>
                      <a:pPr algn="l">
                        <a:lnSpc>
                          <a:spcPct val="90000"/>
                        </a:lnSpc>
                        <a:spcAft>
                          <a:spcPts val="500"/>
                        </a:spcAft>
                      </a:pPr>
                      <a:r>
                        <a:rPr lang="en-US" sz="1300" b="0" kern="1200" baseline="0" dirty="0" smtClean="0">
                          <a:solidFill>
                            <a:schemeClr val="tx1"/>
                          </a:solidFill>
                          <a:effectLst/>
                          <a:latin typeface="+mj-lt"/>
                          <a:ea typeface="+mn-ea"/>
                          <a:cs typeface="+mn-cs"/>
                        </a:rPr>
                        <a:t>Server Consolidation</a:t>
                      </a:r>
                      <a:endParaRPr lang="en-US" sz="1300" b="0" kern="1200" baseline="30000" dirty="0" smtClean="0">
                        <a:solidFill>
                          <a:schemeClr val="tx1"/>
                        </a:solidFill>
                        <a:effectLst/>
                        <a:latin typeface="+mj-lt"/>
                        <a:ea typeface="+mn-ea"/>
                        <a:cs typeface="+mn-cs"/>
                      </a:endParaRPr>
                    </a:p>
                    <a:p>
                      <a:pPr algn="l">
                        <a:lnSpc>
                          <a:spcPct val="90000"/>
                        </a:lnSpc>
                        <a:spcAft>
                          <a:spcPts val="500"/>
                        </a:spcAft>
                      </a:pPr>
                      <a:endParaRPr lang="en-US" sz="1300" b="0" kern="1200" dirty="0" smtClean="0">
                        <a:solidFill>
                          <a:schemeClr val="tx1"/>
                        </a:solidFill>
                        <a:latin typeface="+mj-lt"/>
                        <a:ea typeface="+mn-ea"/>
                        <a:cs typeface="+mn-cs"/>
                      </a:endParaRPr>
                    </a:p>
                    <a:p>
                      <a:pPr algn="l">
                        <a:lnSpc>
                          <a:spcPct val="90000"/>
                        </a:lnSpc>
                        <a:spcAft>
                          <a:spcPts val="500"/>
                        </a:spcAft>
                      </a:pPr>
                      <a:r>
                        <a:rPr lang="en-US" sz="1300" b="0" kern="1200" dirty="0" smtClean="0">
                          <a:solidFill>
                            <a:schemeClr val="tx1"/>
                          </a:solidFill>
                          <a:latin typeface="+mj-lt"/>
                          <a:ea typeface="+mn-ea"/>
                          <a:cs typeface="+mn-cs"/>
                        </a:rPr>
                        <a:t>Storage</a:t>
                      </a:r>
                      <a:r>
                        <a:rPr lang="en-US" sz="1300" b="0" kern="1200" baseline="0" dirty="0" smtClean="0">
                          <a:solidFill>
                            <a:schemeClr val="tx1"/>
                          </a:solidFill>
                          <a:latin typeface="+mj-lt"/>
                          <a:ea typeface="+mn-ea"/>
                          <a:cs typeface="+mn-cs"/>
                        </a:rPr>
                        <a:t> Consolidation</a:t>
                      </a:r>
                    </a:p>
                    <a:p>
                      <a:pPr algn="l">
                        <a:lnSpc>
                          <a:spcPct val="90000"/>
                        </a:lnSpc>
                        <a:spcAft>
                          <a:spcPts val="500"/>
                        </a:spcAft>
                      </a:pPr>
                      <a:endParaRPr lang="en-US" sz="1300" b="0" kern="1200" baseline="0" dirty="0" smtClean="0">
                        <a:solidFill>
                          <a:schemeClr val="tx1"/>
                        </a:solidFill>
                        <a:latin typeface="+mj-lt"/>
                        <a:ea typeface="+mn-ea"/>
                        <a:cs typeface="+mn-cs"/>
                      </a:endParaRPr>
                    </a:p>
                    <a:p>
                      <a:pPr algn="l">
                        <a:lnSpc>
                          <a:spcPct val="90000"/>
                        </a:lnSpc>
                        <a:spcAft>
                          <a:spcPts val="500"/>
                        </a:spcAft>
                      </a:pPr>
                      <a:r>
                        <a:rPr lang="en-US" sz="1300" b="0" kern="1200" baseline="0" dirty="0" smtClean="0">
                          <a:solidFill>
                            <a:schemeClr val="tx1"/>
                          </a:solidFill>
                          <a:latin typeface="+mj-lt"/>
                          <a:ea typeface="+mn-ea"/>
                          <a:cs typeface="+mn-cs"/>
                        </a:rPr>
                        <a:t>Desktop Consolidation</a:t>
                      </a:r>
                      <a:endParaRPr lang="en-US" sz="1300" b="0" kern="1200" dirty="0" smtClean="0">
                        <a:solidFill>
                          <a:schemeClr val="tx1"/>
                        </a:solidFill>
                        <a:latin typeface="+mj-lt"/>
                        <a:ea typeface="+mn-ea"/>
                        <a:cs typeface="+mn-cs"/>
                      </a:endParaRPr>
                    </a:p>
                  </a:txBody>
                  <a:tcPr marL="0" marR="0" marT="81508" marB="40755" horzOverflow="overflow">
                    <a:lnL>
                      <a:noFill/>
                    </a:lnL>
                    <a:lnR>
                      <a:noFill/>
                    </a:lnR>
                    <a:lnT>
                      <a:noFill/>
                    </a:lnT>
                    <a:lnB>
                      <a:noFill/>
                    </a:lnB>
                    <a:lnTlToBr>
                      <a:noFill/>
                    </a:lnTlToBr>
                    <a:lnBlToTr>
                      <a:noFill/>
                    </a:lnBlToTr>
                    <a:noFill/>
                  </a:tcPr>
                </a:tc>
              </a:tr>
            </a:tbl>
          </a:graphicData>
        </a:graphic>
      </p:graphicFrame>
      <p:graphicFrame>
        <p:nvGraphicFramePr>
          <p:cNvPr id="7" name="Group 36"/>
          <p:cNvGraphicFramePr>
            <a:graphicFrameLocks noGrp="1"/>
          </p:cNvGraphicFramePr>
          <p:nvPr>
            <p:extLst>
              <p:ext uri="{D42A27DB-BD31-4B8C-83A1-F6EECF244321}">
                <p14:modId xmlns:p14="http://schemas.microsoft.com/office/powerpoint/2010/main" val="2096632143"/>
              </p:ext>
            </p:extLst>
          </p:nvPr>
        </p:nvGraphicFramePr>
        <p:xfrm>
          <a:off x="3683000" y="2117725"/>
          <a:ext cx="1333500" cy="3463951"/>
        </p:xfrm>
        <a:graphic>
          <a:graphicData uri="http://schemas.openxmlformats.org/drawingml/2006/table">
            <a:tbl>
              <a:tblPr/>
              <a:tblGrid>
                <a:gridCol w="1333500"/>
              </a:tblGrid>
              <a:tr h="1165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rgbClr val="000000"/>
                        </a:solidFill>
                        <a:effectLst/>
                        <a:latin typeface="Arial" charset="0"/>
                      </a:endParaRPr>
                    </a:p>
                  </a:txBody>
                  <a:tcPr marL="81508" marR="81508" marT="40755" marB="40755" horzOverflow="overflow">
                    <a:lnL>
                      <a:noFill/>
                    </a:lnL>
                    <a:lnR>
                      <a:noFill/>
                    </a:lnR>
                    <a:lnT>
                      <a:noFill/>
                    </a:lnT>
                    <a:lnB>
                      <a:noFill/>
                    </a:lnB>
                    <a:lnTlToBr>
                      <a:noFill/>
                    </a:lnTlToBr>
                    <a:lnBlToTr>
                      <a:noFill/>
                    </a:lnBlToTr>
                    <a:solidFill>
                      <a:schemeClr val="accent2">
                        <a:lumMod val="20000"/>
                        <a:lumOff val="80000"/>
                      </a:schemeClr>
                    </a:solidFill>
                  </a:tcPr>
                </a:tc>
              </a:tr>
              <a:tr h="492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50" b="1" i="0" u="none" strike="noStrike" cap="none" normalizeH="0" baseline="0" dirty="0" smtClean="0">
                          <a:ln>
                            <a:noFill/>
                          </a:ln>
                          <a:solidFill>
                            <a:srgbClr val="000000"/>
                          </a:solidFill>
                          <a:effectLst/>
                          <a:latin typeface="Arial" charset="0"/>
                        </a:rPr>
                        <a:t>STORAGE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50" b="1" i="0" u="none" strike="noStrike" cap="none" normalizeH="0" baseline="0" dirty="0" smtClean="0">
                          <a:ln>
                            <a:noFill/>
                          </a:ln>
                          <a:solidFill>
                            <a:srgbClr val="000000"/>
                          </a:solidFill>
                          <a:effectLst/>
                          <a:latin typeface="Arial" charset="0"/>
                        </a:rPr>
                        <a:t>OPTIMIZATION</a:t>
                      </a:r>
                    </a:p>
                  </a:txBody>
                  <a:tcPr marL="0" marR="0" marT="81508" marB="40755" horzOverflow="overflow">
                    <a:lnL>
                      <a:noFill/>
                    </a:lnL>
                    <a:lnR>
                      <a:noFill/>
                    </a:lnR>
                    <a:lnT>
                      <a:noFill/>
                    </a:lnT>
                    <a:lnB>
                      <a:noFill/>
                    </a:lnB>
                    <a:lnTlToBr>
                      <a:noFill/>
                    </a:lnTlToBr>
                    <a:lnBlToTr>
                      <a:noFill/>
                    </a:lnBlToTr>
                    <a:noFill/>
                  </a:tcPr>
                </a:tc>
              </a:tr>
              <a:tr h="1795463">
                <a:tc>
                  <a:txBody>
                    <a:bodyPr/>
                    <a:lstStyle/>
                    <a:p>
                      <a:pPr algn="l">
                        <a:lnSpc>
                          <a:spcPct val="90000"/>
                        </a:lnSpc>
                        <a:spcAft>
                          <a:spcPts val="500"/>
                        </a:spcAft>
                      </a:pPr>
                      <a:r>
                        <a:rPr lang="en-US" sz="1300" b="0" kern="1200" dirty="0" smtClean="0">
                          <a:solidFill>
                            <a:srgbClr val="000000"/>
                          </a:solidFill>
                          <a:latin typeface="+mj-lt"/>
                          <a:ea typeface="+mn-ea"/>
                          <a:cs typeface="+mn-cs"/>
                        </a:rPr>
                        <a:t>Tiered</a:t>
                      </a:r>
                      <a:r>
                        <a:rPr lang="en-US" sz="1300" b="0" kern="1200" baseline="0" dirty="0" smtClean="0">
                          <a:solidFill>
                            <a:srgbClr val="000000"/>
                          </a:solidFill>
                          <a:latin typeface="+mj-lt"/>
                          <a:ea typeface="+mn-ea"/>
                          <a:cs typeface="+mn-cs"/>
                        </a:rPr>
                        <a:t> Storage</a:t>
                      </a:r>
                    </a:p>
                    <a:p>
                      <a:pPr algn="l">
                        <a:lnSpc>
                          <a:spcPct val="90000"/>
                        </a:lnSpc>
                        <a:spcAft>
                          <a:spcPts val="500"/>
                        </a:spcAft>
                      </a:pPr>
                      <a:endParaRPr lang="en-US" sz="1300" b="0" kern="1200" dirty="0" smtClean="0">
                        <a:solidFill>
                          <a:srgbClr val="000000"/>
                        </a:solidFill>
                        <a:effectLst/>
                        <a:latin typeface="+mj-lt"/>
                        <a:ea typeface="+mn-ea"/>
                        <a:cs typeface="Arial" pitchFamily="34" charset="0"/>
                      </a:endParaRPr>
                    </a:p>
                    <a:p>
                      <a:pPr algn="l">
                        <a:lnSpc>
                          <a:spcPct val="90000"/>
                        </a:lnSpc>
                        <a:spcAft>
                          <a:spcPts val="500"/>
                        </a:spcAft>
                      </a:pPr>
                      <a:r>
                        <a:rPr lang="en-US" sz="1300" b="0" kern="1200" dirty="0" smtClean="0">
                          <a:solidFill>
                            <a:srgbClr val="000000"/>
                          </a:solidFill>
                          <a:effectLst/>
                          <a:latin typeface="+mj-lt"/>
                          <a:ea typeface="+mn-ea"/>
                          <a:cs typeface="+mn-cs"/>
                        </a:rPr>
                        <a:t>Data</a:t>
                      </a:r>
                      <a:r>
                        <a:rPr lang="en-US" sz="1300" b="0" kern="1200" baseline="0" dirty="0" smtClean="0">
                          <a:solidFill>
                            <a:srgbClr val="000000"/>
                          </a:solidFill>
                          <a:effectLst/>
                          <a:latin typeface="+mj-lt"/>
                          <a:ea typeface="+mn-ea"/>
                          <a:cs typeface="+mn-cs"/>
                        </a:rPr>
                        <a:t> Deduplication</a:t>
                      </a:r>
                    </a:p>
                    <a:p>
                      <a:pPr algn="l">
                        <a:lnSpc>
                          <a:spcPct val="90000"/>
                        </a:lnSpc>
                        <a:spcAft>
                          <a:spcPts val="500"/>
                        </a:spcAft>
                      </a:pPr>
                      <a:endParaRPr lang="en-US" sz="1300" b="0" kern="1200" baseline="0" dirty="0" smtClean="0">
                        <a:solidFill>
                          <a:srgbClr val="000000"/>
                        </a:solidFill>
                        <a:effectLst/>
                        <a:latin typeface="+mj-lt"/>
                        <a:ea typeface="+mn-ea"/>
                        <a:cs typeface="+mn-cs"/>
                      </a:endParaRPr>
                    </a:p>
                    <a:p>
                      <a:pPr algn="l">
                        <a:lnSpc>
                          <a:spcPct val="90000"/>
                        </a:lnSpc>
                        <a:spcAft>
                          <a:spcPts val="500"/>
                        </a:spcAft>
                      </a:pPr>
                      <a:r>
                        <a:rPr lang="en-US" sz="1300" b="0" kern="1200" baseline="0" dirty="0" smtClean="0">
                          <a:solidFill>
                            <a:srgbClr val="000000"/>
                          </a:solidFill>
                          <a:effectLst/>
                          <a:latin typeface="+mj-lt"/>
                          <a:ea typeface="+mn-ea"/>
                          <a:cs typeface="+mn-cs"/>
                        </a:rPr>
                        <a:t>Storage Archiving</a:t>
                      </a:r>
                    </a:p>
                    <a:p>
                      <a:pPr algn="l">
                        <a:lnSpc>
                          <a:spcPct val="90000"/>
                        </a:lnSpc>
                        <a:spcAft>
                          <a:spcPts val="500"/>
                        </a:spcAft>
                      </a:pPr>
                      <a:endParaRPr lang="en-US" sz="1300" b="0" kern="1200" dirty="0" smtClean="0">
                        <a:solidFill>
                          <a:srgbClr val="000000"/>
                        </a:solidFill>
                        <a:effectLst/>
                        <a:latin typeface="+mj-lt"/>
                        <a:ea typeface="+mn-ea"/>
                        <a:cs typeface="Arial" pitchFamily="34" charset="0"/>
                      </a:endParaRPr>
                    </a:p>
                  </a:txBody>
                  <a:tcPr marL="0" marR="0" marT="81508" marB="40755" horzOverflow="overflow">
                    <a:lnL>
                      <a:noFill/>
                    </a:lnL>
                    <a:lnR>
                      <a:noFill/>
                    </a:lnR>
                    <a:lnT>
                      <a:noFill/>
                    </a:lnT>
                    <a:lnB>
                      <a:noFill/>
                    </a:lnB>
                    <a:lnTlToBr>
                      <a:noFill/>
                    </a:lnTlToBr>
                    <a:lnBlToTr>
                      <a:noFill/>
                    </a:lnBlToTr>
                    <a:noFill/>
                  </a:tcPr>
                </a:tc>
              </a:tr>
            </a:tbl>
          </a:graphicData>
        </a:graphic>
      </p:graphicFrame>
      <p:graphicFrame>
        <p:nvGraphicFramePr>
          <p:cNvPr id="8" name="Table 7"/>
          <p:cNvGraphicFramePr>
            <a:graphicFrameLocks noGrp="1" noChangeAspect="1"/>
          </p:cNvGraphicFramePr>
          <p:nvPr>
            <p:extLst>
              <p:ext uri="{D42A27DB-BD31-4B8C-83A1-F6EECF244321}">
                <p14:modId xmlns:p14="http://schemas.microsoft.com/office/powerpoint/2010/main" val="3674900865"/>
              </p:ext>
            </p:extLst>
          </p:nvPr>
        </p:nvGraphicFramePr>
        <p:xfrm>
          <a:off x="1981200" y="2498725"/>
          <a:ext cx="1427162" cy="3969831"/>
        </p:xfrm>
        <a:graphic>
          <a:graphicData uri="http://schemas.openxmlformats.org/drawingml/2006/table">
            <a:tbl>
              <a:tblPr firstRow="1" bandRow="1">
                <a:tableStyleId>{2D5ABB26-0587-4C30-8999-92F81FD0307C}</a:tableStyleId>
              </a:tblPr>
              <a:tblGrid>
                <a:gridCol w="1427162"/>
              </a:tblGrid>
              <a:tr h="1164985">
                <a:tc>
                  <a:txBody>
                    <a:bodyPr/>
                    <a:lstStyle/>
                    <a:p>
                      <a:endParaRPr lang="en-US" sz="1500" dirty="0">
                        <a:latin typeface="+mj-lt"/>
                      </a:endParaRPr>
                    </a:p>
                  </a:txBody>
                  <a:tcPr marL="81508" marR="81508" marT="40755" marB="40755">
                    <a:solidFill>
                      <a:schemeClr val="bg1">
                        <a:lumMod val="50000"/>
                      </a:schemeClr>
                    </a:solidFill>
                  </a:tcPr>
                </a:tc>
              </a:tr>
              <a:tr h="492516">
                <a:tc>
                  <a:txBody>
                    <a:bodyPr/>
                    <a:lstStyle/>
                    <a:p>
                      <a:r>
                        <a:rPr lang="en-US" sz="1250" b="1" dirty="0" smtClean="0">
                          <a:solidFill>
                            <a:schemeClr val="tx1"/>
                          </a:solidFill>
                          <a:latin typeface="+mj-lt"/>
                        </a:rPr>
                        <a:t>SECURITY/</a:t>
                      </a:r>
                    </a:p>
                    <a:p>
                      <a:r>
                        <a:rPr lang="en-US" sz="1250" b="1" dirty="0" smtClean="0">
                          <a:solidFill>
                            <a:schemeClr val="tx1"/>
                          </a:solidFill>
                          <a:latin typeface="+mj-lt"/>
                        </a:rPr>
                        <a:t>STANDARDIZATION</a:t>
                      </a:r>
                    </a:p>
                  </a:txBody>
                  <a:tcPr marL="0" marR="0" marT="81508" marB="40755"/>
                </a:tc>
              </a:tr>
              <a:tr h="1796211">
                <a:tc>
                  <a:txBody>
                    <a:bodyPr/>
                    <a:lstStyle/>
                    <a:p>
                      <a:r>
                        <a:rPr lang="en-US" sz="1300" b="0" kern="1200" dirty="0" smtClean="0">
                          <a:solidFill>
                            <a:schemeClr val="tx1"/>
                          </a:solidFill>
                          <a:latin typeface="+mj-lt"/>
                          <a:ea typeface="+mn-ea"/>
                          <a:cs typeface="+mn-cs"/>
                        </a:rPr>
                        <a:t>Change</a:t>
                      </a:r>
                      <a:r>
                        <a:rPr lang="en-US" sz="1300" b="0" kern="1200" baseline="0" dirty="0" smtClean="0">
                          <a:solidFill>
                            <a:schemeClr val="tx1"/>
                          </a:solidFill>
                          <a:latin typeface="+mj-lt"/>
                          <a:ea typeface="+mn-ea"/>
                          <a:cs typeface="+mn-cs"/>
                        </a:rPr>
                        <a:t> Management</a:t>
                      </a:r>
                    </a:p>
                    <a:p>
                      <a:endParaRPr lang="en-US" sz="1300" b="0" kern="1200" baseline="0" dirty="0" smtClean="0">
                        <a:solidFill>
                          <a:schemeClr val="tx1"/>
                        </a:solidFill>
                        <a:latin typeface="+mj-lt"/>
                        <a:ea typeface="+mn-ea"/>
                        <a:cs typeface="+mn-cs"/>
                      </a:endParaRPr>
                    </a:p>
                    <a:p>
                      <a:r>
                        <a:rPr lang="en-US" sz="1300" b="0" kern="1200" baseline="0" dirty="0" smtClean="0">
                          <a:solidFill>
                            <a:schemeClr val="tx1"/>
                          </a:solidFill>
                          <a:latin typeface="+mj-lt"/>
                          <a:ea typeface="+mn-ea"/>
                          <a:cs typeface="+mn-cs"/>
                        </a:rPr>
                        <a:t>Drive Encryption/End-Point Protection</a:t>
                      </a:r>
                    </a:p>
                    <a:p>
                      <a:endParaRPr lang="en-US" sz="1300" b="0" kern="1200" baseline="0" dirty="0" smtClean="0">
                        <a:solidFill>
                          <a:schemeClr val="tx1"/>
                        </a:solidFill>
                        <a:latin typeface="+mj-lt"/>
                        <a:ea typeface="+mn-ea"/>
                        <a:cs typeface="+mn-cs"/>
                      </a:endParaRPr>
                    </a:p>
                    <a:p>
                      <a:r>
                        <a:rPr lang="en-US" sz="1300" b="0" kern="1200" baseline="0" dirty="0" smtClean="0">
                          <a:solidFill>
                            <a:schemeClr val="tx1"/>
                          </a:solidFill>
                          <a:latin typeface="+mj-lt"/>
                          <a:ea typeface="+mn-ea"/>
                          <a:cs typeface="+mn-cs"/>
                        </a:rPr>
                        <a:t>Windows/Linux</a:t>
                      </a:r>
                    </a:p>
                    <a:p>
                      <a:endParaRPr lang="en-US" sz="1300" b="0" kern="1200" baseline="0" dirty="0" smtClean="0">
                        <a:solidFill>
                          <a:schemeClr val="tx1"/>
                        </a:solidFill>
                        <a:latin typeface="+mj-lt"/>
                        <a:ea typeface="+mn-ea"/>
                        <a:cs typeface="+mn-cs"/>
                      </a:endParaRPr>
                    </a:p>
                    <a:p>
                      <a:r>
                        <a:rPr lang="en-US" sz="1300" b="0" kern="1200" baseline="0" dirty="0" smtClean="0">
                          <a:solidFill>
                            <a:schemeClr val="tx1"/>
                          </a:solidFill>
                          <a:latin typeface="+mj-lt"/>
                          <a:ea typeface="+mn-ea"/>
                          <a:cs typeface="+mn-cs"/>
                        </a:rPr>
                        <a:t>Automation/</a:t>
                      </a:r>
                    </a:p>
                    <a:p>
                      <a:r>
                        <a:rPr lang="en-US" sz="1300" b="0" kern="1200" baseline="0" dirty="0" smtClean="0">
                          <a:solidFill>
                            <a:schemeClr val="tx1"/>
                          </a:solidFill>
                          <a:latin typeface="+mj-lt"/>
                          <a:ea typeface="+mn-ea"/>
                          <a:cs typeface="+mn-cs"/>
                        </a:rPr>
                        <a:t>Scripting</a:t>
                      </a:r>
                      <a:endParaRPr lang="en-US" sz="1300" b="0" kern="1200" dirty="0" smtClean="0">
                        <a:solidFill>
                          <a:schemeClr val="tx1"/>
                        </a:solidFill>
                        <a:latin typeface="+mj-lt"/>
                        <a:ea typeface="+mn-ea"/>
                        <a:cs typeface="+mn-cs"/>
                      </a:endParaRPr>
                    </a:p>
                  </a:txBody>
                  <a:tcPr marL="0" marR="0" marT="81508" marB="40755"/>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61480475"/>
              </p:ext>
            </p:extLst>
          </p:nvPr>
        </p:nvGraphicFramePr>
        <p:xfrm>
          <a:off x="7002463" y="1152525"/>
          <a:ext cx="1335087" cy="5555031"/>
        </p:xfrm>
        <a:graphic>
          <a:graphicData uri="http://schemas.openxmlformats.org/drawingml/2006/table">
            <a:tbl>
              <a:tblPr/>
              <a:tblGrid>
                <a:gridCol w="1335087"/>
              </a:tblGrid>
              <a:tr h="1165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rgbClr val="000000"/>
                        </a:solidFill>
                        <a:effectLst/>
                        <a:latin typeface="Arial" charset="0"/>
                      </a:endParaRPr>
                    </a:p>
                  </a:txBody>
                  <a:tcPr marL="81508" marR="81508" marT="40755" marB="40755" horzOverflow="overflow">
                    <a:lnL>
                      <a:noFill/>
                    </a:lnL>
                    <a:lnR>
                      <a:noFill/>
                    </a:lnR>
                    <a:lnT>
                      <a:noFill/>
                    </a:lnT>
                    <a:lnB>
                      <a:noFill/>
                    </a:lnB>
                    <a:lnTlToBr>
                      <a:noFill/>
                    </a:lnTlToBr>
                    <a:lnBlToTr>
                      <a:noFill/>
                    </a:lnBlToTr>
                    <a:solidFill>
                      <a:schemeClr val="tx2">
                        <a:lumMod val="60000"/>
                        <a:lumOff val="40000"/>
                      </a:schemeClr>
                    </a:solidFill>
                  </a:tcPr>
                </a:tc>
              </a:tr>
              <a:tr h="492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50" b="1" i="0" u="none" strike="noStrike" cap="none" normalizeH="0" baseline="0" dirty="0" smtClean="0">
                          <a:ln>
                            <a:noFill/>
                          </a:ln>
                          <a:solidFill>
                            <a:srgbClr val="000000"/>
                          </a:solidFill>
                          <a:effectLst/>
                          <a:latin typeface="Arial" charset="0"/>
                        </a:rPr>
                        <a:t>CLOUD SERVICES</a:t>
                      </a:r>
                    </a:p>
                  </a:txBody>
                  <a:tcPr marL="0" marR="0" marT="81508" marB="40755" horzOverflow="overflow">
                    <a:lnL>
                      <a:noFill/>
                    </a:lnL>
                    <a:lnR>
                      <a:noFill/>
                    </a:lnR>
                    <a:lnT>
                      <a:noFill/>
                    </a:lnT>
                    <a:lnB>
                      <a:noFill/>
                    </a:lnB>
                    <a:lnTlToBr>
                      <a:noFill/>
                    </a:lnTlToBr>
                    <a:lnBlToTr>
                      <a:noFill/>
                    </a:lnBlToTr>
                    <a:noFill/>
                  </a:tcPr>
                </a:tc>
              </a:tr>
              <a:tr h="1795463">
                <a:tc>
                  <a:txBody>
                    <a:bodyPr/>
                    <a:lstStyle/>
                    <a:p>
                      <a:r>
                        <a:rPr lang="en-US" sz="1300" b="0" kern="1200" dirty="0" smtClean="0">
                          <a:solidFill>
                            <a:srgbClr val="000000"/>
                          </a:solidFill>
                          <a:latin typeface="+mj-lt"/>
                          <a:ea typeface="+mn-ea"/>
                          <a:cs typeface="+mn-cs"/>
                        </a:rPr>
                        <a:t>On-Demand IT Infrastructure</a:t>
                      </a:r>
                    </a:p>
                    <a:p>
                      <a:endParaRPr lang="en-US" sz="1300" b="0" kern="1200" dirty="0" smtClean="0">
                        <a:solidFill>
                          <a:srgbClr val="000000"/>
                        </a:solidFill>
                        <a:latin typeface="+mj-lt"/>
                        <a:ea typeface="+mn-ea"/>
                        <a:cs typeface="+mn-cs"/>
                      </a:endParaRPr>
                    </a:p>
                    <a:p>
                      <a:r>
                        <a:rPr lang="en-US" sz="1300" b="0" kern="1200" dirty="0" smtClean="0">
                          <a:solidFill>
                            <a:srgbClr val="000000"/>
                          </a:solidFill>
                          <a:latin typeface="+mj-lt"/>
                          <a:ea typeface="+mn-ea"/>
                          <a:cs typeface="+mn-cs"/>
                        </a:rPr>
                        <a:t>Reliable/Secure</a:t>
                      </a:r>
                    </a:p>
                    <a:p>
                      <a:endParaRPr lang="en-US" sz="1300" b="0" kern="1200" baseline="0" dirty="0" smtClean="0">
                        <a:solidFill>
                          <a:srgbClr val="000000"/>
                        </a:solidFill>
                        <a:latin typeface="+mj-lt"/>
                        <a:ea typeface="+mn-ea"/>
                        <a:cs typeface="+mn-cs"/>
                      </a:endParaRPr>
                    </a:p>
                    <a:p>
                      <a:r>
                        <a:rPr lang="en-US" sz="1300" b="0" kern="1200" baseline="0" dirty="0" smtClean="0">
                          <a:solidFill>
                            <a:srgbClr val="000000"/>
                          </a:solidFill>
                          <a:latin typeface="+mj-lt"/>
                          <a:ea typeface="+mn-ea"/>
                          <a:cs typeface="+mn-cs"/>
                        </a:rPr>
                        <a:t>Scalable/Flexible</a:t>
                      </a:r>
                    </a:p>
                    <a:p>
                      <a:endParaRPr lang="en-US" sz="1300" b="0" kern="1200" baseline="0" dirty="0" smtClean="0">
                        <a:solidFill>
                          <a:srgbClr val="000000"/>
                        </a:solidFill>
                        <a:latin typeface="+mj-lt"/>
                        <a:ea typeface="+mn-ea"/>
                        <a:cs typeface="+mn-cs"/>
                      </a:endParaRPr>
                    </a:p>
                    <a:p>
                      <a:r>
                        <a:rPr lang="en-US" sz="1300" b="0" kern="1200" baseline="0" dirty="0" smtClean="0">
                          <a:solidFill>
                            <a:srgbClr val="000000"/>
                          </a:solidFill>
                          <a:latin typeface="+mj-lt"/>
                          <a:ea typeface="+mn-ea"/>
                          <a:cs typeface="+mn-cs"/>
                        </a:rPr>
                        <a:t>Pay for what you use</a:t>
                      </a:r>
                    </a:p>
                    <a:p>
                      <a:endParaRPr lang="en-US" sz="1300" b="0" kern="1200" baseline="0" dirty="0" smtClean="0">
                        <a:solidFill>
                          <a:srgbClr val="000000"/>
                        </a:solidFill>
                        <a:latin typeface="+mj-lt"/>
                        <a:ea typeface="+mn-ea"/>
                        <a:cs typeface="+mn-cs"/>
                      </a:endParaRPr>
                    </a:p>
                    <a:p>
                      <a:r>
                        <a:rPr lang="en-US" sz="1300" b="0" kern="1200" dirty="0" smtClean="0">
                          <a:solidFill>
                            <a:srgbClr val="000000"/>
                          </a:solidFill>
                          <a:latin typeface="+mj-lt"/>
                          <a:ea typeface="+mn-ea"/>
                          <a:cs typeface="+mn-cs"/>
                        </a:rPr>
                        <a:t>Free Staff Time</a:t>
                      </a:r>
                    </a:p>
                    <a:p>
                      <a:endParaRPr lang="en-US" sz="1300" b="0" kern="1200" dirty="0" smtClean="0">
                        <a:solidFill>
                          <a:srgbClr val="000000"/>
                        </a:solidFill>
                        <a:latin typeface="+mj-lt"/>
                        <a:ea typeface="+mn-ea"/>
                        <a:cs typeface="+mn-cs"/>
                      </a:endParaRPr>
                    </a:p>
                    <a:p>
                      <a:r>
                        <a:rPr lang="en-US" sz="1300" b="0" kern="1200" dirty="0" smtClean="0">
                          <a:solidFill>
                            <a:srgbClr val="000000"/>
                          </a:solidFill>
                          <a:latin typeface="+mj-lt"/>
                          <a:ea typeface="+mn-ea"/>
                          <a:cs typeface="+mn-cs"/>
                        </a:rPr>
                        <a:t>Application</a:t>
                      </a:r>
                      <a:r>
                        <a:rPr lang="en-US" sz="1300" b="0" kern="1200" baseline="0" dirty="0" smtClean="0">
                          <a:solidFill>
                            <a:srgbClr val="000000"/>
                          </a:solidFill>
                          <a:latin typeface="+mj-lt"/>
                          <a:ea typeface="+mn-ea"/>
                          <a:cs typeface="+mn-cs"/>
                        </a:rPr>
                        <a:t> Commoditization</a:t>
                      </a:r>
                    </a:p>
                    <a:p>
                      <a:endParaRPr lang="en-US" sz="1300" b="0" kern="1200" baseline="0" dirty="0" smtClean="0">
                        <a:solidFill>
                          <a:srgbClr val="000000"/>
                        </a:solidFill>
                        <a:latin typeface="+mj-lt"/>
                        <a:ea typeface="+mn-ea"/>
                        <a:cs typeface="+mn-cs"/>
                      </a:endParaRPr>
                    </a:p>
                    <a:p>
                      <a:r>
                        <a:rPr lang="en-US" sz="1300" b="0" kern="1200" baseline="0" dirty="0" smtClean="0">
                          <a:solidFill>
                            <a:srgbClr val="000000"/>
                          </a:solidFill>
                          <a:latin typeface="+mj-lt"/>
                          <a:ea typeface="+mn-ea"/>
                          <a:cs typeface="+mn-cs"/>
                        </a:rPr>
                        <a:t>Cost Savings</a:t>
                      </a:r>
                    </a:p>
                    <a:p>
                      <a:endParaRPr lang="en-US" sz="1300" b="0" kern="1200" baseline="0" dirty="0" smtClean="0">
                        <a:solidFill>
                          <a:srgbClr val="000000"/>
                        </a:solidFill>
                        <a:latin typeface="+mj-lt"/>
                        <a:ea typeface="+mn-ea"/>
                        <a:cs typeface="+mn-cs"/>
                      </a:endParaRPr>
                    </a:p>
                    <a:p>
                      <a:r>
                        <a:rPr lang="en-US" sz="1300" b="0" kern="1200" baseline="0" dirty="0" smtClean="0">
                          <a:solidFill>
                            <a:srgbClr val="000000"/>
                          </a:solidFill>
                          <a:latin typeface="+mj-lt"/>
                          <a:ea typeface="+mn-ea"/>
                          <a:cs typeface="+mn-cs"/>
                        </a:rPr>
                        <a:t>SMB to Enterprise Solutions</a:t>
                      </a:r>
                    </a:p>
                  </a:txBody>
                  <a:tcPr marL="0" marR="0" marT="81508" marB="40755" horzOverflow="overflow">
                    <a:lnL>
                      <a:noFill/>
                    </a:lnL>
                    <a:lnR>
                      <a:noFill/>
                    </a:lnR>
                    <a:lnT>
                      <a:noFill/>
                    </a:lnT>
                    <a:lnB>
                      <a:noFill/>
                    </a:lnB>
                    <a:lnTlToBr>
                      <a:noFill/>
                    </a:lnTlToBr>
                    <a:lnBlToTr>
                      <a:noFill/>
                    </a:lnBlToTr>
                    <a:noFill/>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3476485189"/>
              </p:ext>
            </p:extLst>
          </p:nvPr>
        </p:nvGraphicFramePr>
        <p:xfrm>
          <a:off x="361950" y="2920466"/>
          <a:ext cx="1334029" cy="3464459"/>
        </p:xfrm>
        <a:graphic>
          <a:graphicData uri="http://schemas.openxmlformats.org/drawingml/2006/table">
            <a:tbl>
              <a:tblPr firstRow="1" bandRow="1">
                <a:tableStyleId>{2D5ABB26-0587-4C30-8999-92F81FD0307C}</a:tableStyleId>
              </a:tblPr>
              <a:tblGrid>
                <a:gridCol w="1334029"/>
              </a:tblGrid>
              <a:tr h="1164985">
                <a:tc>
                  <a:txBody>
                    <a:bodyPr/>
                    <a:lstStyle/>
                    <a:p>
                      <a:endParaRPr lang="en-US" sz="1500" dirty="0">
                        <a:latin typeface="+mj-lt"/>
                      </a:endParaRPr>
                    </a:p>
                  </a:txBody>
                  <a:tcPr marL="81508" marR="81508" marT="40755" marB="40755">
                    <a:solidFill>
                      <a:schemeClr val="bg2">
                        <a:lumMod val="90000"/>
                      </a:schemeClr>
                    </a:solidFill>
                  </a:tcPr>
                </a:tc>
              </a:tr>
              <a:tr h="492516">
                <a:tc>
                  <a:txBody>
                    <a:bodyPr/>
                    <a:lstStyle/>
                    <a:p>
                      <a:r>
                        <a:rPr lang="en-US" sz="1250" b="1" dirty="0" smtClean="0">
                          <a:solidFill>
                            <a:schemeClr val="tx1"/>
                          </a:solidFill>
                          <a:latin typeface="+mj-lt"/>
                        </a:rPr>
                        <a:t>DATA</a:t>
                      </a:r>
                      <a:r>
                        <a:rPr lang="en-US" sz="1250" b="1" baseline="0" dirty="0" smtClean="0">
                          <a:solidFill>
                            <a:schemeClr val="tx1"/>
                          </a:solidFill>
                          <a:latin typeface="+mj-lt"/>
                        </a:rPr>
                        <a:t> MANAGEMENT</a:t>
                      </a:r>
                      <a:endParaRPr lang="en-US" sz="1250" b="1" dirty="0">
                        <a:solidFill>
                          <a:schemeClr val="tx1"/>
                        </a:solidFill>
                        <a:latin typeface="+mj-lt"/>
                      </a:endParaRPr>
                    </a:p>
                  </a:txBody>
                  <a:tcPr marL="0" marR="0" marT="81508" marB="40755"/>
                </a:tc>
              </a:tr>
              <a:tr h="1796211">
                <a:tc>
                  <a:txBody>
                    <a:bodyPr/>
                    <a:lstStyle/>
                    <a:p>
                      <a:r>
                        <a:rPr lang="en-US" sz="1300" b="0" kern="1200" dirty="0" smtClean="0">
                          <a:solidFill>
                            <a:schemeClr val="tx1"/>
                          </a:solidFill>
                          <a:latin typeface="+mj-lt"/>
                          <a:ea typeface="+mn-ea"/>
                          <a:cs typeface="+mn-cs"/>
                        </a:rPr>
                        <a:t>Software</a:t>
                      </a:r>
                      <a:r>
                        <a:rPr lang="en-US" sz="1300" b="0" kern="1200" baseline="0" dirty="0" smtClean="0">
                          <a:solidFill>
                            <a:schemeClr val="tx1"/>
                          </a:solidFill>
                          <a:latin typeface="+mj-lt"/>
                          <a:ea typeface="+mn-ea"/>
                          <a:cs typeface="+mn-cs"/>
                        </a:rPr>
                        <a:t> Deployment</a:t>
                      </a:r>
                    </a:p>
                    <a:p>
                      <a:endParaRPr lang="en-US" sz="1300" b="0" kern="1200" baseline="0" dirty="0" smtClean="0">
                        <a:solidFill>
                          <a:schemeClr val="tx1"/>
                        </a:solidFill>
                        <a:latin typeface="+mj-lt"/>
                        <a:ea typeface="+mn-ea"/>
                        <a:cs typeface="+mn-cs"/>
                      </a:endParaRPr>
                    </a:p>
                    <a:p>
                      <a:r>
                        <a:rPr lang="en-US" sz="1300" b="0" kern="1200" dirty="0" smtClean="0">
                          <a:solidFill>
                            <a:schemeClr val="tx1"/>
                          </a:solidFill>
                          <a:latin typeface="+mj-lt"/>
                          <a:ea typeface="+mn-ea"/>
                          <a:cs typeface="+mn-cs"/>
                        </a:rPr>
                        <a:t>Licenses tracking</a:t>
                      </a:r>
                    </a:p>
                    <a:p>
                      <a:endParaRPr lang="en-US" sz="1300" b="0" kern="1200" dirty="0" smtClean="0">
                        <a:solidFill>
                          <a:schemeClr val="tx1"/>
                        </a:solidFill>
                        <a:latin typeface="+mj-lt"/>
                        <a:ea typeface="+mn-ea"/>
                        <a:cs typeface="+mn-cs"/>
                      </a:endParaRPr>
                    </a:p>
                    <a:p>
                      <a:r>
                        <a:rPr lang="en-US" sz="1300" b="0" kern="1200" dirty="0" smtClean="0">
                          <a:solidFill>
                            <a:schemeClr val="tx1"/>
                          </a:solidFill>
                          <a:latin typeface="+mj-lt"/>
                          <a:ea typeface="+mn-ea"/>
                          <a:cs typeface="+mn-cs"/>
                        </a:rPr>
                        <a:t>Managed</a:t>
                      </a:r>
                      <a:r>
                        <a:rPr lang="en-US" sz="1300" b="0" kern="1200" baseline="0" dirty="0" smtClean="0">
                          <a:solidFill>
                            <a:schemeClr val="tx1"/>
                          </a:solidFill>
                          <a:latin typeface="+mj-lt"/>
                          <a:ea typeface="+mn-ea"/>
                          <a:cs typeface="+mn-cs"/>
                        </a:rPr>
                        <a:t> Mobility</a:t>
                      </a:r>
                      <a:endParaRPr lang="en-US" sz="1300" b="0" kern="1200" dirty="0" smtClean="0">
                        <a:solidFill>
                          <a:schemeClr val="tx1"/>
                        </a:solidFill>
                        <a:latin typeface="+mj-lt"/>
                        <a:ea typeface="+mn-ea"/>
                        <a:cs typeface="+mn-cs"/>
                      </a:endParaRPr>
                    </a:p>
                  </a:txBody>
                  <a:tcPr marL="0" marR="0" marT="81508" marB="40755"/>
                </a:tc>
              </a:tr>
            </a:tbl>
          </a:graphicData>
        </a:graphic>
      </p:graphicFrame>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127125"/>
            <a:ext cx="1524000" cy="119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Diagram 11"/>
          <p:cNvGraphicFramePr/>
          <p:nvPr>
            <p:extLst>
              <p:ext uri="{D42A27DB-BD31-4B8C-83A1-F6EECF244321}">
                <p14:modId xmlns:p14="http://schemas.microsoft.com/office/powerpoint/2010/main" val="4171312229"/>
              </p:ext>
            </p:extLst>
          </p:nvPr>
        </p:nvGraphicFramePr>
        <p:xfrm>
          <a:off x="381000" y="2895067"/>
          <a:ext cx="1295400" cy="1190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extLst>
              <p:ext uri="{D42A27DB-BD31-4B8C-83A1-F6EECF244321}">
                <p14:modId xmlns:p14="http://schemas.microsoft.com/office/powerpoint/2010/main" val="4250801775"/>
              </p:ext>
            </p:extLst>
          </p:nvPr>
        </p:nvGraphicFramePr>
        <p:xfrm>
          <a:off x="5245100" y="1702844"/>
          <a:ext cx="1371600" cy="11906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 13"/>
          <p:cNvGraphicFramePr/>
          <p:nvPr>
            <p:extLst>
              <p:ext uri="{D42A27DB-BD31-4B8C-83A1-F6EECF244321}">
                <p14:modId xmlns:p14="http://schemas.microsoft.com/office/powerpoint/2010/main" val="1952444056"/>
              </p:ext>
            </p:extLst>
          </p:nvPr>
        </p:nvGraphicFramePr>
        <p:xfrm>
          <a:off x="3657600" y="2120899"/>
          <a:ext cx="1371600" cy="119062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5" name="Diagram 14"/>
          <p:cNvGraphicFramePr/>
          <p:nvPr>
            <p:extLst>
              <p:ext uri="{D42A27DB-BD31-4B8C-83A1-F6EECF244321}">
                <p14:modId xmlns:p14="http://schemas.microsoft.com/office/powerpoint/2010/main" val="2997813705"/>
              </p:ext>
            </p:extLst>
          </p:nvPr>
        </p:nvGraphicFramePr>
        <p:xfrm>
          <a:off x="1971675" y="2501899"/>
          <a:ext cx="1447800" cy="113347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6" name="Straight Arrow Connector 15"/>
          <p:cNvCxnSpPr/>
          <p:nvPr/>
        </p:nvCxnSpPr>
        <p:spPr>
          <a:xfrm flipV="1">
            <a:off x="76200" y="974725"/>
            <a:ext cx="8153400" cy="1981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05654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Re-allocate IT expenditures</a:t>
            </a:r>
            <a:endParaRPr lang="en-US" dirty="0"/>
          </a:p>
        </p:txBody>
      </p:sp>
      <p:pic>
        <p:nvPicPr>
          <p:cNvPr id="3" name="Picture 2"/>
          <p:cNvPicPr>
            <a:picLocks noChangeAspect="1"/>
          </p:cNvPicPr>
          <p:nvPr/>
        </p:nvPicPr>
        <p:blipFill>
          <a:blip r:embed="rId2" cstate="print"/>
          <a:stretch>
            <a:fillRect/>
          </a:stretch>
        </p:blipFill>
        <p:spPr>
          <a:xfrm>
            <a:off x="679450" y="3202028"/>
            <a:ext cx="7626350" cy="3448144"/>
          </a:xfrm>
          <a:prstGeom prst="rect">
            <a:avLst/>
          </a:prstGeom>
        </p:spPr>
      </p:pic>
      <p:sp>
        <p:nvSpPr>
          <p:cNvPr id="4" name="TextBox 3"/>
          <p:cNvSpPr txBox="1"/>
          <p:nvPr/>
        </p:nvSpPr>
        <p:spPr>
          <a:xfrm>
            <a:off x="2388648" y="2614612"/>
            <a:ext cx="2308845" cy="518091"/>
          </a:xfrm>
          <a:prstGeom prst="rect">
            <a:avLst/>
          </a:prstGeom>
          <a:noFill/>
        </p:spPr>
        <p:txBody>
          <a:bodyPr wrap="none">
            <a:spAutoFit/>
          </a:bodyPr>
          <a:lstStyle/>
          <a:p>
            <a:pPr fontAlgn="auto">
              <a:lnSpc>
                <a:spcPts val="3570"/>
              </a:lnSpc>
              <a:spcBef>
                <a:spcPts val="0"/>
              </a:spcBef>
              <a:spcAft>
                <a:spcPts val="0"/>
              </a:spcAft>
              <a:defRPr/>
            </a:pPr>
            <a:r>
              <a:rPr lang="en-US" sz="1600" kern="600" dirty="0">
                <a:latin typeface="+mj-lt"/>
              </a:rPr>
              <a:t>DATACENTER COSTS</a:t>
            </a:r>
            <a:endParaRPr lang="en-US" sz="1600" b="1" kern="600" dirty="0">
              <a:latin typeface="+mj-lt"/>
            </a:endParaRPr>
          </a:p>
        </p:txBody>
      </p:sp>
      <p:sp>
        <p:nvSpPr>
          <p:cNvPr id="5" name="TextBox 4"/>
          <p:cNvSpPr txBox="1"/>
          <p:nvPr/>
        </p:nvSpPr>
        <p:spPr>
          <a:xfrm>
            <a:off x="2525713" y="3283571"/>
            <a:ext cx="1727200" cy="381000"/>
          </a:xfrm>
          <a:prstGeom prst="rect">
            <a:avLst/>
          </a:prstGeom>
          <a:noFill/>
        </p:spPr>
        <p:txBody>
          <a:bodyPr lIns="0" tIns="0" rIns="0" bIns="0" anchor="ctr"/>
          <a:lstStyle/>
          <a:p>
            <a:pPr>
              <a:tabLst>
                <a:tab pos="1376363" algn="l"/>
              </a:tabLst>
            </a:pPr>
            <a:r>
              <a:rPr lang="en-US" sz="900" dirty="0"/>
              <a:t>Deploy	10</a:t>
            </a:r>
            <a:r>
              <a:rPr lang="en-US" sz="900" dirty="0" smtClean="0"/>
              <a:t>%</a:t>
            </a:r>
            <a:endParaRPr lang="en-US" sz="900" b="1" dirty="0"/>
          </a:p>
        </p:txBody>
      </p:sp>
      <p:sp>
        <p:nvSpPr>
          <p:cNvPr id="6" name="TextBox 5"/>
          <p:cNvSpPr txBox="1"/>
          <p:nvPr/>
        </p:nvSpPr>
        <p:spPr>
          <a:xfrm>
            <a:off x="2525713" y="3745067"/>
            <a:ext cx="1727200" cy="355459"/>
          </a:xfrm>
          <a:prstGeom prst="rect">
            <a:avLst/>
          </a:prstGeom>
          <a:noFill/>
        </p:spPr>
        <p:txBody>
          <a:bodyPr lIns="0" rIns="0" bIns="0"/>
          <a:lstStyle/>
          <a:p>
            <a:pPr>
              <a:tabLst>
                <a:tab pos="1376363" algn="l"/>
              </a:tabLst>
            </a:pPr>
            <a:r>
              <a:rPr lang="en-US" sz="900" dirty="0"/>
              <a:t>Operate	25%</a:t>
            </a:r>
            <a:endParaRPr lang="en-US" sz="900" b="1" dirty="0"/>
          </a:p>
        </p:txBody>
      </p:sp>
      <p:sp>
        <p:nvSpPr>
          <p:cNvPr id="7" name="TextBox 6"/>
          <p:cNvSpPr txBox="1"/>
          <p:nvPr/>
        </p:nvSpPr>
        <p:spPr>
          <a:xfrm>
            <a:off x="2525713" y="4528597"/>
            <a:ext cx="1727200" cy="315912"/>
          </a:xfrm>
          <a:prstGeom prst="rect">
            <a:avLst/>
          </a:prstGeom>
          <a:noFill/>
        </p:spPr>
        <p:txBody>
          <a:bodyPr lIns="0" tIns="0" rIns="0" bIns="0" anchor="ctr"/>
          <a:lstStyle/>
          <a:p>
            <a:pPr>
              <a:tabLst>
                <a:tab pos="1376363" algn="l"/>
              </a:tabLst>
            </a:pPr>
            <a:r>
              <a:rPr lang="en-US" sz="900" dirty="0"/>
              <a:t>Support	10%</a:t>
            </a:r>
            <a:endParaRPr lang="en-US" sz="900" b="1" dirty="0"/>
          </a:p>
        </p:txBody>
      </p:sp>
      <p:sp>
        <p:nvSpPr>
          <p:cNvPr id="8" name="TextBox 7"/>
          <p:cNvSpPr txBox="1"/>
          <p:nvPr/>
        </p:nvSpPr>
        <p:spPr>
          <a:xfrm>
            <a:off x="2525713" y="4907117"/>
            <a:ext cx="1727200" cy="315913"/>
          </a:xfrm>
          <a:prstGeom prst="rect">
            <a:avLst/>
          </a:prstGeom>
          <a:noFill/>
        </p:spPr>
        <p:txBody>
          <a:bodyPr lIns="0" tIns="0" rIns="0" bIns="0" anchor="ctr"/>
          <a:lstStyle/>
          <a:p>
            <a:pPr>
              <a:tabLst>
                <a:tab pos="1376363" algn="l"/>
              </a:tabLst>
            </a:pPr>
            <a:r>
              <a:rPr lang="en-US" sz="900" dirty="0"/>
              <a:t>Facilities	7%</a:t>
            </a:r>
            <a:endParaRPr lang="en-US" sz="900" b="1" dirty="0"/>
          </a:p>
        </p:txBody>
      </p:sp>
      <p:sp>
        <p:nvSpPr>
          <p:cNvPr id="9" name="TextBox 8"/>
          <p:cNvSpPr txBox="1"/>
          <p:nvPr/>
        </p:nvSpPr>
        <p:spPr>
          <a:xfrm>
            <a:off x="2525713" y="5151478"/>
            <a:ext cx="1727200" cy="314325"/>
          </a:xfrm>
          <a:prstGeom prst="rect">
            <a:avLst/>
          </a:prstGeom>
          <a:noFill/>
        </p:spPr>
        <p:txBody>
          <a:bodyPr lIns="0" tIns="0" rIns="0" bIns="0" anchor="ctr"/>
          <a:lstStyle/>
          <a:p>
            <a:pPr>
              <a:tabLst>
                <a:tab pos="1376363" algn="l"/>
              </a:tabLst>
            </a:pPr>
            <a:r>
              <a:rPr lang="en-US" sz="900" dirty="0"/>
              <a:t>Network 	11%</a:t>
            </a:r>
            <a:endParaRPr lang="en-US" sz="900" b="1" dirty="0"/>
          </a:p>
        </p:txBody>
      </p:sp>
      <p:sp>
        <p:nvSpPr>
          <p:cNvPr id="10" name="TextBox 9"/>
          <p:cNvSpPr txBox="1"/>
          <p:nvPr/>
        </p:nvSpPr>
        <p:spPr>
          <a:xfrm>
            <a:off x="2525713" y="5537355"/>
            <a:ext cx="1727200" cy="315912"/>
          </a:xfrm>
          <a:prstGeom prst="rect">
            <a:avLst/>
          </a:prstGeom>
          <a:noFill/>
        </p:spPr>
        <p:txBody>
          <a:bodyPr lIns="0" tIns="0" rIns="0" bIns="0" anchor="ctr"/>
          <a:lstStyle/>
          <a:p>
            <a:pPr>
              <a:tabLst>
                <a:tab pos="1376363" algn="l"/>
              </a:tabLst>
            </a:pPr>
            <a:r>
              <a:rPr lang="en-US" sz="900" dirty="0"/>
              <a:t>SW	9%</a:t>
            </a:r>
            <a:endParaRPr lang="en-US" sz="900" b="1" dirty="0"/>
          </a:p>
        </p:txBody>
      </p:sp>
      <p:sp>
        <p:nvSpPr>
          <p:cNvPr id="11" name="TextBox 10"/>
          <p:cNvSpPr txBox="1"/>
          <p:nvPr/>
        </p:nvSpPr>
        <p:spPr>
          <a:xfrm>
            <a:off x="2525713" y="5878667"/>
            <a:ext cx="1727200" cy="773113"/>
          </a:xfrm>
          <a:prstGeom prst="rect">
            <a:avLst/>
          </a:prstGeom>
          <a:noFill/>
        </p:spPr>
        <p:txBody>
          <a:bodyPr lIns="0" rIns="0" bIns="0"/>
          <a:lstStyle/>
          <a:p>
            <a:pPr>
              <a:tabLst>
                <a:tab pos="1376363" algn="l"/>
              </a:tabLst>
            </a:pPr>
            <a:r>
              <a:rPr lang="en-US" sz="900" dirty="0"/>
              <a:t>HW	23%</a:t>
            </a:r>
            <a:endParaRPr lang="en-US" sz="900" b="1" dirty="0"/>
          </a:p>
        </p:txBody>
      </p:sp>
      <p:sp>
        <p:nvSpPr>
          <p:cNvPr id="12" name="TextBox 11"/>
          <p:cNvSpPr txBox="1"/>
          <p:nvPr/>
        </p:nvSpPr>
        <p:spPr>
          <a:xfrm>
            <a:off x="863600" y="3745067"/>
            <a:ext cx="1843088" cy="1162050"/>
          </a:xfrm>
          <a:prstGeom prst="rect">
            <a:avLst/>
          </a:prstGeom>
          <a:noFill/>
        </p:spPr>
        <p:txBody>
          <a:bodyPr lIns="457200" anchor="ctr"/>
          <a:lstStyle/>
          <a:p>
            <a:pPr fontAlgn="auto">
              <a:spcBef>
                <a:spcPts val="0"/>
              </a:spcBef>
              <a:spcAft>
                <a:spcPts val="0"/>
              </a:spcAft>
              <a:defRPr/>
            </a:pPr>
            <a:r>
              <a:rPr lang="en-US" sz="2000" b="1" kern="600" dirty="0">
                <a:latin typeface="+mj-lt"/>
              </a:rPr>
              <a:t>50%</a:t>
            </a:r>
          </a:p>
          <a:p>
            <a:pPr fontAlgn="auto">
              <a:spcBef>
                <a:spcPts val="0"/>
              </a:spcBef>
              <a:spcAft>
                <a:spcPts val="0"/>
              </a:spcAft>
              <a:defRPr/>
            </a:pPr>
            <a:r>
              <a:rPr lang="en-US" sz="2000" b="1" kern="600" dirty="0" smtClean="0">
                <a:latin typeface="+mj-lt"/>
              </a:rPr>
              <a:t>Labor Expense</a:t>
            </a:r>
            <a:endParaRPr lang="en-US" sz="2000" b="1" kern="600" dirty="0">
              <a:latin typeface="+mj-lt"/>
            </a:endParaRPr>
          </a:p>
        </p:txBody>
      </p:sp>
      <p:sp>
        <p:nvSpPr>
          <p:cNvPr id="13" name="TextBox 12"/>
          <p:cNvSpPr txBox="1"/>
          <p:nvPr/>
        </p:nvSpPr>
        <p:spPr>
          <a:xfrm>
            <a:off x="4205288" y="3184680"/>
            <a:ext cx="4100512" cy="1722437"/>
          </a:xfrm>
          <a:prstGeom prst="rect">
            <a:avLst/>
          </a:prstGeom>
          <a:noFill/>
        </p:spPr>
        <p:txBody>
          <a:bodyPr lIns="457200" tIns="137160" rIns="274320"/>
          <a:lstStyle/>
          <a:p>
            <a:pPr algn="r" fontAlgn="auto">
              <a:spcBef>
                <a:spcPts val="0"/>
              </a:spcBef>
              <a:spcAft>
                <a:spcPts val="0"/>
              </a:spcAft>
              <a:defRPr/>
            </a:pPr>
            <a:r>
              <a:rPr lang="en-US" sz="2100" kern="600" dirty="0" smtClean="0">
                <a:latin typeface="+mj-lt"/>
              </a:rPr>
              <a:t>Cloud Computing reduces</a:t>
            </a:r>
          </a:p>
          <a:p>
            <a:pPr algn="r" fontAlgn="auto">
              <a:spcBef>
                <a:spcPts val="0"/>
              </a:spcBef>
              <a:spcAft>
                <a:spcPts val="0"/>
              </a:spcAft>
              <a:defRPr/>
            </a:pPr>
            <a:r>
              <a:rPr lang="en-US" sz="2100" kern="600" dirty="0" smtClean="0">
                <a:latin typeface="+mj-lt"/>
              </a:rPr>
              <a:t>Labor costs</a:t>
            </a:r>
            <a:endParaRPr lang="en-US" sz="2100" kern="600" dirty="0">
              <a:latin typeface="+mj-lt"/>
            </a:endParaRPr>
          </a:p>
        </p:txBody>
      </p:sp>
      <p:sp>
        <p:nvSpPr>
          <p:cNvPr id="14" name="TextBox 13"/>
          <p:cNvSpPr txBox="1"/>
          <p:nvPr/>
        </p:nvSpPr>
        <p:spPr>
          <a:xfrm>
            <a:off x="4205288" y="4931511"/>
            <a:ext cx="4100512" cy="1720850"/>
          </a:xfrm>
          <a:prstGeom prst="rect">
            <a:avLst/>
          </a:prstGeom>
          <a:noFill/>
        </p:spPr>
        <p:txBody>
          <a:bodyPr lIns="457200" tIns="137160" rIns="274320"/>
          <a:lstStyle/>
          <a:p>
            <a:pPr algn="r" fontAlgn="auto">
              <a:spcBef>
                <a:spcPts val="0"/>
              </a:spcBef>
              <a:spcAft>
                <a:spcPts val="0"/>
              </a:spcAft>
              <a:defRPr/>
            </a:pPr>
            <a:r>
              <a:rPr lang="en-US" sz="2100" kern="600" dirty="0" smtClean="0">
                <a:latin typeface="+mj-lt"/>
              </a:rPr>
              <a:t>Cloud Computing reduces</a:t>
            </a:r>
          </a:p>
          <a:p>
            <a:pPr algn="r" fontAlgn="auto">
              <a:spcBef>
                <a:spcPts val="0"/>
              </a:spcBef>
              <a:spcAft>
                <a:spcPts val="0"/>
              </a:spcAft>
              <a:defRPr/>
            </a:pPr>
            <a:r>
              <a:rPr lang="en-US" sz="2100" kern="600" dirty="0" smtClean="0">
                <a:latin typeface="+mj-lt"/>
              </a:rPr>
              <a:t>Facilities, Network,</a:t>
            </a:r>
          </a:p>
          <a:p>
            <a:pPr algn="r" fontAlgn="auto">
              <a:spcBef>
                <a:spcPts val="0"/>
              </a:spcBef>
              <a:spcAft>
                <a:spcPts val="0"/>
              </a:spcAft>
              <a:defRPr/>
            </a:pPr>
            <a:r>
              <a:rPr lang="en-US" sz="2100" kern="600" dirty="0" smtClean="0">
                <a:latin typeface="+mj-lt"/>
              </a:rPr>
              <a:t>Hardware, Software maintenance costs</a:t>
            </a:r>
            <a:endParaRPr lang="en-US" sz="2100" kern="600" dirty="0">
              <a:latin typeface="+mj-lt"/>
            </a:endParaRPr>
          </a:p>
        </p:txBody>
      </p:sp>
      <p:sp>
        <p:nvSpPr>
          <p:cNvPr id="15" name="TextBox 15"/>
          <p:cNvSpPr txBox="1"/>
          <p:nvPr/>
        </p:nvSpPr>
        <p:spPr>
          <a:xfrm>
            <a:off x="2525713" y="3079479"/>
            <a:ext cx="1727200" cy="381000"/>
          </a:xfrm>
          <a:prstGeom prst="rect">
            <a:avLst/>
          </a:prstGeom>
          <a:noFill/>
        </p:spPr>
        <p:txBody>
          <a:bodyPr lIns="0" tIns="0" rIns="0" bIns="0" anchor="ctr"/>
          <a:lstStyle/>
          <a:p>
            <a:pPr>
              <a:tabLst>
                <a:tab pos="1376363" algn="l"/>
              </a:tabLst>
            </a:pPr>
            <a:r>
              <a:rPr lang="en-US" sz="900" dirty="0" smtClean="0"/>
              <a:t>Plan	5</a:t>
            </a:r>
            <a:r>
              <a:rPr lang="en-US" sz="900" dirty="0"/>
              <a:t>%</a:t>
            </a:r>
            <a:endParaRPr lang="en-US" sz="900" b="1" dirty="0"/>
          </a:p>
        </p:txBody>
      </p:sp>
      <p:graphicFrame>
        <p:nvGraphicFramePr>
          <p:cNvPr id="16" name="Table 15"/>
          <p:cNvGraphicFramePr>
            <a:graphicFrameLocks noGrp="1"/>
          </p:cNvGraphicFramePr>
          <p:nvPr>
            <p:extLst>
              <p:ext uri="{D42A27DB-BD31-4B8C-83A1-F6EECF244321}">
                <p14:modId xmlns:p14="http://schemas.microsoft.com/office/powerpoint/2010/main" val="1029384191"/>
              </p:ext>
            </p:extLst>
          </p:nvPr>
        </p:nvGraphicFramePr>
        <p:xfrm>
          <a:off x="326723" y="3914504"/>
          <a:ext cx="751182" cy="1924476"/>
        </p:xfrm>
        <a:graphic>
          <a:graphicData uri="http://schemas.openxmlformats.org/drawingml/2006/table">
            <a:tbl>
              <a:tblPr firstRow="1" bandRow="1">
                <a:tableStyleId>{5C22544A-7EE6-4342-B048-85BDC9FD1C3A}</a:tableStyleId>
              </a:tblPr>
              <a:tblGrid>
                <a:gridCol w="751182"/>
              </a:tblGrid>
              <a:tr h="323802">
                <a:tc>
                  <a:txBody>
                    <a:bodyPr/>
                    <a:lstStyle/>
                    <a:p>
                      <a:pPr algn="ctr"/>
                      <a:r>
                        <a:rPr lang="en-US" sz="900" b="0" dirty="0" smtClean="0">
                          <a:solidFill>
                            <a:schemeClr val="bg1"/>
                          </a:solidFill>
                          <a:latin typeface="+mj-lt"/>
                        </a:rPr>
                        <a:t>20%</a:t>
                      </a:r>
                      <a:endParaRPr lang="en-US" sz="900" b="0" dirty="0">
                        <a:solidFill>
                          <a:schemeClr val="bg1"/>
                        </a:solidFill>
                        <a:latin typeface="+mj-lt"/>
                      </a:endParaRPr>
                    </a:p>
                  </a:txBody>
                  <a:tcPr marL="57242" marR="57242" marT="28621" marB="2862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C79C0"/>
                    </a:solidFill>
                  </a:tcPr>
                </a:tc>
              </a:tr>
              <a:tr h="1600674">
                <a:tc>
                  <a:txBody>
                    <a:bodyPr/>
                    <a:lstStyle/>
                    <a:p>
                      <a:pPr algn="ctr"/>
                      <a:r>
                        <a:rPr lang="en-US" sz="900" b="0" dirty="0" smtClean="0">
                          <a:solidFill>
                            <a:schemeClr val="bg1"/>
                          </a:solidFill>
                          <a:latin typeface="+mj-lt"/>
                        </a:rPr>
                        <a:t>80%</a:t>
                      </a:r>
                      <a:endParaRPr lang="en-US" sz="900" b="0" dirty="0">
                        <a:solidFill>
                          <a:schemeClr val="bg1"/>
                        </a:solidFill>
                        <a:latin typeface="+mj-lt"/>
                      </a:endParaRPr>
                    </a:p>
                  </a:txBody>
                  <a:tcPr marL="57242" marR="57242" marT="28621" marB="2862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0000"/>
                    </a:solidFill>
                  </a:tcPr>
                </a:tc>
              </a:tr>
            </a:tbl>
          </a:graphicData>
        </a:graphic>
      </p:graphicFrame>
      <p:sp>
        <p:nvSpPr>
          <p:cNvPr id="18" name="TextBox 17"/>
          <p:cNvSpPr txBox="1"/>
          <p:nvPr/>
        </p:nvSpPr>
        <p:spPr>
          <a:xfrm>
            <a:off x="812800" y="4792817"/>
            <a:ext cx="1843088" cy="1162050"/>
          </a:xfrm>
          <a:prstGeom prst="rect">
            <a:avLst/>
          </a:prstGeom>
          <a:noFill/>
        </p:spPr>
        <p:txBody>
          <a:bodyPr lIns="457200" anchor="ctr"/>
          <a:lstStyle/>
          <a:p>
            <a:pPr fontAlgn="auto">
              <a:spcBef>
                <a:spcPts val="0"/>
              </a:spcBef>
              <a:spcAft>
                <a:spcPts val="0"/>
              </a:spcAft>
              <a:defRPr/>
            </a:pPr>
            <a:r>
              <a:rPr lang="en-US" sz="2000" b="1" kern="600" dirty="0">
                <a:latin typeface="+mj-lt"/>
              </a:rPr>
              <a:t>50%</a:t>
            </a:r>
          </a:p>
          <a:p>
            <a:pPr fontAlgn="auto">
              <a:spcBef>
                <a:spcPts val="0"/>
              </a:spcBef>
              <a:spcAft>
                <a:spcPts val="0"/>
              </a:spcAft>
              <a:defRPr/>
            </a:pPr>
            <a:r>
              <a:rPr lang="en-US" sz="2000" b="1" kern="600" dirty="0" smtClean="0">
                <a:latin typeface="+mj-lt"/>
              </a:rPr>
              <a:t>Other Expenses</a:t>
            </a:r>
            <a:endParaRPr lang="en-US" sz="2000" b="1" kern="600" dirty="0">
              <a:latin typeface="+mj-lt"/>
            </a:endParaRPr>
          </a:p>
        </p:txBody>
      </p:sp>
      <p:sp>
        <p:nvSpPr>
          <p:cNvPr id="19" name="Content Placeholder 2"/>
          <p:cNvSpPr txBox="1">
            <a:spLocks/>
          </p:cNvSpPr>
          <p:nvPr/>
        </p:nvSpPr>
        <p:spPr>
          <a:xfrm>
            <a:off x="457200" y="1600200"/>
            <a:ext cx="7620000" cy="990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smtClean="0"/>
              <a:t>Most companies today spend roughly 80% of their IT budget on operations and maintenance. </a:t>
            </a:r>
            <a:endParaRPr lang="en-US" dirty="0"/>
          </a:p>
        </p:txBody>
      </p:sp>
    </p:spTree>
    <p:extLst>
      <p:ext uri="{BB962C8B-B14F-4D97-AF65-F5344CB8AC3E}">
        <p14:creationId xmlns:p14="http://schemas.microsoft.com/office/powerpoint/2010/main" val="238220544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Rent?</a:t>
            </a:r>
            <a:endParaRPr lang="en-US" dirty="0"/>
          </a:p>
        </p:txBody>
      </p:sp>
      <p:sp>
        <p:nvSpPr>
          <p:cNvPr id="3" name="Content Placeholder 2"/>
          <p:cNvSpPr>
            <a:spLocks noGrp="1"/>
          </p:cNvSpPr>
          <p:nvPr>
            <p:ph idx="1"/>
          </p:nvPr>
        </p:nvSpPr>
        <p:spPr>
          <a:xfrm>
            <a:off x="457200" y="1600200"/>
            <a:ext cx="7620000" cy="2051050"/>
          </a:xfrm>
        </p:spPr>
        <p:txBody>
          <a:bodyPr>
            <a:normAutofit/>
          </a:bodyPr>
          <a:lstStyle/>
          <a:p>
            <a:r>
              <a:rPr lang="en-US" dirty="0" smtClean="0"/>
              <a:t>The total cost of ownership to build and maintain datacenter infrastructure includes both hard and soft costs. </a:t>
            </a:r>
          </a:p>
          <a:p>
            <a:r>
              <a:rPr lang="en-US" dirty="0" smtClean="0"/>
              <a:t>An accurate comparison requires knowledge of all variables over the life of the project or hardware.</a:t>
            </a:r>
          </a:p>
        </p:txBody>
      </p:sp>
      <p:sp>
        <p:nvSpPr>
          <p:cNvPr id="5" name="Rectangle 1"/>
          <p:cNvSpPr>
            <a:spLocks noChangeArrowheads="1"/>
          </p:cNvSpPr>
          <p:nvPr/>
        </p:nvSpPr>
        <p:spPr bwMode="auto">
          <a:xfrm>
            <a:off x="1914525" y="2914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352800"/>
            <a:ext cx="676824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34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Soft Costs?</a:t>
            </a:r>
            <a:endParaRPr lang="en-US" dirty="0"/>
          </a:p>
        </p:txBody>
      </p:sp>
      <p:graphicFrame>
        <p:nvGraphicFramePr>
          <p:cNvPr id="9" name="Table 8"/>
          <p:cNvGraphicFramePr>
            <a:graphicFrameLocks noGrp="1"/>
          </p:cNvGraphicFramePr>
          <p:nvPr/>
        </p:nvGraphicFramePr>
        <p:xfrm>
          <a:off x="533401" y="1397000"/>
          <a:ext cx="6629399" cy="4147340"/>
        </p:xfrm>
        <a:graphic>
          <a:graphicData uri="http://schemas.openxmlformats.org/drawingml/2006/table">
            <a:tbl>
              <a:tblPr/>
              <a:tblGrid>
                <a:gridCol w="2586556"/>
                <a:gridCol w="1293278"/>
                <a:gridCol w="387365"/>
                <a:gridCol w="1509445"/>
                <a:gridCol w="852755"/>
              </a:tblGrid>
              <a:tr h="279400">
                <a:tc>
                  <a:txBody>
                    <a:bodyPr/>
                    <a:lstStyle/>
                    <a:p>
                      <a:pPr algn="l" fontAlgn="b"/>
                      <a:r>
                        <a:rPr lang="en-US" sz="800" b="1" i="0" u="none" strike="noStrike" dirty="0">
                          <a:solidFill>
                            <a:srgbClr val="000000"/>
                          </a:solidFill>
                          <a:latin typeface="Calibri"/>
                        </a:rPr>
                        <a:t>Hardware or Service Item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800" b="1" i="0" u="none" strike="noStrike" dirty="0">
                          <a:solidFill>
                            <a:srgbClr val="000000"/>
                          </a:solidFill>
                          <a:latin typeface="Calibri"/>
                        </a:rPr>
                        <a:t>5yr Total Costs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800" b="1" i="0" u="none" strike="noStrike" dirty="0">
                          <a:solidFill>
                            <a:srgbClr val="000000"/>
                          </a:solidFill>
                          <a:latin typeface="Calibri"/>
                        </a:rPr>
                        <a:t>% of Solution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Server Hardware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b"/>
                      <a:r>
                        <a:rPr lang="en-US" sz="800" b="0" i="0" u="none" strike="noStrike" dirty="0">
                          <a:solidFill>
                            <a:srgbClr val="000000"/>
                          </a:solidFill>
                          <a:latin typeface="Calibri"/>
                        </a:rPr>
                        <a:t> $         128,571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b"/>
                      <a:r>
                        <a:rPr lang="en-US" sz="800" b="0"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ctr" fontAlgn="b"/>
                      <a:r>
                        <a:rPr lang="en-US" sz="800" b="0" i="0" u="none" strike="noStrike" dirty="0">
                          <a:solidFill>
                            <a:srgbClr val="000000"/>
                          </a:solidFill>
                          <a:latin typeface="Calibri"/>
                        </a:rPr>
                        <a:t>Total Hard Costs</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ctr" fontAlgn="b"/>
                      <a:r>
                        <a:rPr lang="en-US" sz="800" b="0" i="0" u="none" strike="noStrike" dirty="0">
                          <a:solidFill>
                            <a:srgbClr val="000000"/>
                          </a:solidFill>
                          <a:latin typeface="Calibri"/>
                        </a:rPr>
                        <a:t>47%</a:t>
                      </a:r>
                    </a:p>
                  </a:txBody>
                  <a:tcPr marL="0" marR="0" marT="0" marB="0" anchor="b">
                    <a:lnL>
                      <a:noFill/>
                    </a:lnL>
                    <a:lnR>
                      <a:noFill/>
                    </a:lnR>
                    <a:lnT>
                      <a:noFill/>
                    </a:lnT>
                    <a:lnB>
                      <a:noFill/>
                    </a:lnB>
                    <a:solidFill>
                      <a:srgbClr val="DBE5F1"/>
                    </a:solidFill>
                  </a:tcPr>
                </a:tc>
              </a:tr>
              <a:tr h="156369">
                <a:tc>
                  <a:txBody>
                    <a:bodyPr/>
                    <a:lstStyle/>
                    <a:p>
                      <a:pPr algn="l" fontAlgn="b"/>
                      <a:r>
                        <a:rPr lang="en-US" sz="800" b="0" i="0" u="none" strike="noStrike" dirty="0">
                          <a:solidFill>
                            <a:srgbClr val="000000"/>
                          </a:solidFill>
                          <a:latin typeface="Calibri"/>
                        </a:rPr>
                        <a:t>Server Network Ports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 $           33,429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Total Soft Costs</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AC090"/>
                    </a:solidFill>
                  </a:tcPr>
                </a:tc>
                <a:tc>
                  <a:txBody>
                    <a:bodyPr/>
                    <a:lstStyle/>
                    <a:p>
                      <a:pPr algn="ctr" fontAlgn="b"/>
                      <a:r>
                        <a:rPr lang="en-US" sz="800" b="0" i="0" u="none" strike="noStrike" dirty="0">
                          <a:solidFill>
                            <a:srgbClr val="000000"/>
                          </a:solidFill>
                          <a:latin typeface="Calibri"/>
                        </a:rPr>
                        <a:t>53%</a:t>
                      </a:r>
                    </a:p>
                  </a:txBody>
                  <a:tcPr marL="0" marR="0" marT="0" marB="0" anchor="b">
                    <a:lnL>
                      <a:noFill/>
                    </a:lnL>
                    <a:lnR>
                      <a:noFill/>
                    </a:lnR>
                    <a:lnT>
                      <a:noFill/>
                    </a:lnT>
                    <a:lnB>
                      <a:noFill/>
                    </a:lnB>
                    <a:solidFill>
                      <a:srgbClr val="FAC090"/>
                    </a:solidFill>
                  </a:tcPr>
                </a:tc>
              </a:tr>
              <a:tr h="156369">
                <a:tc>
                  <a:txBody>
                    <a:bodyPr/>
                    <a:lstStyle/>
                    <a:p>
                      <a:pPr algn="l" fontAlgn="b"/>
                      <a:r>
                        <a:rPr lang="en-US" sz="800" b="0" i="0" u="none" strike="noStrike" dirty="0">
                          <a:solidFill>
                            <a:srgbClr val="000000"/>
                          </a:solidFill>
                          <a:latin typeface="Calibri"/>
                        </a:rPr>
                        <a:t>Storage Hardware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 $         180,000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Total Grey Costs</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A5A5A5"/>
                    </a:solidFill>
                  </a:tcPr>
                </a:tc>
                <a:tc>
                  <a:txBody>
                    <a:bodyPr/>
                    <a:lstStyle/>
                    <a:p>
                      <a:pPr algn="ctr" fontAlgn="b"/>
                      <a:r>
                        <a:rPr lang="en-US" sz="800" b="0" i="0" u="none" strike="noStrike" dirty="0">
                          <a:solidFill>
                            <a:srgbClr val="000000"/>
                          </a:solidFill>
                          <a:latin typeface="Calibri"/>
                        </a:rPr>
                        <a:t>unknown</a:t>
                      </a:r>
                    </a:p>
                  </a:txBody>
                  <a:tcPr marL="0" marR="0" marT="0" marB="0" anchor="b">
                    <a:lnL>
                      <a:noFill/>
                    </a:lnL>
                    <a:lnR>
                      <a:noFill/>
                    </a:lnR>
                    <a:lnT>
                      <a:noFill/>
                    </a:lnT>
                    <a:lnB>
                      <a:noFill/>
                    </a:lnB>
                    <a:solidFill>
                      <a:srgbClr val="A5A5A5"/>
                    </a:solidFill>
                  </a:tcPr>
                </a:tc>
              </a:tr>
              <a:tr h="140493">
                <a:tc>
                  <a:txBody>
                    <a:bodyPr/>
                    <a:lstStyle/>
                    <a:p>
                      <a:pPr algn="l" fontAlgn="b"/>
                      <a:r>
                        <a:rPr lang="en-US" sz="800" b="0" i="0" u="none" strike="noStrike" dirty="0">
                          <a:solidFill>
                            <a:srgbClr val="000000"/>
                          </a:solidFill>
                          <a:latin typeface="Calibri"/>
                        </a:rPr>
                        <a:t>Storage (Back End)  Network Switches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 $           60,000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Backup SAN Storage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 $         100,000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OS Licensing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 $           21,429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63511">
                <a:tc>
                  <a:txBody>
                    <a:bodyPr/>
                    <a:lstStyle/>
                    <a:p>
                      <a:pPr algn="l" fontAlgn="b"/>
                      <a:r>
                        <a:rPr lang="en-US" sz="800" b="0" i="0" u="none" strike="noStrike" dirty="0">
                          <a:solidFill>
                            <a:srgbClr val="000000"/>
                          </a:solidFill>
                          <a:latin typeface="Calibri"/>
                        </a:rPr>
                        <a:t>VM Licensing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 $           42,857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Load Balancing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 $           70,000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Firewalls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 $           60,000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ctr" fontAlgn="b"/>
                      <a:r>
                        <a:rPr lang="en-US" sz="800" b="0" i="0" u="none" strike="noStrike" dirty="0">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BE5F1"/>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Miscellaneous Costs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Internet Access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180,000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Design Consulting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Implementation Consulting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40,000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Maintenance/Consulting (5 yrs)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Staff Labor Design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Staff Labor Implementation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Staff Labor Maintenance (5 yrs)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68,000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Staff 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25,000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46047">
                <a:tc>
                  <a:txBody>
                    <a:bodyPr/>
                    <a:lstStyle/>
                    <a:p>
                      <a:pPr algn="l" fontAlgn="b"/>
                      <a:r>
                        <a:rPr lang="en-US" sz="800" b="0" i="0" u="none" strike="noStrike" dirty="0">
                          <a:solidFill>
                            <a:srgbClr val="000000"/>
                          </a:solidFill>
                          <a:latin typeface="Calibri"/>
                        </a:rPr>
                        <a:t>Performance Monitoring / Configuration Mgmt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 $           25,000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ctr" fontAlgn="b"/>
                      <a:r>
                        <a:rPr lang="en-US" sz="8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AC090"/>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38109">
                <a:tc>
                  <a:txBody>
                    <a:bodyPr/>
                    <a:lstStyle/>
                    <a:p>
                      <a:pPr algn="l" fontAlgn="b"/>
                      <a:r>
                        <a:rPr lang="en-US" sz="800" b="0" i="0" u="none" strike="noStrike" dirty="0">
                          <a:solidFill>
                            <a:srgbClr val="000000"/>
                          </a:solidFill>
                          <a:latin typeface="Calibri"/>
                        </a:rPr>
                        <a:t>Cost of Over Utilization / Service Deficits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5A5A5"/>
                    </a:solidFill>
                  </a:tcPr>
                </a:tc>
                <a:tc>
                  <a:txBody>
                    <a:bodyPr/>
                    <a:lstStyle/>
                    <a:p>
                      <a:pPr algn="ctr" fontAlgn="b"/>
                      <a:r>
                        <a:rPr lang="en-US" sz="800" b="0" i="0" u="none" strike="noStrike" dirty="0">
                          <a:solidFill>
                            <a:srgbClr val="000000"/>
                          </a:solidFill>
                          <a:latin typeface="Calibri"/>
                        </a:rPr>
                        <a:t> </a:t>
                      </a:r>
                      <a:r>
                        <a:rPr lang="en-US" sz="800" b="0" i="0" u="none" strike="noStrike" dirty="0" smtClean="0">
                          <a:solidFill>
                            <a:srgbClr val="000000"/>
                          </a:solidFill>
                          <a:latin typeface="Calibri"/>
                        </a:rPr>
                        <a:t>unknown </a:t>
                      </a:r>
                      <a:endParaRPr lang="en-US" sz="8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5A5A5"/>
                    </a:solidFill>
                  </a:tcPr>
                </a:tc>
                <a:tc>
                  <a:txBody>
                    <a:bodyPr/>
                    <a:lstStyle/>
                    <a:p>
                      <a:pPr algn="ctr"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5A5A5"/>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2400">
                <a:tc>
                  <a:txBody>
                    <a:bodyPr/>
                    <a:lstStyle/>
                    <a:p>
                      <a:pPr algn="l" fontAlgn="b"/>
                      <a:r>
                        <a:rPr lang="en-US" sz="800" b="0" i="0" u="none" strike="noStrike" dirty="0">
                          <a:solidFill>
                            <a:srgbClr val="000000"/>
                          </a:solidFill>
                          <a:latin typeface="Calibri"/>
                        </a:rPr>
                        <a:t>Cost of Under Utilization / Service Surplus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5A5A5"/>
                    </a:solidFill>
                  </a:tcPr>
                </a:tc>
                <a:tc>
                  <a:txBody>
                    <a:bodyPr/>
                    <a:lstStyle/>
                    <a:p>
                      <a:pPr algn="ctr" fontAlgn="b"/>
                      <a:r>
                        <a:rPr lang="en-US" sz="800" b="0" i="0" u="none" strike="noStrike" dirty="0">
                          <a:solidFill>
                            <a:srgbClr val="000000"/>
                          </a:solidFill>
                          <a:latin typeface="Calibri"/>
                        </a:rPr>
                        <a:t> </a:t>
                      </a:r>
                      <a:r>
                        <a:rPr lang="en-US" sz="800" b="0" i="0" u="none" strike="noStrike" dirty="0" smtClean="0">
                          <a:solidFill>
                            <a:srgbClr val="000000"/>
                          </a:solidFill>
                          <a:latin typeface="Calibri"/>
                        </a:rPr>
                        <a:t>unknown </a:t>
                      </a:r>
                      <a:endParaRPr lang="en-US" sz="8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5A5A5"/>
                    </a:solidFill>
                  </a:tcPr>
                </a:tc>
                <a:tc>
                  <a:txBody>
                    <a:bodyPr/>
                    <a:lstStyle/>
                    <a:p>
                      <a:pPr algn="ctr"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5A5A5"/>
                    </a:solidFill>
                  </a:tcPr>
                </a:tc>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r h="156369">
                <a:tc>
                  <a:txBody>
                    <a:bodyPr/>
                    <a:lstStyle/>
                    <a:p>
                      <a:pPr algn="l"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8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l" fontAlgn="b"/>
                      <a:endParaRPr lang="en-US" sz="8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dirty="0">
                        <a:solidFill>
                          <a:srgbClr val="000000"/>
                        </a:solidFill>
                        <a:latin typeface="Calibri"/>
                      </a:endParaRPr>
                    </a:p>
                  </a:txBody>
                  <a:tcPr marL="0" marR="0" marT="0" marB="0" anchor="b">
                    <a:lnL>
                      <a:noFill/>
                    </a:lnL>
                    <a:lnR>
                      <a:noFill/>
                    </a:lnR>
                    <a:lnT>
                      <a:noFill/>
                    </a:lnT>
                    <a:lnB>
                      <a:noFill/>
                    </a:lnB>
                  </a:tcPr>
                </a:tc>
              </a:tr>
              <a:tr h="156369">
                <a:tc>
                  <a:txBody>
                    <a:bodyPr/>
                    <a:lstStyle/>
                    <a:p>
                      <a:pPr algn="l" fontAlgn="b"/>
                      <a:r>
                        <a:rPr lang="en-US" sz="800" b="1" i="0" u="none" strike="noStrike" dirty="0">
                          <a:solidFill>
                            <a:srgbClr val="000000"/>
                          </a:solidFill>
                          <a:latin typeface="Calibri"/>
                        </a:rPr>
                        <a:t>5 year capital costs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8CCE4"/>
                    </a:solidFill>
                  </a:tcPr>
                </a:tc>
                <a:tc>
                  <a:txBody>
                    <a:bodyPr/>
                    <a:lstStyle/>
                    <a:p>
                      <a:pPr algn="ctr" fontAlgn="b"/>
                      <a:r>
                        <a:rPr lang="en-US" sz="800" b="1" i="0" u="none" strike="noStrike" dirty="0">
                          <a:solidFill>
                            <a:srgbClr val="000000"/>
                          </a:solidFill>
                          <a:latin typeface="Calibri"/>
                        </a:rPr>
                        <a:t> $      1,154,286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8CCE4"/>
                    </a:solidFill>
                  </a:tcPr>
                </a:tc>
                <a:tc>
                  <a:txBody>
                    <a:bodyPr/>
                    <a:lstStyle/>
                    <a:p>
                      <a:pPr algn="ctr" fontAlgn="b"/>
                      <a:r>
                        <a:rPr lang="en-US" sz="800" b="1"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8CCE4"/>
                    </a:solidFill>
                  </a:tcPr>
                </a:tc>
                <a:tc>
                  <a:txBody>
                    <a:bodyPr/>
                    <a:lstStyle/>
                    <a:p>
                      <a:pPr algn="l" fontAlgn="b"/>
                      <a:r>
                        <a:rPr lang="en-US" sz="800" b="1"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endParaRPr lang="en-US" sz="800" b="1" i="0" u="none" strike="noStrike" dirty="0">
                        <a:solidFill>
                          <a:srgbClr val="000000"/>
                        </a:solidFill>
                        <a:latin typeface="Calibri"/>
                      </a:endParaRPr>
                    </a:p>
                  </a:txBody>
                  <a:tcPr marL="0" marR="0" marT="0" marB="0" anchor="b">
                    <a:lnL>
                      <a:noFill/>
                    </a:lnL>
                    <a:lnR>
                      <a:noFill/>
                    </a:lnR>
                    <a:lnT>
                      <a:noFill/>
                    </a:lnT>
                    <a:lnB>
                      <a:noFill/>
                    </a:lnB>
                  </a:tcPr>
                </a:tc>
              </a:tr>
              <a:tr h="156369">
                <a:tc>
                  <a:txBody>
                    <a:bodyPr/>
                    <a:lstStyle/>
                    <a:p>
                      <a:pPr algn="l" fontAlgn="b"/>
                      <a:r>
                        <a:rPr lang="en-US" sz="800" b="1" i="0" u="none" strike="noStrike" dirty="0">
                          <a:solidFill>
                            <a:srgbClr val="000000"/>
                          </a:solidFill>
                          <a:latin typeface="Calibri"/>
                        </a:rPr>
                        <a:t>Space, Power, Cooling (5 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800" b="1" i="0" u="none" strike="noStrike" dirty="0">
                          <a:solidFill>
                            <a:srgbClr val="000000"/>
                          </a:solidFill>
                          <a:latin typeface="Calibri"/>
                        </a:rPr>
                        <a:t> $         337,200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800" b="1" i="0" u="none" strike="noStrike" dirty="0">
                          <a:solidFill>
                            <a:srgbClr val="000000"/>
                          </a:solidFill>
                          <a:latin typeface="Calibri"/>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800" b="1"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endParaRPr lang="en-US" sz="800" b="1" i="0" u="none" strike="noStrike" dirty="0">
                        <a:solidFill>
                          <a:srgbClr val="000000"/>
                        </a:solidFill>
                        <a:latin typeface="Calibri"/>
                      </a:endParaRPr>
                    </a:p>
                  </a:txBody>
                  <a:tcPr marL="0" marR="0" marT="0" marB="0" anchor="b">
                    <a:lnL>
                      <a:noFill/>
                    </a:lnL>
                    <a:lnR>
                      <a:noFill/>
                    </a:lnR>
                    <a:lnT>
                      <a:noFill/>
                    </a:lnT>
                    <a:lnB>
                      <a:noFill/>
                    </a:lnB>
                  </a:tcPr>
                </a:tc>
              </a:tr>
              <a:tr h="156369">
                <a:tc>
                  <a:txBody>
                    <a:bodyPr/>
                    <a:lstStyle/>
                    <a:p>
                      <a:pPr algn="l" fontAlgn="b"/>
                      <a:r>
                        <a:rPr lang="en-US" sz="800" b="1" i="0" u="none" strike="noStrike" dirty="0">
                          <a:solidFill>
                            <a:srgbClr val="000000"/>
                          </a:solidFill>
                          <a:latin typeface="Calibri"/>
                        </a:rPr>
                        <a:t>Total TCO over 5 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800" b="1" i="0" u="none" strike="noStrike" dirty="0">
                          <a:solidFill>
                            <a:srgbClr val="000000"/>
                          </a:solidFill>
                          <a:latin typeface="Calibri"/>
                        </a:rPr>
                        <a:t> $      1,491,486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800" b="1"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l" fontAlgn="b"/>
                      <a:r>
                        <a:rPr lang="en-US" sz="800" b="1"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endParaRPr lang="en-US" sz="800" b="1"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Tree>
    <p:extLst>
      <p:ext uri="{BB962C8B-B14F-4D97-AF65-F5344CB8AC3E}">
        <p14:creationId xmlns:p14="http://schemas.microsoft.com/office/powerpoint/2010/main" val="269134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Cloud Solutions</a:t>
            </a:r>
            <a:endParaRPr lang="en-US" dirty="0"/>
          </a:p>
        </p:txBody>
      </p:sp>
      <p:sp>
        <p:nvSpPr>
          <p:cNvPr id="3" name="Content Placeholder 2"/>
          <p:cNvSpPr>
            <a:spLocks noGrp="1"/>
          </p:cNvSpPr>
          <p:nvPr>
            <p:ph idx="1"/>
          </p:nvPr>
        </p:nvSpPr>
        <p:spPr>
          <a:xfrm>
            <a:off x="457200" y="1752600"/>
            <a:ext cx="7620000" cy="4800600"/>
          </a:xfrm>
        </p:spPr>
        <p:txBody>
          <a:bodyPr>
            <a:normAutofit lnSpcReduction="10000"/>
          </a:bodyPr>
          <a:lstStyle/>
          <a:p>
            <a:pPr marL="571500" indent="-457200">
              <a:buFont typeface="+mj-lt"/>
              <a:buAutoNum type="arabicPeriod"/>
            </a:pPr>
            <a:r>
              <a:rPr lang="en-US" dirty="0" smtClean="0"/>
              <a:t>Hybrid Cloud</a:t>
            </a:r>
          </a:p>
          <a:p>
            <a:pPr marL="868680" lvl="1" indent="-457200"/>
            <a:r>
              <a:rPr lang="en-US" dirty="0" smtClean="0"/>
              <a:t>Scalability of the Public Cloud with the control and security of a private cloud</a:t>
            </a:r>
          </a:p>
          <a:p>
            <a:pPr marL="571500" indent="-457200">
              <a:buFont typeface="+mj-lt"/>
              <a:buAutoNum type="arabicPeriod"/>
            </a:pPr>
            <a:r>
              <a:rPr lang="en-US" dirty="0" smtClean="0"/>
              <a:t>Test / Development / QA Platform</a:t>
            </a:r>
          </a:p>
          <a:p>
            <a:pPr marL="868680" lvl="1" indent="-457200"/>
            <a:r>
              <a:rPr lang="en-US" dirty="0" smtClean="0"/>
              <a:t>Use cloud infrastructure servers as your test and development platform</a:t>
            </a:r>
          </a:p>
          <a:p>
            <a:pPr marL="571500" indent="-457200">
              <a:buFont typeface="+mj-lt"/>
              <a:buAutoNum type="arabicPeriod"/>
            </a:pPr>
            <a:r>
              <a:rPr lang="en-US" dirty="0" smtClean="0"/>
              <a:t>Disaster Recovery</a:t>
            </a:r>
          </a:p>
          <a:p>
            <a:pPr marL="868680" lvl="1" indent="-457200"/>
            <a:r>
              <a:rPr lang="en-US" dirty="0" smtClean="0"/>
              <a:t>Keep </a:t>
            </a:r>
            <a:r>
              <a:rPr lang="en-US" dirty="0"/>
              <a:t>images of your servers on </a:t>
            </a:r>
            <a:r>
              <a:rPr lang="en-US" dirty="0" smtClean="0"/>
              <a:t>cloud infrastructure </a:t>
            </a:r>
            <a:r>
              <a:rPr lang="en-US" dirty="0"/>
              <a:t>ready to go in case of a disaster </a:t>
            </a:r>
          </a:p>
          <a:p>
            <a:pPr marL="571500" indent="-457200">
              <a:buFont typeface="+mj-lt"/>
              <a:buAutoNum type="arabicPeriod"/>
            </a:pPr>
            <a:r>
              <a:rPr lang="en-US" dirty="0" smtClean="0"/>
              <a:t>Cloud File Storage</a:t>
            </a:r>
          </a:p>
          <a:p>
            <a:pPr marL="868680" lvl="1" indent="-457200"/>
            <a:r>
              <a:rPr lang="en-US" dirty="0" smtClean="0"/>
              <a:t>Backup or Archive your company data to cloud file storage</a:t>
            </a:r>
          </a:p>
          <a:p>
            <a:pPr marL="571500" indent="-457200">
              <a:buFont typeface="+mj-lt"/>
              <a:buAutoNum type="arabicPeriod"/>
            </a:pPr>
            <a:r>
              <a:rPr lang="en-US" dirty="0" smtClean="0"/>
              <a:t>Load Balancing</a:t>
            </a:r>
          </a:p>
          <a:p>
            <a:pPr marL="868680" lvl="1" indent="-457200"/>
            <a:r>
              <a:rPr lang="en-US" dirty="0" smtClean="0"/>
              <a:t>Use cloud infrastructure </a:t>
            </a:r>
            <a:r>
              <a:rPr lang="en-US" dirty="0"/>
              <a:t>for overflow management during peak usage times</a:t>
            </a:r>
          </a:p>
          <a:p>
            <a:pPr marL="571500" indent="-457200">
              <a:buFont typeface="+mj-lt"/>
              <a:buAutoNum type="arabicPeriod"/>
            </a:pPr>
            <a:endParaRPr lang="en-US" dirty="0"/>
          </a:p>
        </p:txBody>
      </p:sp>
    </p:spTree>
    <p:extLst>
      <p:ext uri="{BB962C8B-B14F-4D97-AF65-F5344CB8AC3E}">
        <p14:creationId xmlns:p14="http://schemas.microsoft.com/office/powerpoint/2010/main" val="70408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03860" y="1405428"/>
            <a:ext cx="7520940" cy="4919172"/>
          </a:xfrm>
        </p:spPr>
        <p:txBody>
          <a:bodyPr>
            <a:normAutofit/>
          </a:bodyPr>
          <a:lstStyle/>
          <a:p>
            <a:pPr marL="114300" indent="0"/>
            <a:r>
              <a:rPr lang="en-US" dirty="0" smtClean="0"/>
              <a:t>Cloud Computing Overview</a:t>
            </a:r>
          </a:p>
          <a:p>
            <a:pPr marL="114300" indent="0"/>
            <a:r>
              <a:rPr lang="en-US" dirty="0" smtClean="0"/>
              <a:t>Why Now?</a:t>
            </a:r>
          </a:p>
          <a:p>
            <a:pPr marL="114300" indent="0"/>
            <a:r>
              <a:rPr lang="en-US" dirty="0" smtClean="0"/>
              <a:t>Getting Started in the Cloud</a:t>
            </a:r>
          </a:p>
          <a:p>
            <a:pPr marL="114300" indent="0"/>
            <a:r>
              <a:rPr lang="en-US" dirty="0" smtClean="0"/>
              <a:t>The Future of IT in Alaska</a:t>
            </a:r>
            <a:r>
              <a:rPr lang="en-US" dirty="0" smtClean="0"/>
              <a:t>?</a:t>
            </a:r>
            <a:endParaRPr lang="en-US" dirty="0" smtClean="0"/>
          </a:p>
          <a:p>
            <a:pPr marL="114300" indent="0"/>
            <a:r>
              <a:rPr lang="en-US" dirty="0" smtClean="0"/>
              <a:t>Questions</a:t>
            </a:r>
            <a:endParaRPr lang="en-US" dirty="0" smtClean="0"/>
          </a:p>
        </p:txBody>
      </p:sp>
    </p:spTree>
    <p:extLst>
      <p:ext uri="{BB962C8B-B14F-4D97-AF65-F5344CB8AC3E}">
        <p14:creationId xmlns:p14="http://schemas.microsoft.com/office/powerpoint/2010/main" val="453132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Cloud Solutions (cont)</a:t>
            </a:r>
            <a:endParaRPr lang="en-US" dirty="0"/>
          </a:p>
        </p:txBody>
      </p:sp>
      <p:sp>
        <p:nvSpPr>
          <p:cNvPr id="3" name="Content Placeholder 2"/>
          <p:cNvSpPr>
            <a:spLocks noGrp="1"/>
          </p:cNvSpPr>
          <p:nvPr>
            <p:ph idx="1"/>
          </p:nvPr>
        </p:nvSpPr>
        <p:spPr>
          <a:xfrm>
            <a:off x="457200" y="1752600"/>
            <a:ext cx="7620000" cy="4800600"/>
          </a:xfrm>
        </p:spPr>
        <p:txBody>
          <a:bodyPr>
            <a:normAutofit/>
          </a:bodyPr>
          <a:lstStyle/>
          <a:p>
            <a:pPr marL="571500" indent="-457200">
              <a:buFont typeface="+mj-lt"/>
              <a:buAutoNum type="arabicPeriod" startAt="6"/>
            </a:pPr>
            <a:r>
              <a:rPr lang="en-US" dirty="0" smtClean="0"/>
              <a:t>Overhead Control</a:t>
            </a:r>
          </a:p>
          <a:p>
            <a:pPr marL="868680" lvl="1" indent="-457200"/>
            <a:r>
              <a:rPr lang="en-US" dirty="0" smtClean="0"/>
              <a:t>Lower overhead costs and make your bids more competitive</a:t>
            </a:r>
          </a:p>
          <a:p>
            <a:pPr marL="571500" indent="-457200">
              <a:buFont typeface="+mj-lt"/>
              <a:buAutoNum type="arabicPeriod" startAt="7"/>
            </a:pPr>
            <a:r>
              <a:rPr lang="en-US" dirty="0" smtClean="0"/>
              <a:t>Distributed Network Control and Cost Reporting</a:t>
            </a:r>
          </a:p>
          <a:p>
            <a:pPr marL="868680" lvl="1" indent="-457200"/>
            <a:r>
              <a:rPr lang="en-US" dirty="0" smtClean="0"/>
              <a:t>Create an individual private networks for each of your subsidiaries or contracts</a:t>
            </a:r>
          </a:p>
          <a:p>
            <a:pPr marL="571500" indent="-457200">
              <a:buFont typeface="+mj-lt"/>
              <a:buAutoNum type="arabicPeriod" startAt="8"/>
            </a:pPr>
            <a:r>
              <a:rPr lang="en-US" dirty="0" smtClean="0"/>
              <a:t>Messaging Alternatives</a:t>
            </a:r>
          </a:p>
          <a:p>
            <a:pPr marL="868680" lvl="1" indent="-457200"/>
            <a:r>
              <a:rPr lang="en-US" dirty="0" smtClean="0"/>
              <a:t>Replace Microsoft Exchange and SharePoint with Google Apps</a:t>
            </a:r>
          </a:p>
          <a:p>
            <a:pPr marL="571500" indent="-457200">
              <a:buFont typeface="+mj-lt"/>
              <a:buAutoNum type="arabicPeriod" startAt="9"/>
            </a:pPr>
            <a:r>
              <a:rPr lang="en-US" dirty="0" smtClean="0"/>
              <a:t>Rapid Deployment</a:t>
            </a:r>
          </a:p>
          <a:p>
            <a:pPr marL="868680" lvl="1" indent="-457200"/>
            <a:r>
              <a:rPr lang="en-US" dirty="0" smtClean="0"/>
              <a:t>Turn up servers immediately to fulfill project timelines</a:t>
            </a:r>
          </a:p>
          <a:p>
            <a:pPr marL="571500" indent="-457200">
              <a:buFont typeface="+mj-lt"/>
              <a:buAutoNum type="arabicPeriod" startAt="10"/>
            </a:pPr>
            <a:r>
              <a:rPr lang="en-US" dirty="0" smtClean="0"/>
              <a:t>Functional IT Labor Shift</a:t>
            </a:r>
          </a:p>
          <a:p>
            <a:pPr marL="868680" lvl="1" indent="-457200"/>
            <a:r>
              <a:rPr lang="en-US" dirty="0" smtClean="0"/>
              <a:t>Refocus your IT labor expense on revenue producing activities</a:t>
            </a:r>
          </a:p>
          <a:p>
            <a:pPr marL="571500" indent="-457200">
              <a:buFont typeface="+mj-lt"/>
              <a:buAutoNum type="arabicPeriod" startAt="10"/>
            </a:pPr>
            <a:endParaRPr lang="en-US" dirty="0"/>
          </a:p>
        </p:txBody>
      </p:sp>
    </p:spTree>
    <p:extLst>
      <p:ext uri="{BB962C8B-B14F-4D97-AF65-F5344CB8AC3E}">
        <p14:creationId xmlns:p14="http://schemas.microsoft.com/office/powerpoint/2010/main" val="70408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started</a:t>
            </a:r>
            <a:endParaRPr lang="en-US" dirty="0"/>
          </a:p>
        </p:txBody>
      </p:sp>
      <p:sp>
        <p:nvSpPr>
          <p:cNvPr id="3" name="Content Placeholder 2"/>
          <p:cNvSpPr>
            <a:spLocks noGrp="1"/>
          </p:cNvSpPr>
          <p:nvPr>
            <p:ph idx="1"/>
          </p:nvPr>
        </p:nvSpPr>
        <p:spPr/>
        <p:txBody>
          <a:bodyPr>
            <a:normAutofit/>
          </a:bodyPr>
          <a:lstStyle/>
          <a:p>
            <a:r>
              <a:rPr lang="en-US" dirty="0" smtClean="0"/>
              <a:t>Evaluating </a:t>
            </a:r>
            <a:r>
              <a:rPr lang="en-US" dirty="0"/>
              <a:t>the business case for public, private and hybrid cloud models </a:t>
            </a:r>
          </a:p>
          <a:p>
            <a:r>
              <a:rPr lang="en-US" dirty="0"/>
              <a:t>Developing an enterprise integration and migration strategy towards cloud provisioning </a:t>
            </a:r>
            <a:endParaRPr lang="en-US" dirty="0" smtClean="0"/>
          </a:p>
          <a:p>
            <a:r>
              <a:rPr lang="en-US" dirty="0" smtClean="0"/>
              <a:t>Review enterprise applications for SaaS candidates</a:t>
            </a:r>
          </a:p>
          <a:p>
            <a:r>
              <a:rPr lang="en-US" dirty="0" smtClean="0"/>
              <a:t>Review enterprise requirements for cloud security, governance and standards</a:t>
            </a:r>
            <a:endParaRPr lang="en-US" dirty="0"/>
          </a:p>
          <a:p>
            <a:r>
              <a:rPr lang="en-US" dirty="0" smtClean="0"/>
              <a:t>Determine optimal management of </a:t>
            </a:r>
            <a:r>
              <a:rPr lang="en-US" dirty="0"/>
              <a:t>your virtualized environment and cloud implementation </a:t>
            </a:r>
          </a:p>
          <a:p>
            <a:r>
              <a:rPr lang="en-US" dirty="0" smtClean="0"/>
              <a:t>Review case studies from early adopters of SaaS, PaaS and IaaS solutions</a:t>
            </a:r>
            <a:endParaRPr lang="en-US" dirty="0"/>
          </a:p>
          <a:p>
            <a:endParaRPr lang="en-US" dirty="0"/>
          </a:p>
        </p:txBody>
      </p:sp>
    </p:spTree>
    <p:extLst>
      <p:ext uri="{BB962C8B-B14F-4D97-AF65-F5344CB8AC3E}">
        <p14:creationId xmlns:p14="http://schemas.microsoft.com/office/powerpoint/2010/main" val="212030135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lstStyle/>
          <a:p>
            <a:r>
              <a:rPr lang="en-US" dirty="0" smtClean="0"/>
              <a:t>Service Deployment Methodology</a:t>
            </a:r>
            <a:endParaRPr lang="en-US" dirty="0"/>
          </a:p>
        </p:txBody>
      </p:sp>
      <p:sp>
        <p:nvSpPr>
          <p:cNvPr id="3" name="Content Placeholder 2"/>
          <p:cNvSpPr>
            <a:spLocks noGrp="1"/>
          </p:cNvSpPr>
          <p:nvPr>
            <p:ph idx="1"/>
          </p:nvPr>
        </p:nvSpPr>
        <p:spPr/>
        <p:txBody>
          <a:bodyPr/>
          <a:lstStyle/>
          <a:p>
            <a:r>
              <a:rPr lang="en-US" dirty="0" smtClean="0"/>
              <a:t>It is </a:t>
            </a:r>
            <a:r>
              <a:rPr lang="en-US" dirty="0"/>
              <a:t>paramount that IT and business goals are aligned throughout the process when considering a move to cloud </a:t>
            </a:r>
            <a:r>
              <a:rPr lang="en-US" dirty="0" smtClean="0"/>
              <a:t>computing, such as cost savings, security, control, flexibility, manageability, simplification, ease of use, expandability, reliability, availability…</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p:cNvGraphicFramePr/>
          <p:nvPr>
            <p:extLst>
              <p:ext uri="{D42A27DB-BD31-4B8C-83A1-F6EECF244321}">
                <p14:modId xmlns:p14="http://schemas.microsoft.com/office/powerpoint/2010/main" val="4094019313"/>
              </p:ext>
            </p:extLst>
          </p:nvPr>
        </p:nvGraphicFramePr>
        <p:xfrm>
          <a:off x="1295400" y="3657600"/>
          <a:ext cx="5486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1892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and Design</a:t>
            </a:r>
            <a:endParaRPr lang="en-US" dirty="0"/>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smtClean="0"/>
              <a:t>Proper alignment with business and technical goals</a:t>
            </a:r>
          </a:p>
          <a:p>
            <a:pPr marL="114300" indent="0">
              <a:buNone/>
            </a:pPr>
            <a:endParaRPr lang="en-US" dirty="0"/>
          </a:p>
          <a:p>
            <a:r>
              <a:rPr lang="en-US" b="1" dirty="0"/>
              <a:t>Cloud </a:t>
            </a:r>
            <a:r>
              <a:rPr lang="en-US" b="1" dirty="0" smtClean="0"/>
              <a:t>Assessment and Design</a:t>
            </a:r>
            <a:r>
              <a:rPr lang="en-US" dirty="0"/>
              <a:t/>
            </a:r>
            <a:br>
              <a:rPr lang="en-US" dirty="0"/>
            </a:br>
            <a:r>
              <a:rPr lang="en-US" dirty="0" smtClean="0"/>
              <a:t>Working </a:t>
            </a:r>
            <a:r>
              <a:rPr lang="en-US" dirty="0"/>
              <a:t>with business users and IT professionals to define </a:t>
            </a:r>
            <a:r>
              <a:rPr lang="en-US" dirty="0" smtClean="0"/>
              <a:t>high-level requirements (Business Driver)</a:t>
            </a:r>
            <a:r>
              <a:rPr lang="en-US" dirty="0"/>
              <a:t/>
            </a:r>
            <a:br>
              <a:rPr lang="en-US" dirty="0"/>
            </a:br>
            <a:r>
              <a:rPr lang="en-US" dirty="0" smtClean="0"/>
              <a:t>Assessing </a:t>
            </a:r>
            <a:r>
              <a:rPr lang="en-US" dirty="0"/>
              <a:t>the Pros and Cons for using Cloud solutions</a:t>
            </a:r>
            <a:br>
              <a:rPr lang="en-US" dirty="0"/>
            </a:br>
            <a:r>
              <a:rPr lang="en-US" dirty="0" smtClean="0"/>
              <a:t>Determining </a:t>
            </a:r>
            <a:r>
              <a:rPr lang="en-US" dirty="0"/>
              <a:t>appropriate risks and management strategies for Cloud solutions</a:t>
            </a:r>
          </a:p>
          <a:p>
            <a:r>
              <a:rPr lang="en-US" b="1" dirty="0"/>
              <a:t>Cloud </a:t>
            </a:r>
            <a:r>
              <a:rPr lang="en-US" b="1" dirty="0" smtClean="0"/>
              <a:t>Solution Selection</a:t>
            </a:r>
            <a:br>
              <a:rPr lang="en-US" b="1" dirty="0" smtClean="0"/>
            </a:br>
            <a:r>
              <a:rPr lang="en-US" dirty="0" smtClean="0"/>
              <a:t>Determining specific business and technical challenges</a:t>
            </a:r>
            <a:r>
              <a:rPr lang="en-US" dirty="0"/>
              <a:t/>
            </a:r>
            <a:br>
              <a:rPr lang="en-US" dirty="0"/>
            </a:br>
            <a:r>
              <a:rPr lang="en-US" dirty="0" smtClean="0"/>
              <a:t>Choosing </a:t>
            </a:r>
            <a:r>
              <a:rPr lang="en-US" dirty="0"/>
              <a:t>the right Cloud alternatives (type and delivery model)</a:t>
            </a:r>
            <a:br>
              <a:rPr lang="en-US" dirty="0"/>
            </a:br>
            <a:r>
              <a:rPr lang="en-US" dirty="0" smtClean="0"/>
              <a:t>Identifying </a:t>
            </a:r>
            <a:r>
              <a:rPr lang="en-US" dirty="0"/>
              <a:t>the management requirements for the different Cloud alternatives</a:t>
            </a:r>
            <a:br>
              <a:rPr lang="en-US" dirty="0"/>
            </a:br>
            <a:r>
              <a:rPr lang="en-US" dirty="0" smtClean="0"/>
              <a:t>Defining </a:t>
            </a:r>
            <a:r>
              <a:rPr lang="en-US" dirty="0"/>
              <a:t>the solution alternatives and the merits / risks with </a:t>
            </a:r>
            <a:r>
              <a:rPr lang="en-US" dirty="0" smtClean="0"/>
              <a:t>each</a:t>
            </a:r>
          </a:p>
          <a:p>
            <a:r>
              <a:rPr lang="en-US" b="1" dirty="0" smtClean="0"/>
              <a:t>Security </a:t>
            </a:r>
            <a:r>
              <a:rPr lang="en-US" b="1" dirty="0"/>
              <a:t>Assessment &amp; Planning</a:t>
            </a:r>
            <a:r>
              <a:rPr lang="en-US" dirty="0"/>
              <a:t/>
            </a:r>
            <a:br>
              <a:rPr lang="en-US" dirty="0"/>
            </a:br>
            <a:r>
              <a:rPr lang="en-US" dirty="0" smtClean="0"/>
              <a:t>Performing </a:t>
            </a:r>
            <a:r>
              <a:rPr lang="en-US" dirty="0"/>
              <a:t>Security </a:t>
            </a:r>
            <a:r>
              <a:rPr lang="en-US" dirty="0" smtClean="0"/>
              <a:t>Assessment (</a:t>
            </a:r>
            <a:r>
              <a:rPr lang="en-US" dirty="0"/>
              <a:t>Regulatory Compliance requirements </a:t>
            </a:r>
            <a:r>
              <a:rPr lang="en-US" dirty="0" smtClean="0"/>
              <a:t>)</a:t>
            </a:r>
            <a:r>
              <a:rPr lang="en-US" dirty="0"/>
              <a:t/>
            </a:r>
            <a:br>
              <a:rPr lang="en-US" dirty="0"/>
            </a:br>
            <a:r>
              <a:rPr lang="en-US" dirty="0" smtClean="0"/>
              <a:t>Establishing </a:t>
            </a:r>
            <a:r>
              <a:rPr lang="en-US" dirty="0"/>
              <a:t>appropriate security controls and processes</a:t>
            </a:r>
            <a:br>
              <a:rPr lang="en-US" dirty="0"/>
            </a:br>
            <a:r>
              <a:rPr lang="en-US" dirty="0" smtClean="0"/>
              <a:t>Implementing </a:t>
            </a:r>
            <a:r>
              <a:rPr lang="en-US" dirty="0"/>
              <a:t>continuous monitoring and response plan for security breaches</a:t>
            </a:r>
          </a:p>
          <a:p>
            <a:endParaRPr lang="en-US" dirty="0"/>
          </a:p>
        </p:txBody>
      </p:sp>
    </p:spTree>
    <p:extLst>
      <p:ext uri="{BB962C8B-B14F-4D97-AF65-F5344CB8AC3E}">
        <p14:creationId xmlns:p14="http://schemas.microsoft.com/office/powerpoint/2010/main" val="21648360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and Migration</a:t>
            </a:r>
            <a:endParaRPr lang="en-US" dirty="0"/>
          </a:p>
        </p:txBody>
      </p:sp>
      <p:sp>
        <p:nvSpPr>
          <p:cNvPr id="3" name="Content Placeholder 2"/>
          <p:cNvSpPr>
            <a:spLocks noGrp="1"/>
          </p:cNvSpPr>
          <p:nvPr>
            <p:ph idx="1"/>
          </p:nvPr>
        </p:nvSpPr>
        <p:spPr/>
        <p:txBody>
          <a:bodyPr/>
          <a:lstStyle/>
          <a:p>
            <a:pPr marL="114300" indent="0">
              <a:buNone/>
            </a:pPr>
            <a:r>
              <a:rPr lang="en-US" dirty="0" smtClean="0"/>
              <a:t>Assessment and Design leads to a working solutions document (published best practice solutions guides)</a:t>
            </a:r>
          </a:p>
          <a:p>
            <a:endParaRPr lang="en-US" dirty="0" smtClean="0"/>
          </a:p>
          <a:p>
            <a:r>
              <a:rPr lang="en-US" dirty="0" smtClean="0"/>
              <a:t>Solutions planning</a:t>
            </a:r>
          </a:p>
          <a:p>
            <a:r>
              <a:rPr lang="en-US" dirty="0"/>
              <a:t>Investment planning &amp; </a:t>
            </a:r>
            <a:r>
              <a:rPr lang="en-US" dirty="0" smtClean="0"/>
              <a:t>acquisition</a:t>
            </a:r>
          </a:p>
          <a:p>
            <a:r>
              <a:rPr lang="en-US" dirty="0"/>
              <a:t>Integration &amp; </a:t>
            </a:r>
            <a:r>
              <a:rPr lang="en-US" dirty="0" smtClean="0"/>
              <a:t>test</a:t>
            </a:r>
          </a:p>
          <a:p>
            <a:r>
              <a:rPr lang="en-US" dirty="0"/>
              <a:t>Deployment, documentation, operations &amp; maintenance</a:t>
            </a:r>
          </a:p>
          <a:p>
            <a:pPr marL="11430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9104776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Tuning</a:t>
            </a:r>
            <a:endParaRPr lang="en-US" dirty="0"/>
          </a:p>
        </p:txBody>
      </p:sp>
      <p:sp>
        <p:nvSpPr>
          <p:cNvPr id="3" name="Content Placeholder 2"/>
          <p:cNvSpPr>
            <a:spLocks noGrp="1"/>
          </p:cNvSpPr>
          <p:nvPr>
            <p:ph idx="1"/>
          </p:nvPr>
        </p:nvSpPr>
        <p:spPr/>
        <p:txBody>
          <a:bodyPr/>
          <a:lstStyle/>
          <a:p>
            <a:pPr marL="114300" indent="0">
              <a:buNone/>
            </a:pPr>
            <a:r>
              <a:rPr lang="en-US" b="1" dirty="0"/>
              <a:t>Effectively Monitoring Your Cloud Ecosystem</a:t>
            </a:r>
          </a:p>
          <a:p>
            <a:r>
              <a:rPr lang="en-US" dirty="0"/>
              <a:t>A cloud monitoring solution should identify problems before they become critical and adapt as business requirements change.  </a:t>
            </a:r>
            <a:r>
              <a:rPr lang="en-US" dirty="0" smtClean="0"/>
              <a:t>A nice option may be to deploy a third party monitoring service to ensure customer satisfaction and allow an unbiased perspective on application performance. </a:t>
            </a:r>
            <a:r>
              <a:rPr lang="en-US" dirty="0"/>
              <a:t>By implementing a comprehensive monitoring </a:t>
            </a:r>
            <a:r>
              <a:rPr lang="en-US" dirty="0" smtClean="0"/>
              <a:t>solution IT organization are equipped with the tools to determine real business value for cloud solutions and to provide an important feedback mechanism for tuning their cloud solutions. </a:t>
            </a:r>
            <a:endParaRPr lang="en-US" dirty="0"/>
          </a:p>
          <a:p>
            <a:endParaRPr lang="en-US" dirty="0"/>
          </a:p>
        </p:txBody>
      </p:sp>
    </p:spTree>
    <p:extLst>
      <p:ext uri="{BB962C8B-B14F-4D97-AF65-F5344CB8AC3E}">
        <p14:creationId xmlns:p14="http://schemas.microsoft.com/office/powerpoint/2010/main" val="2413383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Cloud Computing is outpacing the IT industry</a:t>
            </a:r>
          </a:p>
          <a:p>
            <a:r>
              <a:rPr lang="en-US" dirty="0" smtClean="0"/>
              <a:t>Real business value can be realized by customers of all sizes</a:t>
            </a:r>
          </a:p>
          <a:p>
            <a:r>
              <a:rPr lang="en-US" dirty="0" smtClean="0"/>
              <a:t>Cloud solutions are simple to acquire, don’t require long term contracts and are easier to scale up and down as needed</a:t>
            </a:r>
          </a:p>
          <a:p>
            <a:r>
              <a:rPr lang="en-US" dirty="0" smtClean="0"/>
              <a:t>Proper planning and migration services are needed to ensure a successful implementation</a:t>
            </a:r>
          </a:p>
          <a:p>
            <a:r>
              <a:rPr lang="en-US" dirty="0" smtClean="0"/>
              <a:t>Public and Private Clouds can be deployed together to leverage the best of both</a:t>
            </a:r>
          </a:p>
          <a:p>
            <a:r>
              <a:rPr lang="en-US" dirty="0" smtClean="0"/>
              <a:t>Third party monitoring services ensure customer are getting the most out of their cloud environment</a:t>
            </a:r>
          </a:p>
          <a:p>
            <a:r>
              <a:rPr lang="en-US" dirty="0" smtClean="0"/>
              <a:t>Security Compliance and Monitoring is achievable with careful planning and analysis</a:t>
            </a:r>
            <a:endParaRPr lang="en-US" dirty="0"/>
          </a:p>
        </p:txBody>
      </p:sp>
    </p:spTree>
    <p:extLst>
      <p:ext uri="{BB962C8B-B14F-4D97-AF65-F5344CB8AC3E}">
        <p14:creationId xmlns:p14="http://schemas.microsoft.com/office/powerpoint/2010/main" val="2372039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the Future</a:t>
            </a:r>
            <a:endParaRPr lang="en-US" dirty="0"/>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smtClean="0"/>
              <a:t>Sampling of IT skills likely to be in demand in the future</a:t>
            </a:r>
          </a:p>
          <a:p>
            <a:pPr lvl="1"/>
            <a:r>
              <a:rPr lang="en-US" dirty="0" smtClean="0"/>
              <a:t>Functional application </a:t>
            </a:r>
            <a:r>
              <a:rPr lang="en-US" dirty="0"/>
              <a:t>d</a:t>
            </a:r>
            <a:r>
              <a:rPr lang="en-US" dirty="0" smtClean="0"/>
              <a:t>evelopment and support</a:t>
            </a:r>
          </a:p>
          <a:p>
            <a:pPr lvl="2"/>
            <a:r>
              <a:rPr lang="en-US" dirty="0" smtClean="0"/>
              <a:t>I.e. Oracle, SAP, SQL, linking hardware to software </a:t>
            </a:r>
          </a:p>
          <a:p>
            <a:pPr lvl="1"/>
            <a:r>
              <a:rPr lang="en-US" dirty="0" smtClean="0"/>
              <a:t>Leveraging data to make strategic business decisions</a:t>
            </a:r>
          </a:p>
          <a:p>
            <a:pPr lvl="2"/>
            <a:r>
              <a:rPr lang="en-US" dirty="0" smtClean="0"/>
              <a:t>I.e. Business Intelligence : Applying sales forecasts to inventory and manufacturing decisions</a:t>
            </a:r>
          </a:p>
          <a:p>
            <a:pPr lvl="1"/>
            <a:r>
              <a:rPr lang="en-US" dirty="0" smtClean="0"/>
              <a:t>Mobile apps</a:t>
            </a:r>
          </a:p>
          <a:p>
            <a:pPr lvl="2"/>
            <a:r>
              <a:rPr lang="en-US" dirty="0" smtClean="0"/>
              <a:t>Android, iPhone, Windows Mobile</a:t>
            </a:r>
          </a:p>
          <a:p>
            <a:pPr lvl="1"/>
            <a:r>
              <a:rPr lang="en-US" dirty="0" err="1" smtClean="0"/>
              <a:t>WiFi</a:t>
            </a:r>
            <a:r>
              <a:rPr lang="en-US" dirty="0" smtClean="0"/>
              <a:t> engineers</a:t>
            </a:r>
          </a:p>
          <a:p>
            <a:pPr lvl="2"/>
            <a:r>
              <a:rPr lang="en-US" dirty="0" smtClean="0"/>
              <a:t>USF to include broadband communications (LTE replaces GSM/CDMA)</a:t>
            </a:r>
          </a:p>
          <a:p>
            <a:pPr lvl="1"/>
            <a:r>
              <a:rPr lang="en-US" dirty="0" smtClean="0"/>
              <a:t>Optical engineers</a:t>
            </a:r>
          </a:p>
          <a:p>
            <a:pPr lvl="2"/>
            <a:r>
              <a:rPr lang="en-US" dirty="0" smtClean="0"/>
              <a:t>Optical offers the highest bandwidth today (PON, CWDM, DWDM)</a:t>
            </a:r>
          </a:p>
          <a:p>
            <a:pPr lvl="1"/>
            <a:r>
              <a:rPr lang="en-US" dirty="0" smtClean="0"/>
              <a:t>Virtualization Specialists</a:t>
            </a:r>
          </a:p>
          <a:p>
            <a:pPr lvl="2"/>
            <a:r>
              <a:rPr lang="en-US" dirty="0"/>
              <a:t>Economies of scale require virtualization (server, storage, client</a:t>
            </a:r>
            <a:r>
              <a:rPr lang="en-US" dirty="0" smtClean="0"/>
              <a:t>…)</a:t>
            </a:r>
          </a:p>
          <a:p>
            <a:pPr lvl="1"/>
            <a:r>
              <a:rPr lang="en-US" dirty="0" smtClean="0"/>
              <a:t>IP Engineers</a:t>
            </a:r>
          </a:p>
          <a:p>
            <a:pPr lvl="1"/>
            <a:r>
              <a:rPr lang="en-US" dirty="0" smtClean="0"/>
              <a:t>Network Security Specialists</a:t>
            </a:r>
          </a:p>
          <a:p>
            <a:pPr lvl="1"/>
            <a:r>
              <a:rPr lang="en-US" dirty="0" smtClean="0"/>
              <a:t>Web developers</a:t>
            </a:r>
          </a:p>
          <a:p>
            <a:pPr lvl="1"/>
            <a:r>
              <a:rPr lang="en-US" dirty="0" smtClean="0"/>
              <a:t>Social Media developers</a:t>
            </a:r>
          </a:p>
          <a:p>
            <a:pPr lvl="1"/>
            <a:r>
              <a:rPr lang="en-US" dirty="0" smtClean="0"/>
              <a:t>Business Intelligence application development and support</a:t>
            </a:r>
          </a:p>
          <a:p>
            <a:pPr marL="777240" lvl="2"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004125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the Cloud in Alaska</a:t>
            </a:r>
            <a:endParaRPr lang="en-US" dirty="0"/>
          </a:p>
        </p:txBody>
      </p:sp>
      <p:sp>
        <p:nvSpPr>
          <p:cNvPr id="3" name="Content Placeholder 2"/>
          <p:cNvSpPr>
            <a:spLocks noGrp="1"/>
          </p:cNvSpPr>
          <p:nvPr>
            <p:ph idx="1"/>
          </p:nvPr>
        </p:nvSpPr>
        <p:spPr/>
        <p:txBody>
          <a:bodyPr>
            <a:normAutofit fontScale="77500" lnSpcReduction="20000"/>
          </a:bodyPr>
          <a:lstStyle/>
          <a:p>
            <a:r>
              <a:rPr lang="en-US" dirty="0"/>
              <a:t>As for the strategic nature of the Cloud for the future of Alaska, location is everything. We can draw a parallel to UPS and FedEx in their decisions to place a major hub in Anchorage because of Alaska’s central proximity to the Pacific Rim, Europe, and the US.   National Cloud players such as Google, Microsoft, and Oracle will see the value of our proximity in relation to latency speeds to serve those markets. This will create a significant opportunity for Alaska to provide large scale commercial datacenter services not just to Alaskans but to all of these markets.  </a:t>
            </a:r>
          </a:p>
          <a:p>
            <a:pPr marL="114300" indent="0">
              <a:buNone/>
            </a:pPr>
            <a:r>
              <a:rPr lang="en-US" dirty="0"/>
              <a:t> </a:t>
            </a:r>
          </a:p>
          <a:p>
            <a:r>
              <a:rPr lang="en-US" dirty="0"/>
              <a:t>This scenario is dependent upon the new undersea fiber projects that are in various stages of implementation.  These include linking Tokyo to London with a spur into Alaska, along with another undersea cable project linking Alaska to the Pacific Rim.  The proximity of Alaska with these markets along with the advantage of cooler temperatures and access to low cost energy will give Alaska the framework for a new industry providing long term jobs and revenue for the State.</a:t>
            </a:r>
          </a:p>
          <a:p>
            <a:pPr marL="114300" indent="0">
              <a:buNone/>
            </a:pPr>
            <a:r>
              <a:rPr lang="en-US" dirty="0"/>
              <a:t> </a:t>
            </a:r>
          </a:p>
          <a:p>
            <a:r>
              <a:rPr lang="en-US" dirty="0"/>
              <a:t>Cloud adoption is occurring very rapidly in the lower 48 now, collectively we (Alaskans) need to have a strategy to keep these high paid technology sector jobs in Alaska and over time, create significantly new opportunities for future Alaskans to play a major role in this shift to utility computing services. </a:t>
            </a:r>
          </a:p>
          <a:p>
            <a:endParaRPr lang="en-US" dirty="0"/>
          </a:p>
        </p:txBody>
      </p:sp>
    </p:spTree>
    <p:extLst>
      <p:ext uri="{BB962C8B-B14F-4D97-AF65-F5344CB8AC3E}">
        <p14:creationId xmlns:p14="http://schemas.microsoft.com/office/powerpoint/2010/main" val="12583077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57200" y="3352800"/>
            <a:ext cx="7620000" cy="2133600"/>
          </a:xfrm>
        </p:spPr>
        <p:txBody>
          <a:bodyPr>
            <a:normAutofit/>
          </a:bodyPr>
          <a:lstStyle/>
          <a:p>
            <a:pPr marL="114300" indent="0" algn="ctr">
              <a:buNone/>
            </a:pPr>
            <a:r>
              <a:rPr lang="en-US" sz="6000" dirty="0" smtClean="0"/>
              <a:t>Any Questions?</a:t>
            </a:r>
            <a:endParaRPr lang="en-US" sz="6000" dirty="0"/>
          </a:p>
        </p:txBody>
      </p:sp>
    </p:spTree>
    <p:extLst>
      <p:ext uri="{BB962C8B-B14F-4D97-AF65-F5344CB8AC3E}">
        <p14:creationId xmlns:p14="http://schemas.microsoft.com/office/powerpoint/2010/main" val="239986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endParaRPr lang="en-US" dirty="0"/>
          </a:p>
        </p:txBody>
      </p:sp>
      <p:sp>
        <p:nvSpPr>
          <p:cNvPr id="3" name="Content Placeholder 2"/>
          <p:cNvSpPr>
            <a:spLocks noGrp="1"/>
          </p:cNvSpPr>
          <p:nvPr>
            <p:ph idx="1"/>
          </p:nvPr>
        </p:nvSpPr>
        <p:spPr/>
        <p:txBody>
          <a:bodyPr/>
          <a:lstStyle/>
          <a:p>
            <a:r>
              <a:rPr lang="en-US" sz="2400" dirty="0"/>
              <a:t>Simply put, cloud computing provides a variety of computing resources , from servers and storage to  enterprise </a:t>
            </a:r>
            <a:r>
              <a:rPr lang="en-US" sz="2400" dirty="0" smtClean="0"/>
              <a:t>applications </a:t>
            </a:r>
            <a:r>
              <a:rPr lang="en-US" sz="2400" dirty="0"/>
              <a:t>such as email, security, backup/DR, voice, all delivered over the Internet. The Cloud delivers a hosting environment that is immediate, flexible, scalable, secure, and available – while saving corporations money, time and resources. </a:t>
            </a:r>
          </a:p>
          <a:p>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624782"/>
            <a:ext cx="6781800" cy="177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937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2860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en-US" dirty="0"/>
          </a:p>
        </p:txBody>
      </p:sp>
      <p:sp>
        <p:nvSpPr>
          <p:cNvPr id="37" name="Rectangle 36"/>
          <p:cNvSpPr/>
          <p:nvPr/>
        </p:nvSpPr>
        <p:spPr>
          <a:xfrm>
            <a:off x="4572000" y="3200400"/>
            <a:ext cx="6858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en-US" dirty="0"/>
          </a:p>
        </p:txBody>
      </p:sp>
      <p:sp>
        <p:nvSpPr>
          <p:cNvPr id="38" name="Rectangle 37"/>
          <p:cNvSpPr/>
          <p:nvPr/>
        </p:nvSpPr>
        <p:spPr>
          <a:xfrm>
            <a:off x="3810000" y="3657600"/>
            <a:ext cx="685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en-US" dirty="0"/>
          </a:p>
        </p:txBody>
      </p:sp>
      <p:sp>
        <p:nvSpPr>
          <p:cNvPr id="39" name="Rectangle 38"/>
          <p:cNvSpPr/>
          <p:nvPr/>
        </p:nvSpPr>
        <p:spPr>
          <a:xfrm>
            <a:off x="3048000" y="4191000"/>
            <a:ext cx="685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en-US" dirty="0"/>
          </a:p>
        </p:txBody>
      </p:sp>
      <p:sp>
        <p:nvSpPr>
          <p:cNvPr id="7174" name="Title 1"/>
          <p:cNvSpPr>
            <a:spLocks noGrp="1"/>
          </p:cNvSpPr>
          <p:nvPr>
            <p:ph type="title"/>
          </p:nvPr>
        </p:nvSpPr>
        <p:spPr/>
        <p:txBody>
          <a:bodyPr/>
          <a:lstStyle/>
          <a:p>
            <a:r>
              <a:rPr lang="en-US" dirty="0" smtClean="0"/>
              <a:t>Traditional Infrastructure Model</a:t>
            </a:r>
          </a:p>
        </p:txBody>
      </p:sp>
      <p:graphicFrame>
        <p:nvGraphicFramePr>
          <p:cNvPr id="27"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cxnSp>
        <p:nvCxnSpPr>
          <p:cNvPr id="28" name="Straight Arrow Connector 27"/>
          <p:cNvCxnSpPr/>
          <p:nvPr/>
        </p:nvCxnSpPr>
        <p:spPr>
          <a:xfrm flipV="1">
            <a:off x="2286000" y="2312988"/>
            <a:ext cx="4349750" cy="2792412"/>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29" name="TextBox 28"/>
          <p:cNvSpPr txBox="1">
            <a:spLocks noChangeArrowheads="1"/>
          </p:cNvSpPr>
          <p:nvPr/>
        </p:nvSpPr>
        <p:spPr bwMode="auto">
          <a:xfrm>
            <a:off x="6705600" y="1828800"/>
            <a:ext cx="1487488" cy="1200150"/>
          </a:xfrm>
          <a:prstGeom prst="rect">
            <a:avLst/>
          </a:prstGeom>
          <a:noFill/>
          <a:ln w="9525">
            <a:noFill/>
            <a:miter lim="800000"/>
            <a:headEnd/>
            <a:tailEnd/>
          </a:ln>
        </p:spPr>
        <p:txBody>
          <a:bodyPr>
            <a:spAutoFit/>
          </a:bodyPr>
          <a:lstStyle/>
          <a:p>
            <a:r>
              <a:rPr lang="en-US" dirty="0">
                <a:latin typeface="Calibri" pitchFamily="34" charset="0"/>
              </a:rPr>
              <a:t>Forecasted Infrastructure Demand</a:t>
            </a:r>
          </a:p>
          <a:p>
            <a:endParaRPr lang="en-US" dirty="0">
              <a:latin typeface="Calibri" pitchFamily="34" charset="0"/>
            </a:endParaRPr>
          </a:p>
        </p:txBody>
      </p:sp>
      <p:sp>
        <p:nvSpPr>
          <p:cNvPr id="7178" name="TextBox 39"/>
          <p:cNvSpPr txBox="1">
            <a:spLocks noChangeArrowheads="1"/>
          </p:cNvSpPr>
          <p:nvPr/>
        </p:nvSpPr>
        <p:spPr bwMode="auto">
          <a:xfrm>
            <a:off x="4135438" y="5410200"/>
            <a:ext cx="649287" cy="369888"/>
          </a:xfrm>
          <a:prstGeom prst="rect">
            <a:avLst/>
          </a:prstGeom>
          <a:noFill/>
          <a:ln w="9525">
            <a:noFill/>
            <a:miter lim="800000"/>
            <a:headEnd/>
            <a:tailEnd/>
          </a:ln>
        </p:spPr>
        <p:txBody>
          <a:bodyPr wrap="none">
            <a:spAutoFit/>
          </a:bodyPr>
          <a:lstStyle/>
          <a:p>
            <a:r>
              <a:rPr lang="en-US" dirty="0">
                <a:latin typeface="Calibri" pitchFamily="34" charset="0"/>
              </a:rPr>
              <a:t>Time</a:t>
            </a:r>
          </a:p>
        </p:txBody>
      </p:sp>
      <p:sp>
        <p:nvSpPr>
          <p:cNvPr id="7179" name="TextBox 40"/>
          <p:cNvSpPr txBox="1">
            <a:spLocks noChangeArrowheads="1"/>
          </p:cNvSpPr>
          <p:nvPr/>
        </p:nvSpPr>
        <p:spPr bwMode="auto">
          <a:xfrm>
            <a:off x="1447800" y="3298825"/>
            <a:ext cx="831850" cy="369888"/>
          </a:xfrm>
          <a:prstGeom prst="rect">
            <a:avLst/>
          </a:prstGeom>
          <a:noFill/>
          <a:ln w="9525">
            <a:noFill/>
            <a:miter lim="800000"/>
            <a:headEnd/>
            <a:tailEnd/>
          </a:ln>
        </p:spPr>
        <p:txBody>
          <a:bodyPr wrap="none">
            <a:spAutoFit/>
          </a:bodyPr>
          <a:lstStyle/>
          <a:p>
            <a:r>
              <a:rPr lang="en-US" dirty="0">
                <a:latin typeface="Calibri" pitchFamily="34" charset="0"/>
              </a:rPr>
              <a:t>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2000"/>
                                        <p:tgtEl>
                                          <p:spTgt spid="28"/>
                                        </p:tgtEl>
                                      </p:cBhvr>
                                    </p:animEffect>
                                  </p:childTnLst>
                                </p:cTn>
                              </p:par>
                              <p:par>
                                <p:cTn id="8" presetID="22" presetClass="entr" presetSubtype="8" fill="hold" grpId="0" nodeType="withEffect">
                                  <p:stCondLst>
                                    <p:cond delay="100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2000"/>
                            </p:stCondLst>
                            <p:childTnLst>
                              <p:par>
                                <p:cTn id="12" presetID="22" presetClass="entr" presetSubtype="4"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2000"/>
                                        <p:tgtEl>
                                          <p:spTgt spid="36"/>
                                        </p:tgtEl>
                                      </p:cBhvr>
                                    </p:animEffect>
                                  </p:childTnLst>
                                </p:cTn>
                              </p:par>
                            </p:childTnLst>
                          </p:cTn>
                        </p:par>
                        <p:par>
                          <p:cTn id="15" fill="hold">
                            <p:stCondLst>
                              <p:cond delay="4000"/>
                            </p:stCondLst>
                            <p:childTnLst>
                              <p:par>
                                <p:cTn id="16" presetID="22" presetClass="entr" presetSubtype="4"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2000"/>
                                        <p:tgtEl>
                                          <p:spTgt spid="39"/>
                                        </p:tgtEl>
                                      </p:cBhvr>
                                    </p:animEffect>
                                  </p:childTnLst>
                                </p:cTn>
                              </p:par>
                            </p:childTnLst>
                          </p:cTn>
                        </p:par>
                        <p:par>
                          <p:cTn id="19" fill="hold">
                            <p:stCondLst>
                              <p:cond delay="6000"/>
                            </p:stCondLst>
                            <p:childTnLst>
                              <p:par>
                                <p:cTn id="20" presetID="22" presetClass="entr" presetSubtype="4"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2000"/>
                                        <p:tgtEl>
                                          <p:spTgt spid="38"/>
                                        </p:tgtEl>
                                      </p:cBhvr>
                                    </p:animEffect>
                                  </p:childTnLst>
                                </p:cTn>
                              </p:par>
                            </p:childTnLst>
                          </p:cTn>
                        </p:par>
                        <p:par>
                          <p:cTn id="23" fill="hold">
                            <p:stCondLst>
                              <p:cond delay="8000"/>
                            </p:stCondLst>
                            <p:childTnLst>
                              <p:par>
                                <p:cTn id="24" presetID="22" presetClass="entr" presetSubtype="4"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down)">
                                      <p:cBhvr>
                                        <p:cTn id="26"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Acceptable Surplus</a:t>
            </a:r>
          </a:p>
        </p:txBody>
      </p:sp>
      <p:graphicFrame>
        <p:nvGraphicFramePr>
          <p:cNvPr id="28"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cxnSp>
        <p:nvCxnSpPr>
          <p:cNvPr id="29" name="Straight Arrow Connector 28"/>
          <p:cNvCxnSpPr/>
          <p:nvPr/>
        </p:nvCxnSpPr>
        <p:spPr>
          <a:xfrm flipV="1">
            <a:off x="2286000" y="2312988"/>
            <a:ext cx="4349750" cy="2792412"/>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8197" name="TextBox 29"/>
          <p:cNvSpPr txBox="1">
            <a:spLocks noChangeArrowheads="1"/>
          </p:cNvSpPr>
          <p:nvPr/>
        </p:nvSpPr>
        <p:spPr bwMode="auto">
          <a:xfrm>
            <a:off x="6705600" y="1828800"/>
            <a:ext cx="1487488" cy="1200150"/>
          </a:xfrm>
          <a:prstGeom prst="rect">
            <a:avLst/>
          </a:prstGeom>
          <a:noFill/>
          <a:ln w="9525">
            <a:noFill/>
            <a:miter lim="800000"/>
            <a:headEnd/>
            <a:tailEnd/>
          </a:ln>
        </p:spPr>
        <p:txBody>
          <a:bodyPr>
            <a:spAutoFit/>
          </a:bodyPr>
          <a:lstStyle/>
          <a:p>
            <a:r>
              <a:rPr lang="en-US" dirty="0">
                <a:latin typeface="Calibri" pitchFamily="34" charset="0"/>
              </a:rPr>
              <a:t>Forecasted Infrastructure Demand</a:t>
            </a:r>
          </a:p>
          <a:p>
            <a:endParaRPr lang="en-US" dirty="0">
              <a:latin typeface="Calibri" pitchFamily="34" charset="0"/>
            </a:endParaRPr>
          </a:p>
        </p:txBody>
      </p:sp>
      <p:sp>
        <p:nvSpPr>
          <p:cNvPr id="31" name="TextBox 30"/>
          <p:cNvSpPr txBox="1">
            <a:spLocks noChangeArrowheads="1"/>
          </p:cNvSpPr>
          <p:nvPr/>
        </p:nvSpPr>
        <p:spPr bwMode="auto">
          <a:xfrm>
            <a:off x="2971800" y="2743200"/>
            <a:ext cx="990600" cy="369888"/>
          </a:xfrm>
          <a:prstGeom prst="rect">
            <a:avLst/>
          </a:prstGeom>
          <a:noFill/>
          <a:ln w="9525">
            <a:noFill/>
            <a:miter lim="800000"/>
            <a:headEnd/>
            <a:tailEnd/>
          </a:ln>
        </p:spPr>
        <p:txBody>
          <a:bodyPr>
            <a:spAutoFit/>
          </a:bodyPr>
          <a:lstStyle/>
          <a:p>
            <a:r>
              <a:rPr lang="en-US" dirty="0">
                <a:latin typeface="Calibri" pitchFamily="34" charset="0"/>
              </a:rPr>
              <a:t>Surplus</a:t>
            </a:r>
          </a:p>
        </p:txBody>
      </p:sp>
      <p:cxnSp>
        <p:nvCxnSpPr>
          <p:cNvPr id="32" name="Straight Arrow Connector 31"/>
          <p:cNvCxnSpPr/>
          <p:nvPr/>
        </p:nvCxnSpPr>
        <p:spPr>
          <a:xfrm rot="5400000">
            <a:off x="2133600" y="3429000"/>
            <a:ext cx="1600200" cy="990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276600" y="3113088"/>
            <a:ext cx="152400" cy="10779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429000" y="3113088"/>
            <a:ext cx="533400" cy="596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429000" y="3113088"/>
            <a:ext cx="1295400" cy="2397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03" name="TextBox 35"/>
          <p:cNvSpPr txBox="1">
            <a:spLocks noChangeArrowheads="1"/>
          </p:cNvSpPr>
          <p:nvPr/>
        </p:nvSpPr>
        <p:spPr bwMode="auto">
          <a:xfrm>
            <a:off x="4135438" y="5410200"/>
            <a:ext cx="649287" cy="369888"/>
          </a:xfrm>
          <a:prstGeom prst="rect">
            <a:avLst/>
          </a:prstGeom>
          <a:noFill/>
          <a:ln w="9525">
            <a:noFill/>
            <a:miter lim="800000"/>
            <a:headEnd/>
            <a:tailEnd/>
          </a:ln>
        </p:spPr>
        <p:txBody>
          <a:bodyPr wrap="none">
            <a:spAutoFit/>
          </a:bodyPr>
          <a:lstStyle/>
          <a:p>
            <a:r>
              <a:rPr lang="en-US" dirty="0">
                <a:latin typeface="Calibri" pitchFamily="34" charset="0"/>
              </a:rPr>
              <a:t>Time</a:t>
            </a:r>
          </a:p>
        </p:txBody>
      </p:sp>
      <p:sp>
        <p:nvSpPr>
          <p:cNvPr id="8204" name="TextBox 36"/>
          <p:cNvSpPr txBox="1">
            <a:spLocks noChangeArrowheads="1"/>
          </p:cNvSpPr>
          <p:nvPr/>
        </p:nvSpPr>
        <p:spPr bwMode="auto">
          <a:xfrm>
            <a:off x="1447800" y="3298825"/>
            <a:ext cx="831850" cy="369888"/>
          </a:xfrm>
          <a:prstGeom prst="rect">
            <a:avLst/>
          </a:prstGeom>
          <a:noFill/>
          <a:ln w="9525">
            <a:noFill/>
            <a:miter lim="800000"/>
            <a:headEnd/>
            <a:tailEnd/>
          </a:ln>
        </p:spPr>
        <p:txBody>
          <a:bodyPr wrap="none">
            <a:spAutoFit/>
          </a:bodyPr>
          <a:lstStyle/>
          <a:p>
            <a:r>
              <a:rPr lang="en-US" dirty="0">
                <a:latin typeface="Calibri" pitchFamily="34" charset="0"/>
              </a:rPr>
              <a:t>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22" presetClass="entr" presetSubtype="1" fill="hold" nodeType="withEffect">
                                  <p:stCondLst>
                                    <p:cond delay="1500"/>
                                  </p:stCondLst>
                                  <p:childTnLst>
                                    <p:set>
                                      <p:cBhvr>
                                        <p:cTn id="9" dur="1" fill="hold">
                                          <p:stCondLst>
                                            <p:cond delay="0"/>
                                          </p:stCondLst>
                                        </p:cTn>
                                        <p:tgtEl>
                                          <p:spTgt spid="32"/>
                                        </p:tgtEl>
                                        <p:attrNameLst>
                                          <p:attrName>style.visibility</p:attrName>
                                        </p:attrNameLst>
                                      </p:cBhvr>
                                      <p:to>
                                        <p:strVal val="visible"/>
                                      </p:to>
                                    </p:set>
                                    <p:animEffect transition="in" filter="wipe(up)">
                                      <p:cBhvr>
                                        <p:cTn id="10" dur="500"/>
                                        <p:tgtEl>
                                          <p:spTgt spid="32"/>
                                        </p:tgtEl>
                                      </p:cBhvr>
                                    </p:animEffect>
                                  </p:childTnLst>
                                </p:cTn>
                              </p:par>
                              <p:par>
                                <p:cTn id="11" presetID="22" presetClass="entr" presetSubtype="1" fill="hold" nodeType="withEffect">
                                  <p:stCondLst>
                                    <p:cond delay="1500"/>
                                  </p:stCondLst>
                                  <p:childTnLst>
                                    <p:set>
                                      <p:cBhvr>
                                        <p:cTn id="12" dur="1" fill="hold">
                                          <p:stCondLst>
                                            <p:cond delay="0"/>
                                          </p:stCondLst>
                                        </p:cTn>
                                        <p:tgtEl>
                                          <p:spTgt spid="33"/>
                                        </p:tgtEl>
                                        <p:attrNameLst>
                                          <p:attrName>style.visibility</p:attrName>
                                        </p:attrNameLst>
                                      </p:cBhvr>
                                      <p:to>
                                        <p:strVal val="visible"/>
                                      </p:to>
                                    </p:set>
                                    <p:animEffect transition="in" filter="wipe(up)">
                                      <p:cBhvr>
                                        <p:cTn id="13" dur="500"/>
                                        <p:tgtEl>
                                          <p:spTgt spid="33"/>
                                        </p:tgtEl>
                                      </p:cBhvr>
                                    </p:animEffect>
                                  </p:childTnLst>
                                </p:cTn>
                              </p:par>
                              <p:par>
                                <p:cTn id="14" presetID="22" presetClass="entr" presetSubtype="1" fill="hold" nodeType="withEffect">
                                  <p:stCondLst>
                                    <p:cond delay="150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22" presetClass="entr" presetSubtype="1" fill="hold" nodeType="withEffect">
                                  <p:stCondLst>
                                    <p:cond delay="150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dirty="0" smtClean="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14" name="Freeform 13"/>
          <p:cNvSpPr/>
          <p:nvPr/>
        </p:nvSpPr>
        <p:spPr>
          <a:xfrm>
            <a:off x="2297113" y="2466975"/>
            <a:ext cx="3575050" cy="2595563"/>
          </a:xfrm>
          <a:custGeom>
            <a:avLst/>
            <a:gdLst>
              <a:gd name="connsiteX0" fmla="*/ 0 w 3202824"/>
              <a:gd name="connsiteY0" fmla="*/ 2594921 h 2594921"/>
              <a:gd name="connsiteX1" fmla="*/ 347623 w 3202824"/>
              <a:gd name="connsiteY1" fmla="*/ 1582279 h 2594921"/>
              <a:gd name="connsiteX2" fmla="*/ 1027755 w 3202824"/>
              <a:gd name="connsiteY2" fmla="*/ 2277526 h 2594921"/>
              <a:gd name="connsiteX3" fmla="*/ 1299808 w 3202824"/>
              <a:gd name="connsiteY3" fmla="*/ 1136415 h 2594921"/>
              <a:gd name="connsiteX4" fmla="*/ 2070624 w 3202824"/>
              <a:gd name="connsiteY4" fmla="*/ 2073486 h 2594921"/>
              <a:gd name="connsiteX5" fmla="*/ 2418247 w 3202824"/>
              <a:gd name="connsiteY5" fmla="*/ 17975 h 2594921"/>
              <a:gd name="connsiteX6" fmla="*/ 3136165 w 3202824"/>
              <a:gd name="connsiteY6" fmla="*/ 1068402 h 2594921"/>
              <a:gd name="connsiteX7" fmla="*/ 3128608 w 3202824"/>
              <a:gd name="connsiteY7" fmla="*/ 1000388 h 2594921"/>
              <a:gd name="connsiteX0" fmla="*/ 0 w 3323852"/>
              <a:gd name="connsiteY0" fmla="*/ 2595582 h 2595582"/>
              <a:gd name="connsiteX1" fmla="*/ 347623 w 3323852"/>
              <a:gd name="connsiteY1" fmla="*/ 1582940 h 2595582"/>
              <a:gd name="connsiteX2" fmla="*/ 1027755 w 3323852"/>
              <a:gd name="connsiteY2" fmla="*/ 2278187 h 2595582"/>
              <a:gd name="connsiteX3" fmla="*/ 1299808 w 3323852"/>
              <a:gd name="connsiteY3" fmla="*/ 1137076 h 2595582"/>
              <a:gd name="connsiteX4" fmla="*/ 2070624 w 3323852"/>
              <a:gd name="connsiteY4" fmla="*/ 2074147 h 2595582"/>
              <a:gd name="connsiteX5" fmla="*/ 2418247 w 3323852"/>
              <a:gd name="connsiteY5" fmla="*/ 18636 h 2595582"/>
              <a:gd name="connsiteX6" fmla="*/ 3136165 w 3323852"/>
              <a:gd name="connsiteY6" fmla="*/ 1069063 h 2595582"/>
              <a:gd name="connsiteX7" fmla="*/ 3302419 w 3323852"/>
              <a:gd name="connsiteY7" fmla="*/ 1257988 h 2595582"/>
              <a:gd name="connsiteX0" fmla="*/ 0 w 3575392"/>
              <a:gd name="connsiteY0" fmla="*/ 2596960 h 2596960"/>
              <a:gd name="connsiteX1" fmla="*/ 347623 w 3575392"/>
              <a:gd name="connsiteY1" fmla="*/ 1584318 h 2596960"/>
              <a:gd name="connsiteX2" fmla="*/ 1027755 w 3575392"/>
              <a:gd name="connsiteY2" fmla="*/ 2279565 h 2596960"/>
              <a:gd name="connsiteX3" fmla="*/ 1299808 w 3575392"/>
              <a:gd name="connsiteY3" fmla="*/ 1138454 h 2596960"/>
              <a:gd name="connsiteX4" fmla="*/ 2070624 w 3575392"/>
              <a:gd name="connsiteY4" fmla="*/ 2075525 h 2596960"/>
              <a:gd name="connsiteX5" fmla="*/ 2418247 w 3575392"/>
              <a:gd name="connsiteY5" fmla="*/ 20014 h 2596960"/>
              <a:gd name="connsiteX6" fmla="*/ 3136165 w 3575392"/>
              <a:gd name="connsiteY6" fmla="*/ 1070441 h 2596960"/>
              <a:gd name="connsiteX7" fmla="*/ 3566915 w 3575392"/>
              <a:gd name="connsiteY7" fmla="*/ 1743016 h 259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5392" h="2596960">
                <a:moveTo>
                  <a:pt x="0" y="2596960"/>
                </a:moveTo>
                <a:cubicBezTo>
                  <a:pt x="88165" y="2117088"/>
                  <a:pt x="176330" y="1637217"/>
                  <a:pt x="347623" y="1584318"/>
                </a:cubicBezTo>
                <a:cubicBezTo>
                  <a:pt x="518916" y="1531419"/>
                  <a:pt x="869058" y="2353876"/>
                  <a:pt x="1027755" y="2279565"/>
                </a:cubicBezTo>
                <a:cubicBezTo>
                  <a:pt x="1186452" y="2205254"/>
                  <a:pt x="1125997" y="1172461"/>
                  <a:pt x="1299808" y="1138454"/>
                </a:cubicBezTo>
                <a:cubicBezTo>
                  <a:pt x="1473619" y="1104447"/>
                  <a:pt x="1884218" y="2261932"/>
                  <a:pt x="2070624" y="2075525"/>
                </a:cubicBezTo>
                <a:cubicBezTo>
                  <a:pt x="2257030" y="1889118"/>
                  <a:pt x="2240657" y="187528"/>
                  <a:pt x="2418247" y="20014"/>
                </a:cubicBezTo>
                <a:cubicBezTo>
                  <a:pt x="2595837" y="-147500"/>
                  <a:pt x="2944720" y="783274"/>
                  <a:pt x="3136165" y="1070441"/>
                </a:cubicBezTo>
                <a:cubicBezTo>
                  <a:pt x="3327610" y="1357608"/>
                  <a:pt x="3629890" y="1858890"/>
                  <a:pt x="3566915" y="1743016"/>
                </a:cubicBezTo>
              </a:path>
            </a:pathLst>
          </a:custGeom>
          <a:ln>
            <a:tailEnd type="triangle"/>
          </a:ln>
        </p:spPr>
        <p:style>
          <a:lnRef idx="2">
            <a:schemeClr val="accent2"/>
          </a:lnRef>
          <a:fillRef idx="0">
            <a:schemeClr val="accent2"/>
          </a:fillRef>
          <a:effectRef idx="1">
            <a:schemeClr val="accent2"/>
          </a:effectRef>
          <a:fontRef idx="minor">
            <a:schemeClr val="tx1"/>
          </a:fontRef>
        </p:style>
        <p:txBody>
          <a:bodyPr anchor="ctr"/>
          <a:lstStyle/>
          <a:p>
            <a:pPr algn="ctr" fontAlgn="auto">
              <a:spcBef>
                <a:spcPts val="0"/>
              </a:spcBef>
              <a:spcAft>
                <a:spcPts val="0"/>
              </a:spcAft>
              <a:defRPr/>
            </a:pPr>
            <a:endParaRPr lang="en-US" dirty="0"/>
          </a:p>
        </p:txBody>
      </p:sp>
      <p:sp>
        <p:nvSpPr>
          <p:cNvPr id="20" name="TextBox 19"/>
          <p:cNvSpPr txBox="1">
            <a:spLocks noChangeArrowheads="1"/>
          </p:cNvSpPr>
          <p:nvPr/>
        </p:nvSpPr>
        <p:spPr bwMode="auto">
          <a:xfrm>
            <a:off x="6096000" y="3962400"/>
            <a:ext cx="1600200" cy="923925"/>
          </a:xfrm>
          <a:prstGeom prst="rect">
            <a:avLst/>
          </a:prstGeom>
          <a:noFill/>
          <a:ln w="9525">
            <a:noFill/>
            <a:miter lim="800000"/>
            <a:headEnd/>
            <a:tailEnd/>
          </a:ln>
        </p:spPr>
        <p:txBody>
          <a:bodyPr>
            <a:spAutoFit/>
          </a:bodyPr>
          <a:lstStyle/>
          <a:p>
            <a:r>
              <a:rPr lang="en-US" dirty="0">
                <a:latin typeface="Calibri" pitchFamily="34" charset="0"/>
              </a:rPr>
              <a:t>Actual Infrastructure Demand</a:t>
            </a:r>
          </a:p>
        </p:txBody>
      </p:sp>
      <p:sp>
        <p:nvSpPr>
          <p:cNvPr id="9222" name="TextBox 20"/>
          <p:cNvSpPr txBox="1">
            <a:spLocks noChangeArrowheads="1"/>
          </p:cNvSpPr>
          <p:nvPr/>
        </p:nvSpPr>
        <p:spPr bwMode="auto">
          <a:xfrm>
            <a:off x="4135438" y="5410200"/>
            <a:ext cx="649287" cy="369888"/>
          </a:xfrm>
          <a:prstGeom prst="rect">
            <a:avLst/>
          </a:prstGeom>
          <a:noFill/>
          <a:ln w="9525">
            <a:noFill/>
            <a:miter lim="800000"/>
            <a:headEnd/>
            <a:tailEnd/>
          </a:ln>
        </p:spPr>
        <p:txBody>
          <a:bodyPr wrap="none">
            <a:spAutoFit/>
          </a:bodyPr>
          <a:lstStyle/>
          <a:p>
            <a:r>
              <a:rPr lang="en-US" dirty="0">
                <a:latin typeface="Calibri" pitchFamily="34" charset="0"/>
              </a:rPr>
              <a:t>Time</a:t>
            </a:r>
          </a:p>
        </p:txBody>
      </p:sp>
      <p:sp>
        <p:nvSpPr>
          <p:cNvPr id="9223" name="TextBox 21"/>
          <p:cNvSpPr txBox="1">
            <a:spLocks noChangeArrowheads="1"/>
          </p:cNvSpPr>
          <p:nvPr/>
        </p:nvSpPr>
        <p:spPr bwMode="auto">
          <a:xfrm>
            <a:off x="1447800" y="3298825"/>
            <a:ext cx="831850" cy="369888"/>
          </a:xfrm>
          <a:prstGeom prst="rect">
            <a:avLst/>
          </a:prstGeom>
          <a:noFill/>
          <a:ln w="9525">
            <a:noFill/>
            <a:miter lim="800000"/>
            <a:headEnd/>
            <a:tailEnd/>
          </a:ln>
        </p:spPr>
        <p:txBody>
          <a:bodyPr wrap="none">
            <a:spAutoFit/>
          </a:bodyPr>
          <a:lstStyle/>
          <a:p>
            <a:r>
              <a:rPr lang="en-US" dirty="0">
                <a:latin typeface="Calibri" pitchFamily="34" charset="0"/>
              </a:rPr>
              <a:t>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000"/>
                                        <p:tgtEl>
                                          <p:spTgt spid="14"/>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Unacceptable Surplus </a:t>
            </a:r>
          </a:p>
        </p:txBody>
      </p:sp>
      <p:pic>
        <p:nvPicPr>
          <p:cNvPr id="10243" name="Picture 2"/>
          <p:cNvPicPr>
            <a:picLocks noChangeAspect="1" noChangeArrowheads="1"/>
          </p:cNvPicPr>
          <p:nvPr/>
        </p:nvPicPr>
        <p:blipFill rotWithShape="1">
          <a:blip r:embed="rId2" cstate="print"/>
          <a:srcRect r="3277"/>
          <a:stretch/>
        </p:blipFill>
        <p:spPr bwMode="auto">
          <a:xfrm>
            <a:off x="457200" y="1600200"/>
            <a:ext cx="7959969" cy="4524375"/>
          </a:xfrm>
          <a:prstGeom prst="rect">
            <a:avLst/>
          </a:prstGeom>
          <a:noFill/>
          <a:ln w="9525">
            <a:solidFill>
              <a:schemeClr val="tx1"/>
            </a:solidFill>
            <a:miter lim="800000"/>
            <a:headEnd/>
            <a:tailEnd/>
          </a:ln>
        </p:spPr>
      </p:pic>
      <p:sp>
        <p:nvSpPr>
          <p:cNvPr id="4" name="TextBox 3"/>
          <p:cNvSpPr txBox="1">
            <a:spLocks noChangeArrowheads="1"/>
          </p:cNvSpPr>
          <p:nvPr/>
        </p:nvSpPr>
        <p:spPr bwMode="auto">
          <a:xfrm>
            <a:off x="2743200" y="2971800"/>
            <a:ext cx="879475" cy="369888"/>
          </a:xfrm>
          <a:prstGeom prst="rect">
            <a:avLst/>
          </a:prstGeom>
          <a:noFill/>
          <a:ln w="9525">
            <a:noFill/>
            <a:miter lim="800000"/>
            <a:headEnd/>
            <a:tailEnd/>
          </a:ln>
        </p:spPr>
        <p:txBody>
          <a:bodyPr wrap="none">
            <a:spAutoFit/>
          </a:bodyPr>
          <a:lstStyle/>
          <a:p>
            <a:r>
              <a:rPr lang="en-US" dirty="0">
                <a:latin typeface="Calibri" pitchFamily="34" charset="0"/>
              </a:rPr>
              <a:t>Surplus</a:t>
            </a:r>
          </a:p>
        </p:txBody>
      </p:sp>
      <p:cxnSp>
        <p:nvCxnSpPr>
          <p:cNvPr id="6" name="Straight Arrow Connector 5"/>
          <p:cNvCxnSpPr>
            <a:stCxn id="4" idx="2"/>
          </p:cNvCxnSpPr>
          <p:nvPr/>
        </p:nvCxnSpPr>
        <p:spPr>
          <a:xfrm flipH="1">
            <a:off x="2362200" y="3341688"/>
            <a:ext cx="820738" cy="13827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82938" y="3341688"/>
            <a:ext cx="0" cy="10779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p:cNvCxnSpPr>
          <p:nvPr/>
        </p:nvCxnSpPr>
        <p:spPr>
          <a:xfrm>
            <a:off x="3182938" y="3341688"/>
            <a:ext cx="855662" cy="5207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48" name="TextBox 11"/>
          <p:cNvSpPr txBox="1">
            <a:spLocks noChangeArrowheads="1"/>
          </p:cNvSpPr>
          <p:nvPr/>
        </p:nvSpPr>
        <p:spPr bwMode="auto">
          <a:xfrm>
            <a:off x="4135438" y="5410200"/>
            <a:ext cx="649287" cy="369888"/>
          </a:xfrm>
          <a:prstGeom prst="rect">
            <a:avLst/>
          </a:prstGeom>
          <a:noFill/>
          <a:ln w="9525">
            <a:noFill/>
            <a:miter lim="800000"/>
            <a:headEnd/>
            <a:tailEnd/>
          </a:ln>
        </p:spPr>
        <p:txBody>
          <a:bodyPr wrap="none">
            <a:spAutoFit/>
          </a:bodyPr>
          <a:lstStyle/>
          <a:p>
            <a:r>
              <a:rPr lang="en-US" dirty="0">
                <a:latin typeface="Calibri" pitchFamily="34" charset="0"/>
              </a:rPr>
              <a:t>Time</a:t>
            </a:r>
          </a:p>
        </p:txBody>
      </p:sp>
      <p:sp>
        <p:nvSpPr>
          <p:cNvPr id="10249" name="TextBox 12"/>
          <p:cNvSpPr txBox="1">
            <a:spLocks noChangeArrowheads="1"/>
          </p:cNvSpPr>
          <p:nvPr/>
        </p:nvSpPr>
        <p:spPr bwMode="auto">
          <a:xfrm>
            <a:off x="1447800" y="3298825"/>
            <a:ext cx="831850" cy="369888"/>
          </a:xfrm>
          <a:prstGeom prst="rect">
            <a:avLst/>
          </a:prstGeom>
          <a:noFill/>
          <a:ln w="9525">
            <a:noFill/>
            <a:miter lim="800000"/>
            <a:headEnd/>
            <a:tailEnd/>
          </a:ln>
        </p:spPr>
        <p:txBody>
          <a:bodyPr wrap="none">
            <a:spAutoFit/>
          </a:bodyPr>
          <a:lstStyle/>
          <a:p>
            <a:r>
              <a:rPr lang="en-US" dirty="0">
                <a:latin typeface="Calibri" pitchFamily="34" charset="0"/>
              </a:rPr>
              <a:t>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100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Unacceptable Deficit</a:t>
            </a:r>
          </a:p>
        </p:txBody>
      </p:sp>
      <p:pic>
        <p:nvPicPr>
          <p:cNvPr id="11267" name="Picture 4"/>
          <p:cNvPicPr>
            <a:picLocks noChangeAspect="1" noChangeArrowheads="1"/>
          </p:cNvPicPr>
          <p:nvPr/>
        </p:nvPicPr>
        <p:blipFill rotWithShape="1">
          <a:blip r:embed="rId2" cstate="print"/>
          <a:srcRect r="3277"/>
          <a:stretch/>
        </p:blipFill>
        <p:spPr bwMode="auto">
          <a:xfrm>
            <a:off x="457200" y="1600200"/>
            <a:ext cx="7959969" cy="4524375"/>
          </a:xfrm>
          <a:prstGeom prst="rect">
            <a:avLst/>
          </a:prstGeom>
          <a:noFill/>
          <a:ln w="9525">
            <a:noFill/>
            <a:miter lim="800000"/>
            <a:headEnd/>
            <a:tailEnd/>
          </a:ln>
        </p:spPr>
      </p:pic>
      <p:sp>
        <p:nvSpPr>
          <p:cNvPr id="7" name="TextBox 6"/>
          <p:cNvSpPr txBox="1">
            <a:spLocks noChangeArrowheads="1"/>
          </p:cNvSpPr>
          <p:nvPr/>
        </p:nvSpPr>
        <p:spPr bwMode="auto">
          <a:xfrm>
            <a:off x="3182938" y="2095500"/>
            <a:ext cx="792162" cy="369888"/>
          </a:xfrm>
          <a:prstGeom prst="rect">
            <a:avLst/>
          </a:prstGeom>
          <a:noFill/>
          <a:ln w="9525">
            <a:noFill/>
            <a:miter lim="800000"/>
            <a:headEnd/>
            <a:tailEnd/>
          </a:ln>
        </p:spPr>
        <p:txBody>
          <a:bodyPr wrap="none">
            <a:spAutoFit/>
          </a:bodyPr>
          <a:lstStyle/>
          <a:p>
            <a:r>
              <a:rPr lang="en-US" dirty="0">
                <a:latin typeface="Calibri" pitchFamily="34" charset="0"/>
              </a:rPr>
              <a:t>Deficit</a:t>
            </a:r>
          </a:p>
        </p:txBody>
      </p:sp>
      <p:cxnSp>
        <p:nvCxnSpPr>
          <p:cNvPr id="8" name="Straight Arrow Connector 7"/>
          <p:cNvCxnSpPr>
            <a:stCxn id="7" idx="2"/>
          </p:cNvCxnSpPr>
          <p:nvPr/>
        </p:nvCxnSpPr>
        <p:spPr>
          <a:xfrm flipH="1">
            <a:off x="2667000" y="2465388"/>
            <a:ext cx="911225" cy="19542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2"/>
          </p:cNvCxnSpPr>
          <p:nvPr/>
        </p:nvCxnSpPr>
        <p:spPr>
          <a:xfrm>
            <a:off x="3578225" y="2465388"/>
            <a:ext cx="44450" cy="14208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a:off x="3578225" y="2465388"/>
            <a:ext cx="1298575" cy="5207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72" name="TextBox 16"/>
          <p:cNvSpPr txBox="1">
            <a:spLocks noChangeArrowheads="1"/>
          </p:cNvSpPr>
          <p:nvPr/>
        </p:nvSpPr>
        <p:spPr bwMode="auto">
          <a:xfrm>
            <a:off x="4135438" y="5410200"/>
            <a:ext cx="649287" cy="369888"/>
          </a:xfrm>
          <a:prstGeom prst="rect">
            <a:avLst/>
          </a:prstGeom>
          <a:noFill/>
          <a:ln w="9525">
            <a:noFill/>
            <a:miter lim="800000"/>
            <a:headEnd/>
            <a:tailEnd/>
          </a:ln>
        </p:spPr>
        <p:txBody>
          <a:bodyPr wrap="none">
            <a:spAutoFit/>
          </a:bodyPr>
          <a:lstStyle/>
          <a:p>
            <a:r>
              <a:rPr lang="en-US" dirty="0">
                <a:latin typeface="Calibri" pitchFamily="34" charset="0"/>
              </a:rPr>
              <a:t>Time</a:t>
            </a:r>
          </a:p>
        </p:txBody>
      </p:sp>
      <p:sp>
        <p:nvSpPr>
          <p:cNvPr id="11273" name="TextBox 17"/>
          <p:cNvSpPr txBox="1">
            <a:spLocks noChangeArrowheads="1"/>
          </p:cNvSpPr>
          <p:nvPr/>
        </p:nvSpPr>
        <p:spPr bwMode="auto">
          <a:xfrm>
            <a:off x="1447800" y="3298825"/>
            <a:ext cx="831850" cy="369888"/>
          </a:xfrm>
          <a:prstGeom prst="rect">
            <a:avLst/>
          </a:prstGeom>
          <a:noFill/>
          <a:ln w="9525">
            <a:noFill/>
            <a:miter lim="800000"/>
            <a:headEnd/>
            <a:tailEnd/>
          </a:ln>
        </p:spPr>
        <p:txBody>
          <a:bodyPr wrap="none">
            <a:spAutoFit/>
          </a:bodyPr>
          <a:lstStyle/>
          <a:p>
            <a:r>
              <a:rPr lang="en-US" dirty="0">
                <a:latin typeface="Calibri" pitchFamily="34" charset="0"/>
              </a:rPr>
              <a:t>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100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nodeType="withEffect">
                                  <p:stCondLst>
                                    <p:cond delay="10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nodeType="withEffect">
                                  <p:stCondLst>
                                    <p:cond delay="100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Adjacency</Template>
  <TotalTime>1061</TotalTime>
  <Words>1946</Words>
  <Application>Microsoft Office PowerPoint</Application>
  <PresentationFormat>On-screen Show (4:3)</PresentationFormat>
  <Paragraphs>414</Paragraphs>
  <Slides>39</Slides>
  <Notes>11</Notes>
  <HiddenSlides>2</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Cloud Computing</vt:lpstr>
      <vt:lpstr>Introductions</vt:lpstr>
      <vt:lpstr>Agenda</vt:lpstr>
      <vt:lpstr>What is Cloud Computing?</vt:lpstr>
      <vt:lpstr>Traditional Infrastructure Model</vt:lpstr>
      <vt:lpstr>Acceptable Surplus</vt:lpstr>
      <vt:lpstr>PowerPoint Presentation</vt:lpstr>
      <vt:lpstr>Unacceptable Surplus </vt:lpstr>
      <vt:lpstr>Unacceptable Deficit</vt:lpstr>
      <vt:lpstr>Utility Infrastructure Model</vt:lpstr>
      <vt:lpstr>Cloud Flavors?</vt:lpstr>
      <vt:lpstr>What is Software as a Service? (SaaS)</vt:lpstr>
      <vt:lpstr>SaaS is not ASP 2.0</vt:lpstr>
      <vt:lpstr>SaaS Examples</vt:lpstr>
      <vt:lpstr>Infrastructure as a Service (IaaS)</vt:lpstr>
      <vt:lpstr>IaaS is not Managed Hosting</vt:lpstr>
      <vt:lpstr>IaaS Examples</vt:lpstr>
      <vt:lpstr>Platform as a Service (PaaS)</vt:lpstr>
      <vt:lpstr>PaaS Examples</vt:lpstr>
      <vt:lpstr>Deployment Models</vt:lpstr>
      <vt:lpstr>Where is the Cloud Going?</vt:lpstr>
      <vt:lpstr>Cloud Distribution Examined</vt:lpstr>
      <vt:lpstr>Why Now?</vt:lpstr>
      <vt:lpstr>The Reality</vt:lpstr>
      <vt:lpstr>IT Efficiency Challenges</vt:lpstr>
      <vt:lpstr>Re-allocate IT expenditures</vt:lpstr>
      <vt:lpstr>Build or Rent?</vt:lpstr>
      <vt:lpstr>What Soft Costs?</vt:lpstr>
      <vt:lpstr>Enterprise Cloud Solutions</vt:lpstr>
      <vt:lpstr>Enterprise Cloud Solutions (cont)</vt:lpstr>
      <vt:lpstr>How to get started</vt:lpstr>
      <vt:lpstr>Service Deployment Methodology</vt:lpstr>
      <vt:lpstr>Assessment and Design</vt:lpstr>
      <vt:lpstr>Deployment and Migration</vt:lpstr>
      <vt:lpstr>Monitoring and Tuning</vt:lpstr>
      <vt:lpstr>Conclusion</vt:lpstr>
      <vt:lpstr>Preparing for the Future</vt:lpstr>
      <vt:lpstr>The Future of the Cloud in Alaska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Dobson</dc:creator>
  <cp:lastModifiedBy>Keith Dobson</cp:lastModifiedBy>
  <cp:revision>99</cp:revision>
  <dcterms:created xsi:type="dcterms:W3CDTF">2010-09-27T17:26:51Z</dcterms:created>
  <dcterms:modified xsi:type="dcterms:W3CDTF">2010-10-18T22:26:25Z</dcterms:modified>
</cp:coreProperties>
</file>