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handoutMasterIdLst>
    <p:handoutMasterId r:id="rId26"/>
  </p:handoutMasterIdLst>
  <p:sldIdLst>
    <p:sldId id="259" r:id="rId2"/>
    <p:sldId id="258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05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-2361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0BB4-4892-4B39-A95B-5D374CA26CD2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24A6-2D8C-4464-A39A-296659A20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50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C7871-3FCF-40FF-87C1-9B96036F4983}" type="datetimeFigureOut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C31E-A596-4F0A-9986-9947F4F8E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23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C31E-A596-4F0A-9986-9947F4F8EA5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C31E-A596-4F0A-9986-9947F4F8EA5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C31E-A596-4F0A-9986-9947F4F8EA5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C31E-A596-4F0A-9986-9947F4F8EA5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C31E-A596-4F0A-9986-9947F4F8EA5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C31E-A596-4F0A-9986-9947F4F8EA5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A379997-80C7-40D6-818B-03A59355875C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7289A46-AAFD-4302-86E4-703B4B3F0AB9}" type="slidenum">
              <a:rPr lang="zh-TW" altLang="en-US" smtClean="0"/>
              <a:pPr/>
              <a:t>‹#›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E937-7083-4EDF-9DF7-19211D7284F5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B7FB-4630-4392-BEDD-5D8C6E6229F5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592E7E-337B-4DAA-8A38-155A6752FAE5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289A46-AAFD-4302-86E4-703B4B3F0AB9}" type="slidenum">
              <a:rPr lang="zh-TW" altLang="en-US" smtClean="0"/>
              <a:pPr/>
              <a:t>‹#›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14D95D9-B675-460C-AE4F-7EE5323355EF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7289A46-AAFD-4302-86E4-703B4B3F0A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78-4F3B-4351-9D9C-0D3233220804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896F-D480-423D-AC00-3EEDC149DE9D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B9413B-BAE8-4B83-ABFE-3356702A5923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289A46-AAFD-4302-86E4-703B4B3F0A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6E52-7AF3-4DA2-8DBA-F9119D198F86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410664-2E15-40E8-94CF-0F676C17A289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289A46-AAFD-4302-86E4-703B4B3F0A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7A4269-71AD-4394-82B6-FFA4DE34F1F6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289A46-AAFD-4302-86E4-703B4B3F0A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11F5BF-C0D6-4BEC-9F2E-0CF078731A8E}" type="datetime1">
              <a:rPr lang="zh-TW" altLang="en-US" smtClean="0"/>
              <a:t>2013/10/25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289A46-AAFD-4302-86E4-703B4B3F0AB9}" type="slidenum">
              <a:rPr lang="zh-TW" altLang="en-US" smtClean="0"/>
              <a:pPr/>
              <a:t>‹#›</a:t>
            </a:fld>
            <a:r>
              <a:rPr lang="en-US" altLang="zh-TW" smtClean="0"/>
              <a:t>/30</a:t>
            </a:r>
            <a:endParaRPr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8134672" cy="2475706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CAS: A FRAMEWORK OF ONLINE DETECTING ADVANCE MALWARE FAMILIES FOR CLOUD-BASED SECURITY</a:t>
            </a:r>
            <a:endParaRPr lang="zh-TW" altLang="en-US" dirty="0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2267744" y="3140968"/>
            <a:ext cx="6408712" cy="237626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From: First IEEE International Conference on Communications in China: Communications Theory and Security (CTS)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Author: Wei Yan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Speaker:</a:t>
            </a:r>
            <a:r>
              <a:rPr lang="zh-TW" altLang="en-US" sz="2400" dirty="0" smtClean="0"/>
              <a:t>張鈞閔</a:t>
            </a:r>
            <a:endParaRPr lang="en-US" altLang="zh-TW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Date:2013/10/24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04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Cloud-based Anti-virus Service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</a:t>
            </a:r>
            <a:r>
              <a:rPr lang="en-US" altLang="zh-TW" dirty="0" smtClean="0"/>
              <a:t>order </a:t>
            </a:r>
            <a:r>
              <a:rPr lang="en-US" altLang="zh-TW" dirty="0"/>
              <a:t>to </a:t>
            </a:r>
            <a:r>
              <a:rPr lang="en-US" altLang="zh-TW" b="1" dirty="0"/>
              <a:t>keep a good workload balance</a:t>
            </a:r>
            <a:r>
              <a:rPr lang="en-US" altLang="zh-TW" dirty="0"/>
              <a:t> between the </a:t>
            </a:r>
            <a:r>
              <a:rPr lang="en-US" altLang="zh-TW" dirty="0" smtClean="0"/>
              <a:t>desktop </a:t>
            </a:r>
            <a:r>
              <a:rPr lang="en-US" altLang="zh-TW" dirty="0"/>
              <a:t>and cloud server, the agent requires a 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lightweight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signature 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</a:t>
            </a:r>
            <a:r>
              <a:rPr lang="en-US" altLang="zh-TW" dirty="0"/>
              <a:t>with the size </a:t>
            </a:r>
            <a:r>
              <a:rPr lang="en-US" altLang="zh-TW" b="1" dirty="0"/>
              <a:t>much smaller than that of </a:t>
            </a:r>
            <a:r>
              <a:rPr lang="en-US" altLang="zh-TW" b="1" dirty="0" smtClean="0"/>
              <a:t>the </a:t>
            </a:r>
            <a:r>
              <a:rPr lang="en-US" altLang="zh-TW" b="1" dirty="0"/>
              <a:t>traditional one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Virus hackers use binary tools to instigate code obfuscation. An </a:t>
            </a:r>
            <a:r>
              <a:rPr lang="en-US" altLang="zh-TW" b="1" dirty="0" smtClean="0"/>
              <a:t>emulator</a:t>
            </a:r>
            <a:r>
              <a:rPr lang="en-US" altLang="zh-TW" dirty="0" smtClean="0"/>
              <a:t> </a:t>
            </a:r>
            <a:r>
              <a:rPr lang="en-US" altLang="zh-TW" dirty="0"/>
              <a:t>includes programs to execute or emulate </a:t>
            </a:r>
            <a:r>
              <a:rPr lang="en-US" altLang="zh-TW" dirty="0" smtClean="0"/>
              <a:t>suspicious </a:t>
            </a:r>
            <a:r>
              <a:rPr lang="en-US" altLang="zh-TW" dirty="0"/>
              <a:t>encrypted </a:t>
            </a:r>
            <a:r>
              <a:rPr lang="en-US" altLang="zh-TW" dirty="0" err="1"/>
              <a:t>executables</a:t>
            </a:r>
            <a:r>
              <a:rPr lang="en-US" altLang="zh-TW" dirty="0"/>
              <a:t> until they are fully </a:t>
            </a:r>
            <a:r>
              <a:rPr lang="en-US" altLang="zh-TW" dirty="0" smtClean="0"/>
              <a:t>decrypted </a:t>
            </a:r>
            <a:r>
              <a:rPr lang="en-US" altLang="zh-TW" dirty="0"/>
              <a:t>in </a:t>
            </a:r>
            <a:r>
              <a:rPr lang="en-US" altLang="zh-TW" dirty="0" smtClean="0"/>
              <a:t>memory.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10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55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Cloud-based Security Service</a:t>
            </a:r>
          </a:p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CAS: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Threat Intelligence As A Service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Simulation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11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2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4" y="1700808"/>
            <a:ext cx="8622177" cy="460851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Framework(1/2)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12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2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1143000"/>
          </a:xfrm>
        </p:spPr>
        <p:txBody>
          <a:bodyPr/>
          <a:lstStyle/>
          <a:p>
            <a:r>
              <a:rPr lang="en-US" altLang="zh-TW" dirty="0" smtClean="0"/>
              <a:t>Framework(2/2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7924800" cy="5277200"/>
          </a:xfrm>
        </p:spPr>
        <p:txBody>
          <a:bodyPr>
            <a:normAutofit/>
          </a:bodyPr>
          <a:lstStyle/>
          <a:p>
            <a:r>
              <a:rPr lang="en-US" altLang="zh-TW" dirty="0"/>
              <a:t>The malware type identification is used to recognize the </a:t>
            </a:r>
            <a:r>
              <a:rPr lang="en-US" altLang="zh-TW" dirty="0" smtClean="0"/>
              <a:t>malware </a:t>
            </a:r>
            <a:r>
              <a:rPr lang="en-US" altLang="zh-TW" dirty="0"/>
              <a:t>file types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Based </a:t>
            </a:r>
            <a:r>
              <a:rPr lang="en-US" altLang="zh-TW" dirty="0"/>
              <a:t>on a certain file type, advanced </a:t>
            </a:r>
            <a:r>
              <a:rPr lang="en-US" altLang="zh-TW" dirty="0" smtClean="0"/>
              <a:t>malicious </a:t>
            </a:r>
            <a:r>
              <a:rPr lang="en-US" altLang="zh-TW" dirty="0"/>
              <a:t>sample is forwarded to the corresponding file </a:t>
            </a:r>
            <a:r>
              <a:rPr lang="en-US" altLang="zh-TW" dirty="0" smtClean="0"/>
              <a:t>parser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Afterwards</a:t>
            </a:r>
            <a:r>
              <a:rPr lang="en-US" altLang="zh-TW" dirty="0"/>
              <a:t>, the stream-based and generic </a:t>
            </a:r>
            <a:r>
              <a:rPr lang="en-US" altLang="zh-TW" dirty="0" smtClean="0"/>
              <a:t>signatures </a:t>
            </a:r>
            <a:r>
              <a:rPr lang="en-US" altLang="zh-TW" dirty="0"/>
              <a:t>are generated from </a:t>
            </a:r>
            <a:r>
              <a:rPr lang="en-US" altLang="zh-TW" dirty="0" smtClean="0"/>
              <a:t>malware </a:t>
            </a:r>
            <a:r>
              <a:rPr lang="en-US" altLang="zh-TW" dirty="0"/>
              <a:t>families.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These signatures </a:t>
            </a:r>
            <a:r>
              <a:rPr lang="en-US" altLang="zh-TW" dirty="0"/>
              <a:t>will be applied on high-speed network devices, </a:t>
            </a:r>
            <a:r>
              <a:rPr lang="en-US" altLang="zh-TW" dirty="0" smtClean="0"/>
              <a:t>such </a:t>
            </a:r>
            <a:r>
              <a:rPr lang="en-US" altLang="zh-TW" dirty="0"/>
              <a:t>as UTM and next generation firewall, to offer </a:t>
            </a:r>
            <a:r>
              <a:rPr lang="en-US" altLang="zh-TW" dirty="0" smtClean="0"/>
              <a:t>cloud-based </a:t>
            </a:r>
            <a:r>
              <a:rPr lang="en-US" altLang="zh-TW" dirty="0"/>
              <a:t>on-the-fly </a:t>
            </a:r>
            <a:r>
              <a:rPr lang="en-US" altLang="zh-TW" dirty="0" smtClean="0"/>
              <a:t>malware </a:t>
            </a:r>
            <a:r>
              <a:rPr lang="en-US" altLang="zh-TW" dirty="0"/>
              <a:t>detection.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13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69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Malware Types Supported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CAS, to support heterogeneous malware types, the </a:t>
            </a:r>
            <a:r>
              <a:rPr lang="en-US" altLang="zh-TW" dirty="0" smtClean="0"/>
              <a:t>intelligent </a:t>
            </a:r>
            <a:r>
              <a:rPr lang="en-US" altLang="zh-TW" dirty="0"/>
              <a:t>parser in CAS is able to </a:t>
            </a:r>
            <a:r>
              <a:rPr lang="en-US" altLang="zh-TW" dirty="0" smtClean="0"/>
              <a:t> </a:t>
            </a:r>
            <a:r>
              <a:rPr lang="en-US" altLang="zh-TW" dirty="0"/>
              <a:t>recognize the input </a:t>
            </a:r>
            <a:r>
              <a:rPr lang="en-US" altLang="zh-TW" dirty="0" smtClean="0"/>
              <a:t>malware </a:t>
            </a:r>
            <a:r>
              <a:rPr lang="en-US" altLang="zh-TW" dirty="0"/>
              <a:t>file type.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Current </a:t>
            </a:r>
            <a:r>
              <a:rPr lang="en-US" altLang="zh-TW" dirty="0"/>
              <a:t>CAS supports </a:t>
            </a:r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</a:t>
            </a:r>
            <a:r>
              <a:rPr lang="en-US" altLang="zh-TW" dirty="0"/>
              <a:t>(Portable Executable format),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packers</a:t>
            </a:r>
            <a:r>
              <a:rPr lang="en-US" altLang="zh-TW" dirty="0"/>
              <a:t>, </a:t>
            </a:r>
            <a:r>
              <a:rPr lang="en-US" altLang="zh-TW" b="1" dirty="0" smtClean="0"/>
              <a:t>non-PE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14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803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 file starts with the DOS </a:t>
            </a:r>
            <a:r>
              <a:rPr lang="en-US" altLang="zh-TW" dirty="0" smtClean="0"/>
              <a:t>executable </a:t>
            </a:r>
            <a:r>
              <a:rPr lang="en-US" altLang="zh-TW" dirty="0"/>
              <a:t>header, followed by the PE </a:t>
            </a:r>
            <a:r>
              <a:rPr lang="en-US" altLang="zh-TW" dirty="0" smtClean="0"/>
              <a:t>header. Then </a:t>
            </a:r>
            <a:r>
              <a:rPr lang="en-US" altLang="zh-TW" dirty="0"/>
              <a:t>the optional header is followed by the section table </a:t>
            </a:r>
            <a:r>
              <a:rPr lang="en-US" altLang="zh-TW" dirty="0" smtClean="0"/>
              <a:t>headers.</a:t>
            </a:r>
          </a:p>
          <a:p>
            <a:endParaRPr lang="en-US" altLang="zh-TW" dirty="0"/>
          </a:p>
          <a:p>
            <a:r>
              <a:rPr lang="en-US" altLang="zh-TW" dirty="0"/>
              <a:t>Finally, at the end of the PE file is the </a:t>
            </a:r>
            <a:r>
              <a:rPr lang="en-US" altLang="zh-TW" dirty="0" smtClean="0"/>
              <a:t>section </a:t>
            </a:r>
            <a:r>
              <a:rPr lang="en-US" altLang="zh-TW" dirty="0"/>
              <a:t>data, which contains the file’s original entry </a:t>
            </a:r>
            <a:r>
              <a:rPr lang="en-US" altLang="zh-TW" dirty="0" smtClean="0"/>
              <a:t>point (OEP).</a:t>
            </a:r>
          </a:p>
          <a:p>
            <a:pPr lvl="1"/>
            <a:r>
              <a:rPr lang="en-US" altLang="zh-TW" dirty="0"/>
              <a:t>where file execution </a:t>
            </a:r>
            <a:r>
              <a:rPr lang="en-US" altLang="zh-TW" dirty="0" smtClean="0"/>
              <a:t>begins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To search a PE file for malware, a scanner </a:t>
            </a:r>
            <a:r>
              <a:rPr lang="en-US" altLang="zh-TW" dirty="0" smtClean="0"/>
              <a:t>typically </a:t>
            </a:r>
            <a:r>
              <a:rPr lang="en-US" altLang="zh-TW" dirty="0"/>
              <a:t>scans the segments for the known signatures at </a:t>
            </a:r>
            <a:r>
              <a:rPr lang="en-US" altLang="zh-TW" dirty="0" smtClean="0"/>
              <a:t>certain </a:t>
            </a:r>
            <a:r>
              <a:rPr lang="en-US" altLang="zh-TW" dirty="0"/>
              <a:t>offsets from </a:t>
            </a:r>
            <a:r>
              <a:rPr lang="en-US" altLang="zh-TW" dirty="0" smtClean="0"/>
              <a:t>OEP.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15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41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Packing </a:t>
            </a:r>
            <a:r>
              <a:rPr lang="en-US" altLang="zh-TW" dirty="0"/>
              <a:t>is an efficient way to obfuscate a </a:t>
            </a:r>
            <a:r>
              <a:rPr lang="en-US" altLang="zh-TW" dirty="0" smtClean="0"/>
              <a:t>file’s </a:t>
            </a:r>
            <a:r>
              <a:rPr lang="en-US" altLang="zh-TW" dirty="0"/>
              <a:t>original contents, and as of publication time, packers </a:t>
            </a:r>
            <a:r>
              <a:rPr lang="en-US" altLang="zh-TW" dirty="0" smtClean="0"/>
              <a:t>are </a:t>
            </a:r>
            <a:r>
              <a:rPr lang="en-US" altLang="zh-TW" dirty="0"/>
              <a:t>malware authors’ favored binary tools for </a:t>
            </a:r>
            <a:r>
              <a:rPr lang="en-US" altLang="zh-TW" dirty="0" smtClean="0"/>
              <a:t>obscuring their </a:t>
            </a:r>
            <a:r>
              <a:rPr lang="en-US" altLang="zh-TW" dirty="0"/>
              <a:t>codes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It  mutate headers </a:t>
            </a:r>
            <a:r>
              <a:rPr lang="en-US" altLang="zh-TW" dirty="0"/>
              <a:t>into new </a:t>
            </a:r>
            <a:r>
              <a:rPr lang="en-US" altLang="zh-TW" dirty="0" smtClean="0"/>
              <a:t>structures </a:t>
            </a:r>
            <a:r>
              <a:rPr lang="en-US" altLang="zh-TW" dirty="0"/>
              <a:t>and </a:t>
            </a:r>
            <a:r>
              <a:rPr lang="en-US" altLang="zh-TW" dirty="0" smtClean="0"/>
              <a:t>attaches </a:t>
            </a:r>
            <a:r>
              <a:rPr lang="en-US" altLang="zh-TW" dirty="0"/>
              <a:t>a code segment that the malware </a:t>
            </a:r>
            <a:r>
              <a:rPr lang="en-US" altLang="zh-TW" dirty="0" smtClean="0"/>
              <a:t>will </a:t>
            </a:r>
            <a:r>
              <a:rPr lang="en-US" altLang="zh-TW" dirty="0"/>
              <a:t>invoke before the </a:t>
            </a:r>
            <a:r>
              <a:rPr lang="en-US" altLang="zh-TW" dirty="0" smtClean="0"/>
              <a:t>OEP.</a:t>
            </a:r>
          </a:p>
          <a:p>
            <a:endParaRPr lang="en-US" altLang="zh-TW" dirty="0"/>
          </a:p>
          <a:p>
            <a:r>
              <a:rPr lang="en-US" altLang="zh-TW" dirty="0"/>
              <a:t>This code is called the stub, </a:t>
            </a:r>
            <a:r>
              <a:rPr lang="en-US" altLang="zh-TW" dirty="0" smtClean="0"/>
              <a:t>and </a:t>
            </a:r>
            <a:r>
              <a:rPr lang="en-US" altLang="zh-TW" dirty="0"/>
              <a:t>it decompresses the original data and locates the </a:t>
            </a:r>
            <a:r>
              <a:rPr lang="en-US" altLang="zh-TW" dirty="0" smtClean="0"/>
              <a:t>OEP.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16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01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0"/>
            <a:ext cx="7467600" cy="1143000"/>
          </a:xfrm>
        </p:spPr>
        <p:txBody>
          <a:bodyPr/>
          <a:lstStyle/>
          <a:p>
            <a:r>
              <a:rPr lang="en-US" altLang="zh-TW" dirty="0"/>
              <a:t>Non-PE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r>
              <a:rPr lang="en-US" altLang="zh-TW" dirty="0"/>
              <a:t>Non-PE malware, also known as embedded malware, </a:t>
            </a:r>
            <a:r>
              <a:rPr lang="en-US" altLang="zh-TW" dirty="0" smtClean="0"/>
              <a:t>allows </a:t>
            </a:r>
            <a:r>
              <a:rPr lang="en-US" altLang="zh-TW" dirty="0"/>
              <a:t>malicious codes to be hidden inside a benign file, </a:t>
            </a:r>
            <a:r>
              <a:rPr lang="en-US" altLang="zh-TW" dirty="0" smtClean="0"/>
              <a:t>such </a:t>
            </a:r>
            <a:r>
              <a:rPr lang="en-US" altLang="zh-TW" dirty="0"/>
              <a:t>as JPG, GIF and PDF </a:t>
            </a:r>
            <a:r>
              <a:rPr lang="en-US" altLang="zh-TW" dirty="0" smtClean="0"/>
              <a:t>files.</a:t>
            </a:r>
          </a:p>
          <a:p>
            <a:r>
              <a:rPr lang="en-US" altLang="zh-TW" dirty="0" smtClean="0"/>
              <a:t>CAS </a:t>
            </a:r>
            <a:r>
              <a:rPr lang="en-US" altLang="zh-TW" dirty="0"/>
              <a:t>uses non-PE parsers to find the hidden malicious </a:t>
            </a:r>
            <a:r>
              <a:rPr lang="en-US" altLang="zh-TW" dirty="0" smtClean="0"/>
              <a:t>payloads </a:t>
            </a:r>
            <a:r>
              <a:rPr lang="en-US" altLang="zh-TW" dirty="0"/>
              <a:t>and apply signatures to detect the malware. </a:t>
            </a:r>
            <a:endParaRPr lang="en-US" altLang="zh-TW" dirty="0" smtClean="0"/>
          </a:p>
          <a:p>
            <a:r>
              <a:rPr lang="en-US" altLang="zh-TW" dirty="0" smtClean="0"/>
              <a:t>In Fig</a:t>
            </a:r>
            <a:r>
              <a:rPr lang="en-US" altLang="zh-TW" dirty="0"/>
              <a:t>. 4, CAS parser goes through JPG format and highlights </a:t>
            </a:r>
            <a:r>
              <a:rPr lang="en-US" altLang="zh-TW" dirty="0" smtClean="0"/>
              <a:t>the </a:t>
            </a:r>
            <a:r>
              <a:rPr lang="en-US" altLang="zh-TW" dirty="0"/>
              <a:t>malicious payloads with red.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17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687467"/>
            <a:ext cx="3767300" cy="210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4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Cloud-based Security Service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CAS: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Threat Intelligence As A Service</a:t>
            </a:r>
          </a:p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18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7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On-the-fly detection 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CAS correlation signature database can work with such </a:t>
            </a:r>
            <a:r>
              <a:rPr lang="en-US" altLang="zh-TW" dirty="0" smtClean="0"/>
              <a:t>network </a:t>
            </a:r>
            <a:r>
              <a:rPr lang="en-US" altLang="zh-TW" dirty="0"/>
              <a:t>devices to capture latest malware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 hardware-based </a:t>
            </a:r>
            <a:r>
              <a:rPr lang="en-US" altLang="zh-TW" dirty="0"/>
              <a:t>simulation shows that CAS </a:t>
            </a:r>
            <a:r>
              <a:rPr lang="en-US" altLang="zh-TW" dirty="0" smtClean="0"/>
              <a:t>online </a:t>
            </a:r>
            <a:r>
              <a:rPr lang="en-US" altLang="zh-TW" dirty="0"/>
              <a:t>scanner can achieve more than 15Gbps performance, </a:t>
            </a:r>
            <a:r>
              <a:rPr lang="en-US" altLang="zh-TW" dirty="0" smtClean="0"/>
              <a:t>as </a:t>
            </a:r>
            <a:r>
              <a:rPr lang="en-US" altLang="zh-TW" dirty="0"/>
              <a:t>shown in Table 2, much higher than other research </a:t>
            </a:r>
            <a:r>
              <a:rPr lang="en-US" altLang="zh-TW" dirty="0" smtClean="0"/>
              <a:t>works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19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64960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38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Cloud-based Security Service</a:t>
            </a:r>
          </a:p>
          <a:p>
            <a:r>
              <a:rPr lang="en-US" altLang="zh-TW" dirty="0" smtClean="0"/>
              <a:t>CAS: </a:t>
            </a:r>
            <a:r>
              <a:rPr lang="en-US" altLang="zh-TW" dirty="0" smtClean="0"/>
              <a:t>Threat Intelligence As A Service</a:t>
            </a:r>
          </a:p>
          <a:p>
            <a:r>
              <a:rPr lang="en-US" altLang="zh-TW" dirty="0" smtClean="0"/>
              <a:t>Simulation</a:t>
            </a:r>
          </a:p>
          <a:p>
            <a:r>
              <a:rPr lang="en-US" altLang="zh-TW" dirty="0" smtClean="0"/>
              <a:t>Conclusion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2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946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detect zero-day </a:t>
            </a:r>
            <a:r>
              <a:rPr lang="en-US" altLang="zh-TW" dirty="0" smtClean="0"/>
              <a:t>threats(1/2)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 In our testing, CAS uses 1352 </a:t>
            </a:r>
            <a:r>
              <a:rPr lang="en-US" altLang="zh-TW" dirty="0" smtClean="0"/>
              <a:t>correlation </a:t>
            </a:r>
            <a:r>
              <a:rPr lang="en-US" altLang="zh-TW" dirty="0"/>
              <a:t>signatures to cover 380 packer and unpacked </a:t>
            </a:r>
            <a:r>
              <a:rPr lang="en-US" altLang="zh-TW" dirty="0" smtClean="0"/>
              <a:t>malware </a:t>
            </a:r>
            <a:r>
              <a:rPr lang="en-US" altLang="zh-TW" dirty="0"/>
              <a:t>families (total 7 million malicious samples</a:t>
            </a:r>
            <a:r>
              <a:rPr lang="en-US" altLang="zh-TW" dirty="0" smtClean="0"/>
              <a:t>).</a:t>
            </a:r>
          </a:p>
          <a:p>
            <a:r>
              <a:rPr lang="en-US" altLang="zh-TW" dirty="0"/>
              <a:t>Fig. </a:t>
            </a:r>
            <a:r>
              <a:rPr lang="en-US" altLang="zh-TW" dirty="0" smtClean="0"/>
              <a:t>5 </a:t>
            </a:r>
            <a:r>
              <a:rPr lang="en-US" altLang="zh-TW" dirty="0"/>
              <a:t>shows the detection rate without updating signatures for </a:t>
            </a:r>
            <a:r>
              <a:rPr lang="en-US" altLang="zh-TW" dirty="0" smtClean="0"/>
              <a:t>packer </a:t>
            </a:r>
            <a:r>
              <a:rPr lang="en-US" altLang="zh-TW" dirty="0"/>
              <a:t>malware families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It is clear that the </a:t>
            </a:r>
            <a:r>
              <a:rPr lang="en-US" altLang="zh-TW" dirty="0" smtClean="0"/>
              <a:t>detection </a:t>
            </a:r>
            <a:r>
              <a:rPr lang="en-US" altLang="zh-TW" dirty="0"/>
              <a:t>rate still keep high even we didn’t update </a:t>
            </a:r>
            <a:r>
              <a:rPr lang="en-US" altLang="zh-TW" dirty="0" smtClean="0"/>
              <a:t>signatures </a:t>
            </a:r>
            <a:r>
              <a:rPr lang="en-US" altLang="zh-TW" dirty="0"/>
              <a:t>for a month.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20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12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detect zero-day </a:t>
            </a:r>
            <a:r>
              <a:rPr lang="en-US" altLang="zh-TW" dirty="0" smtClean="0"/>
              <a:t>threats(2/2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21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04903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897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Cloud-based Security Service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CAS: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Threat Intelligence As A Service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Simulation</a:t>
            </a:r>
          </a:p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22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2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This paper </a:t>
            </a:r>
            <a:r>
              <a:rPr lang="en-US" altLang="zh-TW" dirty="0" smtClean="0"/>
              <a:t>introduces </a:t>
            </a:r>
            <a:r>
              <a:rPr lang="en-US" altLang="zh-TW" dirty="0"/>
              <a:t>CAS to identify features across malware </a:t>
            </a:r>
            <a:r>
              <a:rPr lang="en-US" altLang="zh-TW" dirty="0" smtClean="0"/>
              <a:t>families </a:t>
            </a:r>
            <a:r>
              <a:rPr lang="en-US" altLang="zh-TW" dirty="0"/>
              <a:t>that are written in similar ways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Our approach is generic, and </a:t>
            </a:r>
            <a:r>
              <a:rPr lang="en-US" altLang="zh-TW" dirty="0" smtClean="0"/>
              <a:t>the </a:t>
            </a:r>
            <a:r>
              <a:rPr lang="en-US" altLang="zh-TW" dirty="0"/>
              <a:t>test results have validated the ability and performances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smtClean="0"/>
              <a:t>The work are </a:t>
            </a:r>
            <a:r>
              <a:rPr lang="en-US" altLang="zh-TW" dirty="0"/>
              <a:t>still in the early stages, and several major issues in </a:t>
            </a:r>
            <a:r>
              <a:rPr lang="en-US" altLang="zh-TW" dirty="0" smtClean="0"/>
              <a:t>protecting </a:t>
            </a:r>
            <a:r>
              <a:rPr lang="en-US" altLang="zh-TW" dirty="0"/>
              <a:t>AV cloud service remain to be addressed.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23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03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Cloud-based Security Service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CAS: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Threat Intelligence As A Service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Simulation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3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68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/>
              <a:t>Advanced Persistent Threat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past few years </a:t>
            </a:r>
            <a:r>
              <a:rPr lang="en-US" altLang="zh-TW" dirty="0" smtClean="0"/>
              <a:t>have </a:t>
            </a:r>
            <a:r>
              <a:rPr lang="en-US" altLang="zh-TW" dirty="0"/>
              <a:t>witnessed a significant increase in the number of </a:t>
            </a:r>
            <a:r>
              <a:rPr lang="en-US" altLang="zh-TW" dirty="0" smtClean="0"/>
              <a:t>malware threats.</a:t>
            </a:r>
          </a:p>
          <a:p>
            <a:endParaRPr lang="en-US" altLang="zh-TW" dirty="0"/>
          </a:p>
          <a:p>
            <a:r>
              <a:rPr lang="en-US" altLang="zh-TW" dirty="0"/>
              <a:t>Today’s Anti-virus (AV) industry devotes </a:t>
            </a:r>
            <a:r>
              <a:rPr lang="en-US" altLang="zh-TW" dirty="0" smtClean="0"/>
              <a:t>much </a:t>
            </a:r>
            <a:r>
              <a:rPr lang="en-US" altLang="zh-TW" dirty="0"/>
              <a:t>effort to combating </a:t>
            </a:r>
            <a:r>
              <a:rPr lang="en-US" altLang="zh-TW" b="1" dirty="0"/>
              <a:t>Advanced Persistent Threat </a:t>
            </a:r>
            <a:r>
              <a:rPr lang="en-US" altLang="zh-TW" b="1" dirty="0" smtClean="0"/>
              <a:t>(</a:t>
            </a:r>
            <a:r>
              <a:rPr lang="en-US" altLang="zh-TW" b="1" dirty="0"/>
              <a:t>APT)</a:t>
            </a:r>
            <a:r>
              <a:rPr lang="en-US" altLang="zh-TW" dirty="0"/>
              <a:t>, also as </a:t>
            </a:r>
            <a:r>
              <a:rPr lang="en-US" altLang="zh-TW" dirty="0" smtClean="0"/>
              <a:t>known </a:t>
            </a:r>
            <a:r>
              <a:rPr lang="en-US" altLang="zh-TW" dirty="0"/>
              <a:t>as the </a:t>
            </a:r>
            <a:r>
              <a:rPr lang="en-US" altLang="zh-TW" b="1" dirty="0"/>
              <a:t>advanced malware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“advanced” here </a:t>
            </a:r>
            <a:r>
              <a:rPr lang="en-US" altLang="zh-TW" dirty="0"/>
              <a:t>means the use of some new technologies </a:t>
            </a:r>
            <a:r>
              <a:rPr lang="en-US" altLang="zh-TW" dirty="0" smtClean="0"/>
              <a:t>for </a:t>
            </a:r>
            <a:r>
              <a:rPr lang="en-US" altLang="zh-TW" dirty="0"/>
              <a:t>generating new sophisticated malware to bypass </a:t>
            </a:r>
            <a:r>
              <a:rPr lang="en-US" altLang="zh-TW" dirty="0" smtClean="0"/>
              <a:t>security vendors’ malware scanners.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4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78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Challenges In Overcoming Advanced </a:t>
            </a:r>
            <a:br>
              <a:rPr lang="en-US" altLang="zh-TW" dirty="0" smtClean="0"/>
            </a:br>
            <a:r>
              <a:rPr lang="en-US" altLang="zh-TW" dirty="0" smtClean="0"/>
              <a:t>Malware’s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Need to </a:t>
            </a:r>
            <a:r>
              <a:rPr lang="en-US" altLang="zh-TW" b="1" dirty="0" smtClean="0"/>
              <a:t>keep on </a:t>
            </a:r>
            <a:r>
              <a:rPr lang="en-US" altLang="zh-TW" b="1" dirty="0"/>
              <a:t>inserting</a:t>
            </a:r>
            <a:r>
              <a:rPr lang="en-US" altLang="zh-TW" dirty="0"/>
              <a:t> new virus signatures into the </a:t>
            </a:r>
            <a:r>
              <a:rPr lang="en-US" altLang="zh-TW" dirty="0" smtClean="0"/>
              <a:t>database</a:t>
            </a:r>
          </a:p>
          <a:p>
            <a:pPr lvl="1"/>
            <a:r>
              <a:rPr lang="en-US" altLang="zh-TW" dirty="0"/>
              <a:t>increasing the size of the signature </a:t>
            </a:r>
            <a:r>
              <a:rPr lang="en-US" altLang="zh-TW" dirty="0" smtClean="0"/>
              <a:t>database</a:t>
            </a:r>
          </a:p>
          <a:p>
            <a:pPr lvl="1"/>
            <a:r>
              <a:rPr lang="en-US" altLang="zh-TW" dirty="0"/>
              <a:t>consume much of </a:t>
            </a:r>
            <a:r>
              <a:rPr lang="en-US" altLang="zh-TW" dirty="0" smtClean="0"/>
              <a:t>the PC memories and resources</a:t>
            </a:r>
          </a:p>
          <a:p>
            <a:endParaRPr lang="en-US" altLang="zh-TW" dirty="0"/>
          </a:p>
          <a:p>
            <a:r>
              <a:rPr lang="en-US" altLang="zh-TW" dirty="0"/>
              <a:t>Behavior-based detection </a:t>
            </a:r>
            <a:r>
              <a:rPr lang="en-US" altLang="zh-TW" dirty="0" smtClean="0"/>
              <a:t>approaches have </a:t>
            </a:r>
            <a:r>
              <a:rPr lang="en-US" altLang="zh-TW" dirty="0"/>
              <a:t>been used to detect malware in </a:t>
            </a:r>
            <a:r>
              <a:rPr lang="en-US" altLang="zh-TW" b="1" dirty="0" smtClean="0"/>
              <a:t>sandbox</a:t>
            </a:r>
            <a:r>
              <a:rPr lang="en-US" altLang="zh-TW" dirty="0" smtClean="0"/>
              <a:t>, but these </a:t>
            </a:r>
            <a:r>
              <a:rPr lang="en-US" altLang="zh-TW" dirty="0"/>
              <a:t>approaches have </a:t>
            </a:r>
            <a:r>
              <a:rPr lang="en-US" altLang="zh-TW" b="1" dirty="0"/>
              <a:t>slow scan </a:t>
            </a:r>
            <a:r>
              <a:rPr lang="en-US" altLang="zh-TW" b="1" dirty="0" smtClean="0"/>
              <a:t>speeds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5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Move Into The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effectively handle the scale and magnitude of new </a:t>
            </a:r>
            <a:r>
              <a:rPr lang="en-US" altLang="zh-TW" dirty="0" smtClean="0"/>
              <a:t>malware </a:t>
            </a:r>
            <a:r>
              <a:rPr lang="en-US" altLang="zh-TW" dirty="0"/>
              <a:t>variants, anti-virus functionality is being </a:t>
            </a:r>
            <a:r>
              <a:rPr lang="en-US" altLang="zh-TW" b="1" dirty="0"/>
              <a:t>moved</a:t>
            </a:r>
            <a:r>
              <a:rPr lang="en-US" altLang="zh-TW" dirty="0"/>
              <a:t> </a:t>
            </a:r>
            <a:r>
              <a:rPr lang="en-US" altLang="zh-TW" dirty="0" smtClean="0"/>
              <a:t>from </a:t>
            </a:r>
            <a:r>
              <a:rPr lang="en-US" altLang="zh-TW" dirty="0"/>
              <a:t>the user desktop </a:t>
            </a:r>
            <a:r>
              <a:rPr lang="en-US" altLang="zh-TW" b="1" dirty="0"/>
              <a:t>into the </a:t>
            </a:r>
            <a:r>
              <a:rPr lang="en-US" altLang="zh-TW" b="1" dirty="0" smtClean="0"/>
              <a:t>cloud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For a suspicious file, </a:t>
            </a:r>
            <a:r>
              <a:rPr lang="en-US" altLang="zh-TW" dirty="0" smtClean="0"/>
              <a:t>the </a:t>
            </a:r>
            <a:r>
              <a:rPr lang="en-US" altLang="zh-TW" dirty="0"/>
              <a:t>AV desktop agent fetches the </a:t>
            </a:r>
            <a:r>
              <a:rPr lang="en-US" altLang="zh-TW" b="1" dirty="0"/>
              <a:t>fingerprint</a:t>
            </a:r>
            <a:r>
              <a:rPr lang="en-US" altLang="zh-TW" dirty="0"/>
              <a:t> or calculates </a:t>
            </a:r>
            <a:r>
              <a:rPr lang="en-US" altLang="zh-TW" dirty="0" smtClean="0"/>
              <a:t>the </a:t>
            </a:r>
            <a:r>
              <a:rPr lang="en-US" altLang="zh-TW" b="1" dirty="0"/>
              <a:t>hash value</a:t>
            </a:r>
            <a:r>
              <a:rPr lang="en-US" altLang="zh-TW" dirty="0"/>
              <a:t> of the file, and sends it to the remote cloud </a:t>
            </a:r>
            <a:r>
              <a:rPr lang="en-US" altLang="zh-TW" dirty="0" smtClean="0"/>
              <a:t>server.</a:t>
            </a:r>
          </a:p>
          <a:p>
            <a:endParaRPr lang="en-US" altLang="zh-TW" dirty="0" smtClean="0"/>
          </a:p>
          <a:p>
            <a:r>
              <a:rPr lang="en-US" altLang="zh-TW" dirty="0"/>
              <a:t>In this paper, millions of samples have been </a:t>
            </a:r>
            <a:r>
              <a:rPr lang="en-US" altLang="zh-TW" dirty="0" smtClean="0"/>
              <a:t>tested </a:t>
            </a:r>
            <a:r>
              <a:rPr lang="en-US" altLang="zh-TW" dirty="0"/>
              <a:t>to </a:t>
            </a:r>
            <a:r>
              <a:rPr lang="en-US" altLang="zh-TW" dirty="0" smtClean="0"/>
              <a:t>evaluate </a:t>
            </a:r>
            <a:r>
              <a:rPr lang="en-US" altLang="zh-TW" dirty="0"/>
              <a:t>CAS’s performance on detection advance </a:t>
            </a:r>
            <a:r>
              <a:rPr lang="en-US" altLang="zh-TW" dirty="0" smtClean="0"/>
              <a:t>malware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6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02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Cloud-based Security Service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CAS: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Threat Intelligence As A Service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Simulation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7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60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Cloud-based Anti-virus </a:t>
            </a:r>
            <a:r>
              <a:rPr lang="en-US" altLang="zh-TW" dirty="0" smtClean="0"/>
              <a:t>Service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8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29151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7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Cloud-based Anti-virus </a:t>
            </a:r>
            <a:r>
              <a:rPr lang="en-US" altLang="zh-TW" dirty="0" smtClean="0"/>
              <a:t>Service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cloud agent is a lightweight hybrid </a:t>
            </a:r>
            <a:r>
              <a:rPr lang="en-US" altLang="zh-TW" b="1" dirty="0"/>
              <a:t>desktop</a:t>
            </a:r>
            <a:r>
              <a:rPr lang="en-US" altLang="zh-TW" dirty="0"/>
              <a:t> solution </a:t>
            </a:r>
            <a:r>
              <a:rPr lang="en-US" altLang="zh-TW" dirty="0" smtClean="0"/>
              <a:t>to </a:t>
            </a:r>
            <a:r>
              <a:rPr lang="en-US" altLang="zh-TW" dirty="0"/>
              <a:t>resolve the AV resource intensive </a:t>
            </a:r>
            <a:r>
              <a:rPr lang="en-US" altLang="zh-TW" dirty="0" smtClean="0"/>
              <a:t>problem.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agent collects hash values or fingerprints of </a:t>
            </a:r>
            <a:r>
              <a:rPr lang="en-US" altLang="zh-TW" dirty="0" smtClean="0"/>
              <a:t>suspicious </a:t>
            </a:r>
            <a:r>
              <a:rPr lang="en-US" altLang="zh-TW" dirty="0"/>
              <a:t>files from </a:t>
            </a:r>
            <a:r>
              <a:rPr lang="en-US" altLang="zh-TW" dirty="0" smtClean="0"/>
              <a:t>users.</a:t>
            </a:r>
          </a:p>
          <a:p>
            <a:r>
              <a:rPr lang="en-US" altLang="zh-TW" dirty="0"/>
              <a:t>If the hash values </a:t>
            </a:r>
            <a:r>
              <a:rPr lang="en-US" altLang="zh-TW" dirty="0" smtClean="0"/>
              <a:t>or </a:t>
            </a:r>
            <a:r>
              <a:rPr lang="en-US" altLang="zh-TW" dirty="0"/>
              <a:t>fingerprints are already </a:t>
            </a:r>
            <a:r>
              <a:rPr lang="en-US" altLang="zh-TW" dirty="0" smtClean="0"/>
              <a:t>stored in </a:t>
            </a:r>
            <a:r>
              <a:rPr lang="en-US" altLang="zh-TW" dirty="0"/>
              <a:t>the cache, the agent </a:t>
            </a:r>
            <a:r>
              <a:rPr lang="en-US" altLang="zh-TW" dirty="0" smtClean="0"/>
              <a:t>just </a:t>
            </a:r>
            <a:r>
              <a:rPr lang="en-US" altLang="zh-TW" dirty="0"/>
              <a:t>returns the cached results to inform the users whether </a:t>
            </a:r>
            <a:r>
              <a:rPr lang="en-US" altLang="zh-TW" dirty="0" smtClean="0"/>
              <a:t>the </a:t>
            </a:r>
            <a:r>
              <a:rPr lang="en-US" altLang="zh-TW" dirty="0"/>
              <a:t>requested files are malicious or </a:t>
            </a:r>
            <a:r>
              <a:rPr lang="en-US" altLang="zh-TW" dirty="0" smtClean="0"/>
              <a:t>not.</a:t>
            </a:r>
          </a:p>
          <a:p>
            <a:r>
              <a:rPr lang="en-US" altLang="zh-TW" dirty="0"/>
              <a:t>Otherwise, it will </a:t>
            </a:r>
            <a:r>
              <a:rPr lang="en-US" altLang="zh-TW" dirty="0" smtClean="0"/>
              <a:t>search </a:t>
            </a:r>
            <a:r>
              <a:rPr lang="en-US" altLang="zh-TW" dirty="0"/>
              <a:t>in the local light-weight  signature database, or </a:t>
            </a:r>
            <a:r>
              <a:rPr lang="en-US" altLang="zh-TW" dirty="0" smtClean="0"/>
              <a:t>directly </a:t>
            </a:r>
            <a:r>
              <a:rPr lang="en-US" altLang="zh-TW" dirty="0"/>
              <a:t>send the values or fingerprints into the </a:t>
            </a:r>
            <a:r>
              <a:rPr lang="en-US" altLang="zh-TW" dirty="0" smtClean="0"/>
              <a:t>cloud.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89A46-AAFD-4302-86E4-703B4B3F0AB9}" type="slidenum">
              <a:rPr lang="zh-TW" altLang="en-US" smtClean="0"/>
              <a:pPr/>
              <a:t>9</a:t>
            </a:fld>
            <a:r>
              <a:rPr lang="en-US" altLang="zh-TW" smtClean="0"/>
              <a:t>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82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自訂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00B050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B050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</TotalTime>
  <Words>1038</Words>
  <Application>Microsoft Office PowerPoint</Application>
  <PresentationFormat>如螢幕大小 (4:3)</PresentationFormat>
  <Paragraphs>142</Paragraphs>
  <Slides>23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壁窗</vt:lpstr>
      <vt:lpstr>CAS: A FRAMEWORK OF ONLINE DETECTING ADVANCE MALWARE FAMILIES FOR CLOUD-BASED SECURITY</vt:lpstr>
      <vt:lpstr>Outline</vt:lpstr>
      <vt:lpstr>Outline</vt:lpstr>
      <vt:lpstr>Advanced Persistent Threat</vt:lpstr>
      <vt:lpstr>Challenges In Overcoming Advanced  Malware’s Complexity</vt:lpstr>
      <vt:lpstr>Move Into The Cloud</vt:lpstr>
      <vt:lpstr>Outline</vt:lpstr>
      <vt:lpstr>Cloud-based Anti-virus Service (1/3)</vt:lpstr>
      <vt:lpstr>Cloud-based Anti-virus Service (2/3)</vt:lpstr>
      <vt:lpstr>Cloud-based Anti-virus Service (3/3)</vt:lpstr>
      <vt:lpstr>Outline</vt:lpstr>
      <vt:lpstr>Framework(1/2)</vt:lpstr>
      <vt:lpstr>Framework(2/2)</vt:lpstr>
      <vt:lpstr>Malware Types Supported</vt:lpstr>
      <vt:lpstr>PE</vt:lpstr>
      <vt:lpstr>packer</vt:lpstr>
      <vt:lpstr>Non-PE</vt:lpstr>
      <vt:lpstr>Outline</vt:lpstr>
      <vt:lpstr>On-the-fly detection performance</vt:lpstr>
      <vt:lpstr>detect zero-day threats(1/2)</vt:lpstr>
      <vt:lpstr>detect zero-day threats(2/2)</vt:lpstr>
      <vt:lpstr>Outline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JimmyChang</dc:creator>
  <cp:lastModifiedBy>JimmyChang</cp:lastModifiedBy>
  <cp:revision>14</cp:revision>
  <dcterms:created xsi:type="dcterms:W3CDTF">2013-10-21T06:09:11Z</dcterms:created>
  <dcterms:modified xsi:type="dcterms:W3CDTF">2013-10-25T10:56:05Z</dcterms:modified>
</cp:coreProperties>
</file>