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2"/>
  </p:notesMasterIdLst>
  <p:sldIdLst>
    <p:sldId id="257" r:id="rId2"/>
    <p:sldId id="258" r:id="rId3"/>
    <p:sldId id="261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85" r:id="rId12"/>
    <p:sldId id="269" r:id="rId13"/>
    <p:sldId id="286" r:id="rId14"/>
    <p:sldId id="270" r:id="rId15"/>
    <p:sldId id="287" r:id="rId16"/>
    <p:sldId id="271" r:id="rId17"/>
    <p:sldId id="272" r:id="rId18"/>
    <p:sldId id="288" r:id="rId19"/>
    <p:sldId id="289" r:id="rId20"/>
    <p:sldId id="290" r:id="rId21"/>
    <p:sldId id="275" r:id="rId22"/>
    <p:sldId id="282" r:id="rId23"/>
    <p:sldId id="300" r:id="rId24"/>
    <p:sldId id="273" r:id="rId25"/>
    <p:sldId id="274" r:id="rId26"/>
    <p:sldId id="276" r:id="rId27"/>
    <p:sldId id="277" r:id="rId28"/>
    <p:sldId id="279" r:id="rId29"/>
    <p:sldId id="280" r:id="rId30"/>
    <p:sldId id="281" r:id="rId31"/>
    <p:sldId id="259" r:id="rId32"/>
    <p:sldId id="291" r:id="rId33"/>
    <p:sldId id="293" r:id="rId34"/>
    <p:sldId id="292" r:id="rId35"/>
    <p:sldId id="294" r:id="rId36"/>
    <p:sldId id="295" r:id="rId37"/>
    <p:sldId id="296" r:id="rId38"/>
    <p:sldId id="297" r:id="rId39"/>
    <p:sldId id="298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467EA-0351-4A99-A33E-2E6B87574F42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97EDC-8608-4D9A-AA94-5434BD94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FCD70-D125-46B3-8093-9E05F074F3D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143258" y="685761"/>
            <a:ext cx="4568386" cy="34288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538" tIns="44769" rIns="89538" bIns="44769" anchor="ctr"/>
          <a:lstStyle/>
          <a:p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/>
          </p:nvPr>
        </p:nvSpPr>
        <p:spPr>
          <a:xfrm>
            <a:off x="686266" y="4343673"/>
            <a:ext cx="5479273" cy="4114566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52EDB9-9065-4609-8D26-6AF5663DD42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143259" y="685761"/>
            <a:ext cx="4569934" cy="34288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538" tIns="44769" rIns="89538" bIns="44769" anchor="ctr"/>
          <a:lstStyle/>
          <a:p>
            <a:endParaRPr 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/>
          </p:nvPr>
        </p:nvSpPr>
        <p:spPr>
          <a:xfrm>
            <a:off x="686266" y="4343673"/>
            <a:ext cx="5479273" cy="4114566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CDAEE6-37DB-44C5-A0F0-5C6E93F0C6B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143259" y="685761"/>
            <a:ext cx="4569934" cy="34288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538" tIns="44769" rIns="89538" bIns="44769" anchor="ctr"/>
          <a:lstStyle/>
          <a:p>
            <a:endParaRPr lang="en-US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/>
          </p:nvPr>
        </p:nvSpPr>
        <p:spPr>
          <a:xfrm>
            <a:off x="686266" y="4343673"/>
            <a:ext cx="5479273" cy="4114566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61993-2512-485F-89FA-3AA12607C3D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143259" y="685761"/>
            <a:ext cx="4569934" cy="34288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538" tIns="44769" rIns="89538" bIns="44769" anchor="ctr"/>
          <a:lstStyle/>
          <a:p>
            <a:endParaRPr 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/>
          </p:nvPr>
        </p:nvSpPr>
        <p:spPr>
          <a:xfrm>
            <a:off x="686266" y="4343673"/>
            <a:ext cx="5479273" cy="4114566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FE0126-C531-40FB-84D7-7DB3E96EA3A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143259" y="685761"/>
            <a:ext cx="4569934" cy="34288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538" tIns="44769" rIns="89538" bIns="44769" anchor="ctr"/>
          <a:lstStyle/>
          <a:p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/>
          </p:nvPr>
        </p:nvSpPr>
        <p:spPr>
          <a:xfrm>
            <a:off x="686266" y="4343673"/>
            <a:ext cx="5479273" cy="4114566"/>
          </a:xfrm>
          <a:noFill/>
          <a:ln/>
        </p:spPr>
        <p:txBody>
          <a:bodyPr wrap="none" anchor="ctr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6F13EE-8D92-450B-8C26-0D1361972D0A}" type="slidenum">
              <a:rPr lang="fr-FR" smtClean="0"/>
              <a:pPr/>
              <a:t>33</a:t>
            </a:fld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4710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3DC2D55-ACDD-46A6-8651-2E77F9025C57}" type="slidenum">
              <a:rPr lang="fr-FR" smtClean="0"/>
              <a:pPr/>
              <a:t>35</a:t>
            </a:fld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smtClean="0"/>
          </a:p>
        </p:txBody>
      </p:sp>
      <p:sp>
        <p:nvSpPr>
          <p:cNvPr id="4813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A27F19-0848-4DBB-B203-039920808A38}" type="slidenum">
              <a:rPr lang="fr-FR" smtClean="0"/>
              <a:pPr/>
              <a:t>36</a:t>
            </a:fld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63FE-6CDF-44AF-B55E-2E45CC0D1AD4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48DC180-D33A-4E75-AEE8-8E2DD6DFF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63FE-6CDF-44AF-B55E-2E45CC0D1AD4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180-D33A-4E75-AEE8-8E2DD6DFF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63FE-6CDF-44AF-B55E-2E45CC0D1AD4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180-D33A-4E75-AEE8-8E2DD6DFF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61479-3042-4B3A-8D48-9571985FBA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D465-F46E-4EA1-8FB4-2506DCB0D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63FE-6CDF-44AF-B55E-2E45CC0D1AD4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180-D33A-4E75-AEE8-8E2DD6DFF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63FE-6CDF-44AF-B55E-2E45CC0D1AD4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8DC180-D33A-4E75-AEE8-8E2DD6DFF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63FE-6CDF-44AF-B55E-2E45CC0D1AD4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180-D33A-4E75-AEE8-8E2DD6DFF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63FE-6CDF-44AF-B55E-2E45CC0D1AD4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180-D33A-4E75-AEE8-8E2DD6DFF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63FE-6CDF-44AF-B55E-2E45CC0D1AD4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180-D33A-4E75-AEE8-8E2DD6DFF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63FE-6CDF-44AF-B55E-2E45CC0D1AD4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180-D33A-4E75-AEE8-8E2DD6DFF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63FE-6CDF-44AF-B55E-2E45CC0D1AD4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C180-D33A-4E75-AEE8-8E2DD6DFF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63FE-6CDF-44AF-B55E-2E45CC0D1AD4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48DC180-D33A-4E75-AEE8-8E2DD6DFF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DA63FE-6CDF-44AF-B55E-2E45CC0D1AD4}" type="datetimeFigureOut">
              <a:rPr lang="en-US" smtClean="0"/>
              <a:pPr/>
              <a:t>3/13/2014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48DC180-D33A-4E75-AEE8-8E2DD6DFF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6800" y="3581400"/>
            <a:ext cx="4180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Sanjay Chakraborty</a:t>
            </a:r>
          </a:p>
          <a:p>
            <a:r>
              <a:rPr lang="en-US" sz="2400" b="1" dirty="0" smtClean="0"/>
              <a:t>Computer Science Department</a:t>
            </a:r>
          </a:p>
          <a:p>
            <a:r>
              <a:rPr lang="en-US" sz="2400" b="1" dirty="0" smtClean="0"/>
              <a:t>University of Kalyani</a:t>
            </a:r>
            <a:endParaRPr lang="en-US" sz="24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Parallel and Distributed Computing</a:t>
            </a:r>
            <a:br>
              <a:rPr lang="en-US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3600" b="1" dirty="0" smtClean="0">
                <a:solidFill>
                  <a:srgbClr val="FF0000"/>
                </a:solidFill>
              </a:rPr>
              <a:t>Flynn's Classical Taxonomy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GB" sz="2800" dirty="0" smtClean="0"/>
              <a:t>There are different ways to classify parallel computers. One of the more widely used classifications, in use since 1966, is called Flynn's Taxonomy. </a:t>
            </a:r>
            <a:endParaRPr lang="fr-FR" sz="2800" dirty="0" smtClean="0"/>
          </a:p>
          <a:p>
            <a:pPr algn="just" eaLnBrk="1" hangingPunct="1"/>
            <a:r>
              <a:rPr lang="en-GB" sz="2800" dirty="0" smtClean="0"/>
              <a:t>Flynn's taxonomy distinguishes multi-processor computer architectures according to how they can be classified along the two independent dimensions of </a:t>
            </a:r>
            <a:r>
              <a:rPr lang="en-GB" sz="2800" i="1" dirty="0" smtClean="0"/>
              <a:t>Instruction</a:t>
            </a:r>
            <a:r>
              <a:rPr lang="en-GB" sz="2800" dirty="0" smtClean="0"/>
              <a:t> and </a:t>
            </a:r>
            <a:r>
              <a:rPr lang="en-GB" sz="2800" i="1" dirty="0" smtClean="0"/>
              <a:t>Data</a:t>
            </a:r>
            <a:r>
              <a:rPr lang="en-GB" sz="2800" dirty="0" smtClean="0"/>
              <a:t>. Each of these dimensions can have only one of two possible states: </a:t>
            </a:r>
            <a:r>
              <a:rPr lang="en-GB" sz="2800" i="1" dirty="0" smtClean="0"/>
              <a:t>Single</a:t>
            </a:r>
            <a:r>
              <a:rPr lang="en-GB" sz="2800" dirty="0" smtClean="0"/>
              <a:t> or </a:t>
            </a:r>
            <a:r>
              <a:rPr lang="en-GB" sz="2800" i="1" dirty="0" smtClean="0"/>
              <a:t>Multiple</a:t>
            </a:r>
            <a:r>
              <a:rPr lang="en-GB" sz="2800" dirty="0" smtClean="0"/>
              <a:t>. </a:t>
            </a:r>
            <a:endParaRPr lang="fr-FR" sz="2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b="1" dirty="0" smtClean="0">
                <a:solidFill>
                  <a:srgbClr val="FF0000"/>
                </a:solidFill>
              </a:rPr>
              <a:t>Flynn’s Taxonomy</a:t>
            </a: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3276600" y="1371600"/>
            <a:ext cx="44958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 defTabSz="457200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00"/>
                </a:solidFill>
              </a:rPr>
              <a:t>Instructions</a:t>
            </a:r>
          </a:p>
        </p:txBody>
      </p:sp>
      <p:sp>
        <p:nvSpPr>
          <p:cNvPr id="13316" name="Text Box 8"/>
          <p:cNvSpPr txBox="1">
            <a:spLocks noChangeArrowheads="1"/>
          </p:cNvSpPr>
          <p:nvPr/>
        </p:nvSpPr>
        <p:spPr bwMode="auto">
          <a:xfrm>
            <a:off x="3276600" y="1905000"/>
            <a:ext cx="22098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 defTabSz="457200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>
                <a:solidFill>
                  <a:srgbClr val="000000"/>
                </a:solidFill>
              </a:rPr>
              <a:t>Single (SI)</a:t>
            </a:r>
          </a:p>
        </p:txBody>
      </p:sp>
      <p:sp>
        <p:nvSpPr>
          <p:cNvPr id="13317" name="Text Box 9"/>
          <p:cNvSpPr txBox="1">
            <a:spLocks noChangeArrowheads="1"/>
          </p:cNvSpPr>
          <p:nvPr/>
        </p:nvSpPr>
        <p:spPr bwMode="auto">
          <a:xfrm>
            <a:off x="5562600" y="1905000"/>
            <a:ext cx="220980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>
            <a:spAutoFit/>
          </a:bodyPr>
          <a:lstStyle/>
          <a:p>
            <a:pPr algn="ctr" defTabSz="457200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>
                <a:solidFill>
                  <a:srgbClr val="000000"/>
                </a:solidFill>
              </a:rPr>
              <a:t>Multiple (MI)</a:t>
            </a:r>
          </a:p>
        </p:txBody>
      </p:sp>
      <p:sp>
        <p:nvSpPr>
          <p:cNvPr id="13318" name="Text Box 11"/>
          <p:cNvSpPr txBox="1">
            <a:spLocks noChangeArrowheads="1"/>
          </p:cNvSpPr>
          <p:nvPr/>
        </p:nvSpPr>
        <p:spPr bwMode="auto">
          <a:xfrm rot="10800000">
            <a:off x="1981200" y="2667000"/>
            <a:ext cx="428625" cy="274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5000" rIns="90000" bIns="45000">
            <a:spAutoFit/>
          </a:bodyPr>
          <a:lstStyle/>
          <a:p>
            <a:pPr algn="ctr" defTabSz="457200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 rot="10800000">
            <a:off x="2619375" y="3962400"/>
            <a:ext cx="428625" cy="182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5000" rIns="90000" bIns="45000">
            <a:spAutoFit/>
          </a:bodyPr>
          <a:lstStyle/>
          <a:p>
            <a:pPr algn="ctr" defTabSz="457200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>
                <a:solidFill>
                  <a:srgbClr val="000000"/>
                </a:solidFill>
              </a:rPr>
              <a:t>Multiple (MD)</a:t>
            </a:r>
          </a:p>
        </p:txBody>
      </p:sp>
      <p:graphicFrame>
        <p:nvGraphicFramePr>
          <p:cNvPr id="943136" name="Group 32"/>
          <p:cNvGraphicFramePr>
            <a:graphicFrameLocks noGrp="1"/>
          </p:cNvGraphicFramePr>
          <p:nvPr/>
        </p:nvGraphicFramePr>
        <p:xfrm>
          <a:off x="3200400" y="2362200"/>
          <a:ext cx="4648200" cy="3352800"/>
        </p:xfrm>
        <a:graphic>
          <a:graphicData uri="http://schemas.openxmlformats.org/drawingml/2006/table">
            <a:tbl>
              <a:tblPr/>
              <a:tblGrid>
                <a:gridCol w="2324100"/>
                <a:gridCol w="2324100"/>
              </a:tblGrid>
              <a:tr h="167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SISD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Single-threaded process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MISD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Pipeline architecture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SIMD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Vector Processing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MIMD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5675A9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Multi-threaded Programming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1" name="Text Box 33"/>
          <p:cNvSpPr txBox="1">
            <a:spLocks noChangeArrowheads="1"/>
          </p:cNvSpPr>
          <p:nvPr/>
        </p:nvSpPr>
        <p:spPr bwMode="auto">
          <a:xfrm rot="10800000">
            <a:off x="2619375" y="2286000"/>
            <a:ext cx="428625" cy="182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eaVert" lIns="90000" tIns="45000" rIns="90000" bIns="45000">
            <a:spAutoFit/>
          </a:bodyPr>
          <a:lstStyle/>
          <a:p>
            <a:pPr algn="ctr" defTabSz="457200">
              <a:lnSpc>
                <a:spcPct val="81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0">
                <a:solidFill>
                  <a:srgbClr val="000000"/>
                </a:solidFill>
              </a:rPr>
              <a:t>Single (SD)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Flynn’s Classical Taxonomy: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SISD</a:t>
            </a:r>
          </a:p>
        </p:txBody>
      </p:sp>
      <p:pic>
        <p:nvPicPr>
          <p:cNvPr id="8196" name="Picture 4" descr="SIS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73088" y="1600200"/>
            <a:ext cx="3775075" cy="4495800"/>
          </a:xfrm>
          <a:noFill/>
        </p:spPr>
      </p:pic>
      <p:sp>
        <p:nvSpPr>
          <p:cNvPr id="8195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Serial</a:t>
            </a:r>
          </a:p>
          <a:p>
            <a:pPr eaLnBrk="1" hangingPunct="1">
              <a:defRPr/>
            </a:pPr>
            <a:r>
              <a:rPr lang="en-US" sz="2800" smtClean="0"/>
              <a:t>Only one instruction and data stream is acted on during any one clock cycle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Arrow Connector 15"/>
          <p:cNvCxnSpPr>
            <a:cxnSpLocks noChangeShapeType="1"/>
          </p:cNvCxnSpPr>
          <p:nvPr/>
        </p:nvCxnSpPr>
        <p:spPr bwMode="auto">
          <a:xfrm flipV="1">
            <a:off x="5410200" y="31623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39" name="Straight Arrow Connector 13"/>
          <p:cNvCxnSpPr>
            <a:cxnSpLocks noChangeShapeType="1"/>
            <a:endCxn id="14340" idx="1"/>
          </p:cNvCxnSpPr>
          <p:nvPr/>
        </p:nvCxnSpPr>
        <p:spPr bwMode="auto">
          <a:xfrm flipV="1">
            <a:off x="2667000" y="31623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40" name="Rounded Rectangle 8"/>
          <p:cNvSpPr>
            <a:spLocks noChangeArrowheads="1"/>
          </p:cNvSpPr>
          <p:nvPr/>
        </p:nvSpPr>
        <p:spPr bwMode="auto">
          <a:xfrm>
            <a:off x="4495800" y="2667000"/>
            <a:ext cx="914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1400" b="0"/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</a:rPr>
              <a:t>SISD</a:t>
            </a: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3048000" y="2971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3505200" y="2971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3962400" y="2971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4345" name="Rectangle 6"/>
          <p:cNvSpPr>
            <a:spLocks noChangeArrowheads="1"/>
          </p:cNvSpPr>
          <p:nvPr/>
        </p:nvSpPr>
        <p:spPr bwMode="auto">
          <a:xfrm>
            <a:off x="4800600" y="2971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4346" name="Rectangle 7"/>
          <p:cNvSpPr>
            <a:spLocks noChangeArrowheads="1"/>
          </p:cNvSpPr>
          <p:nvPr/>
        </p:nvSpPr>
        <p:spPr bwMode="auto">
          <a:xfrm>
            <a:off x="5638800" y="2971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6096000" y="2971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6553200" y="2971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4349" name="TextBox 11"/>
          <p:cNvSpPr txBox="1">
            <a:spLocks noChangeArrowheads="1"/>
          </p:cNvSpPr>
          <p:nvPr/>
        </p:nvSpPr>
        <p:spPr bwMode="auto">
          <a:xfrm>
            <a:off x="4376738" y="2286000"/>
            <a:ext cx="1185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Processor</a:t>
            </a:r>
          </a:p>
        </p:txBody>
      </p:sp>
      <p:cxnSp>
        <p:nvCxnSpPr>
          <p:cNvPr id="14350" name="Straight Arrow Connector 16"/>
          <p:cNvCxnSpPr>
            <a:cxnSpLocks noChangeShapeType="1"/>
          </p:cNvCxnSpPr>
          <p:nvPr/>
        </p:nvCxnSpPr>
        <p:spPr bwMode="auto">
          <a:xfrm rot="5400000" flipH="1" flipV="1">
            <a:off x="4705351" y="3903662"/>
            <a:ext cx="495300" cy="31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351" name="TextBox 18"/>
          <p:cNvSpPr txBox="1">
            <a:spLocks noChangeArrowheads="1"/>
          </p:cNvSpPr>
          <p:nvPr/>
        </p:nvSpPr>
        <p:spPr bwMode="auto">
          <a:xfrm>
            <a:off x="4327525" y="4157663"/>
            <a:ext cx="1235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Instructions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Flynn’s Classical Taxonomy: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SIMD</a:t>
            </a:r>
          </a:p>
        </p:txBody>
      </p:sp>
      <p:pic>
        <p:nvPicPr>
          <p:cNvPr id="9220" name="Picture 4" descr="SIM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2057400"/>
            <a:ext cx="4038600" cy="3505200"/>
          </a:xfrm>
          <a:noFill/>
        </p:spPr>
      </p:pic>
      <p:sp>
        <p:nvSpPr>
          <p:cNvPr id="921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All processing units execute the same instruction at any given clock cycle.</a:t>
            </a:r>
          </a:p>
          <a:p>
            <a:pPr eaLnBrk="1" hangingPunct="1">
              <a:defRPr/>
            </a:pPr>
            <a:r>
              <a:rPr lang="en-US" sz="2800" smtClean="0"/>
              <a:t>Each processing unit operates on a different data element.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</a:rPr>
              <a:t>SIMD</a:t>
            </a:r>
          </a:p>
        </p:txBody>
      </p:sp>
      <p:cxnSp>
        <p:nvCxnSpPr>
          <p:cNvPr id="15363" name="Straight Arrow Connector 3"/>
          <p:cNvCxnSpPr>
            <a:cxnSpLocks noChangeShapeType="1"/>
            <a:stCxn id="15365" idx="3"/>
          </p:cNvCxnSpPr>
          <p:nvPr/>
        </p:nvCxnSpPr>
        <p:spPr bwMode="auto">
          <a:xfrm>
            <a:off x="5410200" y="3581400"/>
            <a:ext cx="2133600" cy="158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364" name="Straight Arrow Connector 4"/>
          <p:cNvCxnSpPr>
            <a:cxnSpLocks noChangeShapeType="1"/>
            <a:endCxn id="15365" idx="1"/>
          </p:cNvCxnSpPr>
          <p:nvPr/>
        </p:nvCxnSpPr>
        <p:spPr bwMode="auto">
          <a:xfrm>
            <a:off x="1905000" y="3581400"/>
            <a:ext cx="2590800" cy="1588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65" name="Rounded Rectangle 5"/>
          <p:cNvSpPr>
            <a:spLocks noChangeArrowheads="1"/>
          </p:cNvSpPr>
          <p:nvPr/>
        </p:nvSpPr>
        <p:spPr bwMode="auto">
          <a:xfrm>
            <a:off x="4495800" y="1905000"/>
            <a:ext cx="914400" cy="3352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1400" b="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743200" y="2209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0</a:t>
            </a:r>
          </a:p>
        </p:txBody>
      </p:sp>
      <p:sp>
        <p:nvSpPr>
          <p:cNvPr id="15367" name="TextBox 13"/>
          <p:cNvSpPr txBox="1">
            <a:spLocks noChangeArrowheads="1"/>
          </p:cNvSpPr>
          <p:nvPr/>
        </p:nvSpPr>
        <p:spPr bwMode="auto">
          <a:xfrm>
            <a:off x="4376738" y="1524000"/>
            <a:ext cx="1185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Processor</a:t>
            </a:r>
          </a:p>
        </p:txBody>
      </p:sp>
      <p:cxnSp>
        <p:nvCxnSpPr>
          <p:cNvPr id="15368" name="Straight Arrow Connector 14"/>
          <p:cNvCxnSpPr>
            <a:cxnSpLocks noChangeShapeType="1"/>
          </p:cNvCxnSpPr>
          <p:nvPr/>
        </p:nvCxnSpPr>
        <p:spPr bwMode="auto">
          <a:xfrm rot="5400000" flipH="1" flipV="1">
            <a:off x="4705351" y="5122862"/>
            <a:ext cx="495300" cy="31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69" name="TextBox 15"/>
          <p:cNvSpPr txBox="1">
            <a:spLocks noChangeArrowheads="1"/>
          </p:cNvSpPr>
          <p:nvPr/>
        </p:nvSpPr>
        <p:spPr bwMode="auto">
          <a:xfrm>
            <a:off x="4327525" y="5376863"/>
            <a:ext cx="1235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Instructions</a:t>
            </a:r>
          </a:p>
        </p:txBody>
      </p:sp>
      <p:sp>
        <p:nvSpPr>
          <p:cNvPr id="15370" name="Rectangle 16"/>
          <p:cNvSpPr>
            <a:spLocks noChangeArrowheads="1"/>
          </p:cNvSpPr>
          <p:nvPr/>
        </p:nvSpPr>
        <p:spPr bwMode="auto">
          <a:xfrm>
            <a:off x="3810000" y="2209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0</a:t>
            </a:r>
          </a:p>
        </p:txBody>
      </p:sp>
      <p:sp>
        <p:nvSpPr>
          <p:cNvPr id="15371" name="Rectangle 17"/>
          <p:cNvSpPr>
            <a:spLocks noChangeArrowheads="1"/>
          </p:cNvSpPr>
          <p:nvPr/>
        </p:nvSpPr>
        <p:spPr bwMode="auto">
          <a:xfrm>
            <a:off x="3276600" y="2209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0</a:t>
            </a:r>
          </a:p>
        </p:txBody>
      </p:sp>
      <p:sp>
        <p:nvSpPr>
          <p:cNvPr id="15372" name="Rectangle 19"/>
          <p:cNvSpPr>
            <a:spLocks noChangeArrowheads="1"/>
          </p:cNvSpPr>
          <p:nvPr/>
        </p:nvSpPr>
        <p:spPr bwMode="auto">
          <a:xfrm>
            <a:off x="5638800" y="2209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0</a:t>
            </a:r>
          </a:p>
        </p:txBody>
      </p:sp>
      <p:sp>
        <p:nvSpPr>
          <p:cNvPr id="15373" name="Rectangle 20"/>
          <p:cNvSpPr>
            <a:spLocks noChangeArrowheads="1"/>
          </p:cNvSpPr>
          <p:nvPr/>
        </p:nvSpPr>
        <p:spPr bwMode="auto">
          <a:xfrm>
            <a:off x="6172200" y="2209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0</a:t>
            </a:r>
          </a:p>
        </p:txBody>
      </p:sp>
      <p:sp>
        <p:nvSpPr>
          <p:cNvPr id="15374" name="Rectangle 21"/>
          <p:cNvSpPr>
            <a:spLocks noChangeArrowheads="1"/>
          </p:cNvSpPr>
          <p:nvPr/>
        </p:nvSpPr>
        <p:spPr bwMode="auto">
          <a:xfrm>
            <a:off x="6705600" y="2209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0</a:t>
            </a:r>
          </a:p>
        </p:txBody>
      </p:sp>
      <p:sp>
        <p:nvSpPr>
          <p:cNvPr id="15375" name="Rectangle 23"/>
          <p:cNvSpPr>
            <a:spLocks noChangeArrowheads="1"/>
          </p:cNvSpPr>
          <p:nvPr/>
        </p:nvSpPr>
        <p:spPr bwMode="auto">
          <a:xfrm>
            <a:off x="2743200" y="2590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5376" name="Rectangle 24"/>
          <p:cNvSpPr>
            <a:spLocks noChangeArrowheads="1"/>
          </p:cNvSpPr>
          <p:nvPr/>
        </p:nvSpPr>
        <p:spPr bwMode="auto">
          <a:xfrm>
            <a:off x="2743200" y="2971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15377" name="Rectangle 25"/>
          <p:cNvSpPr>
            <a:spLocks noChangeArrowheads="1"/>
          </p:cNvSpPr>
          <p:nvPr/>
        </p:nvSpPr>
        <p:spPr bwMode="auto">
          <a:xfrm>
            <a:off x="2743200" y="3352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15378" name="Rectangle 26"/>
          <p:cNvSpPr>
            <a:spLocks noChangeArrowheads="1"/>
          </p:cNvSpPr>
          <p:nvPr/>
        </p:nvSpPr>
        <p:spPr bwMode="auto">
          <a:xfrm>
            <a:off x="2743200" y="3733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4</a:t>
            </a:r>
          </a:p>
        </p:txBody>
      </p:sp>
      <p:sp>
        <p:nvSpPr>
          <p:cNvPr id="15379" name="Rectangle 27"/>
          <p:cNvSpPr>
            <a:spLocks noChangeArrowheads="1"/>
          </p:cNvSpPr>
          <p:nvPr/>
        </p:nvSpPr>
        <p:spPr bwMode="auto">
          <a:xfrm>
            <a:off x="2743200" y="4114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…</a:t>
            </a:r>
            <a:endParaRPr lang="en-US" baseline="-25000"/>
          </a:p>
        </p:txBody>
      </p:sp>
      <p:sp>
        <p:nvSpPr>
          <p:cNvPr id="15380" name="Rectangle 28"/>
          <p:cNvSpPr>
            <a:spLocks noChangeArrowheads="1"/>
          </p:cNvSpPr>
          <p:nvPr/>
        </p:nvSpPr>
        <p:spPr bwMode="auto">
          <a:xfrm>
            <a:off x="2743200" y="4495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i="1" baseline="-25000"/>
              <a:t>n</a:t>
            </a:r>
          </a:p>
        </p:txBody>
      </p:sp>
      <p:sp>
        <p:nvSpPr>
          <p:cNvPr id="15381" name="Rectangle 29"/>
          <p:cNvSpPr>
            <a:spLocks noChangeArrowheads="1"/>
          </p:cNvSpPr>
          <p:nvPr/>
        </p:nvSpPr>
        <p:spPr bwMode="auto">
          <a:xfrm>
            <a:off x="3276600" y="2590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5382" name="Rectangle 30"/>
          <p:cNvSpPr>
            <a:spLocks noChangeArrowheads="1"/>
          </p:cNvSpPr>
          <p:nvPr/>
        </p:nvSpPr>
        <p:spPr bwMode="auto">
          <a:xfrm>
            <a:off x="3276600" y="2971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15383" name="Rectangle 31"/>
          <p:cNvSpPr>
            <a:spLocks noChangeArrowheads="1"/>
          </p:cNvSpPr>
          <p:nvPr/>
        </p:nvSpPr>
        <p:spPr bwMode="auto">
          <a:xfrm>
            <a:off x="3276600" y="3352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15384" name="Rectangle 32"/>
          <p:cNvSpPr>
            <a:spLocks noChangeArrowheads="1"/>
          </p:cNvSpPr>
          <p:nvPr/>
        </p:nvSpPr>
        <p:spPr bwMode="auto">
          <a:xfrm>
            <a:off x="3276600" y="3733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4</a:t>
            </a:r>
          </a:p>
        </p:txBody>
      </p:sp>
      <p:sp>
        <p:nvSpPr>
          <p:cNvPr id="15385" name="Rectangle 33"/>
          <p:cNvSpPr>
            <a:spLocks noChangeArrowheads="1"/>
          </p:cNvSpPr>
          <p:nvPr/>
        </p:nvSpPr>
        <p:spPr bwMode="auto">
          <a:xfrm>
            <a:off x="3276600" y="4114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…</a:t>
            </a:r>
            <a:endParaRPr lang="en-US" baseline="-25000"/>
          </a:p>
        </p:txBody>
      </p:sp>
      <p:sp>
        <p:nvSpPr>
          <p:cNvPr id="15386" name="Rectangle 34"/>
          <p:cNvSpPr>
            <a:spLocks noChangeArrowheads="1"/>
          </p:cNvSpPr>
          <p:nvPr/>
        </p:nvSpPr>
        <p:spPr bwMode="auto">
          <a:xfrm>
            <a:off x="3276600" y="4495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i="1" baseline="-25000"/>
              <a:t>n</a:t>
            </a:r>
          </a:p>
        </p:txBody>
      </p:sp>
      <p:sp>
        <p:nvSpPr>
          <p:cNvPr id="15387" name="Rectangle 35"/>
          <p:cNvSpPr>
            <a:spLocks noChangeArrowheads="1"/>
          </p:cNvSpPr>
          <p:nvPr/>
        </p:nvSpPr>
        <p:spPr bwMode="auto">
          <a:xfrm>
            <a:off x="3810000" y="2590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5388" name="Rectangle 36"/>
          <p:cNvSpPr>
            <a:spLocks noChangeArrowheads="1"/>
          </p:cNvSpPr>
          <p:nvPr/>
        </p:nvSpPr>
        <p:spPr bwMode="auto">
          <a:xfrm>
            <a:off x="3810000" y="2971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15389" name="Rectangle 37"/>
          <p:cNvSpPr>
            <a:spLocks noChangeArrowheads="1"/>
          </p:cNvSpPr>
          <p:nvPr/>
        </p:nvSpPr>
        <p:spPr bwMode="auto">
          <a:xfrm>
            <a:off x="3810000" y="3352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15390" name="Rectangle 38"/>
          <p:cNvSpPr>
            <a:spLocks noChangeArrowheads="1"/>
          </p:cNvSpPr>
          <p:nvPr/>
        </p:nvSpPr>
        <p:spPr bwMode="auto">
          <a:xfrm>
            <a:off x="3810000" y="3733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4</a:t>
            </a:r>
          </a:p>
        </p:txBody>
      </p:sp>
      <p:sp>
        <p:nvSpPr>
          <p:cNvPr id="15391" name="Rectangle 39"/>
          <p:cNvSpPr>
            <a:spLocks noChangeArrowheads="1"/>
          </p:cNvSpPr>
          <p:nvPr/>
        </p:nvSpPr>
        <p:spPr bwMode="auto">
          <a:xfrm>
            <a:off x="3810000" y="4114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…</a:t>
            </a:r>
            <a:endParaRPr lang="en-US" baseline="-25000"/>
          </a:p>
        </p:txBody>
      </p:sp>
      <p:sp>
        <p:nvSpPr>
          <p:cNvPr id="15392" name="Rectangle 40"/>
          <p:cNvSpPr>
            <a:spLocks noChangeArrowheads="1"/>
          </p:cNvSpPr>
          <p:nvPr/>
        </p:nvSpPr>
        <p:spPr bwMode="auto">
          <a:xfrm>
            <a:off x="3810000" y="4495800"/>
            <a:ext cx="457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i="1" baseline="-25000"/>
              <a:t>n</a:t>
            </a:r>
          </a:p>
        </p:txBody>
      </p:sp>
      <p:sp>
        <p:nvSpPr>
          <p:cNvPr id="15393" name="Rectangle 41"/>
          <p:cNvSpPr>
            <a:spLocks noChangeArrowheads="1"/>
          </p:cNvSpPr>
          <p:nvPr/>
        </p:nvSpPr>
        <p:spPr bwMode="auto">
          <a:xfrm>
            <a:off x="5638800" y="2590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5394" name="Rectangle 42"/>
          <p:cNvSpPr>
            <a:spLocks noChangeArrowheads="1"/>
          </p:cNvSpPr>
          <p:nvPr/>
        </p:nvSpPr>
        <p:spPr bwMode="auto">
          <a:xfrm>
            <a:off x="5638800" y="2971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15395" name="Rectangle 43"/>
          <p:cNvSpPr>
            <a:spLocks noChangeArrowheads="1"/>
          </p:cNvSpPr>
          <p:nvPr/>
        </p:nvSpPr>
        <p:spPr bwMode="auto">
          <a:xfrm>
            <a:off x="5638800" y="3352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15396" name="Rectangle 44"/>
          <p:cNvSpPr>
            <a:spLocks noChangeArrowheads="1"/>
          </p:cNvSpPr>
          <p:nvPr/>
        </p:nvSpPr>
        <p:spPr bwMode="auto">
          <a:xfrm>
            <a:off x="5638800" y="3733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4</a:t>
            </a:r>
          </a:p>
        </p:txBody>
      </p:sp>
      <p:sp>
        <p:nvSpPr>
          <p:cNvPr id="15397" name="Rectangle 45"/>
          <p:cNvSpPr>
            <a:spLocks noChangeArrowheads="1"/>
          </p:cNvSpPr>
          <p:nvPr/>
        </p:nvSpPr>
        <p:spPr bwMode="auto">
          <a:xfrm>
            <a:off x="5638800" y="4114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…</a:t>
            </a:r>
            <a:endParaRPr lang="en-US" baseline="-25000"/>
          </a:p>
        </p:txBody>
      </p:sp>
      <p:sp>
        <p:nvSpPr>
          <p:cNvPr id="15398" name="Rectangle 46"/>
          <p:cNvSpPr>
            <a:spLocks noChangeArrowheads="1"/>
          </p:cNvSpPr>
          <p:nvPr/>
        </p:nvSpPr>
        <p:spPr bwMode="auto">
          <a:xfrm>
            <a:off x="5638800" y="4495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i="1" baseline="-25000"/>
              <a:t>n</a:t>
            </a:r>
          </a:p>
        </p:txBody>
      </p:sp>
      <p:sp>
        <p:nvSpPr>
          <p:cNvPr id="15399" name="Rectangle 47"/>
          <p:cNvSpPr>
            <a:spLocks noChangeArrowheads="1"/>
          </p:cNvSpPr>
          <p:nvPr/>
        </p:nvSpPr>
        <p:spPr bwMode="auto">
          <a:xfrm>
            <a:off x="6172200" y="2590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5400" name="Rectangle 48"/>
          <p:cNvSpPr>
            <a:spLocks noChangeArrowheads="1"/>
          </p:cNvSpPr>
          <p:nvPr/>
        </p:nvSpPr>
        <p:spPr bwMode="auto">
          <a:xfrm>
            <a:off x="6172200" y="2971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15401" name="Rectangle 49"/>
          <p:cNvSpPr>
            <a:spLocks noChangeArrowheads="1"/>
          </p:cNvSpPr>
          <p:nvPr/>
        </p:nvSpPr>
        <p:spPr bwMode="auto">
          <a:xfrm>
            <a:off x="6172200" y="3352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15402" name="Rectangle 50"/>
          <p:cNvSpPr>
            <a:spLocks noChangeArrowheads="1"/>
          </p:cNvSpPr>
          <p:nvPr/>
        </p:nvSpPr>
        <p:spPr bwMode="auto">
          <a:xfrm>
            <a:off x="6172200" y="3733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4</a:t>
            </a:r>
          </a:p>
        </p:txBody>
      </p:sp>
      <p:sp>
        <p:nvSpPr>
          <p:cNvPr id="15403" name="Rectangle 51"/>
          <p:cNvSpPr>
            <a:spLocks noChangeArrowheads="1"/>
          </p:cNvSpPr>
          <p:nvPr/>
        </p:nvSpPr>
        <p:spPr bwMode="auto">
          <a:xfrm>
            <a:off x="6172200" y="4114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…</a:t>
            </a:r>
            <a:endParaRPr lang="en-US" baseline="-25000"/>
          </a:p>
        </p:txBody>
      </p:sp>
      <p:sp>
        <p:nvSpPr>
          <p:cNvPr id="15404" name="Rectangle 52"/>
          <p:cNvSpPr>
            <a:spLocks noChangeArrowheads="1"/>
          </p:cNvSpPr>
          <p:nvPr/>
        </p:nvSpPr>
        <p:spPr bwMode="auto">
          <a:xfrm>
            <a:off x="6172200" y="4495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i="1" baseline="-25000"/>
              <a:t>n</a:t>
            </a:r>
          </a:p>
        </p:txBody>
      </p:sp>
      <p:sp>
        <p:nvSpPr>
          <p:cNvPr id="15405" name="Rectangle 53"/>
          <p:cNvSpPr>
            <a:spLocks noChangeArrowheads="1"/>
          </p:cNvSpPr>
          <p:nvPr/>
        </p:nvSpPr>
        <p:spPr bwMode="auto">
          <a:xfrm>
            <a:off x="6705600" y="2590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5406" name="Rectangle 54"/>
          <p:cNvSpPr>
            <a:spLocks noChangeArrowheads="1"/>
          </p:cNvSpPr>
          <p:nvPr/>
        </p:nvSpPr>
        <p:spPr bwMode="auto">
          <a:xfrm>
            <a:off x="6705600" y="2971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15407" name="Rectangle 55"/>
          <p:cNvSpPr>
            <a:spLocks noChangeArrowheads="1"/>
          </p:cNvSpPr>
          <p:nvPr/>
        </p:nvSpPr>
        <p:spPr bwMode="auto">
          <a:xfrm>
            <a:off x="6705600" y="3352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15408" name="Rectangle 56"/>
          <p:cNvSpPr>
            <a:spLocks noChangeArrowheads="1"/>
          </p:cNvSpPr>
          <p:nvPr/>
        </p:nvSpPr>
        <p:spPr bwMode="auto">
          <a:xfrm>
            <a:off x="6705600" y="3733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4</a:t>
            </a:r>
          </a:p>
        </p:txBody>
      </p:sp>
      <p:sp>
        <p:nvSpPr>
          <p:cNvPr id="15409" name="Rectangle 57"/>
          <p:cNvSpPr>
            <a:spLocks noChangeArrowheads="1"/>
          </p:cNvSpPr>
          <p:nvPr/>
        </p:nvSpPr>
        <p:spPr bwMode="auto">
          <a:xfrm>
            <a:off x="6705600" y="4114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…</a:t>
            </a:r>
            <a:endParaRPr lang="en-US" baseline="-25000"/>
          </a:p>
        </p:txBody>
      </p:sp>
      <p:sp>
        <p:nvSpPr>
          <p:cNvPr id="15410" name="Rectangle 58"/>
          <p:cNvSpPr>
            <a:spLocks noChangeArrowheads="1"/>
          </p:cNvSpPr>
          <p:nvPr/>
        </p:nvSpPr>
        <p:spPr bwMode="auto">
          <a:xfrm>
            <a:off x="6705600" y="4495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i="1" baseline="-25000"/>
              <a:t>n</a:t>
            </a:r>
          </a:p>
        </p:txBody>
      </p:sp>
      <p:sp>
        <p:nvSpPr>
          <p:cNvPr id="15411" name="Rectangle 65"/>
          <p:cNvSpPr>
            <a:spLocks noChangeArrowheads="1"/>
          </p:cNvSpPr>
          <p:nvPr/>
        </p:nvSpPr>
        <p:spPr bwMode="auto">
          <a:xfrm>
            <a:off x="4724400" y="2590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15412" name="Rectangle 66"/>
          <p:cNvSpPr>
            <a:spLocks noChangeArrowheads="1"/>
          </p:cNvSpPr>
          <p:nvPr/>
        </p:nvSpPr>
        <p:spPr bwMode="auto">
          <a:xfrm>
            <a:off x="4724400" y="2971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15413" name="Rectangle 67"/>
          <p:cNvSpPr>
            <a:spLocks noChangeArrowheads="1"/>
          </p:cNvSpPr>
          <p:nvPr/>
        </p:nvSpPr>
        <p:spPr bwMode="auto">
          <a:xfrm>
            <a:off x="4724400" y="3352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3</a:t>
            </a:r>
          </a:p>
        </p:txBody>
      </p:sp>
      <p:sp>
        <p:nvSpPr>
          <p:cNvPr id="15414" name="Rectangle 68"/>
          <p:cNvSpPr>
            <a:spLocks noChangeArrowheads="1"/>
          </p:cNvSpPr>
          <p:nvPr/>
        </p:nvSpPr>
        <p:spPr bwMode="auto">
          <a:xfrm>
            <a:off x="4724400" y="3733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4</a:t>
            </a:r>
          </a:p>
        </p:txBody>
      </p:sp>
      <p:sp>
        <p:nvSpPr>
          <p:cNvPr id="15415" name="Rectangle 69"/>
          <p:cNvSpPr>
            <a:spLocks noChangeArrowheads="1"/>
          </p:cNvSpPr>
          <p:nvPr/>
        </p:nvSpPr>
        <p:spPr bwMode="auto">
          <a:xfrm>
            <a:off x="4724400" y="4114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…</a:t>
            </a:r>
            <a:endParaRPr lang="en-US" baseline="-25000"/>
          </a:p>
        </p:txBody>
      </p:sp>
      <p:sp>
        <p:nvSpPr>
          <p:cNvPr id="15416" name="Rectangle 70"/>
          <p:cNvSpPr>
            <a:spLocks noChangeArrowheads="1"/>
          </p:cNvSpPr>
          <p:nvPr/>
        </p:nvSpPr>
        <p:spPr bwMode="auto">
          <a:xfrm>
            <a:off x="4724400" y="4495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i="1" baseline="-25000"/>
              <a:t>n</a:t>
            </a:r>
          </a:p>
        </p:txBody>
      </p:sp>
      <p:sp>
        <p:nvSpPr>
          <p:cNvPr id="15417" name="Rectangle 77"/>
          <p:cNvSpPr>
            <a:spLocks noChangeArrowheads="1"/>
          </p:cNvSpPr>
          <p:nvPr/>
        </p:nvSpPr>
        <p:spPr bwMode="auto">
          <a:xfrm>
            <a:off x="4724400" y="2209800"/>
            <a:ext cx="457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r>
              <a:rPr lang="en-US" baseline="-25000"/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Flynn’s Classical Taxonomy: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MISD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Different instructions operated on a single data element.</a:t>
            </a:r>
          </a:p>
          <a:p>
            <a:pPr eaLnBrk="1" hangingPunct="1">
              <a:defRPr/>
            </a:pPr>
            <a:r>
              <a:rPr lang="en-US" smtClean="0"/>
              <a:t>Very few practical uses for this type of classification.</a:t>
            </a:r>
          </a:p>
          <a:p>
            <a:pPr eaLnBrk="1" hangingPunct="1">
              <a:defRPr/>
            </a:pPr>
            <a:r>
              <a:rPr lang="en-US" smtClean="0"/>
              <a:t>Example: Multiple cryptography algorithms attempting to crack a single coded message.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FF0000"/>
                </a:solidFill>
              </a:rPr>
              <a:t>Flynn’s Classical Taxonomy: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MIMD</a:t>
            </a:r>
          </a:p>
        </p:txBody>
      </p:sp>
      <p:pic>
        <p:nvPicPr>
          <p:cNvPr id="11268" name="Picture 4" descr="MIM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981200"/>
            <a:ext cx="4038600" cy="3581400"/>
          </a:xfrm>
          <a:noFill/>
        </p:spPr>
      </p:pic>
      <p:sp>
        <p:nvSpPr>
          <p:cNvPr id="11267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Can execute different instructions on different data elements.</a:t>
            </a:r>
          </a:p>
          <a:p>
            <a:pPr eaLnBrk="1" hangingPunct="1">
              <a:defRPr/>
            </a:pPr>
            <a:r>
              <a:rPr lang="en-US" sz="2800" smtClean="0"/>
              <a:t>Most common type of parallel computer.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</a:rPr>
              <a:t>MIMD</a:t>
            </a:r>
          </a:p>
        </p:txBody>
      </p:sp>
      <p:cxnSp>
        <p:nvCxnSpPr>
          <p:cNvPr id="16387" name="Straight Arrow Connector 17"/>
          <p:cNvCxnSpPr>
            <a:cxnSpLocks noChangeShapeType="1"/>
          </p:cNvCxnSpPr>
          <p:nvPr/>
        </p:nvCxnSpPr>
        <p:spPr bwMode="auto">
          <a:xfrm flipV="1">
            <a:off x="5715000" y="20193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88" name="Straight Arrow Connector 18"/>
          <p:cNvCxnSpPr>
            <a:cxnSpLocks noChangeShapeType="1"/>
            <a:endCxn id="16389" idx="1"/>
          </p:cNvCxnSpPr>
          <p:nvPr/>
        </p:nvCxnSpPr>
        <p:spPr bwMode="auto">
          <a:xfrm flipV="1">
            <a:off x="2971800" y="20193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89" name="Rounded Rectangle 19"/>
          <p:cNvSpPr>
            <a:spLocks noChangeArrowheads="1"/>
          </p:cNvSpPr>
          <p:nvPr/>
        </p:nvSpPr>
        <p:spPr bwMode="auto">
          <a:xfrm>
            <a:off x="4800600" y="1524000"/>
            <a:ext cx="914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1400" b="0"/>
          </a:p>
        </p:txBody>
      </p:sp>
      <p:sp>
        <p:nvSpPr>
          <p:cNvPr id="16390" name="Rectangle 20"/>
          <p:cNvSpPr>
            <a:spLocks noChangeArrowheads="1"/>
          </p:cNvSpPr>
          <p:nvPr/>
        </p:nvSpPr>
        <p:spPr bwMode="auto">
          <a:xfrm>
            <a:off x="3352800" y="1828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391" name="Rectangle 21"/>
          <p:cNvSpPr>
            <a:spLocks noChangeArrowheads="1"/>
          </p:cNvSpPr>
          <p:nvPr/>
        </p:nvSpPr>
        <p:spPr bwMode="auto">
          <a:xfrm>
            <a:off x="3810000" y="1828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392" name="Rectangle 22"/>
          <p:cNvSpPr>
            <a:spLocks noChangeArrowheads="1"/>
          </p:cNvSpPr>
          <p:nvPr/>
        </p:nvSpPr>
        <p:spPr bwMode="auto">
          <a:xfrm>
            <a:off x="4267200" y="1828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393" name="Rectangle 23"/>
          <p:cNvSpPr>
            <a:spLocks noChangeArrowheads="1"/>
          </p:cNvSpPr>
          <p:nvPr/>
        </p:nvSpPr>
        <p:spPr bwMode="auto">
          <a:xfrm>
            <a:off x="51054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394" name="Rectangle 24"/>
          <p:cNvSpPr>
            <a:spLocks noChangeArrowheads="1"/>
          </p:cNvSpPr>
          <p:nvPr/>
        </p:nvSpPr>
        <p:spPr bwMode="auto">
          <a:xfrm>
            <a:off x="59436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395" name="Rectangle 25"/>
          <p:cNvSpPr>
            <a:spLocks noChangeArrowheads="1"/>
          </p:cNvSpPr>
          <p:nvPr/>
        </p:nvSpPr>
        <p:spPr bwMode="auto">
          <a:xfrm>
            <a:off x="64008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396" name="Rectangle 26"/>
          <p:cNvSpPr>
            <a:spLocks noChangeArrowheads="1"/>
          </p:cNvSpPr>
          <p:nvPr/>
        </p:nvSpPr>
        <p:spPr bwMode="auto">
          <a:xfrm>
            <a:off x="68580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397" name="TextBox 27"/>
          <p:cNvSpPr txBox="1">
            <a:spLocks noChangeArrowheads="1"/>
          </p:cNvSpPr>
          <p:nvPr/>
        </p:nvSpPr>
        <p:spPr bwMode="auto">
          <a:xfrm>
            <a:off x="4681538" y="1143000"/>
            <a:ext cx="1185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Processor</a:t>
            </a:r>
          </a:p>
        </p:txBody>
      </p:sp>
      <p:cxnSp>
        <p:nvCxnSpPr>
          <p:cNvPr id="16398" name="Straight Arrow Connector 28"/>
          <p:cNvCxnSpPr>
            <a:cxnSpLocks noChangeShapeType="1"/>
          </p:cNvCxnSpPr>
          <p:nvPr/>
        </p:nvCxnSpPr>
        <p:spPr bwMode="auto">
          <a:xfrm rot="5400000" flipH="1" flipV="1">
            <a:off x="5009357" y="2761456"/>
            <a:ext cx="495300" cy="158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99" name="TextBox 29"/>
          <p:cNvSpPr txBox="1">
            <a:spLocks noChangeArrowheads="1"/>
          </p:cNvSpPr>
          <p:nvPr/>
        </p:nvSpPr>
        <p:spPr bwMode="auto">
          <a:xfrm>
            <a:off x="4632325" y="3014663"/>
            <a:ext cx="1235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Instructions</a:t>
            </a:r>
          </a:p>
        </p:txBody>
      </p:sp>
      <p:cxnSp>
        <p:nvCxnSpPr>
          <p:cNvPr id="16400" name="Straight Arrow Connector 33"/>
          <p:cNvCxnSpPr>
            <a:cxnSpLocks noChangeShapeType="1"/>
          </p:cNvCxnSpPr>
          <p:nvPr/>
        </p:nvCxnSpPr>
        <p:spPr bwMode="auto">
          <a:xfrm flipV="1">
            <a:off x="5715000" y="43815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1" name="Straight Arrow Connector 34"/>
          <p:cNvCxnSpPr>
            <a:cxnSpLocks noChangeShapeType="1"/>
            <a:endCxn id="16402" idx="1"/>
          </p:cNvCxnSpPr>
          <p:nvPr/>
        </p:nvCxnSpPr>
        <p:spPr bwMode="auto">
          <a:xfrm flipV="1">
            <a:off x="2971800" y="43815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02" name="Rounded Rectangle 35"/>
          <p:cNvSpPr>
            <a:spLocks noChangeArrowheads="1"/>
          </p:cNvSpPr>
          <p:nvPr/>
        </p:nvSpPr>
        <p:spPr bwMode="auto">
          <a:xfrm>
            <a:off x="4800600" y="3886200"/>
            <a:ext cx="914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1400" b="0"/>
          </a:p>
        </p:txBody>
      </p:sp>
      <p:sp>
        <p:nvSpPr>
          <p:cNvPr id="16403" name="Rectangle 36"/>
          <p:cNvSpPr>
            <a:spLocks noChangeArrowheads="1"/>
          </p:cNvSpPr>
          <p:nvPr/>
        </p:nvSpPr>
        <p:spPr bwMode="auto">
          <a:xfrm>
            <a:off x="3352800" y="41910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404" name="Rectangle 37"/>
          <p:cNvSpPr>
            <a:spLocks noChangeArrowheads="1"/>
          </p:cNvSpPr>
          <p:nvPr/>
        </p:nvSpPr>
        <p:spPr bwMode="auto">
          <a:xfrm>
            <a:off x="3810000" y="41910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405" name="Rectangle 38"/>
          <p:cNvSpPr>
            <a:spLocks noChangeArrowheads="1"/>
          </p:cNvSpPr>
          <p:nvPr/>
        </p:nvSpPr>
        <p:spPr bwMode="auto">
          <a:xfrm>
            <a:off x="4267200" y="41910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406" name="Rectangle 39"/>
          <p:cNvSpPr>
            <a:spLocks noChangeArrowheads="1"/>
          </p:cNvSpPr>
          <p:nvPr/>
        </p:nvSpPr>
        <p:spPr bwMode="auto">
          <a:xfrm>
            <a:off x="51054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407" name="Rectangle 40"/>
          <p:cNvSpPr>
            <a:spLocks noChangeArrowheads="1"/>
          </p:cNvSpPr>
          <p:nvPr/>
        </p:nvSpPr>
        <p:spPr bwMode="auto">
          <a:xfrm>
            <a:off x="59436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408" name="Rectangle 41"/>
          <p:cNvSpPr>
            <a:spLocks noChangeArrowheads="1"/>
          </p:cNvSpPr>
          <p:nvPr/>
        </p:nvSpPr>
        <p:spPr bwMode="auto">
          <a:xfrm>
            <a:off x="64008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409" name="Rectangle 42"/>
          <p:cNvSpPr>
            <a:spLocks noChangeArrowheads="1"/>
          </p:cNvSpPr>
          <p:nvPr/>
        </p:nvSpPr>
        <p:spPr bwMode="auto">
          <a:xfrm>
            <a:off x="68580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6410" name="TextBox 43"/>
          <p:cNvSpPr txBox="1">
            <a:spLocks noChangeArrowheads="1"/>
          </p:cNvSpPr>
          <p:nvPr/>
        </p:nvSpPr>
        <p:spPr bwMode="auto">
          <a:xfrm>
            <a:off x="4681538" y="3505200"/>
            <a:ext cx="1185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Processor</a:t>
            </a:r>
          </a:p>
        </p:txBody>
      </p:sp>
      <p:cxnSp>
        <p:nvCxnSpPr>
          <p:cNvPr id="16411" name="Straight Arrow Connector 44"/>
          <p:cNvCxnSpPr>
            <a:cxnSpLocks noChangeShapeType="1"/>
          </p:cNvCxnSpPr>
          <p:nvPr/>
        </p:nvCxnSpPr>
        <p:spPr bwMode="auto">
          <a:xfrm rot="5400000" flipH="1" flipV="1">
            <a:off x="5010151" y="5122862"/>
            <a:ext cx="495300" cy="31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12" name="TextBox 45"/>
          <p:cNvSpPr txBox="1">
            <a:spLocks noChangeArrowheads="1"/>
          </p:cNvSpPr>
          <p:nvPr/>
        </p:nvSpPr>
        <p:spPr bwMode="auto">
          <a:xfrm>
            <a:off x="4632325" y="5376863"/>
            <a:ext cx="1235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Instructions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b="1" dirty="0" smtClean="0">
                <a:solidFill>
                  <a:srgbClr val="FF0000"/>
                </a:solidFill>
              </a:rPr>
              <a:t>Parallel vs. Distributed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447800" y="3046413"/>
            <a:ext cx="1219200" cy="10668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dirty="0"/>
              <a:t>Shared</a:t>
            </a:r>
          </a:p>
          <a:p>
            <a:pPr algn="ctr">
              <a:defRPr/>
            </a:pPr>
            <a:r>
              <a:rPr lang="en-US" dirty="0"/>
              <a:t>Memory</a:t>
            </a:r>
          </a:p>
        </p:txBody>
      </p:sp>
      <p:cxnSp>
        <p:nvCxnSpPr>
          <p:cNvPr id="4102" name="Straight Arrow Connector 8"/>
          <p:cNvCxnSpPr>
            <a:cxnSpLocks noChangeShapeType="1"/>
          </p:cNvCxnSpPr>
          <p:nvPr/>
        </p:nvCxnSpPr>
        <p:spPr bwMode="auto">
          <a:xfrm>
            <a:off x="2057400" y="2511425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03" name="Straight Arrow Connector 9"/>
          <p:cNvCxnSpPr>
            <a:cxnSpLocks noChangeShapeType="1"/>
            <a:endCxn id="7" idx="0"/>
          </p:cNvCxnSpPr>
          <p:nvPr/>
        </p:nvCxnSpPr>
        <p:spPr bwMode="auto">
          <a:xfrm rot="16200000" flipH="1">
            <a:off x="1789907" y="2778919"/>
            <a:ext cx="5334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04" name="Straight Arrow Connector 12"/>
          <p:cNvCxnSpPr>
            <a:cxnSpLocks noChangeShapeType="1"/>
          </p:cNvCxnSpPr>
          <p:nvPr/>
        </p:nvCxnSpPr>
        <p:spPr bwMode="auto">
          <a:xfrm rot="5400000">
            <a:off x="1790701" y="4378325"/>
            <a:ext cx="5334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105" name="Straight Arrow Connector 13"/>
          <p:cNvCxnSpPr>
            <a:cxnSpLocks noChangeShapeType="1"/>
          </p:cNvCxnSpPr>
          <p:nvPr/>
        </p:nvCxnSpPr>
        <p:spPr bwMode="auto">
          <a:xfrm>
            <a:off x="2057400" y="4646613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06" name="Straight Arrow Connector 14"/>
          <p:cNvCxnSpPr>
            <a:cxnSpLocks noChangeShapeType="1"/>
          </p:cNvCxnSpPr>
          <p:nvPr/>
        </p:nvCxnSpPr>
        <p:spPr bwMode="auto">
          <a:xfrm rot="5400000">
            <a:off x="6133307" y="3313906"/>
            <a:ext cx="4343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4107" name="Straight Arrow Connector 17"/>
          <p:cNvCxnSpPr>
            <a:cxnSpLocks noChangeShapeType="1"/>
          </p:cNvCxnSpPr>
          <p:nvPr/>
        </p:nvCxnSpPr>
        <p:spPr bwMode="auto">
          <a:xfrm>
            <a:off x="7620000" y="2511425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4108" name="Straight Arrow Connector 18"/>
          <p:cNvCxnSpPr>
            <a:cxnSpLocks noChangeShapeType="1"/>
          </p:cNvCxnSpPr>
          <p:nvPr/>
        </p:nvCxnSpPr>
        <p:spPr bwMode="auto">
          <a:xfrm>
            <a:off x="7620000" y="4646613"/>
            <a:ext cx="685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7419" name="Rectangle 19"/>
          <p:cNvSpPr>
            <a:spLocks noChangeArrowheads="1"/>
          </p:cNvSpPr>
          <p:nvPr/>
        </p:nvSpPr>
        <p:spPr bwMode="auto">
          <a:xfrm>
            <a:off x="2895600" y="1066800"/>
            <a:ext cx="4648200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1" name="TextBox 21"/>
          <p:cNvSpPr txBox="1">
            <a:spLocks noChangeArrowheads="1"/>
          </p:cNvSpPr>
          <p:nvPr/>
        </p:nvSpPr>
        <p:spPr bwMode="auto">
          <a:xfrm>
            <a:off x="1447800" y="5816600"/>
            <a:ext cx="3657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Parallel: </a:t>
            </a:r>
            <a:r>
              <a:rPr lang="en-US" b="0"/>
              <a:t>Multiple CPUs within a shared memory machine</a:t>
            </a:r>
          </a:p>
        </p:txBody>
      </p:sp>
      <p:sp>
        <p:nvSpPr>
          <p:cNvPr id="4112" name="TextBox 22"/>
          <p:cNvSpPr txBox="1">
            <a:spLocks noChangeArrowheads="1"/>
          </p:cNvSpPr>
          <p:nvPr/>
        </p:nvSpPr>
        <p:spPr bwMode="auto">
          <a:xfrm>
            <a:off x="5181600" y="5816600"/>
            <a:ext cx="3886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Distributed: </a:t>
            </a:r>
            <a:r>
              <a:rPr lang="en-US" b="0"/>
              <a:t>Multiple machines with own memory connected over a network</a:t>
            </a:r>
          </a:p>
        </p:txBody>
      </p:sp>
      <p:sp>
        <p:nvSpPr>
          <p:cNvPr id="4113" name="TextBox 23"/>
          <p:cNvSpPr txBox="1">
            <a:spLocks noChangeArrowheads="1"/>
          </p:cNvSpPr>
          <p:nvPr/>
        </p:nvSpPr>
        <p:spPr bwMode="auto">
          <a:xfrm rot="-5400000">
            <a:off x="7308850" y="3270251"/>
            <a:ext cx="15319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Network connection</a:t>
            </a:r>
            <a:br>
              <a:rPr lang="en-US" sz="1200" b="0"/>
            </a:br>
            <a:r>
              <a:rPr lang="en-US" sz="1200" b="0"/>
              <a:t>for data transfer</a:t>
            </a:r>
          </a:p>
        </p:txBody>
      </p:sp>
      <p:cxnSp>
        <p:nvCxnSpPr>
          <p:cNvPr id="17423" name="Straight Arrow Connector 17"/>
          <p:cNvCxnSpPr>
            <a:cxnSpLocks noChangeShapeType="1"/>
          </p:cNvCxnSpPr>
          <p:nvPr/>
        </p:nvCxnSpPr>
        <p:spPr bwMode="auto">
          <a:xfrm flipV="1">
            <a:off x="5715000" y="20193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24" name="Straight Arrow Connector 18"/>
          <p:cNvCxnSpPr>
            <a:cxnSpLocks noChangeShapeType="1"/>
            <a:endCxn id="17425" idx="1"/>
          </p:cNvCxnSpPr>
          <p:nvPr/>
        </p:nvCxnSpPr>
        <p:spPr bwMode="auto">
          <a:xfrm flipV="1">
            <a:off x="2971800" y="20193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25" name="Rounded Rectangle 19"/>
          <p:cNvSpPr>
            <a:spLocks noChangeArrowheads="1"/>
          </p:cNvSpPr>
          <p:nvPr/>
        </p:nvSpPr>
        <p:spPr bwMode="auto">
          <a:xfrm>
            <a:off x="4800600" y="1524000"/>
            <a:ext cx="914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1400" b="0"/>
          </a:p>
        </p:txBody>
      </p:sp>
      <p:sp>
        <p:nvSpPr>
          <p:cNvPr id="17426" name="Rectangle 20"/>
          <p:cNvSpPr>
            <a:spLocks noChangeArrowheads="1"/>
          </p:cNvSpPr>
          <p:nvPr/>
        </p:nvSpPr>
        <p:spPr bwMode="auto">
          <a:xfrm>
            <a:off x="3352800" y="1828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27" name="Rectangle 21"/>
          <p:cNvSpPr>
            <a:spLocks noChangeArrowheads="1"/>
          </p:cNvSpPr>
          <p:nvPr/>
        </p:nvSpPr>
        <p:spPr bwMode="auto">
          <a:xfrm>
            <a:off x="3810000" y="1828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28" name="Rectangle 22"/>
          <p:cNvSpPr>
            <a:spLocks noChangeArrowheads="1"/>
          </p:cNvSpPr>
          <p:nvPr/>
        </p:nvSpPr>
        <p:spPr bwMode="auto">
          <a:xfrm>
            <a:off x="4267200" y="18288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29" name="Rectangle 23"/>
          <p:cNvSpPr>
            <a:spLocks noChangeArrowheads="1"/>
          </p:cNvSpPr>
          <p:nvPr/>
        </p:nvSpPr>
        <p:spPr bwMode="auto">
          <a:xfrm>
            <a:off x="51054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30" name="Rectangle 24"/>
          <p:cNvSpPr>
            <a:spLocks noChangeArrowheads="1"/>
          </p:cNvSpPr>
          <p:nvPr/>
        </p:nvSpPr>
        <p:spPr bwMode="auto">
          <a:xfrm>
            <a:off x="59436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31" name="Rectangle 25"/>
          <p:cNvSpPr>
            <a:spLocks noChangeArrowheads="1"/>
          </p:cNvSpPr>
          <p:nvPr/>
        </p:nvSpPr>
        <p:spPr bwMode="auto">
          <a:xfrm>
            <a:off x="64008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32" name="Rectangle 26"/>
          <p:cNvSpPr>
            <a:spLocks noChangeArrowheads="1"/>
          </p:cNvSpPr>
          <p:nvPr/>
        </p:nvSpPr>
        <p:spPr bwMode="auto">
          <a:xfrm>
            <a:off x="6858000" y="18288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33" name="TextBox 27"/>
          <p:cNvSpPr txBox="1">
            <a:spLocks noChangeArrowheads="1"/>
          </p:cNvSpPr>
          <p:nvPr/>
        </p:nvSpPr>
        <p:spPr bwMode="auto">
          <a:xfrm>
            <a:off x="4681538" y="1143000"/>
            <a:ext cx="1185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Processor</a:t>
            </a:r>
          </a:p>
        </p:txBody>
      </p:sp>
      <p:cxnSp>
        <p:nvCxnSpPr>
          <p:cNvPr id="17434" name="Straight Arrow Connector 28"/>
          <p:cNvCxnSpPr>
            <a:cxnSpLocks noChangeShapeType="1"/>
          </p:cNvCxnSpPr>
          <p:nvPr/>
        </p:nvCxnSpPr>
        <p:spPr bwMode="auto">
          <a:xfrm rot="5400000" flipH="1" flipV="1">
            <a:off x="5009357" y="2761456"/>
            <a:ext cx="495300" cy="1587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5" name="TextBox 29"/>
          <p:cNvSpPr txBox="1">
            <a:spLocks noChangeArrowheads="1"/>
          </p:cNvSpPr>
          <p:nvPr/>
        </p:nvSpPr>
        <p:spPr bwMode="auto">
          <a:xfrm>
            <a:off x="4632325" y="3014663"/>
            <a:ext cx="1235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Instructions</a:t>
            </a:r>
          </a:p>
        </p:txBody>
      </p:sp>
      <p:sp>
        <p:nvSpPr>
          <p:cNvPr id="17436" name="Rectangle 19"/>
          <p:cNvSpPr>
            <a:spLocks noChangeArrowheads="1"/>
          </p:cNvSpPr>
          <p:nvPr/>
        </p:nvSpPr>
        <p:spPr bwMode="auto">
          <a:xfrm>
            <a:off x="2895600" y="3429000"/>
            <a:ext cx="4648200" cy="2286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7437" name="Straight Arrow Connector 33"/>
          <p:cNvCxnSpPr>
            <a:cxnSpLocks noChangeShapeType="1"/>
          </p:cNvCxnSpPr>
          <p:nvPr/>
        </p:nvCxnSpPr>
        <p:spPr bwMode="auto">
          <a:xfrm flipV="1">
            <a:off x="5715000" y="43815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438" name="Straight Arrow Connector 34"/>
          <p:cNvCxnSpPr>
            <a:cxnSpLocks noChangeShapeType="1"/>
            <a:endCxn id="17439" idx="1"/>
          </p:cNvCxnSpPr>
          <p:nvPr/>
        </p:nvCxnSpPr>
        <p:spPr bwMode="auto">
          <a:xfrm flipV="1">
            <a:off x="2971800" y="4381500"/>
            <a:ext cx="1828800" cy="38100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39" name="Rounded Rectangle 35"/>
          <p:cNvSpPr>
            <a:spLocks noChangeArrowheads="1"/>
          </p:cNvSpPr>
          <p:nvPr/>
        </p:nvSpPr>
        <p:spPr bwMode="auto">
          <a:xfrm>
            <a:off x="4800600" y="3886200"/>
            <a:ext cx="9144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US" sz="1400" b="0"/>
          </a:p>
        </p:txBody>
      </p:sp>
      <p:sp>
        <p:nvSpPr>
          <p:cNvPr id="17440" name="Rectangle 36"/>
          <p:cNvSpPr>
            <a:spLocks noChangeArrowheads="1"/>
          </p:cNvSpPr>
          <p:nvPr/>
        </p:nvSpPr>
        <p:spPr bwMode="auto">
          <a:xfrm>
            <a:off x="3352800" y="41910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41" name="Rectangle 37"/>
          <p:cNvSpPr>
            <a:spLocks noChangeArrowheads="1"/>
          </p:cNvSpPr>
          <p:nvPr/>
        </p:nvSpPr>
        <p:spPr bwMode="auto">
          <a:xfrm>
            <a:off x="3810000" y="41910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42" name="Rectangle 38"/>
          <p:cNvSpPr>
            <a:spLocks noChangeArrowheads="1"/>
          </p:cNvSpPr>
          <p:nvPr/>
        </p:nvSpPr>
        <p:spPr bwMode="auto">
          <a:xfrm>
            <a:off x="4267200" y="4191000"/>
            <a:ext cx="304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43" name="Rectangle 39"/>
          <p:cNvSpPr>
            <a:spLocks noChangeArrowheads="1"/>
          </p:cNvSpPr>
          <p:nvPr/>
        </p:nvSpPr>
        <p:spPr bwMode="auto">
          <a:xfrm>
            <a:off x="51054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44" name="Rectangle 40"/>
          <p:cNvSpPr>
            <a:spLocks noChangeArrowheads="1"/>
          </p:cNvSpPr>
          <p:nvPr/>
        </p:nvSpPr>
        <p:spPr bwMode="auto">
          <a:xfrm>
            <a:off x="59436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45" name="Rectangle 41"/>
          <p:cNvSpPr>
            <a:spLocks noChangeArrowheads="1"/>
          </p:cNvSpPr>
          <p:nvPr/>
        </p:nvSpPr>
        <p:spPr bwMode="auto">
          <a:xfrm>
            <a:off x="64008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46" name="Rectangle 42"/>
          <p:cNvSpPr>
            <a:spLocks noChangeArrowheads="1"/>
          </p:cNvSpPr>
          <p:nvPr/>
        </p:nvSpPr>
        <p:spPr bwMode="auto">
          <a:xfrm>
            <a:off x="6858000" y="4191000"/>
            <a:ext cx="3048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D</a:t>
            </a:r>
            <a:endParaRPr lang="en-US" baseline="-25000"/>
          </a:p>
        </p:txBody>
      </p:sp>
      <p:sp>
        <p:nvSpPr>
          <p:cNvPr id="17447" name="TextBox 43"/>
          <p:cNvSpPr txBox="1">
            <a:spLocks noChangeArrowheads="1"/>
          </p:cNvSpPr>
          <p:nvPr/>
        </p:nvSpPr>
        <p:spPr bwMode="auto">
          <a:xfrm>
            <a:off x="4681538" y="3505200"/>
            <a:ext cx="1185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Processor</a:t>
            </a:r>
          </a:p>
        </p:txBody>
      </p:sp>
      <p:cxnSp>
        <p:nvCxnSpPr>
          <p:cNvPr id="17448" name="Straight Arrow Connector 44"/>
          <p:cNvCxnSpPr>
            <a:cxnSpLocks noChangeShapeType="1"/>
          </p:cNvCxnSpPr>
          <p:nvPr/>
        </p:nvCxnSpPr>
        <p:spPr bwMode="auto">
          <a:xfrm rot="5400000" flipH="1" flipV="1">
            <a:off x="5010151" y="5122862"/>
            <a:ext cx="495300" cy="3175"/>
          </a:xfrm>
          <a:prstGeom prst="straightConnector1">
            <a:avLst/>
          </a:prstGeom>
          <a:noFill/>
          <a:ln w="158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49" name="TextBox 45"/>
          <p:cNvSpPr txBox="1">
            <a:spLocks noChangeArrowheads="1"/>
          </p:cNvSpPr>
          <p:nvPr/>
        </p:nvSpPr>
        <p:spPr bwMode="auto">
          <a:xfrm>
            <a:off x="4632325" y="5376863"/>
            <a:ext cx="1235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Instructions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111" grpId="0"/>
      <p:bldP spid="4112" grpId="0"/>
      <p:bldP spid="41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Outline of Presentation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Why Parallel and Distributed Computing in Cloud Computing 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90600" y="2057400"/>
            <a:ext cx="3574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fr-FR" sz="2000" b="1" dirty="0" smtClean="0">
                <a:solidFill>
                  <a:srgbClr val="FF0000"/>
                </a:solidFill>
              </a:rPr>
              <a:t>What is Parallel Computing?   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90600" y="2526268"/>
            <a:ext cx="3487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Why Use Parallel Computing?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90600" y="2895600"/>
            <a:ext cx="3187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b="1" dirty="0" smtClean="0">
                <a:solidFill>
                  <a:srgbClr val="FF0000"/>
                </a:solidFill>
              </a:rPr>
              <a:t>Flynn's Classical Taxonomy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990600" y="3276600"/>
            <a:ext cx="3898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b="1" dirty="0" smtClean="0">
                <a:solidFill>
                  <a:srgbClr val="FF0000"/>
                </a:solidFill>
              </a:rPr>
              <a:t>Parallel Computing with Pipeline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990600" y="3733800"/>
            <a:ext cx="270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b="1" dirty="0" smtClean="0">
                <a:solidFill>
                  <a:srgbClr val="FF0000"/>
                </a:solidFill>
              </a:rPr>
              <a:t>Memory architectures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990600" y="4114800"/>
            <a:ext cx="2829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Distributed Computing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990600" y="4572000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The Weaknesses and Strengths of Distributed Computing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990600" y="5029200"/>
            <a:ext cx="4243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Transparency in Distributed Systems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990600" y="5486400"/>
            <a:ext cx="19094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Atomic actions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990600" y="5867400"/>
            <a:ext cx="2735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Message delivery rules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</a:rPr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43213" y="1676400"/>
            <a:ext cx="3505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3613" y="2819400"/>
            <a:ext cx="1219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i="1"/>
              <a:t>w</a:t>
            </a:r>
            <a:r>
              <a:rPr lang="en-US" i="1" baseline="-25000"/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4290219" y="2439194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5357813" y="21336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3071813" y="21336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986213" y="2819400"/>
            <a:ext cx="1219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i="1"/>
              <a:t>w</a:t>
            </a:r>
            <a:r>
              <a:rPr lang="en-US" i="1" baseline="-25000"/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62613" y="2819400"/>
            <a:ext cx="12192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i="1"/>
              <a:t>w</a:t>
            </a:r>
            <a:r>
              <a:rPr lang="en-US" i="1" baseline="-25000"/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33613" y="4038600"/>
            <a:ext cx="1219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i="1"/>
              <a:t>r</a:t>
            </a:r>
            <a:r>
              <a:rPr lang="en-US" i="1" baseline="-25000"/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986213" y="4038600"/>
            <a:ext cx="1219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i="1"/>
              <a:t>r</a:t>
            </a:r>
            <a:r>
              <a:rPr lang="en-US" i="1" baseline="-25000"/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62613" y="4038600"/>
            <a:ext cx="1219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i="1"/>
              <a:t>r</a:t>
            </a:r>
            <a:r>
              <a:rPr lang="en-US" i="1" baseline="-25000"/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4291807" y="3656806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966619" y="3656806"/>
            <a:ext cx="609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2539207" y="3656806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843213" y="5334000"/>
            <a:ext cx="3505200" cy="381000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/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4291807" y="4876006"/>
            <a:ext cx="6096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5357813" y="45720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3071813" y="457200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2386013" y="34290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0"/>
              <a:t>“worker”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4138613" y="34290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0"/>
              <a:t>“worker”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815013" y="34290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b="0"/>
              <a:t>“worker”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934200" y="1752600"/>
            <a:ext cx="1431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81813" y="5176838"/>
            <a:ext cx="1500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7200107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7200900" y="4760913"/>
            <a:ext cx="839787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More Terminology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1"/>
            <a:ext cx="82296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000" b="1" dirty="0" smtClean="0"/>
              <a:t>Observed Speedup </a:t>
            </a:r>
            <a:endParaRPr lang="en-GB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One of the simplest and most widely used indicators for a parallel program's performance. </a:t>
            </a:r>
          </a:p>
          <a:p>
            <a:pPr lvl="1" eaLnBrk="1" hangingPunct="1">
              <a:lnSpc>
                <a:spcPct val="90000"/>
              </a:lnSpc>
            </a:pPr>
            <a:endParaRPr lang="en-GB" sz="1800" dirty="0"/>
          </a:p>
          <a:p>
            <a:pPr lvl="1" eaLnBrk="1" hangingPunct="1">
              <a:lnSpc>
                <a:spcPct val="90000"/>
              </a:lnSpc>
              <a:buNone/>
            </a:pPr>
            <a:endParaRPr lang="en-GB" sz="1800" dirty="0" smtClean="0"/>
          </a:p>
          <a:p>
            <a:pPr lvl="1" eaLnBrk="1" hangingPunct="1">
              <a:lnSpc>
                <a:spcPct val="90000"/>
              </a:lnSpc>
            </a:pPr>
            <a:endParaRPr lang="en-GB" sz="1800" dirty="0"/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685800" y="2819400"/>
            <a:ext cx="7704936" cy="1062494"/>
            <a:chOff x="609600" y="1828799"/>
            <a:chExt cx="7704936" cy="1063049"/>
          </a:xfrm>
        </p:grpSpPr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609600" y="2084518"/>
              <a:ext cx="8996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 i="1" dirty="0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S</a:t>
              </a:r>
              <a:r>
                <a:rPr lang="en-US" altLang="en-US" sz="2000" b="1" dirty="0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(</a:t>
              </a:r>
              <a:r>
                <a:rPr lang="en-US" altLang="en-US" sz="2000" b="1" i="1" dirty="0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en-US" sz="2000" b="1" dirty="0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) = </a:t>
              </a: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1371600" y="1947446"/>
              <a:ext cx="56771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 dirty="0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Execution time using one processor (best sequential algorithm)</a:t>
              </a: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676400" y="2286000"/>
              <a:ext cx="51011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 dirty="0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Execution time using a multiprocessor with </a:t>
              </a:r>
              <a:r>
                <a:rPr lang="en-US" altLang="en-US" sz="1600" b="1" i="1" dirty="0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en-US" sz="1600" b="1" dirty="0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 processors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7696200" y="1828799"/>
              <a:ext cx="506870" cy="400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 i="1" dirty="0" smtClean="0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T </a:t>
              </a:r>
              <a:r>
                <a:rPr lang="en-US" altLang="en-US" sz="2000" b="1" i="1" baseline="-25000" dirty="0" smtClean="0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s</a:t>
              </a:r>
              <a:endParaRPr lang="en-US" altLang="en-US" sz="2000" b="1" i="1" baseline="-25000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7772400" y="2286238"/>
              <a:ext cx="542136" cy="605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 i="1" dirty="0" smtClean="0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T</a:t>
              </a:r>
              <a:r>
                <a:rPr lang="en-US" altLang="en-US" sz="2000" b="1" i="1" baseline="-25000" dirty="0" smtClean="0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p  </a:t>
              </a:r>
            </a:p>
            <a:p>
              <a:pPr eaLnBrk="0" hangingPunct="0"/>
              <a:r>
                <a:rPr lang="en-US" altLang="en-US" sz="2000" b="1" i="1" baseline="-25000" dirty="0" smtClean="0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 </a:t>
              </a:r>
              <a:endParaRPr lang="en-US" altLang="en-US" sz="2000" b="1" i="1" baseline="-25000" dirty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447800" y="2286238"/>
              <a:ext cx="6019800" cy="457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7772400" y="2286239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7467600" y="2133758"/>
              <a:ext cx="333746" cy="399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 dirty="0">
                  <a:solidFill>
                    <a:srgbClr val="0070C0"/>
                  </a:solidFill>
                  <a:latin typeface="Times" charset="0"/>
                  <a:ea typeface="Times" charset="0"/>
                  <a:cs typeface="Times" charset="0"/>
                </a:rPr>
                <a:t>=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447800" y="48006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47800" y="3810000"/>
            <a:ext cx="631018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Speed up =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 smtClean="0">
                <a:solidFill>
                  <a:schemeClr val="accent1"/>
                </a:solidFill>
              </a:rPr>
              <a:t>Total Time for Parallel processing= [n+ (k-1) ] X T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Where n= Total number of Tasks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           k= small subdivisions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           T= Time taken to complete each task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048000" y="4037012"/>
            <a:ext cx="121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00400" y="3657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 X 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24200" y="411480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n + (k-1)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Example of </a:t>
            </a:r>
            <a:r>
              <a:rPr lang="fr-FR" sz="3600" b="1" dirty="0" smtClean="0">
                <a:solidFill>
                  <a:srgbClr val="FF0000"/>
                </a:solidFill>
              </a:rPr>
              <a:t>Parallel Computing with Pipeline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</a:t>
            </a:r>
            <a:r>
              <a:rPr lang="en-US" sz="1800" dirty="0" smtClean="0"/>
              <a:t>ive Exam Papers – n (Resources)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Three different subjects to evaluate in each paper – k (Processes)</a:t>
            </a:r>
          </a:p>
          <a:p>
            <a:r>
              <a:rPr lang="en-US" sz="1800" dirty="0" smtClean="0"/>
              <a:t> Time taken to check each paper T=10 minute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Execution time to complete total tasks sequentially</a:t>
            </a:r>
          </a:p>
          <a:p>
            <a:pPr>
              <a:buNone/>
            </a:pPr>
            <a:r>
              <a:rPr lang="en-US" sz="1800" dirty="0" smtClean="0"/>
              <a:t>                  = </a:t>
            </a:r>
            <a:r>
              <a:rPr lang="en-US" sz="1800" b="1" dirty="0" smtClean="0">
                <a:solidFill>
                  <a:schemeClr val="accent1"/>
                </a:solidFill>
              </a:rPr>
              <a:t>n X k X T</a:t>
            </a:r>
            <a:r>
              <a:rPr lang="en-US" sz="1800" dirty="0" smtClean="0"/>
              <a:t>= (5 X 3 X 10)=150 minute</a:t>
            </a:r>
          </a:p>
          <a:p>
            <a:r>
              <a:rPr lang="en-US" sz="1800" dirty="0" smtClean="0"/>
              <a:t> Execution time to complete total tasks parallely (using Pipeline concept)</a:t>
            </a:r>
          </a:p>
          <a:p>
            <a:pPr>
              <a:buNone/>
            </a:pPr>
            <a:r>
              <a:rPr lang="en-US" sz="1800" dirty="0" smtClean="0"/>
              <a:t>                    = </a:t>
            </a:r>
            <a:r>
              <a:rPr lang="en-US" sz="1800" b="1" dirty="0" smtClean="0">
                <a:solidFill>
                  <a:schemeClr val="accent1"/>
                </a:solidFill>
              </a:rPr>
              <a:t>[n+ (k-1) ] X T </a:t>
            </a:r>
            <a:r>
              <a:rPr lang="en-US" sz="1800" dirty="0" smtClean="0"/>
              <a:t>= [5+ (3-1)] X 10 =70 minute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3400" y="3429000"/>
            <a:ext cx="7772402" cy="2935704"/>
            <a:chOff x="609600" y="3962400"/>
            <a:chExt cx="6828091" cy="2656113"/>
          </a:xfrm>
        </p:grpSpPr>
        <p:sp>
          <p:nvSpPr>
            <p:cNvPr id="6" name="Rectangle 5"/>
            <p:cNvSpPr/>
            <p:nvPr/>
          </p:nvSpPr>
          <p:spPr>
            <a:xfrm>
              <a:off x="609600" y="3962400"/>
              <a:ext cx="1219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Ph(1)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5400" y="4343400"/>
              <a:ext cx="1904999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 Ph(2)            Ch(1)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90800" y="4724400"/>
              <a:ext cx="2035323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0254" y="5892799"/>
              <a:ext cx="1338841" cy="344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2400" y="5486399"/>
              <a:ext cx="2471159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00400" y="5105400"/>
              <a:ext cx="229597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33560" y="6237513"/>
              <a:ext cx="1004131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M(5)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>
            <a:stCxn id="7" idx="0"/>
            <a:endCxn id="7" idx="2"/>
          </p:cNvCxnSpPr>
          <p:nvPr/>
        </p:nvCxnSpPr>
        <p:spPr>
          <a:xfrm rot="16200000" flipH="1">
            <a:off x="2187721" y="4060657"/>
            <a:ext cx="42110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4286042" y="4476959"/>
            <a:ext cx="42110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3371642" y="4476959"/>
            <a:ext cx="42110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5124242" y="4857959"/>
            <a:ext cx="42110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4286042" y="4857959"/>
            <a:ext cx="42110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6114842" y="5315159"/>
            <a:ext cx="42110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5124242" y="5315159"/>
            <a:ext cx="42110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6972300" y="5753100"/>
            <a:ext cx="38100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95600" y="4267200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Ph(3)     Ch(2)      M(1)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505200" y="4724400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Ph(4)            Ch(3)    M(2)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343400" y="5105400"/>
            <a:ext cx="2752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Ph(5)            Ch(4)        M(3)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279169" y="5562600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Ch(5)       M(4)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04800" y="5029200"/>
          <a:ext cx="25146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Speed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Up= (15/7)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                =2.1 (approx)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Parallel Computer Architecture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828800"/>
            <a:ext cx="8229600" cy="4525963"/>
          </a:xfrm>
        </p:spPr>
        <p:txBody>
          <a:bodyPr/>
          <a:lstStyle/>
          <a:p>
            <a:r>
              <a:rPr lang="en-US" dirty="0"/>
              <a:t>Bit level </a:t>
            </a:r>
            <a:r>
              <a:rPr lang="en-US" dirty="0" smtClean="0"/>
              <a:t>parallelism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 Instruction-level </a:t>
            </a:r>
            <a:r>
              <a:rPr lang="en-US" dirty="0" smtClean="0"/>
              <a:t>parallelism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 Data parallelism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rgbClr val="FF0000"/>
                </a:solidFill>
              </a:rPr>
              <a:t>General Terminology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dirty="0" smtClean="0"/>
              <a:t>Task – A logically discrete section of computational work</a:t>
            </a:r>
          </a:p>
          <a:p>
            <a:pPr algn="just" eaLnBrk="1" hangingPunct="1">
              <a:defRPr/>
            </a:pPr>
            <a:r>
              <a:rPr lang="en-US" dirty="0" smtClean="0"/>
              <a:t>Parallel Task – Task that can be executed by multiple processors safely</a:t>
            </a:r>
          </a:p>
          <a:p>
            <a:pPr algn="just" eaLnBrk="1" hangingPunct="1">
              <a:defRPr/>
            </a:pPr>
            <a:r>
              <a:rPr lang="en-US" dirty="0" smtClean="0"/>
              <a:t>Communications – Data exchange between parallel tasks</a:t>
            </a:r>
          </a:p>
          <a:p>
            <a:pPr algn="just" eaLnBrk="1" hangingPunct="1">
              <a:defRPr/>
            </a:pPr>
            <a:r>
              <a:rPr lang="en-US" dirty="0" smtClean="0"/>
              <a:t>Synchronization – The coordination of parallel tasks in real time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rgbClr val="FF0000"/>
                </a:solidFill>
              </a:rPr>
              <a:t>More Terminology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 b="1" dirty="0" smtClean="0"/>
              <a:t>Granularity </a:t>
            </a:r>
            <a:endParaRPr lang="en-GB" sz="2000" dirty="0" smtClean="0"/>
          </a:p>
          <a:p>
            <a:pPr lvl="1">
              <a:lnSpc>
                <a:spcPct val="90000"/>
              </a:lnSpc>
            </a:pPr>
            <a:r>
              <a:rPr lang="en-GB" sz="1800" dirty="0" smtClean="0"/>
              <a:t>In parallel computing, granularity is a qualitative measure of the ratio of computation to communication. </a:t>
            </a:r>
            <a:endParaRPr lang="en-GB" sz="1800" b="1" i="1" dirty="0" smtClean="0"/>
          </a:p>
          <a:p>
            <a:pPr lvl="1">
              <a:lnSpc>
                <a:spcPct val="90000"/>
              </a:lnSpc>
            </a:pPr>
            <a:r>
              <a:rPr lang="en-GB" sz="1800" b="1" i="1" dirty="0" smtClean="0"/>
              <a:t>Coarse: </a:t>
            </a:r>
            <a:r>
              <a:rPr lang="en-GB" sz="1800" dirty="0" smtClean="0"/>
              <a:t>relatively large amounts of computational work are done between communication events </a:t>
            </a:r>
            <a:endParaRPr lang="en-GB" sz="1800" b="1" i="1" dirty="0" smtClean="0"/>
          </a:p>
          <a:p>
            <a:pPr lvl="1">
              <a:lnSpc>
                <a:spcPct val="90000"/>
              </a:lnSpc>
            </a:pPr>
            <a:r>
              <a:rPr lang="en-GB" sz="1800" b="1" i="1" dirty="0" smtClean="0"/>
              <a:t>Fine:</a:t>
            </a:r>
            <a:r>
              <a:rPr lang="en-GB" sz="1800" dirty="0" smtClean="0"/>
              <a:t> relatively small amounts of computational work are done between communication events </a:t>
            </a:r>
          </a:p>
          <a:p>
            <a:pPr lvl="1">
              <a:lnSpc>
                <a:spcPct val="90000"/>
              </a:lnSpc>
            </a:pPr>
            <a:endParaRPr lang="en-GB" sz="1800" b="1" dirty="0" smtClean="0"/>
          </a:p>
          <a:p>
            <a:pPr eaLnBrk="1" hangingPunct="1">
              <a:defRPr/>
            </a:pPr>
            <a:r>
              <a:rPr lang="en-US" sz="1800" b="1" dirty="0" smtClean="0"/>
              <a:t>Parallel Overhead</a:t>
            </a:r>
          </a:p>
          <a:p>
            <a:pPr lvl="1" eaLnBrk="1" hangingPunct="1">
              <a:defRPr/>
            </a:pPr>
            <a:r>
              <a:rPr lang="en-US" sz="1800" dirty="0" smtClean="0"/>
              <a:t>Synchronizations</a:t>
            </a:r>
          </a:p>
          <a:p>
            <a:pPr lvl="1" eaLnBrk="1" hangingPunct="1">
              <a:defRPr/>
            </a:pPr>
            <a:r>
              <a:rPr lang="en-US" sz="1800" dirty="0" smtClean="0"/>
              <a:t>Data Communications</a:t>
            </a:r>
          </a:p>
          <a:p>
            <a:pPr lvl="1" eaLnBrk="1" hangingPunct="1">
              <a:defRPr/>
            </a:pPr>
            <a:r>
              <a:rPr lang="en-US" sz="1800" dirty="0" smtClean="0"/>
              <a:t>Overhead imposed by compilers, libraries, tools, operating systems, etc.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3600" b="1" dirty="0" smtClean="0">
                <a:solidFill>
                  <a:srgbClr val="FF0000"/>
                </a:solidFill>
              </a:rPr>
              <a:t>Memory architectures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Shared Memory</a:t>
            </a:r>
          </a:p>
          <a:p>
            <a:pPr eaLnBrk="1" hangingPunct="1"/>
            <a:r>
              <a:rPr lang="fr-FR" dirty="0" smtClean="0"/>
              <a:t>Distributed Memory</a:t>
            </a:r>
          </a:p>
          <a:p>
            <a:pPr eaLnBrk="1" hangingPunct="1"/>
            <a:r>
              <a:rPr lang="fr-FR" dirty="0" smtClean="0"/>
              <a:t>Hybrid Distributed-Shared Memory</a:t>
            </a:r>
          </a:p>
          <a:p>
            <a:pPr eaLnBrk="1" hangingPunct="1"/>
            <a:endParaRPr lang="fr-F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200" b="1" dirty="0" smtClean="0">
                <a:solidFill>
                  <a:srgbClr val="FF0000"/>
                </a:solidFill>
              </a:rPr>
              <a:t>Shared Memory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981075"/>
            <a:ext cx="7772400" cy="5688013"/>
          </a:xfrm>
        </p:spPr>
        <p:txBody>
          <a:bodyPr/>
          <a:lstStyle/>
          <a:p>
            <a:pPr algn="just" eaLnBrk="1" hangingPunct="1"/>
            <a:r>
              <a:rPr lang="en-GB" sz="2000" dirty="0" smtClean="0"/>
              <a:t>Shared memory parallel computers vary widely, but generally have in common the ability for all processors to access all memory as global address space. </a:t>
            </a:r>
            <a:endParaRPr lang="fr-FR" sz="2000" dirty="0" smtClean="0"/>
          </a:p>
          <a:p>
            <a:pPr algn="just" eaLnBrk="1" hangingPunct="1"/>
            <a:endParaRPr lang="en-GB" sz="2000" dirty="0" smtClean="0"/>
          </a:p>
          <a:p>
            <a:pPr algn="just" eaLnBrk="1" hangingPunct="1"/>
            <a:endParaRPr lang="en-GB" sz="2000" dirty="0" smtClean="0"/>
          </a:p>
          <a:p>
            <a:pPr algn="just" eaLnBrk="1" hangingPunct="1"/>
            <a:endParaRPr lang="en-GB" sz="2000" dirty="0" smtClean="0"/>
          </a:p>
          <a:p>
            <a:pPr algn="just" eaLnBrk="1" hangingPunct="1"/>
            <a:endParaRPr lang="en-GB" sz="2000" dirty="0" smtClean="0"/>
          </a:p>
          <a:p>
            <a:pPr algn="just" eaLnBrk="1" hangingPunct="1"/>
            <a:endParaRPr lang="en-GB" sz="2000" dirty="0" smtClean="0"/>
          </a:p>
          <a:p>
            <a:pPr algn="just" eaLnBrk="1" hangingPunct="1"/>
            <a:endParaRPr lang="en-GB" sz="2000" dirty="0" smtClean="0"/>
          </a:p>
          <a:p>
            <a:pPr algn="just" eaLnBrk="1" hangingPunct="1"/>
            <a:endParaRPr lang="en-GB" sz="2000" dirty="0" smtClean="0"/>
          </a:p>
          <a:p>
            <a:pPr algn="just" eaLnBrk="1" hangingPunct="1"/>
            <a:r>
              <a:rPr lang="en-GB" sz="2000" dirty="0" smtClean="0"/>
              <a:t>Multiple processors can operate independently but share the same memory resources. </a:t>
            </a:r>
            <a:endParaRPr lang="fr-FR" sz="2000" dirty="0" smtClean="0"/>
          </a:p>
          <a:p>
            <a:pPr algn="just" eaLnBrk="1" hangingPunct="1"/>
            <a:r>
              <a:rPr lang="en-GB" sz="2000" dirty="0" smtClean="0"/>
              <a:t>Changes in a memory location effected by one processor are visible to all other processors. </a:t>
            </a:r>
            <a:endParaRPr lang="fr-FR" sz="2000" dirty="0" smtClean="0"/>
          </a:p>
          <a:p>
            <a:pPr algn="just" eaLnBrk="1" hangingPunct="1"/>
            <a:r>
              <a:rPr lang="en-GB" altLang="ja-JP" sz="2000" dirty="0" smtClean="0"/>
              <a:t>Shared memory machines can be divided into two main classes based upon memory access times: </a:t>
            </a:r>
            <a:r>
              <a:rPr lang="en-GB" altLang="ja-JP" sz="2000" b="1" i="1" dirty="0" smtClean="0"/>
              <a:t>UMA</a:t>
            </a:r>
            <a:r>
              <a:rPr lang="en-GB" altLang="ja-JP" sz="2000" dirty="0" smtClean="0"/>
              <a:t> and </a:t>
            </a:r>
            <a:r>
              <a:rPr lang="en-GB" altLang="ja-JP" sz="2000" b="1" i="1" dirty="0" smtClean="0"/>
              <a:t>NUMA</a:t>
            </a:r>
            <a:r>
              <a:rPr lang="en-GB" altLang="ja-JP" sz="2000" dirty="0" smtClean="0"/>
              <a:t>. </a:t>
            </a:r>
            <a:endParaRPr lang="fr-FR" sz="2000" dirty="0" smtClean="0"/>
          </a:p>
        </p:txBody>
      </p:sp>
      <p:pic>
        <p:nvPicPr>
          <p:cNvPr id="35844" name="Picture 4" descr="Shared memory architecture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5875" y="1944688"/>
            <a:ext cx="3651250" cy="251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3600" b="1" dirty="0" smtClean="0">
                <a:solidFill>
                  <a:srgbClr val="FF0000"/>
                </a:solidFill>
              </a:rPr>
              <a:t>Shared Memory: Pros and Cons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fr-FR" sz="2000" b="1" dirty="0" smtClean="0"/>
              <a:t>Advantages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GB" sz="1800" dirty="0" smtClean="0"/>
              <a:t>Global address space provides a user-friendly programming perspective to memory </a:t>
            </a:r>
            <a:endParaRPr lang="fr-FR" sz="1800" dirty="0" smtClean="0"/>
          </a:p>
          <a:p>
            <a:pPr lvl="1" algn="just" eaLnBrk="1" hangingPunct="1">
              <a:lnSpc>
                <a:spcPct val="80000"/>
              </a:lnSpc>
            </a:pPr>
            <a:r>
              <a:rPr lang="en-GB" sz="1800" dirty="0" smtClean="0"/>
              <a:t>Data sharing between tasks is both fast and uniform due to the proximity of memory to CPUs </a:t>
            </a:r>
            <a:endParaRPr lang="fr-FR" sz="1800" dirty="0" smtClean="0"/>
          </a:p>
          <a:p>
            <a:pPr algn="just" eaLnBrk="1" hangingPunct="1">
              <a:lnSpc>
                <a:spcPct val="80000"/>
              </a:lnSpc>
            </a:pPr>
            <a:r>
              <a:rPr lang="fr-FR" sz="2000" b="1" dirty="0" smtClean="0"/>
              <a:t>Disadvantages: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GB" sz="1800" dirty="0" smtClean="0"/>
              <a:t>Primary disadvantage is the lack of scalability between memory and CPUs. Adding more CPUs can geometrically increases traffic on the shared memory-CPU path, and for cache coherent systems, geometrically increase traffic associated with cache/memory management. </a:t>
            </a:r>
            <a:endParaRPr lang="fr-FR" sz="1800" dirty="0" smtClean="0"/>
          </a:p>
          <a:p>
            <a:pPr lvl="1" algn="just" eaLnBrk="1" hangingPunct="1">
              <a:lnSpc>
                <a:spcPct val="80000"/>
              </a:lnSpc>
            </a:pPr>
            <a:r>
              <a:rPr lang="en-GB" sz="1800" dirty="0" smtClean="0"/>
              <a:t>Programmer responsibility for synchronization constructs that insure "correct" access of global memory. </a:t>
            </a:r>
            <a:endParaRPr lang="fr-FR" sz="1800" dirty="0" smtClean="0"/>
          </a:p>
          <a:p>
            <a:pPr lvl="1" algn="just" eaLnBrk="1" hangingPunct="1">
              <a:lnSpc>
                <a:spcPct val="80000"/>
              </a:lnSpc>
            </a:pPr>
            <a:r>
              <a:rPr lang="en-GB" sz="1800" dirty="0" smtClean="0"/>
              <a:t>Expense: it becomes increasingly difficult and expensive to design and produce shared memory machines with ever increasing numbers of processors. </a:t>
            </a:r>
            <a:endParaRPr lang="fr-FR" sz="1800" dirty="0" smtClean="0"/>
          </a:p>
          <a:p>
            <a:pPr algn="just" eaLnBrk="1" hangingPunct="1">
              <a:lnSpc>
                <a:spcPct val="80000"/>
              </a:lnSpc>
            </a:pPr>
            <a:endParaRPr lang="fr-FR" sz="20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rgbClr val="FF0000"/>
                </a:solidFill>
              </a:rPr>
              <a:t>Distributed Memory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Each processor has its own memory.</a:t>
            </a:r>
          </a:p>
          <a:p>
            <a:pPr eaLnBrk="1" hangingPunct="1">
              <a:defRPr/>
            </a:pPr>
            <a:r>
              <a:rPr lang="en-US" sz="2800" smtClean="0"/>
              <a:t>Is scalable, no overhead for cache coherency.</a:t>
            </a:r>
          </a:p>
          <a:p>
            <a:pPr eaLnBrk="1" hangingPunct="1">
              <a:defRPr/>
            </a:pPr>
            <a:r>
              <a:rPr lang="en-US" sz="2800" smtClean="0"/>
              <a:t>Programmer is responsible for many details of communication between processors.</a:t>
            </a:r>
          </a:p>
        </p:txBody>
      </p:sp>
      <p:pic>
        <p:nvPicPr>
          <p:cNvPr id="15364" name="Picture 4" descr="distributed_mem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3049417"/>
            <a:ext cx="4038600" cy="1635466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Why Parallel and Distributed Computing in Cloud Computing 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Cloud </a:t>
            </a:r>
            <a:r>
              <a:rPr lang="en-US" dirty="0"/>
              <a:t>computing is intimately tied to </a:t>
            </a:r>
            <a:r>
              <a:rPr lang="en-US" dirty="0" smtClean="0"/>
              <a:t>parallel and </a:t>
            </a:r>
            <a:r>
              <a:rPr lang="en-US" dirty="0"/>
              <a:t>distributed </a:t>
            </a:r>
            <a:r>
              <a:rPr lang="en-US" dirty="0" smtClean="0"/>
              <a:t>computing !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200" b="1" dirty="0" smtClean="0">
                <a:solidFill>
                  <a:srgbClr val="FF0000"/>
                </a:solidFill>
              </a:rPr>
              <a:t>Hybrid Distributed-Shared Memory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981075"/>
            <a:ext cx="7772400" cy="55435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GB" sz="1800" dirty="0" smtClean="0"/>
              <a:t>The largest and fastest computers in the world today employ both shared and distributed memory architectures.</a:t>
            </a:r>
          </a:p>
          <a:p>
            <a:pPr algn="just" eaLnBrk="1" hangingPunct="1">
              <a:lnSpc>
                <a:spcPct val="80000"/>
              </a:lnSpc>
            </a:pPr>
            <a:endParaRPr lang="fr-FR" sz="1800" dirty="0" smtClean="0"/>
          </a:p>
          <a:p>
            <a:pPr algn="just" eaLnBrk="1" hangingPunct="1">
              <a:lnSpc>
                <a:spcPct val="80000"/>
              </a:lnSpc>
            </a:pPr>
            <a:endParaRPr lang="fr-FR" sz="1800" dirty="0" smtClean="0"/>
          </a:p>
          <a:p>
            <a:pPr algn="just" eaLnBrk="1" hangingPunct="1">
              <a:lnSpc>
                <a:spcPct val="80000"/>
              </a:lnSpc>
            </a:pPr>
            <a:endParaRPr lang="fr-FR" sz="1800" dirty="0" smtClean="0"/>
          </a:p>
          <a:p>
            <a:pPr algn="just" eaLnBrk="1" hangingPunct="1">
              <a:lnSpc>
                <a:spcPct val="80000"/>
              </a:lnSpc>
            </a:pPr>
            <a:endParaRPr lang="fr-FR" sz="1800" dirty="0" smtClean="0"/>
          </a:p>
          <a:p>
            <a:pPr algn="just" eaLnBrk="1" hangingPunct="1">
              <a:lnSpc>
                <a:spcPct val="80000"/>
              </a:lnSpc>
            </a:pPr>
            <a:endParaRPr lang="fr-FR" sz="1800" dirty="0" smtClean="0"/>
          </a:p>
          <a:p>
            <a:pPr algn="just" eaLnBrk="1" hangingPunct="1">
              <a:lnSpc>
                <a:spcPct val="80000"/>
              </a:lnSpc>
            </a:pPr>
            <a:endParaRPr lang="fr-FR" sz="1800" dirty="0" smtClean="0"/>
          </a:p>
          <a:p>
            <a:pPr algn="just" eaLnBrk="1" hangingPunct="1">
              <a:lnSpc>
                <a:spcPct val="80000"/>
              </a:lnSpc>
            </a:pPr>
            <a:endParaRPr lang="fr-FR" sz="18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GB" sz="1800" dirty="0" smtClean="0"/>
              <a:t>The shared memory component is usually a cache coherent SMP machine. Processors on a given SMP can address that machine's memory as global. </a:t>
            </a:r>
            <a:endParaRPr lang="fr-FR" sz="18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GB" sz="1800" dirty="0" smtClean="0"/>
              <a:t>The distributed memory component is the networking of multiple SMPs. SMPs know only about their own memory - not the memory on another SMP. Therefore, network communications are required to move data from one SMP to another. </a:t>
            </a:r>
            <a:endParaRPr lang="fr-FR" sz="18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GB" sz="1800" dirty="0" smtClean="0"/>
              <a:t>Current trends seem to indicate that this type of memory architecture will continue to prevail and increase at the high end of computing for the foreseeable future. </a:t>
            </a:r>
            <a:endParaRPr lang="fr-FR" sz="18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GB" sz="1800" dirty="0" smtClean="0"/>
              <a:t>Advantages and Disadvantages: whatever is common to both shared and distributed memory architectures. </a:t>
            </a:r>
            <a:endParaRPr lang="fr-FR" sz="1800" dirty="0" smtClean="0"/>
          </a:p>
        </p:txBody>
      </p:sp>
      <p:pic>
        <p:nvPicPr>
          <p:cNvPr id="41988" name="Picture 4" descr="Hybrid memory archite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484313"/>
            <a:ext cx="46101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Distributed Computing(1)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Def: </a:t>
            </a:r>
            <a:r>
              <a:rPr lang="en-US" sz="2000" dirty="0" smtClean="0"/>
              <a:t>A </a:t>
            </a:r>
            <a:r>
              <a:rPr lang="en-US" sz="2000" dirty="0"/>
              <a:t>distributed system is a collection of autonomous computers, connected through a </a:t>
            </a:r>
            <a:r>
              <a:rPr lang="en-US" sz="2000" dirty="0" smtClean="0"/>
              <a:t>network and </a:t>
            </a:r>
            <a:r>
              <a:rPr lang="en-US" sz="2000" dirty="0"/>
              <a:t>distribution software called middleware, which enables computers to coordinate </a:t>
            </a:r>
            <a:r>
              <a:rPr lang="en-US" sz="2000" dirty="0" smtClean="0"/>
              <a:t>their activities </a:t>
            </a:r>
            <a:r>
              <a:rPr lang="en-US" sz="2000" dirty="0"/>
              <a:t>and to share the resources of the system; the users perceive the system as a </a:t>
            </a:r>
            <a:r>
              <a:rPr lang="en-US" sz="2000" dirty="0" smtClean="0"/>
              <a:t>single, integrated </a:t>
            </a:r>
            <a:r>
              <a:rPr lang="en-US" sz="2000" dirty="0"/>
              <a:t>computing facility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b="1" dirty="0" smtClean="0"/>
              <a:t>Characteristics:</a:t>
            </a:r>
          </a:p>
          <a:p>
            <a:r>
              <a:rPr lang="en-US" sz="2000" smtClean="0"/>
              <a:t>Resource </a:t>
            </a:r>
            <a:r>
              <a:rPr lang="en-US" sz="2000" dirty="0" smtClean="0"/>
              <a:t>Sharing</a:t>
            </a:r>
          </a:p>
          <a:p>
            <a:r>
              <a:rPr lang="en-US" sz="2000" dirty="0" smtClean="0"/>
              <a:t>Openness</a:t>
            </a:r>
          </a:p>
          <a:p>
            <a:r>
              <a:rPr lang="en-US" sz="2000" dirty="0" smtClean="0"/>
              <a:t>Concurrency</a:t>
            </a:r>
          </a:p>
          <a:p>
            <a:r>
              <a:rPr lang="en-US" sz="2000" dirty="0" smtClean="0"/>
              <a:t>Scalability</a:t>
            </a:r>
          </a:p>
          <a:p>
            <a:r>
              <a:rPr lang="en-US" sz="2000" dirty="0" smtClean="0"/>
              <a:t>Fault Tolerance</a:t>
            </a:r>
          </a:p>
          <a:p>
            <a:r>
              <a:rPr lang="en-US" sz="2000" dirty="0" smtClean="0"/>
              <a:t>Transparency</a:t>
            </a:r>
            <a:endParaRPr lang="en-US" sz="20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What Is a Distributed System?</a:t>
            </a:r>
          </a:p>
        </p:txBody>
      </p:sp>
      <p:sp>
        <p:nvSpPr>
          <p:cNvPr id="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Systems</a:t>
            </a:r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F298-C67E-46D1-9B6D-BDCE5038A5BC}" type="slidenum">
              <a:rPr lang="en-US"/>
              <a:pPr/>
              <a:t>32</a:t>
            </a:fld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533400" y="1752600"/>
            <a:ext cx="3200400" cy="18288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9" name="Text Box 19"/>
          <p:cNvSpPr txBox="1">
            <a:spLocks noChangeArrowheads="1"/>
          </p:cNvSpPr>
          <p:nvPr/>
        </p:nvSpPr>
        <p:spPr bwMode="auto">
          <a:xfrm>
            <a:off x="609600" y="2286000"/>
            <a:ext cx="3048000" cy="314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>
                <a:solidFill>
                  <a:srgbClr val="FF0000"/>
                </a:solidFill>
                <a:latin typeface="Times New Roman" pitchFamily="18" charset="0"/>
              </a:rPr>
              <a:t>Middleware</a:t>
            </a:r>
          </a:p>
        </p:txBody>
      </p:sp>
      <p:sp>
        <p:nvSpPr>
          <p:cNvPr id="117780" name="Text Box 20"/>
          <p:cNvSpPr txBox="1">
            <a:spLocks noChangeArrowheads="1"/>
          </p:cNvSpPr>
          <p:nvPr/>
        </p:nvSpPr>
        <p:spPr bwMode="auto">
          <a:xfrm>
            <a:off x="609600" y="25908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609600" y="19716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7782" name="Text Box 22"/>
          <p:cNvSpPr txBox="1">
            <a:spLocks noChangeArrowheads="1"/>
          </p:cNvSpPr>
          <p:nvPr/>
        </p:nvSpPr>
        <p:spPr bwMode="auto">
          <a:xfrm>
            <a:off x="2362200" y="19716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Component-n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1905000" y="1981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1828800" y="33528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Host-1</a:t>
            </a:r>
          </a:p>
        </p:txBody>
      </p:sp>
      <p:sp>
        <p:nvSpPr>
          <p:cNvPr id="117785" name="Text Box 25"/>
          <p:cNvSpPr txBox="1">
            <a:spLocks noChangeArrowheads="1"/>
          </p:cNvSpPr>
          <p:nvPr/>
        </p:nvSpPr>
        <p:spPr bwMode="auto">
          <a:xfrm>
            <a:off x="609600" y="28956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Hardware</a:t>
            </a:r>
          </a:p>
        </p:txBody>
      </p:sp>
      <p:sp>
        <p:nvSpPr>
          <p:cNvPr id="117826" name="Rectangle 66"/>
          <p:cNvSpPr>
            <a:spLocks noChangeArrowheads="1"/>
          </p:cNvSpPr>
          <p:nvPr/>
        </p:nvSpPr>
        <p:spPr bwMode="auto">
          <a:xfrm>
            <a:off x="5410200" y="3657600"/>
            <a:ext cx="3200400" cy="18288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27" name="Text Box 67"/>
          <p:cNvSpPr txBox="1">
            <a:spLocks noChangeArrowheads="1"/>
          </p:cNvSpPr>
          <p:nvPr/>
        </p:nvSpPr>
        <p:spPr bwMode="auto">
          <a:xfrm>
            <a:off x="5486400" y="4191000"/>
            <a:ext cx="3048000" cy="314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>
                <a:solidFill>
                  <a:srgbClr val="FF0000"/>
                </a:solidFill>
                <a:latin typeface="Times New Roman" pitchFamily="18" charset="0"/>
              </a:rPr>
              <a:t>Middleware</a:t>
            </a:r>
          </a:p>
        </p:txBody>
      </p:sp>
      <p:sp>
        <p:nvSpPr>
          <p:cNvPr id="117828" name="Text Box 68"/>
          <p:cNvSpPr txBox="1">
            <a:spLocks noChangeArrowheads="1"/>
          </p:cNvSpPr>
          <p:nvPr/>
        </p:nvSpPr>
        <p:spPr bwMode="auto">
          <a:xfrm>
            <a:off x="5486400" y="44958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7829" name="Text Box 69"/>
          <p:cNvSpPr txBox="1">
            <a:spLocks noChangeArrowheads="1"/>
          </p:cNvSpPr>
          <p:nvPr/>
        </p:nvSpPr>
        <p:spPr bwMode="auto">
          <a:xfrm>
            <a:off x="5486400" y="38766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7830" name="Text Box 70"/>
          <p:cNvSpPr txBox="1">
            <a:spLocks noChangeArrowheads="1"/>
          </p:cNvSpPr>
          <p:nvPr/>
        </p:nvSpPr>
        <p:spPr bwMode="auto">
          <a:xfrm>
            <a:off x="7239000" y="38766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Component-n</a:t>
            </a:r>
          </a:p>
        </p:txBody>
      </p:sp>
      <p:sp>
        <p:nvSpPr>
          <p:cNvPr id="117831" name="Text Box 71"/>
          <p:cNvSpPr txBox="1">
            <a:spLocks noChangeArrowheads="1"/>
          </p:cNvSpPr>
          <p:nvPr/>
        </p:nvSpPr>
        <p:spPr bwMode="auto">
          <a:xfrm>
            <a:off x="6781800" y="3886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7832" name="Text Box 72"/>
          <p:cNvSpPr txBox="1">
            <a:spLocks noChangeArrowheads="1"/>
          </p:cNvSpPr>
          <p:nvPr/>
        </p:nvSpPr>
        <p:spPr bwMode="auto">
          <a:xfrm>
            <a:off x="6705600" y="52578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Host-3</a:t>
            </a:r>
          </a:p>
        </p:txBody>
      </p:sp>
      <p:sp>
        <p:nvSpPr>
          <p:cNvPr id="117833" name="Text Box 73"/>
          <p:cNvSpPr txBox="1">
            <a:spLocks noChangeArrowheads="1"/>
          </p:cNvSpPr>
          <p:nvPr/>
        </p:nvSpPr>
        <p:spPr bwMode="auto">
          <a:xfrm>
            <a:off x="5486400" y="48006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Hardware</a:t>
            </a:r>
          </a:p>
        </p:txBody>
      </p:sp>
      <p:sp>
        <p:nvSpPr>
          <p:cNvPr id="117834" name="Rectangle 74"/>
          <p:cNvSpPr>
            <a:spLocks noChangeArrowheads="1"/>
          </p:cNvSpPr>
          <p:nvPr/>
        </p:nvSpPr>
        <p:spPr bwMode="auto">
          <a:xfrm>
            <a:off x="533400" y="3733800"/>
            <a:ext cx="3200400" cy="18288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35" name="Text Box 75"/>
          <p:cNvSpPr txBox="1">
            <a:spLocks noChangeArrowheads="1"/>
          </p:cNvSpPr>
          <p:nvPr/>
        </p:nvSpPr>
        <p:spPr bwMode="auto">
          <a:xfrm>
            <a:off x="609600" y="4267200"/>
            <a:ext cx="3048000" cy="314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>
                <a:solidFill>
                  <a:srgbClr val="FF0000"/>
                </a:solidFill>
                <a:latin typeface="Times New Roman" pitchFamily="18" charset="0"/>
              </a:rPr>
              <a:t>Middleware</a:t>
            </a:r>
          </a:p>
        </p:txBody>
      </p:sp>
      <p:sp>
        <p:nvSpPr>
          <p:cNvPr id="117836" name="Text Box 76"/>
          <p:cNvSpPr txBox="1">
            <a:spLocks noChangeArrowheads="1"/>
          </p:cNvSpPr>
          <p:nvPr/>
        </p:nvSpPr>
        <p:spPr bwMode="auto">
          <a:xfrm>
            <a:off x="609600" y="45720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7837" name="Text Box 77"/>
          <p:cNvSpPr txBox="1">
            <a:spLocks noChangeArrowheads="1"/>
          </p:cNvSpPr>
          <p:nvPr/>
        </p:nvSpPr>
        <p:spPr bwMode="auto">
          <a:xfrm>
            <a:off x="609600" y="39528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7838" name="Text Box 78"/>
          <p:cNvSpPr txBox="1">
            <a:spLocks noChangeArrowheads="1"/>
          </p:cNvSpPr>
          <p:nvPr/>
        </p:nvSpPr>
        <p:spPr bwMode="auto">
          <a:xfrm>
            <a:off x="2362200" y="39528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Component-n</a:t>
            </a:r>
          </a:p>
        </p:txBody>
      </p:sp>
      <p:sp>
        <p:nvSpPr>
          <p:cNvPr id="117839" name="Text Box 79"/>
          <p:cNvSpPr txBox="1">
            <a:spLocks noChangeArrowheads="1"/>
          </p:cNvSpPr>
          <p:nvPr/>
        </p:nvSpPr>
        <p:spPr bwMode="auto">
          <a:xfrm>
            <a:off x="1905000" y="3962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7840" name="Text Box 80"/>
          <p:cNvSpPr txBox="1">
            <a:spLocks noChangeArrowheads="1"/>
          </p:cNvSpPr>
          <p:nvPr/>
        </p:nvSpPr>
        <p:spPr bwMode="auto">
          <a:xfrm>
            <a:off x="1752600" y="53340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Host-n</a:t>
            </a:r>
          </a:p>
        </p:txBody>
      </p:sp>
      <p:sp>
        <p:nvSpPr>
          <p:cNvPr id="117841" name="Text Box 81"/>
          <p:cNvSpPr txBox="1">
            <a:spLocks noChangeArrowheads="1"/>
          </p:cNvSpPr>
          <p:nvPr/>
        </p:nvSpPr>
        <p:spPr bwMode="auto">
          <a:xfrm>
            <a:off x="609600" y="48768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Hardware</a:t>
            </a:r>
          </a:p>
        </p:txBody>
      </p:sp>
      <p:sp>
        <p:nvSpPr>
          <p:cNvPr id="117842" name="Rectangle 82"/>
          <p:cNvSpPr>
            <a:spLocks noChangeArrowheads="1"/>
          </p:cNvSpPr>
          <p:nvPr/>
        </p:nvSpPr>
        <p:spPr bwMode="auto">
          <a:xfrm>
            <a:off x="5410200" y="1676400"/>
            <a:ext cx="3200400" cy="1828800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43" name="Text Box 83"/>
          <p:cNvSpPr txBox="1">
            <a:spLocks noChangeArrowheads="1"/>
          </p:cNvSpPr>
          <p:nvPr/>
        </p:nvSpPr>
        <p:spPr bwMode="auto">
          <a:xfrm>
            <a:off x="5486400" y="2209800"/>
            <a:ext cx="3048000" cy="314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>
                <a:solidFill>
                  <a:srgbClr val="FF0000"/>
                </a:solidFill>
                <a:latin typeface="Times New Roman" pitchFamily="18" charset="0"/>
              </a:rPr>
              <a:t>Middleware</a:t>
            </a:r>
          </a:p>
        </p:txBody>
      </p:sp>
      <p:sp>
        <p:nvSpPr>
          <p:cNvPr id="117844" name="Text Box 84"/>
          <p:cNvSpPr txBox="1">
            <a:spLocks noChangeArrowheads="1"/>
          </p:cNvSpPr>
          <p:nvPr/>
        </p:nvSpPr>
        <p:spPr bwMode="auto">
          <a:xfrm>
            <a:off x="5486400" y="25146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Network OS</a:t>
            </a:r>
          </a:p>
        </p:txBody>
      </p:sp>
      <p:sp>
        <p:nvSpPr>
          <p:cNvPr id="117845" name="Text Box 85"/>
          <p:cNvSpPr txBox="1">
            <a:spLocks noChangeArrowheads="1"/>
          </p:cNvSpPr>
          <p:nvPr/>
        </p:nvSpPr>
        <p:spPr bwMode="auto">
          <a:xfrm>
            <a:off x="5486400" y="18954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Component-1</a:t>
            </a:r>
          </a:p>
        </p:txBody>
      </p:sp>
      <p:sp>
        <p:nvSpPr>
          <p:cNvPr id="117846" name="Text Box 86"/>
          <p:cNvSpPr txBox="1">
            <a:spLocks noChangeArrowheads="1"/>
          </p:cNvSpPr>
          <p:nvPr/>
        </p:nvSpPr>
        <p:spPr bwMode="auto">
          <a:xfrm>
            <a:off x="7239000" y="1895475"/>
            <a:ext cx="12954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Component-n</a:t>
            </a:r>
          </a:p>
        </p:txBody>
      </p:sp>
      <p:sp>
        <p:nvSpPr>
          <p:cNvPr id="117847" name="Text Box 87"/>
          <p:cNvSpPr txBox="1">
            <a:spLocks noChangeArrowheads="1"/>
          </p:cNvSpPr>
          <p:nvPr/>
        </p:nvSpPr>
        <p:spPr bwMode="auto">
          <a:xfrm>
            <a:off x="6781800" y="1905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…</a:t>
            </a:r>
          </a:p>
        </p:txBody>
      </p:sp>
      <p:sp>
        <p:nvSpPr>
          <p:cNvPr id="117848" name="Text Box 88"/>
          <p:cNvSpPr txBox="1">
            <a:spLocks noChangeArrowheads="1"/>
          </p:cNvSpPr>
          <p:nvPr/>
        </p:nvSpPr>
        <p:spPr bwMode="auto">
          <a:xfrm>
            <a:off x="6705600" y="32766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Host-2</a:t>
            </a:r>
          </a:p>
        </p:txBody>
      </p:sp>
      <p:sp>
        <p:nvSpPr>
          <p:cNvPr id="117849" name="Text Box 89"/>
          <p:cNvSpPr txBox="1">
            <a:spLocks noChangeArrowheads="1"/>
          </p:cNvSpPr>
          <p:nvPr/>
        </p:nvSpPr>
        <p:spPr bwMode="auto">
          <a:xfrm>
            <a:off x="5486400" y="2819400"/>
            <a:ext cx="3048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>
                <a:latin typeface="Times New Roman" pitchFamily="18" charset="0"/>
              </a:rPr>
              <a:t>Hardware</a:t>
            </a:r>
          </a:p>
        </p:txBody>
      </p:sp>
      <p:sp>
        <p:nvSpPr>
          <p:cNvPr id="117851" name="Oval 91"/>
          <p:cNvSpPr>
            <a:spLocks noChangeArrowheads="1"/>
          </p:cNvSpPr>
          <p:nvPr/>
        </p:nvSpPr>
        <p:spPr bwMode="auto">
          <a:xfrm>
            <a:off x="3886200" y="3276600"/>
            <a:ext cx="1447800" cy="914400"/>
          </a:xfrm>
          <a:prstGeom prst="ellipse">
            <a:avLst/>
          </a:prstGeom>
          <a:gradFill rotWithShape="1">
            <a:gsLst>
              <a:gs pos="0">
                <a:srgbClr val="CCFFCC">
                  <a:gamma/>
                  <a:shade val="46275"/>
                  <a:invGamma/>
                </a:srgbClr>
              </a:gs>
              <a:gs pos="50000">
                <a:srgbClr val="CCFFCC"/>
              </a:gs>
              <a:gs pos="100000">
                <a:srgbClr val="CCFFCC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853" name="Text Box 93"/>
          <p:cNvSpPr txBox="1">
            <a:spLocks noChangeArrowheads="1"/>
          </p:cNvSpPr>
          <p:nvPr/>
        </p:nvSpPr>
        <p:spPr bwMode="auto">
          <a:xfrm>
            <a:off x="4038600" y="35052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Network</a:t>
            </a:r>
          </a:p>
        </p:txBody>
      </p:sp>
      <p:sp>
        <p:nvSpPr>
          <p:cNvPr id="117854" name="Line 94"/>
          <p:cNvSpPr>
            <a:spLocks noChangeShapeType="1"/>
          </p:cNvSpPr>
          <p:nvPr/>
        </p:nvSpPr>
        <p:spPr bwMode="auto">
          <a:xfrm flipV="1">
            <a:off x="3657600" y="4114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55" name="Line 95"/>
          <p:cNvSpPr>
            <a:spLocks noChangeShapeType="1"/>
          </p:cNvSpPr>
          <p:nvPr/>
        </p:nvSpPr>
        <p:spPr bwMode="auto">
          <a:xfrm flipH="1" flipV="1">
            <a:off x="5029200" y="41148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56" name="Line 96"/>
          <p:cNvSpPr>
            <a:spLocks noChangeShapeType="1"/>
          </p:cNvSpPr>
          <p:nvPr/>
        </p:nvSpPr>
        <p:spPr bwMode="auto">
          <a:xfrm flipH="1">
            <a:off x="5029200" y="25908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857" name="Line 97"/>
          <p:cNvSpPr>
            <a:spLocks noChangeShapeType="1"/>
          </p:cNvSpPr>
          <p:nvPr/>
        </p:nvSpPr>
        <p:spPr bwMode="auto">
          <a:xfrm>
            <a:off x="3657600" y="2743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428625"/>
            <a:ext cx="8162925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</a:rPr>
              <a:t>Distributed Systems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1847850" y="2017713"/>
          <a:ext cx="5816600" cy="3665537"/>
        </p:xfrm>
        <a:graphic>
          <a:graphicData uri="http://schemas.openxmlformats.org/presentationml/2006/ole">
            <p:oleObj spid="_x0000_s1026" name="SmartDraw" r:id="rId4" imgW="4846320" imgH="3053880" progId="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Example of Distributed Computing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In Network file system, the </a:t>
            </a:r>
            <a:r>
              <a:rPr lang="en-US" sz="2000" i="1" dirty="0" smtClean="0"/>
              <a:t>Remote Procedure Call (RPC) supports inter-process communication and allows a procedure on a </a:t>
            </a:r>
            <a:r>
              <a:rPr lang="en-US" sz="2000" dirty="0" smtClean="0"/>
              <a:t>system to invoke a procedure running in a different address space, possibly on a remote system.</a:t>
            </a:r>
            <a:endParaRPr 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3600" b="1" dirty="0" smtClean="0">
                <a:solidFill>
                  <a:srgbClr val="FF0000"/>
                </a:solidFill>
              </a:rPr>
              <a:t>Benefits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610600" cy="53340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fr-FR" sz="2400" b="1" dirty="0" err="1" smtClean="0">
                <a:latin typeface="+mj-lt"/>
              </a:rPr>
              <a:t>Cost</a:t>
            </a:r>
            <a:r>
              <a:rPr lang="fr-FR" sz="2400" b="1" dirty="0" smtClean="0">
                <a:latin typeface="+mj-lt"/>
              </a:rPr>
              <a:t> : </a:t>
            </a:r>
            <a:r>
              <a:rPr lang="fr-FR" sz="2400" b="0" dirty="0" err="1" smtClean="0">
                <a:latin typeface="+mj-lt"/>
              </a:rPr>
              <a:t>Better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price</a:t>
            </a:r>
            <a:r>
              <a:rPr lang="fr-FR" sz="2400" b="0" dirty="0" smtClean="0">
                <a:latin typeface="+mj-lt"/>
              </a:rPr>
              <a:t>/performance as long as </a:t>
            </a:r>
            <a:r>
              <a:rPr lang="fr-FR" sz="2400" b="0" dirty="0" err="1" smtClean="0">
                <a:latin typeface="+mj-lt"/>
              </a:rPr>
              <a:t>everyday</a:t>
            </a:r>
            <a:r>
              <a:rPr lang="fr-FR" sz="2400" b="0" dirty="0" smtClean="0">
                <a:latin typeface="+mj-lt"/>
              </a:rPr>
              <a:t>  hardware is </a:t>
            </a:r>
            <a:r>
              <a:rPr lang="fr-FR" sz="2400" b="0" dirty="0" err="1" smtClean="0">
                <a:latin typeface="+mj-lt"/>
              </a:rPr>
              <a:t>used</a:t>
            </a:r>
            <a:r>
              <a:rPr lang="fr-FR" sz="2400" b="0" dirty="0" smtClean="0">
                <a:latin typeface="+mj-lt"/>
              </a:rPr>
              <a:t> for the component computers – </a:t>
            </a:r>
            <a:r>
              <a:rPr lang="fr-FR" sz="2400" b="0" dirty="0" err="1" smtClean="0">
                <a:latin typeface="+mj-lt"/>
              </a:rPr>
              <a:t>Better</a:t>
            </a:r>
            <a:r>
              <a:rPr lang="fr-FR" sz="2400" b="0" dirty="0" smtClean="0">
                <a:latin typeface="+mj-lt"/>
              </a:rPr>
              <a:t> use of </a:t>
            </a:r>
            <a:r>
              <a:rPr lang="fr-FR" sz="2400" b="0" dirty="0" err="1" smtClean="0">
                <a:latin typeface="+mj-lt"/>
              </a:rPr>
              <a:t>existing</a:t>
            </a:r>
            <a:r>
              <a:rPr lang="fr-FR" sz="2400" b="0" dirty="0" smtClean="0">
                <a:latin typeface="+mj-lt"/>
              </a:rPr>
              <a:t> hardware</a:t>
            </a:r>
          </a:p>
          <a:p>
            <a:pPr algn="just" eaLnBrk="1" hangingPunct="1">
              <a:lnSpc>
                <a:spcPct val="90000"/>
              </a:lnSpc>
            </a:pPr>
            <a:r>
              <a:rPr lang="fr-FR" sz="2400" b="1" dirty="0" smtClean="0">
                <a:latin typeface="+mj-lt"/>
              </a:rPr>
              <a:t>Performance :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b="0" dirty="0" smtClean="0">
                <a:latin typeface="+mj-lt"/>
              </a:rPr>
              <a:t>By </a:t>
            </a:r>
            <a:r>
              <a:rPr lang="fr-FR" sz="2400" b="0" dirty="0" err="1" smtClean="0">
                <a:latin typeface="+mj-lt"/>
              </a:rPr>
              <a:t>using</a:t>
            </a:r>
            <a:r>
              <a:rPr lang="fr-FR" sz="2400" b="0" dirty="0" smtClean="0">
                <a:latin typeface="+mj-lt"/>
              </a:rPr>
              <a:t> the </a:t>
            </a:r>
            <a:r>
              <a:rPr lang="fr-FR" sz="2400" b="0" dirty="0" err="1" smtClean="0">
                <a:latin typeface="+mj-lt"/>
              </a:rPr>
              <a:t>combined</a:t>
            </a:r>
            <a:r>
              <a:rPr lang="fr-FR" sz="2400" b="0" dirty="0" smtClean="0">
                <a:latin typeface="+mj-lt"/>
              </a:rPr>
              <a:t> processing and </a:t>
            </a:r>
            <a:r>
              <a:rPr lang="fr-FR" sz="2400" b="0" dirty="0" err="1" smtClean="0">
                <a:latin typeface="+mj-lt"/>
              </a:rPr>
              <a:t>storage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capacity</a:t>
            </a:r>
            <a:r>
              <a:rPr lang="fr-FR" sz="2400" b="0" dirty="0" smtClean="0">
                <a:latin typeface="+mj-lt"/>
              </a:rPr>
              <a:t> of </a:t>
            </a:r>
            <a:r>
              <a:rPr lang="fr-FR" sz="2400" b="0" dirty="0" err="1" smtClean="0">
                <a:latin typeface="+mj-lt"/>
              </a:rPr>
              <a:t>many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nodes</a:t>
            </a:r>
            <a:r>
              <a:rPr lang="fr-FR" sz="2400" b="0" dirty="0" smtClean="0">
                <a:latin typeface="+mj-lt"/>
              </a:rPr>
              <a:t>, performance </a:t>
            </a:r>
            <a:r>
              <a:rPr lang="fr-FR" sz="2400" b="0" dirty="0" err="1" smtClean="0">
                <a:latin typeface="+mj-lt"/>
              </a:rPr>
              <a:t>levels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can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be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reached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that</a:t>
            </a:r>
            <a:r>
              <a:rPr lang="fr-FR" sz="2400" b="0" dirty="0" smtClean="0">
                <a:latin typeface="+mj-lt"/>
              </a:rPr>
              <a:t> are out of the scope of </a:t>
            </a:r>
            <a:r>
              <a:rPr lang="fr-FR" sz="2400" b="0" dirty="0" err="1" smtClean="0">
                <a:latin typeface="+mj-lt"/>
              </a:rPr>
              <a:t>centralised</a:t>
            </a:r>
            <a:r>
              <a:rPr lang="fr-FR" sz="2400" b="0" dirty="0" smtClean="0">
                <a:latin typeface="+mj-lt"/>
              </a:rPr>
              <a:t> machines</a:t>
            </a:r>
          </a:p>
          <a:p>
            <a:pPr algn="just" eaLnBrk="1" hangingPunct="1">
              <a:lnSpc>
                <a:spcPct val="90000"/>
              </a:lnSpc>
            </a:pPr>
            <a:r>
              <a:rPr lang="fr-FR" sz="2400" b="1" dirty="0" err="1" smtClean="0">
                <a:latin typeface="+mj-lt"/>
              </a:rPr>
              <a:t>Scalability</a:t>
            </a:r>
            <a:r>
              <a:rPr lang="fr-FR" sz="2400" b="1" dirty="0" smtClean="0">
                <a:latin typeface="+mj-lt"/>
              </a:rPr>
              <a:t> :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b="0" dirty="0" smtClean="0">
                <a:latin typeface="+mj-lt"/>
              </a:rPr>
              <a:t>Resources </a:t>
            </a:r>
            <a:r>
              <a:rPr lang="fr-FR" sz="2400" b="0" dirty="0" err="1" smtClean="0">
                <a:latin typeface="+mj-lt"/>
              </a:rPr>
              <a:t>such</a:t>
            </a:r>
            <a:r>
              <a:rPr lang="fr-FR" sz="2400" b="0" dirty="0" smtClean="0">
                <a:latin typeface="+mj-lt"/>
              </a:rPr>
              <a:t> as processing and </a:t>
            </a:r>
            <a:r>
              <a:rPr lang="fr-FR" sz="2400" b="0" dirty="0" err="1" smtClean="0">
                <a:latin typeface="+mj-lt"/>
              </a:rPr>
              <a:t>storage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capacity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can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be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increased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incrementally</a:t>
            </a:r>
            <a:endParaRPr lang="fr-FR" sz="2400" b="0" dirty="0" smtClean="0">
              <a:latin typeface="+mj-lt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fr-FR" sz="2400" b="1" dirty="0" err="1" smtClean="0">
                <a:latin typeface="+mj-lt"/>
              </a:rPr>
              <a:t>Inherent</a:t>
            </a:r>
            <a:r>
              <a:rPr lang="fr-FR" sz="2400" b="1" dirty="0" smtClean="0">
                <a:latin typeface="+mj-lt"/>
              </a:rPr>
              <a:t> distribution </a:t>
            </a:r>
            <a:r>
              <a:rPr lang="fr-FR" sz="2400" dirty="0" smtClean="0">
                <a:latin typeface="+mj-lt"/>
              </a:rPr>
              <a:t>: </a:t>
            </a:r>
            <a:r>
              <a:rPr lang="fr-FR" sz="2400" b="0" dirty="0" err="1" smtClean="0">
                <a:latin typeface="+mj-lt"/>
              </a:rPr>
              <a:t>Some</a:t>
            </a:r>
            <a:r>
              <a:rPr lang="fr-FR" sz="2400" b="0" dirty="0" smtClean="0">
                <a:latin typeface="+mj-lt"/>
              </a:rPr>
              <a:t> applications </a:t>
            </a:r>
            <a:r>
              <a:rPr lang="fr-FR" sz="2400" b="0" dirty="0" err="1" smtClean="0">
                <a:latin typeface="+mj-lt"/>
              </a:rPr>
              <a:t>like</a:t>
            </a:r>
            <a:r>
              <a:rPr lang="fr-FR" sz="2400" b="0" dirty="0" smtClean="0">
                <a:latin typeface="+mj-lt"/>
              </a:rPr>
              <a:t> the Web are </a:t>
            </a:r>
            <a:r>
              <a:rPr lang="fr-FR" sz="2400" b="0" dirty="0" err="1" smtClean="0">
                <a:latin typeface="+mj-lt"/>
              </a:rPr>
              <a:t>naturally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distributed</a:t>
            </a:r>
            <a:endParaRPr lang="fr-FR" sz="2400" b="0" dirty="0" smtClean="0">
              <a:latin typeface="+mj-lt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fr-FR" sz="2400" b="1" dirty="0" err="1" smtClean="0">
                <a:latin typeface="+mj-lt"/>
              </a:rPr>
              <a:t>Reliability</a:t>
            </a:r>
            <a:r>
              <a:rPr lang="fr-FR" sz="2400" b="1" dirty="0" smtClean="0">
                <a:latin typeface="+mj-lt"/>
              </a:rPr>
              <a:t> : </a:t>
            </a:r>
            <a:r>
              <a:rPr lang="fr-FR" sz="2400" b="0" dirty="0" smtClean="0">
                <a:latin typeface="+mj-lt"/>
              </a:rPr>
              <a:t>By </a:t>
            </a:r>
            <a:r>
              <a:rPr lang="fr-FR" sz="2400" b="0" dirty="0" err="1" smtClean="0">
                <a:latin typeface="+mj-lt"/>
              </a:rPr>
              <a:t>having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redundant</a:t>
            </a:r>
            <a:r>
              <a:rPr lang="fr-FR" sz="2400" b="0" dirty="0" smtClean="0">
                <a:latin typeface="+mj-lt"/>
              </a:rPr>
              <a:t> components the impact of hardware and software </a:t>
            </a:r>
            <a:r>
              <a:rPr lang="fr-FR" sz="2400" b="0" dirty="0" err="1" smtClean="0">
                <a:latin typeface="+mj-lt"/>
              </a:rPr>
              <a:t>faults</a:t>
            </a:r>
            <a:r>
              <a:rPr lang="fr-FR" sz="2400" b="0" dirty="0" smtClean="0">
                <a:latin typeface="+mj-lt"/>
              </a:rPr>
              <a:t> on </a:t>
            </a:r>
            <a:r>
              <a:rPr lang="fr-FR" sz="2400" b="0" dirty="0" err="1" smtClean="0">
                <a:latin typeface="+mj-lt"/>
              </a:rPr>
              <a:t>users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can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be</a:t>
            </a:r>
            <a:r>
              <a:rPr lang="fr-FR" sz="2400" b="0" dirty="0" smtClean="0">
                <a:latin typeface="+mj-lt"/>
              </a:rPr>
              <a:t> </a:t>
            </a:r>
            <a:r>
              <a:rPr lang="fr-FR" sz="2400" b="0" dirty="0" err="1" smtClean="0">
                <a:latin typeface="+mj-lt"/>
              </a:rPr>
              <a:t>reduced</a:t>
            </a:r>
            <a:endParaRPr lang="fr-FR" sz="2400" b="0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</a:pPr>
            <a:endParaRPr lang="fr-FR" sz="2400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33375"/>
            <a:ext cx="8162925" cy="581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rgbClr val="FF0000"/>
                </a:solidFill>
              </a:rPr>
              <a:t>The Weaknesses of Distributed Computing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en-US" dirty="0" smtClean="0"/>
              <a:t>The disadvantages of distributed computing:</a:t>
            </a:r>
          </a:p>
          <a:p>
            <a:pPr algn="just" eaLnBrk="1" hangingPunct="1"/>
            <a:r>
              <a:rPr lang="en-US" b="1" dirty="0" smtClean="0"/>
              <a:t>Multiple Points of Failures</a:t>
            </a:r>
            <a:r>
              <a:rPr lang="en-US" dirty="0" smtClean="0"/>
              <a:t>: </a:t>
            </a:r>
            <a:r>
              <a:rPr lang="en-US" b="0" dirty="0" smtClean="0"/>
              <a:t>the failure of one or more participating computers, or one or more network links, can generate trouble</a:t>
            </a:r>
            <a:r>
              <a:rPr lang="en-US" dirty="0" smtClean="0"/>
              <a:t>.</a:t>
            </a:r>
          </a:p>
          <a:p>
            <a:pPr algn="just" eaLnBrk="1" hangingPunct="1"/>
            <a:r>
              <a:rPr lang="en-US" b="1" dirty="0" smtClean="0"/>
              <a:t>Security Concerns</a:t>
            </a:r>
            <a:r>
              <a:rPr lang="en-US" dirty="0" smtClean="0"/>
              <a:t>: </a:t>
            </a:r>
            <a:r>
              <a:rPr lang="en-US" b="0" dirty="0" smtClean="0"/>
              <a:t>In a distributed system, there are more opportunities for unauthorized attack. </a:t>
            </a:r>
          </a:p>
          <a:p>
            <a:pPr algn="just" eaLnBrk="1" hangingPunct="1"/>
            <a:r>
              <a:rPr lang="en-US" b="1" dirty="0" smtClean="0"/>
              <a:t> Software: </a:t>
            </a:r>
            <a:r>
              <a:rPr lang="en-US" b="0" dirty="0" smtClean="0"/>
              <a:t>Distributed software is harder to develop than conventional software; hence, it is more expensive</a:t>
            </a:r>
          </a:p>
          <a:p>
            <a:pPr algn="just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Transparency in Distributed Systems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Location transparency </a:t>
            </a:r>
            <a:r>
              <a:rPr lang="en-US" sz="2000" dirty="0" smtClean="0"/>
              <a:t>- information objects are accessed without knowledge of their  location.</a:t>
            </a:r>
          </a:p>
          <a:p>
            <a:pPr algn="just"/>
            <a:r>
              <a:rPr lang="en-US" sz="2000" b="1" dirty="0" smtClean="0"/>
              <a:t>Concurrency transparency </a:t>
            </a:r>
            <a:r>
              <a:rPr lang="en-US" sz="2000" dirty="0" smtClean="0"/>
              <a:t>- several processes run concurrently using shared information objects without interference among them.</a:t>
            </a:r>
          </a:p>
          <a:p>
            <a:pPr algn="just"/>
            <a:r>
              <a:rPr lang="en-US" sz="2000" b="1" dirty="0" smtClean="0"/>
              <a:t>Replication transparency </a:t>
            </a:r>
            <a:r>
              <a:rPr lang="en-US" sz="2000" dirty="0" smtClean="0"/>
              <a:t>- multiple instances of information objects are used to increase reliability without the knowledge of users or applications.</a:t>
            </a:r>
          </a:p>
          <a:p>
            <a:pPr algn="just"/>
            <a:r>
              <a:rPr lang="en-US" sz="2000" b="1" dirty="0" smtClean="0"/>
              <a:t> Failure transparency </a:t>
            </a:r>
            <a:r>
              <a:rPr lang="en-US" sz="2000" dirty="0" smtClean="0"/>
              <a:t>- the concealment of faults.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b="1" dirty="0" smtClean="0"/>
              <a:t>Scaling transparency </a:t>
            </a:r>
            <a:r>
              <a:rPr lang="en-US" sz="2000" dirty="0" smtClean="0"/>
              <a:t>- the system and the applications can scale without a change in the system structure and without affecting the applications.</a:t>
            </a:r>
            <a:endParaRPr 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Atomic Actions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Parallel and distributed applications must take special precautions for handling shared resources.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Two flavors of atomicity can be distinguished: </a:t>
            </a:r>
            <a:r>
              <a:rPr lang="en-US" i="1" dirty="0" smtClean="0"/>
              <a:t>all-or-nothing and before-or-after atomicity.</a:t>
            </a:r>
          </a:p>
          <a:p>
            <a:pPr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Message delivery rules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receive(m) → deliver(m).</a:t>
            </a:r>
          </a:p>
          <a:p>
            <a:pPr algn="just"/>
            <a:r>
              <a:rPr lang="en-US" sz="1800" b="1" dirty="0" smtClean="0"/>
              <a:t>First-In-First-Out (FIFO) </a:t>
            </a:r>
            <a:r>
              <a:rPr lang="en-US" sz="1800" dirty="0" smtClean="0"/>
              <a:t>delivery implies that messages are delivered in the same order they are sent. For each pair of source-destination processes (pi, </a:t>
            </a:r>
            <a:r>
              <a:rPr lang="en-US" sz="1800" dirty="0" err="1" smtClean="0"/>
              <a:t>pj</a:t>
            </a:r>
            <a:r>
              <a:rPr lang="en-US" sz="1800" dirty="0" smtClean="0"/>
              <a:t>) FIFO delivery requires that the following relation should be satisfied</a:t>
            </a:r>
          </a:p>
          <a:p>
            <a:pPr algn="ctr">
              <a:buNone/>
            </a:pPr>
            <a:r>
              <a:rPr lang="en-US" sz="1800" dirty="0" smtClean="0"/>
              <a:t>        sendi(m) → sendi(m′) ⇒ deliverj(m) → deliverj(m′).</a:t>
            </a:r>
          </a:p>
          <a:p>
            <a:pPr algn="ctr">
              <a:buNone/>
            </a:pPr>
            <a:endParaRPr lang="en-US" sz="1800" dirty="0" smtClean="0"/>
          </a:p>
          <a:p>
            <a:pPr algn="just"/>
            <a:r>
              <a:rPr lang="en-US" sz="1800" b="1" dirty="0" smtClean="0"/>
              <a:t>Causal delivery </a:t>
            </a:r>
            <a:r>
              <a:rPr lang="en-US" sz="1800" dirty="0" smtClean="0"/>
              <a:t>is an extension of the FIFO delivery to the case when a process receives messages from different sources. Assume a group of three processes, (pi, </a:t>
            </a:r>
            <a:r>
              <a:rPr lang="en-US" sz="1800" dirty="0" err="1" smtClean="0"/>
              <a:t>pj</a:t>
            </a:r>
            <a:r>
              <a:rPr lang="en-US" sz="1800" dirty="0" smtClean="0"/>
              <a:t> , </a:t>
            </a:r>
            <a:r>
              <a:rPr lang="en-US" sz="1800" dirty="0" err="1" smtClean="0"/>
              <a:t>pk</a:t>
            </a:r>
            <a:r>
              <a:rPr lang="en-US" sz="1800" dirty="0" smtClean="0"/>
              <a:t>) and two messages m and m′. Causal delivery requires that</a:t>
            </a:r>
          </a:p>
          <a:p>
            <a:pPr algn="ctr">
              <a:buNone/>
            </a:pPr>
            <a:r>
              <a:rPr lang="en-US" sz="1800" dirty="0" smtClean="0"/>
              <a:t>sendi(m) → </a:t>
            </a:r>
            <a:r>
              <a:rPr lang="en-US" sz="1800" dirty="0" err="1" smtClean="0"/>
              <a:t>sendj</a:t>
            </a:r>
            <a:r>
              <a:rPr lang="en-US" sz="1800" dirty="0" smtClean="0"/>
              <a:t>(m′) ⇒ </a:t>
            </a:r>
            <a:r>
              <a:rPr lang="en-US" sz="1800" dirty="0" smtClean="0"/>
              <a:t>deliver k(m</a:t>
            </a:r>
            <a:r>
              <a:rPr lang="en-US" sz="1800" dirty="0" smtClean="0"/>
              <a:t>) → </a:t>
            </a:r>
            <a:r>
              <a:rPr lang="en-US" sz="1800" dirty="0" smtClean="0"/>
              <a:t>deliver k(m</a:t>
            </a:r>
            <a:r>
              <a:rPr lang="en-US" sz="1800" dirty="0" smtClean="0"/>
              <a:t>′).</a:t>
            </a:r>
          </a:p>
          <a:p>
            <a:pPr>
              <a:buNone/>
            </a:pPr>
            <a:endParaRPr lang="en-US" sz="1800" dirty="0" smtClean="0"/>
          </a:p>
          <a:p>
            <a:pPr algn="ctr">
              <a:buNone/>
            </a:pPr>
            <a:endParaRPr lang="en-US" sz="1800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28800" y="6246812"/>
            <a:ext cx="5410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71600" y="45074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5334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47800" y="6096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8800" y="4648200"/>
            <a:ext cx="5410200" cy="1600200"/>
            <a:chOff x="1828800" y="4648200"/>
            <a:chExt cx="5410200" cy="1600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828800" y="4648200"/>
              <a:ext cx="5410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5484812"/>
              <a:ext cx="5410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209800" y="5486400"/>
              <a:ext cx="35814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886200" y="4648200"/>
              <a:ext cx="12192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2362200" y="5029200"/>
              <a:ext cx="16002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343400" y="57150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43200" y="51054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71770" y="50292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3600" b="1" dirty="0" smtClean="0">
                <a:solidFill>
                  <a:srgbClr val="FF0000"/>
                </a:solidFill>
              </a:rPr>
              <a:t>What is Parallel Computing?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2000" dirty="0" smtClean="0"/>
              <a:t>Traditionally, software has been written for </a:t>
            </a:r>
            <a:r>
              <a:rPr lang="en-GB" sz="2000" b="1" i="1" dirty="0" smtClean="0"/>
              <a:t>serial</a:t>
            </a:r>
            <a:r>
              <a:rPr lang="en-GB" sz="2000" dirty="0" smtClean="0"/>
              <a:t> computation: </a:t>
            </a:r>
            <a:endParaRPr lang="fr-FR" sz="2000" dirty="0" smtClean="0"/>
          </a:p>
          <a:p>
            <a:pPr lvl="1" eaLnBrk="1" hangingPunct="1"/>
            <a:r>
              <a:rPr lang="en-GB" sz="2000" dirty="0" smtClean="0"/>
              <a:t>To be run on a single computer having a single Central Processing Unit (CPU); </a:t>
            </a:r>
            <a:endParaRPr lang="fr-FR" sz="2000" dirty="0" smtClean="0"/>
          </a:p>
          <a:p>
            <a:pPr lvl="1" eaLnBrk="1" hangingPunct="1"/>
            <a:r>
              <a:rPr lang="en-GB" sz="2000" dirty="0" smtClean="0"/>
              <a:t>A problem is broken into a discrete series of instructions. </a:t>
            </a:r>
            <a:endParaRPr lang="fr-FR" sz="2000" dirty="0" smtClean="0"/>
          </a:p>
          <a:p>
            <a:pPr lvl="1" eaLnBrk="1" hangingPunct="1"/>
            <a:r>
              <a:rPr lang="en-GB" sz="2000" dirty="0" smtClean="0"/>
              <a:t>Instructions are executed one after another. </a:t>
            </a:r>
            <a:endParaRPr lang="fr-FR" sz="2000" dirty="0" smtClean="0"/>
          </a:p>
          <a:p>
            <a:pPr lvl="1" eaLnBrk="1" hangingPunct="1"/>
            <a:r>
              <a:rPr lang="en-GB" sz="2000" dirty="0" smtClean="0"/>
              <a:t>Only one instruction may execute at any moment in time. </a:t>
            </a:r>
            <a:endParaRPr lang="fr-FR" sz="2000" dirty="0" smtClean="0"/>
          </a:p>
          <a:p>
            <a:pPr eaLnBrk="1" hangingPunct="1"/>
            <a:endParaRPr lang="fr-FR" sz="2000" dirty="0" smtClean="0"/>
          </a:p>
        </p:txBody>
      </p:sp>
      <p:pic>
        <p:nvPicPr>
          <p:cNvPr id="5124" name="Picture 4" descr="Serial comput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0" y="4076700"/>
            <a:ext cx="5749925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0800" y="2590800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3600" b="1" dirty="0" smtClean="0">
                <a:solidFill>
                  <a:srgbClr val="FF0000"/>
                </a:solidFill>
              </a:rPr>
              <a:t>What is Parallel Computing?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7772400" cy="18335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sz="1800" dirty="0" smtClean="0"/>
              <a:t>In the simplest sense, </a:t>
            </a:r>
            <a:r>
              <a:rPr lang="en-GB" sz="1800" b="1" i="1" dirty="0" smtClean="0"/>
              <a:t>parallel computing</a:t>
            </a:r>
            <a:r>
              <a:rPr lang="en-GB" sz="1800" dirty="0" smtClean="0"/>
              <a:t> is the simultaneous use of multiple compute resources to solve a computational problem. </a:t>
            </a:r>
            <a:endParaRPr lang="fr-FR" sz="18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sz="1600" dirty="0" smtClean="0"/>
              <a:t>To be run using multiple CPUs </a:t>
            </a:r>
            <a:endParaRPr lang="fr-FR" sz="16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sz="1600" dirty="0" smtClean="0"/>
              <a:t>A problem is broken into discrete parts that can be solved concurrently </a:t>
            </a:r>
            <a:endParaRPr lang="fr-FR" sz="16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sz="1600" dirty="0" smtClean="0"/>
              <a:t>Each part is further broken down to a series of instructions </a:t>
            </a:r>
            <a:endParaRPr lang="fr-FR" sz="16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altLang="ja-JP" sz="1800" dirty="0" smtClean="0"/>
              <a:t>Instructions from each part execute simultaneously on different CPUs </a:t>
            </a:r>
            <a:endParaRPr lang="fr-FR" sz="1800" dirty="0" smtClean="0"/>
          </a:p>
        </p:txBody>
      </p:sp>
      <p:pic>
        <p:nvPicPr>
          <p:cNvPr id="6148" name="Picture 4" descr="Parallel comput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813" y="3284538"/>
            <a:ext cx="5781675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3600" b="1" dirty="0" smtClean="0">
                <a:solidFill>
                  <a:srgbClr val="FF0000"/>
                </a:solidFill>
              </a:rPr>
              <a:t>Parallel Computing: Resources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2400" dirty="0" smtClean="0"/>
              <a:t>The compute resources can include: </a:t>
            </a:r>
            <a:endParaRPr lang="fr-FR" sz="2400" dirty="0" smtClean="0"/>
          </a:p>
          <a:p>
            <a:pPr lvl="1" eaLnBrk="1" hangingPunct="1"/>
            <a:r>
              <a:rPr lang="en-GB" sz="2400" dirty="0" smtClean="0"/>
              <a:t>A single computer with multiple processors; </a:t>
            </a:r>
          </a:p>
          <a:p>
            <a:pPr lvl="1" eaLnBrk="1" hangingPunct="1"/>
            <a:r>
              <a:rPr lang="en-GB" sz="2400" dirty="0" smtClean="0"/>
              <a:t>A single computer with (multiple) processor(s) and some specialized computer resources (GPU, FPGA …)</a:t>
            </a:r>
            <a:endParaRPr lang="fr-FR" sz="2400" dirty="0" smtClean="0"/>
          </a:p>
          <a:p>
            <a:pPr lvl="1" eaLnBrk="1" hangingPunct="1"/>
            <a:r>
              <a:rPr lang="en-GB" sz="2400" dirty="0" smtClean="0"/>
              <a:t>An arbitrary number of computers connected by a network; </a:t>
            </a:r>
            <a:endParaRPr lang="fr-FR" sz="2400" dirty="0" smtClean="0"/>
          </a:p>
          <a:p>
            <a:pPr lvl="1" eaLnBrk="1" hangingPunct="1"/>
            <a:r>
              <a:rPr lang="fr-FR" sz="2400" dirty="0" smtClean="0"/>
              <a:t>A combination of both. </a:t>
            </a:r>
          </a:p>
          <a:p>
            <a:pPr eaLnBrk="1" hangingPunct="1"/>
            <a:endParaRPr lang="fr-FR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 sz="3600" b="1" dirty="0" smtClean="0">
                <a:solidFill>
                  <a:srgbClr val="FF0000"/>
                </a:solidFill>
              </a:rPr>
              <a:t>Limitations of Serial Computing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GB" sz="1800" b="1" dirty="0" smtClean="0">
                <a:solidFill>
                  <a:schemeClr val="accent2"/>
                </a:solidFill>
              </a:rPr>
              <a:t>Limits to serial computing</a:t>
            </a:r>
            <a:r>
              <a:rPr lang="en-GB" sz="1800" b="1" dirty="0" smtClean="0"/>
              <a:t> </a:t>
            </a:r>
            <a:r>
              <a:rPr lang="en-GB" sz="1800" dirty="0" smtClean="0"/>
              <a:t>- Both physical and practical reasons pose significant constraints to simply building ever faster serial computers.</a:t>
            </a:r>
          </a:p>
          <a:p>
            <a:pPr algn="just" eaLnBrk="1" hangingPunct="1">
              <a:lnSpc>
                <a:spcPct val="90000"/>
              </a:lnSpc>
              <a:buNone/>
            </a:pPr>
            <a:endParaRPr lang="fr-FR" sz="1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sz="1800" b="1" dirty="0" smtClean="0">
                <a:solidFill>
                  <a:schemeClr val="accent2"/>
                </a:solidFill>
              </a:rPr>
              <a:t>Transmission speeds</a:t>
            </a:r>
            <a:r>
              <a:rPr lang="en-GB" sz="1800" b="1" dirty="0" smtClean="0"/>
              <a:t> - </a:t>
            </a:r>
            <a:r>
              <a:rPr lang="en-GB" sz="1800" dirty="0"/>
              <a:t>T</a:t>
            </a:r>
            <a:r>
              <a:rPr lang="en-GB" sz="1800" dirty="0" smtClean="0"/>
              <a:t>he speed of a serial computer is directly dependent upon how fast data can move through hardware. Absolute limits are the speed of light (30 cm/nanosecond) and the transmission limit of copper wire (9 cm/nanosecond). </a:t>
            </a:r>
            <a:r>
              <a:rPr lang="fr-FR" sz="1800" dirty="0" smtClean="0"/>
              <a:t>Increasing speeds necessitate increasing proximity of processing elements. </a:t>
            </a:r>
          </a:p>
          <a:p>
            <a:pPr algn="just" eaLnBrk="1" hangingPunct="1">
              <a:lnSpc>
                <a:spcPct val="90000"/>
              </a:lnSpc>
            </a:pPr>
            <a:endParaRPr lang="fr-FR" sz="1800" dirty="0" smtClean="0"/>
          </a:p>
          <a:p>
            <a:pPr algn="just" eaLnBrk="1" hangingPunct="1">
              <a:lnSpc>
                <a:spcPct val="90000"/>
              </a:lnSpc>
            </a:pPr>
            <a:endParaRPr lang="fr-FR" sz="1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sz="1800" b="1" dirty="0" smtClean="0">
                <a:solidFill>
                  <a:schemeClr val="accent2"/>
                </a:solidFill>
              </a:rPr>
              <a:t>Economic limitations</a:t>
            </a:r>
            <a:r>
              <a:rPr lang="en-GB" sz="1800" b="1" dirty="0" smtClean="0"/>
              <a:t> </a:t>
            </a:r>
            <a:r>
              <a:rPr lang="en-GB" sz="1800" dirty="0" smtClean="0"/>
              <a:t>- It is increasingly expensive to make a single processor faster. Using a larger number of moderately fast commodity processors to achieve the same (or better) performance is less expensive. </a:t>
            </a:r>
            <a:endParaRPr lang="fr-FR" sz="1800" dirty="0" smtClean="0"/>
          </a:p>
          <a:p>
            <a:pPr algn="just" eaLnBrk="1" hangingPunct="1">
              <a:lnSpc>
                <a:spcPct val="90000"/>
              </a:lnSpc>
            </a:pPr>
            <a:endParaRPr lang="fr-FR" sz="1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rgbClr val="FF0000"/>
                </a:solidFill>
              </a:rPr>
              <a:t>Why Use Parallel Computing?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sz="2000" dirty="0" smtClean="0"/>
              <a:t>Saves time – wall clock time</a:t>
            </a:r>
          </a:p>
          <a:p>
            <a:pPr algn="just" eaLnBrk="1" hangingPunct="1">
              <a:defRPr/>
            </a:pPr>
            <a:r>
              <a:rPr lang="en-US" sz="2000" dirty="0" smtClean="0"/>
              <a:t>Cost savings</a:t>
            </a:r>
          </a:p>
          <a:p>
            <a:pPr algn="just" eaLnBrk="1" hangingPunct="1">
              <a:defRPr/>
            </a:pPr>
            <a:r>
              <a:rPr lang="en-US" sz="2000" dirty="0" smtClean="0"/>
              <a:t>Overcoming memory constraints</a:t>
            </a:r>
          </a:p>
          <a:p>
            <a:pPr algn="just" eaLnBrk="1" hangingPunct="1">
              <a:defRPr/>
            </a:pPr>
            <a:r>
              <a:rPr lang="en-US" sz="2000" dirty="0" smtClean="0"/>
              <a:t>It’s the future of computing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124200"/>
            <a:ext cx="8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GB" dirty="0" smtClean="0"/>
              <a:t>      Traditionally, parallel computing has been considered to be "the high end of computing" and has been motivated by numerical simulations of complex systems and "Grand Challenge Problems" such as: </a:t>
            </a:r>
          </a:p>
          <a:p>
            <a:pPr algn="just"/>
            <a:endParaRPr lang="fr-FR" dirty="0" smtClean="0"/>
          </a:p>
          <a:p>
            <a:pPr lvl="1" algn="just"/>
            <a:r>
              <a:rPr lang="fr-FR" dirty="0" smtClean="0"/>
              <a:t>weather and </a:t>
            </a:r>
            <a:r>
              <a:rPr lang="fr-FR" dirty="0" err="1" smtClean="0"/>
              <a:t>climate</a:t>
            </a:r>
            <a:r>
              <a:rPr lang="fr-FR" dirty="0" smtClean="0"/>
              <a:t> </a:t>
            </a:r>
          </a:p>
          <a:p>
            <a:pPr lvl="1" algn="just"/>
            <a:r>
              <a:rPr lang="fr-FR" dirty="0" err="1" smtClean="0"/>
              <a:t>chemical</a:t>
            </a:r>
            <a:r>
              <a:rPr lang="fr-FR" dirty="0" smtClean="0"/>
              <a:t> and </a:t>
            </a:r>
            <a:r>
              <a:rPr lang="fr-FR" dirty="0" err="1" smtClean="0"/>
              <a:t>nuclear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 </a:t>
            </a:r>
          </a:p>
          <a:p>
            <a:pPr lvl="1" algn="just"/>
            <a:r>
              <a:rPr lang="fr-FR" dirty="0" err="1" smtClean="0"/>
              <a:t>biological</a:t>
            </a:r>
            <a:r>
              <a:rPr lang="fr-FR" dirty="0" smtClean="0"/>
              <a:t>,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genome</a:t>
            </a:r>
            <a:r>
              <a:rPr lang="fr-FR" dirty="0" smtClean="0"/>
              <a:t> </a:t>
            </a:r>
          </a:p>
          <a:p>
            <a:pPr lvl="1" algn="just"/>
            <a:r>
              <a:rPr lang="fr-FR" dirty="0" err="1" smtClean="0"/>
              <a:t>geological</a:t>
            </a:r>
            <a:r>
              <a:rPr lang="fr-FR" dirty="0" smtClean="0"/>
              <a:t>, </a:t>
            </a:r>
            <a:r>
              <a:rPr lang="fr-FR" dirty="0" err="1" smtClean="0"/>
              <a:t>seismic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</a:p>
          <a:p>
            <a:pPr lvl="1" algn="just"/>
            <a:r>
              <a:rPr lang="en-GB" dirty="0" smtClean="0"/>
              <a:t>mechanical devices - from prosthetics to spacecraft </a:t>
            </a:r>
            <a:endParaRPr lang="fr-FR" dirty="0" smtClean="0"/>
          </a:p>
          <a:p>
            <a:pPr lvl="1" algn="just"/>
            <a:r>
              <a:rPr lang="fr-FR" dirty="0" err="1" smtClean="0"/>
              <a:t>electronic</a:t>
            </a:r>
            <a:r>
              <a:rPr lang="fr-FR" dirty="0" smtClean="0"/>
              <a:t> circuits </a:t>
            </a:r>
          </a:p>
          <a:p>
            <a:pPr lvl="1" algn="just"/>
            <a:r>
              <a:rPr lang="fr-FR" dirty="0" err="1" smtClean="0"/>
              <a:t>manufacturing</a:t>
            </a:r>
            <a:r>
              <a:rPr lang="fr-FR" dirty="0" smtClean="0"/>
              <a:t> </a:t>
            </a:r>
            <a:r>
              <a:rPr lang="fr-FR" dirty="0" err="1" smtClean="0"/>
              <a:t>processes</a:t>
            </a:r>
            <a:r>
              <a:rPr lang="fr-FR" dirty="0" smtClean="0"/>
              <a:t> </a:t>
            </a:r>
          </a:p>
          <a:p>
            <a:pPr algn="just"/>
            <a:r>
              <a:rPr lang="fr-FR" b="1" dirty="0" smtClean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sz="3600" b="1" dirty="0" smtClean="0">
                <a:solidFill>
                  <a:srgbClr val="FF0000"/>
                </a:solidFill>
              </a:rPr>
              <a:t>Basic Design of Von Neumann Architecture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5181600" cy="441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fr-FR" sz="2400" dirty="0" smtClean="0"/>
              <a:t>Basic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Memory is used to store both program and data instructions 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Program instructions are coded data which tell the computer to do something </a:t>
            </a:r>
            <a:endParaRPr lang="fr-FR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/>
              <a:t>Data is simply information to be used by the program </a:t>
            </a:r>
            <a:endParaRPr lang="fr-FR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ja-JP" sz="2400" dirty="0" smtClean="0"/>
              <a:t>A central processing unit (CPU) gets instructions and/or data from memory, decodes the instructions and then </a:t>
            </a:r>
            <a:r>
              <a:rPr lang="en-GB" altLang="ja-JP" sz="2400" i="1" dirty="0" smtClean="0"/>
              <a:t>sequentially</a:t>
            </a:r>
            <a:r>
              <a:rPr lang="en-GB" altLang="ja-JP" sz="2400" dirty="0" smtClean="0"/>
              <a:t> performs them.</a:t>
            </a:r>
            <a:r>
              <a:rPr lang="fr-FR" altLang="ja-JP" sz="2400" dirty="0" smtClean="0"/>
              <a:t> </a:t>
            </a:r>
            <a:endParaRPr lang="fr-FR" sz="2400" dirty="0" smtClean="0"/>
          </a:p>
        </p:txBody>
      </p:sp>
      <p:pic>
        <p:nvPicPr>
          <p:cNvPr id="20484" name="Picture 4" descr="von Neumann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863" y="2492375"/>
            <a:ext cx="2620962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521</TotalTime>
  <Words>2154</Words>
  <Application>Microsoft Office PowerPoint</Application>
  <PresentationFormat>On-screen Show (4:3)</PresentationFormat>
  <Paragraphs>405</Paragraphs>
  <Slides>40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Equity</vt:lpstr>
      <vt:lpstr>SmartDraw</vt:lpstr>
      <vt:lpstr>Parallel and Distributed Computing </vt:lpstr>
      <vt:lpstr>Outline of Presentation</vt:lpstr>
      <vt:lpstr>Why Parallel and Distributed Computing in Cloud Computing ?</vt:lpstr>
      <vt:lpstr>What is Parallel Computing? (1)</vt:lpstr>
      <vt:lpstr>What is Parallel Computing? (2)</vt:lpstr>
      <vt:lpstr>Parallel Computing: Resources</vt:lpstr>
      <vt:lpstr>Limitations of Serial Computing</vt:lpstr>
      <vt:lpstr>Why Use Parallel Computing?</vt:lpstr>
      <vt:lpstr>Basic Design of Von Neumann Architecture</vt:lpstr>
      <vt:lpstr>Flynn's Classical Taxonomy</vt:lpstr>
      <vt:lpstr>Flynn’s Taxonomy</vt:lpstr>
      <vt:lpstr>Flynn’s Classical Taxonomy: SISD</vt:lpstr>
      <vt:lpstr>SISD</vt:lpstr>
      <vt:lpstr>Flynn’s Classical Taxonomy: SIMD</vt:lpstr>
      <vt:lpstr>SIMD</vt:lpstr>
      <vt:lpstr>Flynn’s Classical Taxonomy: MISD</vt:lpstr>
      <vt:lpstr>Flynn’s Classical Taxonomy: MIMD</vt:lpstr>
      <vt:lpstr>MIMD</vt:lpstr>
      <vt:lpstr>Parallel vs. Distributed</vt:lpstr>
      <vt:lpstr>Divide and Conquer</vt:lpstr>
      <vt:lpstr>More Terminology</vt:lpstr>
      <vt:lpstr>Example of Parallel Computing with Pipeline</vt:lpstr>
      <vt:lpstr>Parallel Computer Architecture</vt:lpstr>
      <vt:lpstr>General Terminology</vt:lpstr>
      <vt:lpstr>More Terminology</vt:lpstr>
      <vt:lpstr>Memory architectures</vt:lpstr>
      <vt:lpstr>Shared Memory</vt:lpstr>
      <vt:lpstr>Shared Memory: Pros and Cons</vt:lpstr>
      <vt:lpstr>Distributed Memory</vt:lpstr>
      <vt:lpstr>Hybrid Distributed-Shared Memory</vt:lpstr>
      <vt:lpstr>Distributed Computing(1)</vt:lpstr>
      <vt:lpstr>What Is a Distributed System?</vt:lpstr>
      <vt:lpstr>Distributed Systems</vt:lpstr>
      <vt:lpstr>Example of Distributed Computing</vt:lpstr>
      <vt:lpstr>Benefits</vt:lpstr>
      <vt:lpstr>The Weaknesses of Distributed Computing</vt:lpstr>
      <vt:lpstr>Transparency in Distributed Systems</vt:lpstr>
      <vt:lpstr>Atomic Actions</vt:lpstr>
      <vt:lpstr>Message delivery rules</vt:lpstr>
      <vt:lpstr>Slide 40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and Distributed Computing</dc:title>
  <dc:creator>User</dc:creator>
  <cp:lastModifiedBy>User</cp:lastModifiedBy>
  <cp:revision>128</cp:revision>
  <dcterms:created xsi:type="dcterms:W3CDTF">2014-03-11T08:40:35Z</dcterms:created>
  <dcterms:modified xsi:type="dcterms:W3CDTF">2014-03-13T04:45:15Z</dcterms:modified>
</cp:coreProperties>
</file>