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6" r:id="rId5"/>
    <p:sldId id="258" r:id="rId6"/>
    <p:sldId id="260" r:id="rId7"/>
    <p:sldId id="261" r:id="rId8"/>
    <p:sldId id="269" r:id="rId9"/>
    <p:sldId id="270" r:id="rId10"/>
    <p:sldId id="271" r:id="rId11"/>
    <p:sldId id="263" r:id="rId12"/>
    <p:sldId id="264" r:id="rId13"/>
    <p:sldId id="265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8A102-58E0-469A-BE78-C0BFD04FE751}" type="datetimeFigureOut">
              <a:rPr lang="en-US" smtClean="0"/>
              <a:pPr/>
              <a:t>13-Aug-16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93D336-784A-48AC-9260-FEF8F8F6A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8A102-58E0-469A-BE78-C0BFD04FE751}" type="datetimeFigureOut">
              <a:rPr lang="en-US" smtClean="0"/>
              <a:pPr/>
              <a:t>13-Aug-16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3D336-784A-48AC-9260-FEF8F8F6A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8A102-58E0-469A-BE78-C0BFD04FE751}" type="datetimeFigureOut">
              <a:rPr lang="en-US" smtClean="0"/>
              <a:pPr/>
              <a:t>13-Aug-16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3D336-784A-48AC-9260-FEF8F8F6A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8A102-58E0-469A-BE78-C0BFD04FE751}" type="datetimeFigureOut">
              <a:rPr lang="en-US" smtClean="0"/>
              <a:pPr/>
              <a:t>13-Aug-16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3D336-784A-48AC-9260-FEF8F8F6A6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8A102-58E0-469A-BE78-C0BFD04FE751}" type="datetimeFigureOut">
              <a:rPr lang="en-US" smtClean="0"/>
              <a:pPr/>
              <a:t>13-Aug-16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3D336-784A-48AC-9260-FEF8F8F6A6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8A102-58E0-469A-BE78-C0BFD04FE751}" type="datetimeFigureOut">
              <a:rPr lang="en-US" smtClean="0"/>
              <a:pPr/>
              <a:t>13-Aug-16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3D336-784A-48AC-9260-FEF8F8F6A6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8A102-58E0-469A-BE78-C0BFD04FE751}" type="datetimeFigureOut">
              <a:rPr lang="en-US" smtClean="0"/>
              <a:pPr/>
              <a:t>13-Aug-16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3D336-784A-48AC-9260-FEF8F8F6A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8A102-58E0-469A-BE78-C0BFD04FE751}" type="datetimeFigureOut">
              <a:rPr lang="en-US" smtClean="0"/>
              <a:pPr/>
              <a:t>13-Aug-16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3D336-784A-48AC-9260-FEF8F8F6A6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8A102-58E0-469A-BE78-C0BFD04FE751}" type="datetimeFigureOut">
              <a:rPr lang="en-US" smtClean="0"/>
              <a:pPr/>
              <a:t>13-Aug-16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3D336-784A-48AC-9260-FEF8F8F6A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8A102-58E0-469A-BE78-C0BFD04FE751}" type="datetimeFigureOut">
              <a:rPr lang="en-US" smtClean="0"/>
              <a:pPr/>
              <a:t>13-Aug-16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3D336-784A-48AC-9260-FEF8F8F6A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8A102-58E0-469A-BE78-C0BFD04FE751}" type="datetimeFigureOut">
              <a:rPr lang="en-US" smtClean="0"/>
              <a:pPr/>
              <a:t>13-Aug-16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93D336-784A-48AC-9260-FEF8F8F6A6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8A102-58E0-469A-BE78-C0BFD04FE751}" type="datetimeFigureOut">
              <a:rPr lang="en-US" smtClean="0"/>
              <a:pPr/>
              <a:t>13-Aug-16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93D336-784A-48AC-9260-FEF8F8F6A6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458200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Ternary Quantum Circuit for Color Image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Sanjay Chakraborty</a:t>
            </a:r>
          </a:p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Department of IT, University of Calcutta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Perpetua" pitchFamily="18" charset="0"/>
              </a:rPr>
              <a:t>RGB color image needs 24 bits i.e. 2^24 color combinations. So in corresponding quantum model, it needs nearly </a:t>
            </a:r>
            <a:r>
              <a:rPr lang="en-US" sz="2400" dirty="0" smtClean="0">
                <a:latin typeface="Perpetua" pitchFamily="18" charset="0"/>
              </a:rPr>
              <a:t>3^16 </a:t>
            </a:r>
            <a:r>
              <a:rPr lang="en-US" sz="2400" dirty="0" smtClean="0">
                <a:latin typeface="Perpetua" pitchFamily="18" charset="0"/>
              </a:rPr>
              <a:t>basis states in an n-qutrit quantum register. So using this color quantum register, 9 different grey levels of the 3X3 color image can be stored with different probability of </a:t>
            </a:r>
            <a:r>
              <a:rPr lang="en-US" sz="2400" dirty="0" smtClean="0">
                <a:latin typeface="Perpetua" pitchFamily="18" charset="0"/>
              </a:rPr>
              <a:t>a. </a:t>
            </a:r>
            <a:r>
              <a:rPr lang="en-US" sz="2400" dirty="0" smtClean="0">
                <a:latin typeface="Perpetua" pitchFamily="18" charset="0"/>
              </a:rPr>
              <a:t>Like, when |P1 &gt;=|00 &gt;= (00000000)^T , then </a:t>
            </a:r>
            <a:r>
              <a:rPr lang="en-US" sz="2400" dirty="0" smtClean="0">
                <a:latin typeface="Perpetua" pitchFamily="18" charset="0"/>
              </a:rPr>
              <a:t>suppose  a1= </a:t>
            </a:r>
            <a:r>
              <a:rPr lang="en-US" sz="2400" dirty="0" smtClean="0">
                <a:latin typeface="Perpetua" pitchFamily="18" charset="0"/>
              </a:rPr>
              <a:t>0.7(MAXIMUM) = |C1 &gt; &lt;=Red Color. Count all values in position bits are zero. |P2 &gt;= |01 &gt;= (01000000)^T ,then suppose </a:t>
            </a:r>
            <a:r>
              <a:rPr lang="en-US" sz="2400" dirty="0" smtClean="0">
                <a:latin typeface="Perpetua" pitchFamily="18" charset="0"/>
              </a:rPr>
              <a:t>a2=0.2(MAXIMUM)=|</a:t>
            </a:r>
            <a:r>
              <a:rPr lang="en-US" sz="2400" dirty="0" smtClean="0">
                <a:latin typeface="Perpetua" pitchFamily="18" charset="0"/>
              </a:rPr>
              <a:t>C2 &gt; &lt;= Green Color. Count the second left most bit position is 1 and others are 0. This same technique continues for other positions.</a:t>
            </a:r>
            <a:endParaRPr lang="en-US" sz="2400" dirty="0">
              <a:latin typeface="Perpet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5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rmAutofit fontScale="92500" lnSpcReduction="10000"/>
          </a:bodyPr>
          <a:lstStyle/>
          <a:p>
            <a:pPr marL="109728" indent="0" algn="just"/>
            <a:r>
              <a:rPr lang="en-US" dirty="0" smtClean="0">
                <a:latin typeface="Perpetua" panose="02020502060401020303" pitchFamily="18" charset="0"/>
              </a:rPr>
              <a:t> suppose </a:t>
            </a:r>
            <a:r>
              <a:rPr lang="en-US" dirty="0">
                <a:latin typeface="Perpetua" panose="02020502060401020303" pitchFamily="18" charset="0"/>
              </a:rPr>
              <a:t>a particular pixel contains Red </a:t>
            </a:r>
            <a:r>
              <a:rPr lang="en-US" dirty="0" smtClean="0">
                <a:latin typeface="Perpetua" panose="02020502060401020303" pitchFamily="18" charset="0"/>
              </a:rPr>
              <a:t>color, then </a:t>
            </a:r>
            <a:r>
              <a:rPr lang="en-US" dirty="0">
                <a:latin typeface="Perpetua" panose="02020502060401020303" pitchFamily="18" charset="0"/>
              </a:rPr>
              <a:t>we will have to represent that Red color in </a:t>
            </a:r>
            <a:r>
              <a:rPr lang="en-US" dirty="0" smtClean="0">
                <a:latin typeface="Perpetua" panose="02020502060401020303" pitchFamily="18" charset="0"/>
              </a:rPr>
              <a:t>|C1&gt; </a:t>
            </a:r>
            <a:r>
              <a:rPr lang="en-US" dirty="0">
                <a:latin typeface="Perpetua" panose="02020502060401020303" pitchFamily="18" charset="0"/>
              </a:rPr>
              <a:t>by the help of some </a:t>
            </a:r>
            <a:r>
              <a:rPr lang="en-US" dirty="0" smtClean="0">
                <a:latin typeface="Perpetua" panose="02020502060401020303" pitchFamily="18" charset="0"/>
              </a:rPr>
              <a:t>binary values </a:t>
            </a:r>
            <a:r>
              <a:rPr lang="en-US" dirty="0">
                <a:latin typeface="Perpetua" panose="02020502060401020303" pitchFamily="18" charset="0"/>
              </a:rPr>
              <a:t>like if </a:t>
            </a:r>
            <a:r>
              <a:rPr lang="en-US" dirty="0" smtClean="0">
                <a:latin typeface="Perpetua" panose="02020502060401020303" pitchFamily="18" charset="0"/>
              </a:rPr>
              <a:t>a1 </a:t>
            </a:r>
            <a:r>
              <a:rPr lang="en-US" dirty="0">
                <a:latin typeface="Perpetua" panose="02020502060401020303" pitchFamily="18" charset="0"/>
              </a:rPr>
              <a:t>= </a:t>
            </a:r>
            <a:r>
              <a:rPr lang="en-US" dirty="0" smtClean="0">
                <a:latin typeface="Perpetua" panose="02020502060401020303" pitchFamily="18" charset="0"/>
              </a:rPr>
              <a:t>0.7 </a:t>
            </a:r>
            <a:r>
              <a:rPr lang="en-US" dirty="0">
                <a:latin typeface="Perpetua" panose="02020502060401020303" pitchFamily="18" charset="0"/>
              </a:rPr>
              <a:t>then the 7th bit value of the color pixel represents 1, </a:t>
            </a:r>
            <a:r>
              <a:rPr lang="en-US" dirty="0" smtClean="0">
                <a:latin typeface="Perpetua" panose="02020502060401020303" pitchFamily="18" charset="0"/>
              </a:rPr>
              <a:t>others are 0.|C1&gt;= </a:t>
            </a:r>
            <a:r>
              <a:rPr lang="en-US" dirty="0">
                <a:latin typeface="Perpetua" panose="02020502060401020303" pitchFamily="18" charset="0"/>
              </a:rPr>
              <a:t>00000010, now if we can apply Z-permutation gate operations </a:t>
            </a:r>
            <a:r>
              <a:rPr lang="en-US" dirty="0" smtClean="0">
                <a:latin typeface="Perpetua" panose="02020502060401020303" pitchFamily="18" charset="0"/>
              </a:rPr>
              <a:t>8 times </a:t>
            </a:r>
            <a:r>
              <a:rPr lang="en-US" dirty="0">
                <a:latin typeface="Perpetua" panose="02020502060401020303" pitchFamily="18" charset="0"/>
              </a:rPr>
              <a:t>on </a:t>
            </a:r>
            <a:r>
              <a:rPr lang="en-US" dirty="0" smtClean="0">
                <a:latin typeface="Perpetua" panose="02020502060401020303" pitchFamily="18" charset="0"/>
              </a:rPr>
              <a:t>|C1&gt;,</a:t>
            </a:r>
            <a:r>
              <a:rPr lang="en-US" dirty="0">
                <a:latin typeface="Perpetua" panose="02020502060401020303" pitchFamily="18" charset="0"/>
              </a:rPr>
              <a:t>like Z(+1), then that '1' color bit values shifted total 8 </a:t>
            </a:r>
            <a:r>
              <a:rPr lang="en-US" dirty="0" smtClean="0">
                <a:latin typeface="Perpetua" panose="02020502060401020303" pitchFamily="18" charset="0"/>
              </a:rPr>
              <a:t>positions and </a:t>
            </a:r>
            <a:r>
              <a:rPr lang="en-US" dirty="0">
                <a:latin typeface="Perpetua" panose="02020502060401020303" pitchFamily="18" charset="0"/>
              </a:rPr>
              <a:t>each and every position holds or represents 'Various shades(intensities) </a:t>
            </a:r>
            <a:r>
              <a:rPr lang="en-US" dirty="0" smtClean="0">
                <a:latin typeface="Perpetua" panose="02020502060401020303" pitchFamily="18" charset="0"/>
              </a:rPr>
              <a:t>of Red </a:t>
            </a:r>
            <a:r>
              <a:rPr lang="en-US" dirty="0">
                <a:latin typeface="Perpetua" panose="02020502060401020303" pitchFamily="18" charset="0"/>
              </a:rPr>
              <a:t>colors'. The similar logic is also applied for Green and Blue color </a:t>
            </a:r>
            <a:r>
              <a:rPr lang="en-US" dirty="0" smtClean="0">
                <a:latin typeface="Perpetua" panose="02020502060401020303" pitchFamily="18" charset="0"/>
              </a:rPr>
              <a:t>variations as </a:t>
            </a:r>
            <a:r>
              <a:rPr lang="en-US" dirty="0">
                <a:latin typeface="Perpetua" panose="02020502060401020303" pitchFamily="18" charset="0"/>
              </a:rPr>
              <a:t>well. In case of Green value, if </a:t>
            </a:r>
            <a:r>
              <a:rPr lang="en-US" dirty="0" smtClean="0">
                <a:latin typeface="Perpetua" panose="02020502060401020303" pitchFamily="18" charset="0"/>
              </a:rPr>
              <a:t>a2 </a:t>
            </a:r>
            <a:r>
              <a:rPr lang="en-US" dirty="0">
                <a:latin typeface="Perpetua" panose="02020502060401020303" pitchFamily="18" charset="0"/>
              </a:rPr>
              <a:t>= </a:t>
            </a:r>
            <a:r>
              <a:rPr lang="en-US" dirty="0" smtClean="0">
                <a:latin typeface="Perpetua" panose="02020502060401020303" pitchFamily="18" charset="0"/>
              </a:rPr>
              <a:t>0.7 </a:t>
            </a:r>
            <a:r>
              <a:rPr lang="en-US" dirty="0">
                <a:latin typeface="Perpetua" panose="02020502060401020303" pitchFamily="18" charset="0"/>
              </a:rPr>
              <a:t>then the 7th and successor 8th </a:t>
            </a:r>
            <a:r>
              <a:rPr lang="en-US" dirty="0" smtClean="0">
                <a:latin typeface="Perpetua" panose="02020502060401020303" pitchFamily="18" charset="0"/>
              </a:rPr>
              <a:t>bits values </a:t>
            </a:r>
            <a:r>
              <a:rPr lang="en-US" dirty="0">
                <a:latin typeface="Perpetua" panose="02020502060401020303" pitchFamily="18" charset="0"/>
              </a:rPr>
              <a:t>of the color pixel represent 1, others are </a:t>
            </a:r>
            <a:r>
              <a:rPr lang="en-US" dirty="0" smtClean="0">
                <a:latin typeface="Perpetua" panose="02020502060401020303" pitchFamily="18" charset="0"/>
              </a:rPr>
              <a:t>0.|C2&gt;= </a:t>
            </a:r>
            <a:r>
              <a:rPr lang="en-US" dirty="0">
                <a:latin typeface="Perpetua" panose="02020502060401020303" pitchFamily="18" charset="0"/>
              </a:rPr>
              <a:t>00000011, then </a:t>
            </a:r>
            <a:r>
              <a:rPr lang="en-US" dirty="0" smtClean="0">
                <a:latin typeface="Perpetua" panose="02020502060401020303" pitchFamily="18" charset="0"/>
              </a:rPr>
              <a:t>again apply </a:t>
            </a:r>
            <a:r>
              <a:rPr lang="en-US" dirty="0">
                <a:latin typeface="Perpetua" panose="02020502060401020303" pitchFamily="18" charset="0"/>
              </a:rPr>
              <a:t>Z(+1) operations on them. So, when we retrieve the image pixel of </a:t>
            </a:r>
            <a:r>
              <a:rPr lang="en-US" dirty="0" smtClean="0">
                <a:latin typeface="Perpetua" panose="02020502060401020303" pitchFamily="18" charset="0"/>
              </a:rPr>
              <a:t>that particular </a:t>
            </a:r>
            <a:r>
              <a:rPr lang="en-US" dirty="0">
                <a:latin typeface="Perpetua" panose="02020502060401020303" pitchFamily="18" charset="0"/>
              </a:rPr>
              <a:t>position, then we </a:t>
            </a:r>
            <a:r>
              <a:rPr lang="en-US" dirty="0" smtClean="0">
                <a:latin typeface="Perpetua" panose="02020502060401020303" pitchFamily="18" charset="0"/>
              </a:rPr>
              <a:t>first </a:t>
            </a:r>
            <a:r>
              <a:rPr lang="en-US" dirty="0">
                <a:latin typeface="Perpetua" panose="02020502060401020303" pitchFamily="18" charset="0"/>
              </a:rPr>
              <a:t>count the location of 1 in the kronecker </a:t>
            </a:r>
            <a:r>
              <a:rPr lang="en-US" dirty="0" smtClean="0">
                <a:latin typeface="Perpetua" panose="02020502060401020303" pitchFamily="18" charset="0"/>
              </a:rPr>
              <a:t>product result </a:t>
            </a:r>
            <a:r>
              <a:rPr lang="en-US" dirty="0">
                <a:latin typeface="Perpetua" panose="02020502060401020303" pitchFamily="18" charset="0"/>
              </a:rPr>
              <a:t>of </a:t>
            </a:r>
            <a:r>
              <a:rPr lang="en-US" dirty="0" smtClean="0">
                <a:latin typeface="Perpetua" panose="02020502060401020303" pitchFamily="18" charset="0"/>
              </a:rPr>
              <a:t>|02&gt; </a:t>
            </a:r>
            <a:r>
              <a:rPr lang="en-US" dirty="0">
                <a:latin typeface="Perpetua" panose="02020502060401020303" pitchFamily="18" charset="0"/>
              </a:rPr>
              <a:t>and then we assign the value of its corresponding |</a:t>
            </a:r>
            <a:r>
              <a:rPr lang="en-US" dirty="0" smtClean="0">
                <a:latin typeface="Perpetua" panose="02020502060401020303" pitchFamily="18" charset="0"/>
              </a:rPr>
              <a:t>i&gt; </a:t>
            </a:r>
            <a:r>
              <a:rPr lang="en-US" dirty="0">
                <a:latin typeface="Perpetua" panose="02020502060401020303" pitchFamily="18" charset="0"/>
              </a:rPr>
              <a:t>and </a:t>
            </a:r>
            <a:r>
              <a:rPr lang="en-US" dirty="0" smtClean="0">
                <a:latin typeface="Perpetua" panose="02020502060401020303" pitchFamily="18" charset="0"/>
              </a:rPr>
              <a:t>it fetches </a:t>
            </a:r>
            <a:r>
              <a:rPr lang="en-US" dirty="0">
                <a:latin typeface="Perpetua" panose="02020502060401020303" pitchFamily="18" charset="0"/>
              </a:rPr>
              <a:t>the corresponding stored color.</a:t>
            </a:r>
          </a:p>
        </p:txBody>
      </p:sp>
    </p:spTree>
    <p:extLst>
      <p:ext uri="{BB962C8B-B14F-4D97-AF65-F5344CB8AC3E}">
        <p14:creationId xmlns:p14="http://schemas.microsoft.com/office/powerpoint/2010/main" val="20356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Perpetua" panose="02020502060401020303" pitchFamily="18" charset="0"/>
              </a:rPr>
              <a:t>Unlike FRQI model, this approach is suitable for </a:t>
            </a:r>
            <a:r>
              <a:rPr lang="en-US" sz="2400" dirty="0" smtClean="0">
                <a:latin typeface="Perpetua" panose="02020502060401020303" pitchFamily="18" charset="0"/>
              </a:rPr>
              <a:t>color images </a:t>
            </a:r>
            <a:r>
              <a:rPr lang="en-US" sz="2400" dirty="0">
                <a:latin typeface="Perpetua" panose="02020502060401020303" pitchFamily="18" charset="0"/>
              </a:rPr>
              <a:t>of any dimension</a:t>
            </a:r>
            <a:r>
              <a:rPr lang="en-US" sz="2400" dirty="0" smtClean="0">
                <a:latin typeface="Perpetua" panose="02020502060401020303" pitchFamily="18" charset="0"/>
              </a:rPr>
              <a:t>.</a:t>
            </a:r>
          </a:p>
          <a:p>
            <a:r>
              <a:rPr lang="en-US" sz="2400" dirty="0">
                <a:latin typeface="Perpetua" panose="02020502060401020303" pitchFamily="18" charset="0"/>
              </a:rPr>
              <a:t>The concept of dual </a:t>
            </a:r>
            <a:r>
              <a:rPr lang="en-US" sz="2400" dirty="0" smtClean="0">
                <a:latin typeface="Perpetua" panose="02020502060401020303" pitchFamily="18" charset="0"/>
              </a:rPr>
              <a:t>representation of </a:t>
            </a:r>
            <a:r>
              <a:rPr lang="en-US" sz="2400" dirty="0">
                <a:latin typeface="Perpetua" panose="02020502060401020303" pitchFamily="18" charset="0"/>
              </a:rPr>
              <a:t>a 2-D image by row-location and column location vectors is used here</a:t>
            </a:r>
            <a:r>
              <a:rPr lang="en-US" sz="2400" dirty="0" smtClean="0">
                <a:latin typeface="Perpetua" panose="02020502060401020303" pitchFamily="18" charset="0"/>
              </a:rPr>
              <a:t>.</a:t>
            </a:r>
          </a:p>
          <a:p>
            <a:endParaRPr lang="en-US" sz="2400" dirty="0">
              <a:latin typeface="Perpetua" panose="02020502060401020303" pitchFamily="18" charset="0"/>
            </a:endParaRPr>
          </a:p>
          <a:p>
            <a:endParaRPr lang="en-US" sz="2400" dirty="0" smtClean="0">
              <a:latin typeface="Perpetua" panose="02020502060401020303" pitchFamily="18" charset="0"/>
            </a:endParaRPr>
          </a:p>
          <a:p>
            <a:endParaRPr lang="en-US" sz="2400" dirty="0">
              <a:latin typeface="Perpetua" panose="02020502060401020303" pitchFamily="18" charset="0"/>
            </a:endParaRPr>
          </a:p>
          <a:p>
            <a:endParaRPr lang="en-US" sz="2400" dirty="0" smtClean="0">
              <a:latin typeface="Perpetua" panose="02020502060401020303" pitchFamily="18" charset="0"/>
            </a:endParaRPr>
          </a:p>
          <a:p>
            <a:r>
              <a:rPr lang="en-US" sz="2400" dirty="0" smtClean="0">
                <a:latin typeface="Perpetua" panose="02020502060401020303" pitchFamily="18" charset="0"/>
              </a:rPr>
              <a:t>Pixels locations can be represented as,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</a:t>
            </a:r>
          </a:p>
          <a:p>
            <a:endParaRPr lang="en-US" sz="2400" dirty="0">
              <a:latin typeface="Perpetua" panose="02020502060401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effectLst/>
                <a:latin typeface="Perpetua" panose="02020502060401020303" pitchFamily="18" charset="0"/>
              </a:rPr>
              <a:t>Second Approach based on </a:t>
            </a:r>
            <a:r>
              <a:rPr lang="en-US" sz="2400" dirty="0" smtClean="0">
                <a:effectLst/>
                <a:latin typeface="Perpetua" panose="02020502060401020303" pitchFamily="18" charset="0"/>
              </a:rPr>
              <a:t>Modified </a:t>
            </a:r>
            <a:r>
              <a:rPr lang="en-US" sz="2400" dirty="0">
                <a:effectLst/>
                <a:latin typeface="Perpetua" panose="02020502060401020303" pitchFamily="18" charset="0"/>
              </a:rPr>
              <a:t>Image amplitude</a:t>
            </a:r>
            <a:br>
              <a:rPr lang="en-US" sz="2400" dirty="0">
                <a:effectLst/>
                <a:latin typeface="Perpetua" panose="02020502060401020303" pitchFamily="18" charset="0"/>
              </a:rPr>
            </a:br>
            <a:r>
              <a:rPr lang="en-US" sz="2400" dirty="0" smtClean="0">
                <a:effectLst/>
                <a:latin typeface="Perpetua" panose="02020502060401020303" pitchFamily="18" charset="0"/>
              </a:rPr>
              <a:t>Normalization </a:t>
            </a:r>
            <a:r>
              <a:rPr lang="en-US" sz="2400" dirty="0">
                <a:effectLst/>
                <a:latin typeface="Perpetua" panose="02020502060401020303" pitchFamily="18" charset="0"/>
              </a:rPr>
              <a:t>technique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048000"/>
            <a:ext cx="2819400" cy="1716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183756"/>
            <a:ext cx="5638800" cy="12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5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pPr algn="just"/>
            <a:r>
              <a:rPr lang="en-US" sz="2400" dirty="0" smtClean="0">
                <a:latin typeface="Perpetua" panose="02020502060401020303" pitchFamily="18" charset="0"/>
              </a:rPr>
              <a:t>Amplitudes of pixels,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>
                <a:latin typeface="Perpetua" panose="02020502060401020303" pitchFamily="18" charset="0"/>
              </a:rPr>
              <a:t>Where,</a:t>
            </a:r>
            <a:endParaRPr lang="en-US" sz="2400" dirty="0">
              <a:latin typeface="Perpetua" panose="02020502060401020303" pitchFamily="18" charset="0"/>
            </a:endParaRPr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09" y="533400"/>
            <a:ext cx="2513982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02475"/>
            <a:ext cx="3211725" cy="4947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19" y="2275155"/>
            <a:ext cx="3123272" cy="111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1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Perpetua" panose="02020502060401020303" pitchFamily="18" charset="0"/>
              </a:rPr>
              <a:t>Ternary quantum logic is a qutrit based logic where more than two </a:t>
            </a:r>
            <a:r>
              <a:rPr lang="en-US" sz="2200" dirty="0" smtClean="0">
                <a:latin typeface="Perpetua" panose="02020502060401020303" pitchFamily="18" charset="0"/>
              </a:rPr>
              <a:t>quantum basis </a:t>
            </a:r>
            <a:r>
              <a:rPr lang="en-US" sz="2200" dirty="0">
                <a:latin typeface="Perpetua" panose="02020502060401020303" pitchFamily="18" charset="0"/>
              </a:rPr>
              <a:t>states are introduced, for instance </a:t>
            </a:r>
            <a:r>
              <a:rPr lang="en-US" sz="2200" dirty="0" smtClean="0">
                <a:latin typeface="Perpetua" panose="02020502060401020303" pitchFamily="18" charset="0"/>
              </a:rPr>
              <a:t>(|0&gt;, </a:t>
            </a:r>
            <a:r>
              <a:rPr lang="en-US" sz="2200" dirty="0">
                <a:latin typeface="Perpetua" panose="02020502060401020303" pitchFamily="18" charset="0"/>
              </a:rPr>
              <a:t>|</a:t>
            </a:r>
            <a:r>
              <a:rPr lang="en-US" sz="2200" dirty="0" smtClean="0">
                <a:latin typeface="Perpetua" panose="02020502060401020303" pitchFamily="18" charset="0"/>
              </a:rPr>
              <a:t>1&gt;, </a:t>
            </a:r>
            <a:r>
              <a:rPr lang="en-US" sz="2200" dirty="0">
                <a:latin typeface="Perpetua" panose="02020502060401020303" pitchFamily="18" charset="0"/>
              </a:rPr>
              <a:t>|</a:t>
            </a:r>
            <a:r>
              <a:rPr lang="en-US" sz="2200" dirty="0" smtClean="0">
                <a:latin typeface="Perpetua" panose="02020502060401020303" pitchFamily="18" charset="0"/>
              </a:rPr>
              <a:t>2&gt;).</a:t>
            </a:r>
          </a:p>
          <a:p>
            <a:pPr algn="just"/>
            <a:r>
              <a:rPr lang="en-US" sz="2200" dirty="0">
                <a:latin typeface="Perpetua" panose="02020502060401020303" pitchFamily="18" charset="0"/>
              </a:rPr>
              <a:t>T</a:t>
            </a:r>
            <a:r>
              <a:rPr lang="en-US" sz="2200" dirty="0" smtClean="0">
                <a:latin typeface="Perpetua" panose="02020502060401020303" pitchFamily="18" charset="0"/>
              </a:rPr>
              <a:t>ernary </a:t>
            </a:r>
            <a:r>
              <a:rPr lang="en-US" sz="2200" dirty="0">
                <a:latin typeface="Perpetua" panose="02020502060401020303" pitchFamily="18" charset="0"/>
              </a:rPr>
              <a:t>logic circuit </a:t>
            </a:r>
            <a:r>
              <a:rPr lang="en-US" sz="2200" dirty="0" smtClean="0">
                <a:latin typeface="Perpetua" panose="02020502060401020303" pitchFamily="18" charset="0"/>
              </a:rPr>
              <a:t>can be </a:t>
            </a:r>
            <a:r>
              <a:rPr lang="en-US" sz="2200" dirty="0">
                <a:latin typeface="Perpetua" panose="02020502060401020303" pitchFamily="18" charset="0"/>
              </a:rPr>
              <a:t>made by the help of several ternary (qutrit) logic gates, like basic </a:t>
            </a:r>
            <a:r>
              <a:rPr lang="en-US" sz="2200" dirty="0" smtClean="0">
                <a:latin typeface="Perpetua" panose="02020502060401020303" pitchFamily="18" charset="0"/>
              </a:rPr>
              <a:t>permutative </a:t>
            </a:r>
            <a:r>
              <a:rPr lang="en-US" sz="2200" dirty="0">
                <a:latin typeface="Perpetua" panose="02020502060401020303" pitchFamily="18" charset="0"/>
              </a:rPr>
              <a:t>gates, ternary Feynman gate, Muthukrishnan-Stroud (M-S) gate, </a:t>
            </a:r>
            <a:r>
              <a:rPr lang="en-US" sz="2200" dirty="0" smtClean="0">
                <a:latin typeface="Perpetua" panose="02020502060401020303" pitchFamily="18" charset="0"/>
              </a:rPr>
              <a:t>ternary Toffoli </a:t>
            </a:r>
            <a:r>
              <a:rPr lang="en-US" sz="2200" dirty="0">
                <a:latin typeface="Perpetua" panose="02020502060401020303" pitchFamily="18" charset="0"/>
              </a:rPr>
              <a:t>gate, generalized ternary gate (GTG), Chrestenson (CH) gates, </a:t>
            </a:r>
            <a:r>
              <a:rPr lang="en-US" sz="2200" dirty="0" smtClean="0">
                <a:latin typeface="Perpetua" panose="02020502060401020303" pitchFamily="18" charset="0"/>
              </a:rPr>
              <a:t>S-gate etc.</a:t>
            </a:r>
          </a:p>
          <a:p>
            <a:pPr algn="just"/>
            <a:r>
              <a:rPr lang="en-US" sz="2200" dirty="0">
                <a:latin typeface="Perpetua" panose="02020502060401020303" pitchFamily="18" charset="0"/>
              </a:rPr>
              <a:t>Ternary Galois Field (GF3) </a:t>
            </a:r>
            <a:r>
              <a:rPr lang="en-US" sz="2200" dirty="0" smtClean="0">
                <a:latin typeface="Perpetua" panose="02020502060401020303" pitchFamily="18" charset="0"/>
              </a:rPr>
              <a:t>Operations. It </a:t>
            </a:r>
            <a:r>
              <a:rPr lang="en-US" sz="2200" dirty="0">
                <a:latin typeface="Perpetua" panose="02020502060401020303" pitchFamily="18" charset="0"/>
              </a:rPr>
              <a:t>consists </a:t>
            </a:r>
            <a:r>
              <a:rPr lang="en-US" sz="2200" dirty="0" smtClean="0">
                <a:latin typeface="Perpetua" panose="02020502060401020303" pitchFamily="18" charset="0"/>
              </a:rPr>
              <a:t>of the </a:t>
            </a:r>
            <a:r>
              <a:rPr lang="en-US" sz="2200" dirty="0">
                <a:latin typeface="Perpetua" panose="02020502060401020303" pitchFamily="18" charset="0"/>
              </a:rPr>
              <a:t>set of elements T= 0, 1, 2 and two basic binary operations</a:t>
            </a:r>
            <a:r>
              <a:rPr lang="en-US" sz="2200" dirty="0" smtClean="0">
                <a:latin typeface="Perpetua" panose="02020502060401020303" pitchFamily="18" charset="0"/>
              </a:rPr>
              <a:t>, addition </a:t>
            </a:r>
            <a:r>
              <a:rPr lang="en-US" sz="2200" dirty="0">
                <a:latin typeface="Perpetua" panose="02020502060401020303" pitchFamily="18" charset="0"/>
              </a:rPr>
              <a:t>(</a:t>
            </a:r>
            <a:r>
              <a:rPr lang="en-US" sz="2200" dirty="0" smtClean="0">
                <a:latin typeface="Perpetua" panose="02020502060401020303" pitchFamily="18" charset="0"/>
              </a:rPr>
              <a:t>denoted by </a:t>
            </a:r>
            <a:r>
              <a:rPr lang="en-US" sz="2200" dirty="0">
                <a:latin typeface="Perpetua" panose="02020502060401020303" pitchFamily="18" charset="0"/>
              </a:rPr>
              <a:t>+) and multiplication (denoted by dot or absence </a:t>
            </a:r>
            <a:r>
              <a:rPr lang="en-US" sz="2200" dirty="0" smtClean="0">
                <a:latin typeface="Perpetua" panose="02020502060401020303" pitchFamily="18" charset="0"/>
              </a:rPr>
              <a:t>of </a:t>
            </a:r>
            <a:r>
              <a:rPr lang="en-US" sz="2200" dirty="0">
                <a:latin typeface="Perpetua" panose="02020502060401020303" pitchFamily="18" charset="0"/>
              </a:rPr>
              <a:t>any operator</a:t>
            </a:r>
            <a:r>
              <a:rPr lang="en-US" sz="2200" dirty="0" smtClean="0">
                <a:latin typeface="Perpetua" panose="02020502060401020303" pitchFamily="18" charset="0"/>
              </a:rPr>
              <a:t>) [3][4].</a:t>
            </a:r>
          </a:p>
          <a:p>
            <a:pPr algn="just"/>
            <a:endParaRPr lang="en-US" sz="2000" dirty="0">
              <a:latin typeface="Perpetua" panose="02020502060401020303" pitchFamily="18" charset="0"/>
            </a:endParaRPr>
          </a:p>
          <a:p>
            <a:pPr algn="just"/>
            <a:endParaRPr lang="en-US" sz="2000" dirty="0" smtClean="0">
              <a:latin typeface="Perpetua" panose="02020502060401020303" pitchFamily="18" charset="0"/>
            </a:endParaRPr>
          </a:p>
          <a:p>
            <a:pPr algn="just"/>
            <a:endParaRPr lang="en-US" sz="2000" dirty="0">
              <a:latin typeface="Perpetua" panose="02020502060401020303" pitchFamily="18" charset="0"/>
            </a:endParaRPr>
          </a:p>
          <a:p>
            <a:pPr algn="just"/>
            <a:endParaRPr lang="en-US" sz="2000" dirty="0" smtClean="0">
              <a:latin typeface="Perpetua" panose="02020502060401020303" pitchFamily="18" charset="0"/>
            </a:endParaRPr>
          </a:p>
          <a:p>
            <a:pPr marL="109728" indent="0" algn="ctr">
              <a:buNone/>
            </a:pPr>
            <a:r>
              <a:rPr lang="en-US" sz="1800" b="1" dirty="0" smtClean="0">
                <a:latin typeface="Perpetua" panose="02020502060401020303" pitchFamily="18" charset="0"/>
              </a:rPr>
              <a:t>Truth Table of 1 qudit reversible permutative Gates</a:t>
            </a:r>
            <a:endParaRPr lang="en-US" sz="1800" b="1" dirty="0">
              <a:latin typeface="Perpetua" panose="02020502060401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Perpetua" panose="02020502060401020303" pitchFamily="18" charset="0"/>
              </a:rPr>
              <a:t>Proposed Approach based on basic </a:t>
            </a:r>
            <a:r>
              <a:rPr lang="en-US" sz="3600" dirty="0" smtClean="0">
                <a:latin typeface="Perpetua" panose="02020502060401020303" pitchFamily="18" charset="0"/>
              </a:rPr>
              <a:t>Ternary </a:t>
            </a:r>
            <a:r>
              <a:rPr lang="en-US" sz="3600" dirty="0">
                <a:latin typeface="Perpetua" panose="02020502060401020303" pitchFamily="18" charset="0"/>
              </a:rPr>
              <a:t>logic circuitry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724400"/>
            <a:ext cx="4619672" cy="12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245" y="1073624"/>
            <a:ext cx="5759355" cy="2169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276600"/>
            <a:ext cx="5257800" cy="21171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28800" y="5393772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Graphical representation of Ternary </a:t>
            </a:r>
            <a:r>
              <a:rPr lang="en-US" sz="2000" dirty="0" smtClean="0">
                <a:latin typeface="Perpetua" panose="02020502060401020303" pitchFamily="18" charset="0"/>
              </a:rPr>
              <a:t>Toffoli </a:t>
            </a:r>
            <a:r>
              <a:rPr lang="en-US" sz="2000" dirty="0" smtClean="0">
                <a:latin typeface="Perpetua" panose="02020502060401020303" pitchFamily="18" charset="0"/>
              </a:rPr>
              <a:t>Gate (Cost=5)</a:t>
            </a:r>
          </a:p>
          <a:p>
            <a:r>
              <a:rPr lang="en-US" sz="2000" dirty="0" smtClean="0">
                <a:latin typeface="Perpetua" panose="02020502060401020303" pitchFamily="18" charset="0"/>
              </a:rPr>
              <a:t>Where, Z={+1,+2,12,01,02}</a:t>
            </a:r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6395" y="347541"/>
            <a:ext cx="862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Perpetua" panose="02020502060401020303" pitchFamily="18" charset="0"/>
              </a:rPr>
              <a:t>Ternary </a:t>
            </a:r>
            <a:r>
              <a:rPr lang="en-US" sz="2000" b="1" dirty="0">
                <a:latin typeface="Perpetua" panose="02020502060401020303" pitchFamily="18" charset="0"/>
              </a:rPr>
              <a:t>Muthukrishnan-Stroud </a:t>
            </a:r>
            <a:r>
              <a:rPr lang="en-US" sz="2000" b="1" dirty="0" smtClean="0">
                <a:latin typeface="Perpetua" panose="02020502060401020303" pitchFamily="18" charset="0"/>
              </a:rPr>
              <a:t>(M-S) GATE (Cost=1) and Ternary Toffoli Gate </a:t>
            </a:r>
            <a:endParaRPr lang="en-US" sz="2000" b="1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6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Perpetua" pitchFamily="18" charset="0"/>
              </a:rPr>
              <a:t>In this approach, a RGB color image can be represented as 24 bit of color values and 2 bits of position values (in case of 3X3 color image).</a:t>
            </a:r>
          </a:p>
          <a:p>
            <a:pPr algn="just"/>
            <a:r>
              <a:rPr lang="en-US" sz="2400" dirty="0" smtClean="0">
                <a:latin typeface="Perpetua" pitchFamily="18" charset="0"/>
              </a:rPr>
              <a:t>This allows storing an image with N = 3^n X 3^n pixels. As because a 3-level quantum register can hold maximum of 3^n basis states(by superposition), it needs total 3^3 basis states to represent a RGB color image.</a:t>
            </a:r>
          </a:p>
          <a:p>
            <a:pPr marL="109728" indent="0" algn="just">
              <a:buNone/>
            </a:pPr>
            <a:r>
              <a:rPr lang="en-US" sz="2400" dirty="0" smtClean="0">
                <a:latin typeface="Perpetua" pitchFamily="18" charset="0"/>
              </a:rPr>
              <a:t>                                        Example of a 3X3 color image</a:t>
            </a:r>
          </a:p>
          <a:p>
            <a:pPr algn="just"/>
            <a:endParaRPr lang="en-US" sz="2400" dirty="0" smtClean="0">
              <a:latin typeface="Perpetua" pitchFamily="18" charset="0"/>
            </a:endParaRPr>
          </a:p>
          <a:p>
            <a:pPr algn="just"/>
            <a:endParaRPr lang="en-US" sz="2400" dirty="0" smtClean="0">
              <a:latin typeface="Perpetua" pitchFamily="18" charset="0"/>
            </a:endParaRPr>
          </a:p>
          <a:p>
            <a:pPr algn="just"/>
            <a:endParaRPr lang="en-US" sz="2400" dirty="0" smtClean="0">
              <a:latin typeface="Perpetua" pitchFamily="18" charset="0"/>
            </a:endParaRPr>
          </a:p>
          <a:p>
            <a:pPr algn="just"/>
            <a:endParaRPr lang="en-US" sz="2400" dirty="0">
              <a:latin typeface="Perpetu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dirty="0" smtClean="0"/>
              <a:t>Proposed Methodology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191000"/>
            <a:ext cx="3810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6553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0" y="5562600"/>
            <a:ext cx="786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Realization of a ternary reversible circuit to represent first co-ordinate(Red)of</a:t>
            </a:r>
          </a:p>
          <a:p>
            <a:pPr algn="ctr"/>
            <a:r>
              <a:rPr lang="en-US" sz="1600" b="1" dirty="0" smtClean="0"/>
              <a:t>3X3 color </a:t>
            </a:r>
            <a:r>
              <a:rPr lang="en-US" sz="1600" b="1" dirty="0" smtClean="0"/>
              <a:t>image with active-1 outputs (Cost=14)</a:t>
            </a:r>
            <a:endParaRPr lang="en-US" sz="1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2728" y="5638800"/>
            <a:ext cx="844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Realization of a ternary reversible circuit to represent seventh co-ordinate (Green) </a:t>
            </a:r>
          </a:p>
          <a:p>
            <a:pPr algn="ctr"/>
            <a:r>
              <a:rPr lang="en-US" sz="1600" b="1" dirty="0"/>
              <a:t>o</a:t>
            </a:r>
            <a:r>
              <a:rPr lang="en-US" sz="1600" b="1" dirty="0" smtClean="0"/>
              <a:t>f 3X3 color </a:t>
            </a:r>
            <a:r>
              <a:rPr lang="en-US" sz="1600" b="1" dirty="0"/>
              <a:t>image with active-1 </a:t>
            </a:r>
            <a:r>
              <a:rPr lang="en-US" sz="1600" b="1" dirty="0" smtClean="0"/>
              <a:t>outputs (Cost=15)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1000"/>
            <a:ext cx="7086600" cy="50995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9139" y="5739825"/>
            <a:ext cx="8116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Realization of a ternary reversible circuit to represent third co-ordinate(Blue) of</a:t>
            </a:r>
          </a:p>
          <a:p>
            <a:pPr algn="ctr"/>
            <a:r>
              <a:rPr lang="en-US" sz="1600" b="1" dirty="0" smtClean="0"/>
              <a:t>3X3 color </a:t>
            </a:r>
            <a:r>
              <a:rPr lang="en-US" sz="1600" b="1" dirty="0"/>
              <a:t>image with active-1 </a:t>
            </a:r>
            <a:r>
              <a:rPr lang="en-US" sz="1600" b="1" dirty="0" smtClean="0"/>
              <a:t>outputs </a:t>
            </a:r>
            <a:r>
              <a:rPr lang="en-US" sz="1600" b="1" dirty="0"/>
              <a:t>(</a:t>
            </a:r>
            <a:r>
              <a:rPr lang="en-US" sz="1600" b="1" dirty="0" smtClean="0"/>
              <a:t>Cost=15)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1000"/>
            <a:ext cx="6858000" cy="50423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sz="2400" dirty="0" smtClean="0"/>
              <a:t>Problem Definition</a:t>
            </a:r>
          </a:p>
          <a:p>
            <a:r>
              <a:rPr lang="en-US" dirty="0" smtClean="0"/>
              <a:t>Proposed Work</a:t>
            </a:r>
          </a:p>
          <a:p>
            <a:r>
              <a:rPr lang="en-US" dirty="0" smtClean="0"/>
              <a:t>Proposed Ternary Quantum Circuit for Color Image Representation</a:t>
            </a:r>
          </a:p>
          <a:p>
            <a:r>
              <a:rPr lang="en-US" dirty="0" smtClean="0"/>
              <a:t>Comparison</a:t>
            </a:r>
          </a:p>
          <a:p>
            <a:r>
              <a:rPr lang="en-US" sz="2400" dirty="0" smtClean="0"/>
              <a:t>Conclusion and Future Scope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522427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 smtClean="0">
                <a:latin typeface="Perpetua" pitchFamily="18" charset="0"/>
              </a:rPr>
              <a:t>1. </a:t>
            </a:r>
            <a:r>
              <a:rPr lang="en-US" sz="2200" dirty="0" smtClean="0">
                <a:latin typeface="Perpetua" pitchFamily="18" charset="0"/>
              </a:rPr>
              <a:t>In FRQI model, to encode color information of a pixel the probability amplitudes of the corresponding one </a:t>
            </a:r>
            <a:r>
              <a:rPr lang="en-US" sz="2200" dirty="0" err="1" smtClean="0">
                <a:latin typeface="Perpetua" pitchFamily="18" charset="0"/>
              </a:rPr>
              <a:t>qubit</a:t>
            </a:r>
            <a:r>
              <a:rPr lang="en-US" sz="2200" dirty="0" smtClean="0">
                <a:latin typeface="Perpetua" pitchFamily="18" charset="0"/>
              </a:rPr>
              <a:t> state is required. According to the postulates of quantum mechanics, the probability amplitudes of a quantum state cannot be accurately defined using a finite number of measurements. Only simple color pixels operations are possible here due to the use of a single </a:t>
            </a:r>
            <a:r>
              <a:rPr lang="en-US" sz="2200" dirty="0" err="1" smtClean="0">
                <a:latin typeface="Perpetua" pitchFamily="18" charset="0"/>
              </a:rPr>
              <a:t>qubit</a:t>
            </a:r>
            <a:r>
              <a:rPr lang="en-US" sz="2200" dirty="0" smtClean="0">
                <a:latin typeface="Perpetua" pitchFamily="18" charset="0"/>
              </a:rPr>
              <a:t> state. In normalized amplitude based approach, the number of </a:t>
            </a:r>
            <a:r>
              <a:rPr lang="en-US" sz="2200" dirty="0" err="1" smtClean="0">
                <a:latin typeface="Perpetua" pitchFamily="18" charset="0"/>
              </a:rPr>
              <a:t>qubits</a:t>
            </a:r>
            <a:r>
              <a:rPr lang="en-US" sz="2200" dirty="0" smtClean="0">
                <a:latin typeface="Perpetua" pitchFamily="18" charset="0"/>
              </a:rPr>
              <a:t> increases with the image dimension while storing an image. So extra storage space is required to store information per pixel. One extra fractional bit is required to represent row- location vector or column-location vector. In proposed ternary based approach, it needs n </a:t>
            </a:r>
            <a:r>
              <a:rPr lang="en-US" sz="2200" dirty="0" err="1" smtClean="0">
                <a:latin typeface="Perpetua" pitchFamily="18" charset="0"/>
              </a:rPr>
              <a:t>qubits</a:t>
            </a:r>
            <a:r>
              <a:rPr lang="en-US" sz="2200" dirty="0" smtClean="0">
                <a:latin typeface="Perpetua" pitchFamily="18" charset="0"/>
              </a:rPr>
              <a:t> to represent L = 2n color values. So unlike FRQI model (need one </a:t>
            </a:r>
            <a:r>
              <a:rPr lang="en-US" sz="2200" dirty="0" err="1" smtClean="0">
                <a:latin typeface="Perpetua" pitchFamily="18" charset="0"/>
              </a:rPr>
              <a:t>qubit</a:t>
            </a:r>
            <a:r>
              <a:rPr lang="en-US" sz="2200" dirty="0" smtClean="0">
                <a:latin typeface="Perpetua" pitchFamily="18" charset="0"/>
              </a:rPr>
              <a:t>) it occupy more memory space to represent color values of an image. It uses n </a:t>
            </a:r>
            <a:r>
              <a:rPr lang="en-US" sz="2200" dirty="0" err="1" smtClean="0">
                <a:latin typeface="Perpetua" pitchFamily="18" charset="0"/>
              </a:rPr>
              <a:t>qubit</a:t>
            </a:r>
            <a:r>
              <a:rPr lang="en-US" sz="2200" dirty="0" smtClean="0">
                <a:latin typeface="Perpetua" pitchFamily="18" charset="0"/>
              </a:rPr>
              <a:t> states rather than one </a:t>
            </a:r>
            <a:r>
              <a:rPr lang="en-US" sz="2200" dirty="0" err="1" smtClean="0">
                <a:latin typeface="Perpetua" pitchFamily="18" charset="0"/>
              </a:rPr>
              <a:t>qubit</a:t>
            </a:r>
            <a:r>
              <a:rPr lang="en-US" sz="2200" dirty="0" smtClean="0">
                <a:latin typeface="Perpetua" pitchFamily="18" charset="0"/>
              </a:rPr>
              <a:t> state to represent an image.</a:t>
            </a:r>
            <a:endParaRPr lang="en-US" sz="2200" dirty="0">
              <a:latin typeface="Perpetu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Perpetua" pitchFamily="18" charset="0"/>
              </a:rPr>
              <a:t>Comparisons among above three Quantum Image</a:t>
            </a:r>
            <a:br>
              <a:rPr lang="en-US" sz="2800" dirty="0" smtClean="0">
                <a:latin typeface="Perpetua" pitchFamily="18" charset="0"/>
              </a:rPr>
            </a:br>
            <a:r>
              <a:rPr lang="en-US" sz="2800" dirty="0" smtClean="0">
                <a:latin typeface="Perpetua" pitchFamily="18" charset="0"/>
              </a:rPr>
              <a:t>Representation Approaches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507187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Perpetua" pitchFamily="18" charset="0"/>
              </a:rPr>
              <a:t>2.Complex quantum circuit is required for implementation of this FRQI approach. Less complex circuit is required to implement our proposed ternary based approach.</a:t>
            </a:r>
          </a:p>
          <a:p>
            <a:pPr algn="just"/>
            <a:r>
              <a:rPr lang="en-US" dirty="0" smtClean="0">
                <a:latin typeface="Perpetua" pitchFamily="18" charset="0"/>
              </a:rPr>
              <a:t>3. The angular values of the quantum phase are not quantified in FRQI approach. So, it is difficult to identify which angle represents which color. Beside this, there is a practical limitation to physically represent angular values of the quantum phase of a </a:t>
            </a:r>
            <a:r>
              <a:rPr lang="en-US" dirty="0" err="1" smtClean="0">
                <a:latin typeface="Perpetua" pitchFamily="18" charset="0"/>
              </a:rPr>
              <a:t>qubit</a:t>
            </a:r>
            <a:r>
              <a:rPr lang="en-US" dirty="0" smtClean="0">
                <a:latin typeface="Perpetua" pitchFamily="18" charset="0"/>
              </a:rPr>
              <a:t>. No concept of these angular values of the quantum phase is required in our proposed ternary based approach.</a:t>
            </a:r>
            <a:endParaRPr lang="en-US" dirty="0">
              <a:latin typeface="Perpetu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Perpetua" pitchFamily="18" charset="0"/>
              </a:rPr>
              <a:t>Comparisons among above three Quantum Image</a:t>
            </a:r>
            <a:br>
              <a:rPr lang="en-US" sz="2800" dirty="0" smtClean="0">
                <a:latin typeface="Perpetua" pitchFamily="18" charset="0"/>
              </a:rPr>
            </a:br>
            <a:r>
              <a:rPr lang="en-US" sz="2800" dirty="0" smtClean="0">
                <a:latin typeface="Perpetua" pitchFamily="18" charset="0"/>
              </a:rPr>
              <a:t>Representation Approaches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Perpetua" pitchFamily="18" charset="0"/>
              </a:rPr>
              <a:t>This paper is a combination of three different approaches for representing color quantum images in ternary quantum system. The main aim of this paper is to establish such a simple approach which provides a basis for the quantum color image representation operation using basic </a:t>
            </a:r>
            <a:r>
              <a:rPr lang="en-US" sz="2400" dirty="0" err="1" smtClean="0">
                <a:latin typeface="Perpetua" pitchFamily="18" charset="0"/>
              </a:rPr>
              <a:t>qutrit</a:t>
            </a:r>
            <a:r>
              <a:rPr lang="en-US" sz="2400" dirty="0" smtClean="0">
                <a:latin typeface="Perpetua" pitchFamily="18" charset="0"/>
              </a:rPr>
              <a:t> gates in a ternary quantum system. However, the future work will focus on developing various quantum image processing operations like, color image segmentation, image compression, image histogram technique etc. using row-location and column-location quantum states and operations for various image applications.</a:t>
            </a:r>
            <a:endParaRPr lang="en-US" sz="2400" dirty="0">
              <a:latin typeface="Perpetu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Conclusion and Future Work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Perpetua" pitchFamily="18" charset="0"/>
              </a:rPr>
              <a:t>[</a:t>
            </a:r>
            <a:r>
              <a:rPr lang="en-US" sz="2400" dirty="0" smtClean="0">
                <a:latin typeface="Perpetua" pitchFamily="18" charset="0"/>
              </a:rPr>
              <a:t>1] S. </a:t>
            </a:r>
            <a:r>
              <a:rPr lang="en-US" sz="2400" dirty="0" err="1" smtClean="0">
                <a:latin typeface="Perpetua" pitchFamily="18" charset="0"/>
              </a:rPr>
              <a:t>Caraiman</a:t>
            </a:r>
            <a:r>
              <a:rPr lang="en-US" sz="2400" dirty="0" smtClean="0">
                <a:latin typeface="Perpetua" pitchFamily="18" charset="0"/>
              </a:rPr>
              <a:t> and V. Manta, Image representation and processing using ternary quantum computing, in Adaptive and Natural Computing Algorithms. Springer, pp. 366{375, 2013.</a:t>
            </a:r>
          </a:p>
          <a:p>
            <a:pPr algn="just"/>
            <a:r>
              <a:rPr lang="en-US" sz="2400" dirty="0" smtClean="0">
                <a:latin typeface="Perpetua" pitchFamily="18" charset="0"/>
              </a:rPr>
              <a:t>[2] P. Q. Le, F. Dong, and K. </a:t>
            </a:r>
            <a:r>
              <a:rPr lang="en-US" sz="2400" dirty="0" err="1" smtClean="0">
                <a:latin typeface="Perpetua" pitchFamily="18" charset="0"/>
              </a:rPr>
              <a:t>Hirota</a:t>
            </a:r>
            <a:r>
              <a:rPr lang="en-US" sz="2400" dirty="0" smtClean="0">
                <a:latin typeface="Perpetua" pitchFamily="18" charset="0"/>
              </a:rPr>
              <a:t>, A flexible representation of quantum images for polynomial preparation, image compression, and processing operations, Quantum Information Processing, vol. 10, no. 1, pp. 63-84, 2011.</a:t>
            </a:r>
          </a:p>
          <a:p>
            <a:pPr algn="just"/>
            <a:r>
              <a:rPr lang="en-US" sz="2400" dirty="0" smtClean="0">
                <a:latin typeface="Perpetua" pitchFamily="18" charset="0"/>
              </a:rPr>
              <a:t>[3] R. </a:t>
            </a:r>
            <a:r>
              <a:rPr lang="en-US" sz="2400" dirty="0" err="1" smtClean="0">
                <a:latin typeface="Perpetua" pitchFamily="18" charset="0"/>
              </a:rPr>
              <a:t>Zadeh</a:t>
            </a:r>
            <a:r>
              <a:rPr lang="en-US" sz="2400" dirty="0" smtClean="0">
                <a:latin typeface="Perpetua" pitchFamily="18" charset="0"/>
              </a:rPr>
              <a:t> and M. </a:t>
            </a:r>
            <a:r>
              <a:rPr lang="en-US" sz="2400" dirty="0" err="1" smtClean="0">
                <a:latin typeface="Perpetua" pitchFamily="18" charset="0"/>
              </a:rPr>
              <a:t>Haghparast</a:t>
            </a:r>
            <a:r>
              <a:rPr lang="en-US" sz="2400" dirty="0" smtClean="0">
                <a:latin typeface="Perpetua" pitchFamily="18" charset="0"/>
              </a:rPr>
              <a:t>, A new reversible/quantum ternary comparator, Australian Journal of Basic and Applied Sciences, vol. 5, no. 12, pp. 2348-2355, 2011.</a:t>
            </a:r>
          </a:p>
          <a:p>
            <a:pPr algn="just"/>
            <a:r>
              <a:rPr lang="en-US" sz="2400" dirty="0" smtClean="0">
                <a:latin typeface="Perpetua" pitchFamily="18" charset="0"/>
              </a:rPr>
              <a:t>[4] A. </a:t>
            </a:r>
            <a:r>
              <a:rPr lang="en-US" sz="2400" dirty="0" err="1" smtClean="0">
                <a:latin typeface="Perpetua" pitchFamily="18" charset="0"/>
              </a:rPr>
              <a:t>Muthukrishnan</a:t>
            </a:r>
            <a:r>
              <a:rPr lang="en-US" sz="2400" dirty="0" smtClean="0">
                <a:latin typeface="Perpetua" pitchFamily="18" charset="0"/>
              </a:rPr>
              <a:t> and C. Stroud </a:t>
            </a:r>
            <a:r>
              <a:rPr lang="en-US" sz="2400" dirty="0" err="1" smtClean="0">
                <a:latin typeface="Perpetua" pitchFamily="18" charset="0"/>
              </a:rPr>
              <a:t>Jr</a:t>
            </a:r>
            <a:r>
              <a:rPr lang="en-US" sz="2400" dirty="0" smtClean="0">
                <a:latin typeface="Perpetua" pitchFamily="18" charset="0"/>
              </a:rPr>
              <a:t>, Multivalued logic gates for quantum computation, Physical Review A, vol. 62, no. 5, 2000.</a:t>
            </a:r>
          </a:p>
          <a:p>
            <a:pPr algn="just"/>
            <a:r>
              <a:rPr lang="en-US" sz="2600" dirty="0" smtClean="0">
                <a:latin typeface="Perpetua" pitchFamily="18" charset="0"/>
              </a:rPr>
              <a:t>[5</a:t>
            </a:r>
            <a:r>
              <a:rPr lang="en-US" sz="2400" dirty="0" smtClean="0">
                <a:latin typeface="Perpetua" pitchFamily="18" charset="0"/>
              </a:rPr>
              <a:t>] M. </a:t>
            </a:r>
            <a:r>
              <a:rPr lang="en-US" sz="2400" dirty="0" err="1" smtClean="0">
                <a:latin typeface="Perpetua" pitchFamily="18" charset="0"/>
              </a:rPr>
              <a:t>Srivastava</a:t>
            </a:r>
            <a:r>
              <a:rPr lang="en-US" sz="2400" dirty="0" smtClean="0">
                <a:latin typeface="Perpetua" pitchFamily="18" charset="0"/>
              </a:rPr>
              <a:t> and P. K. </a:t>
            </a:r>
            <a:r>
              <a:rPr lang="en-US" sz="2400" dirty="0" err="1" smtClean="0">
                <a:latin typeface="Perpetua" pitchFamily="18" charset="0"/>
              </a:rPr>
              <a:t>Panigrahi</a:t>
            </a:r>
            <a:r>
              <a:rPr lang="en-US" sz="2400" dirty="0" smtClean="0">
                <a:latin typeface="Perpetua" pitchFamily="18" charset="0"/>
              </a:rPr>
              <a:t>, Quantum image representation through two-dimensional quantum states and normalized amplitude, </a:t>
            </a:r>
            <a:r>
              <a:rPr lang="en-US" sz="2400" dirty="0" err="1" smtClean="0">
                <a:latin typeface="Perpetua" pitchFamily="18" charset="0"/>
              </a:rPr>
              <a:t>arXiv</a:t>
            </a:r>
            <a:r>
              <a:rPr lang="en-US" sz="2400" dirty="0" smtClean="0">
                <a:latin typeface="Perpetua" pitchFamily="18" charset="0"/>
              </a:rPr>
              <a:t> preprint arXiv:1305.2251, 2013.</a:t>
            </a:r>
            <a:endParaRPr lang="en-US" sz="2400" dirty="0">
              <a:latin typeface="Perpetu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362200"/>
            <a:ext cx="4844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07187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Perpetua" pitchFamily="18" charset="0"/>
              </a:rPr>
              <a:t>This paper first proposes two extended versions of famous FRQI model and normalized amplitude based quantum representation model which help to represent color images in a ternary quantum system.</a:t>
            </a:r>
          </a:p>
          <a:p>
            <a:pPr algn="just"/>
            <a:r>
              <a:rPr lang="en-US" sz="2400" dirty="0" smtClean="0">
                <a:latin typeface="Perpetua" pitchFamily="18" charset="0"/>
              </a:rPr>
              <a:t>Finally, a simple and a new model of color image representation and storage in a ternary (3-levels) quantum system is presented in this paper.</a:t>
            </a:r>
          </a:p>
          <a:p>
            <a:pPr algn="just"/>
            <a:r>
              <a:rPr lang="en-US" sz="2400" dirty="0" smtClean="0">
                <a:latin typeface="Perpetua" pitchFamily="18" charset="0"/>
              </a:rPr>
              <a:t>It is first of its own kind and the model is built by using basic ternary gates.</a:t>
            </a:r>
          </a:p>
          <a:p>
            <a:pPr algn="just"/>
            <a:r>
              <a:rPr lang="en-US" sz="2400" dirty="0" smtClean="0">
                <a:latin typeface="Perpetua" pitchFamily="18" charset="0"/>
              </a:rPr>
              <a:t>This paper also shows that the proposed ternary model has several advantages over the previous two modified models in terms of color image representation in quantum system.</a:t>
            </a:r>
            <a:endParaRPr lang="en-US" sz="2400" dirty="0">
              <a:latin typeface="Perpetu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Abstract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sz="2800" b="1" dirty="0" smtClean="0">
                <a:latin typeface="Perpetua" panose="02020502060401020303" pitchFamily="18" charset="0"/>
              </a:rPr>
              <a:t>Why Quantum Computing?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Perpetua" panose="02020502060401020303" pitchFamily="18" charset="0"/>
              </a:rPr>
              <a:t>This is an era of miniaturization of computing devices.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Perpetua" panose="02020502060401020303" pitchFamily="18" charset="0"/>
              </a:rPr>
              <a:t>Quantum Computing is potential.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Perpetua" panose="02020502060401020303" pitchFamily="18" charset="0"/>
              </a:rPr>
              <a:t>Reduce Heat loss due to the application of reversibility.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>
                <a:latin typeface="Perpetua" panose="02020502060401020303" pitchFamily="18" charset="0"/>
              </a:rPr>
              <a:t>Quantum </a:t>
            </a:r>
            <a:r>
              <a:rPr lang="pt-BR" sz="2400" dirty="0">
                <a:latin typeface="Perpetua" panose="02020502060401020303" pitchFamily="18" charset="0"/>
              </a:rPr>
              <a:t>computation </a:t>
            </a:r>
            <a:r>
              <a:rPr lang="pt-BR" sz="2400" dirty="0" smtClean="0">
                <a:latin typeface="Perpetua" panose="02020502060401020303" pitchFamily="18" charset="0"/>
              </a:rPr>
              <a:t>offers </a:t>
            </a:r>
            <a:r>
              <a:rPr lang="pt-BR" sz="2400" dirty="0">
                <a:latin typeface="Perpetua" panose="02020502060401020303" pitchFamily="18" charset="0"/>
              </a:rPr>
              <a:t>enormous </a:t>
            </a:r>
            <a:r>
              <a:rPr lang="pt-BR" sz="2400" dirty="0" smtClean="0">
                <a:latin typeface="Perpetua" panose="02020502060401020303" pitchFamily="18" charset="0"/>
              </a:rPr>
              <a:t>parallelism.</a:t>
            </a:r>
            <a:endParaRPr lang="en-US" sz="2400" dirty="0" smtClean="0">
              <a:latin typeface="Perpetua" panose="02020502060401020303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Perpetua" panose="02020502060401020303" pitchFamily="18" charset="0"/>
            </a:endParaRPr>
          </a:p>
          <a:p>
            <a:r>
              <a:rPr lang="en-US" sz="2800" b="1" dirty="0">
                <a:latin typeface="Perpetua" panose="02020502060401020303" pitchFamily="18" charset="0"/>
              </a:rPr>
              <a:t>Can quantum computers solve some practically important problems </a:t>
            </a:r>
            <a:r>
              <a:rPr lang="en-US" sz="2800" b="1" dirty="0" smtClean="0">
                <a:latin typeface="Perpetua" panose="02020502060401020303" pitchFamily="18" charset="0"/>
              </a:rPr>
              <a:t>much more efficiently?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Perpetua" panose="02020502060401020303" pitchFamily="18" charset="0"/>
              </a:rPr>
              <a:t>Yes. </a:t>
            </a:r>
            <a:r>
              <a:rPr lang="en-US" sz="2400" dirty="0">
                <a:latin typeface="Perpetua" panose="02020502060401020303" pitchFamily="18" charset="0"/>
              </a:rPr>
              <a:t>For example integer factorization can be done in polynomial </a:t>
            </a:r>
            <a:r>
              <a:rPr lang="en-US" sz="2400" dirty="0" smtClean="0">
                <a:latin typeface="Perpetua" panose="02020502060401020303" pitchFamily="18" charset="0"/>
              </a:rPr>
              <a:t>time on </a:t>
            </a:r>
            <a:r>
              <a:rPr lang="en-US" sz="2400" dirty="0">
                <a:latin typeface="Perpetua" panose="02020502060401020303" pitchFamily="18" charset="0"/>
              </a:rPr>
              <a:t>quantum computers what seems to be impossible on classical computers. Searching </a:t>
            </a:r>
            <a:r>
              <a:rPr lang="en-US" sz="2400" dirty="0" smtClean="0">
                <a:latin typeface="Perpetua" panose="02020502060401020303" pitchFamily="18" charset="0"/>
              </a:rPr>
              <a:t>in unordered </a:t>
            </a:r>
            <a:r>
              <a:rPr lang="en-US" sz="2400" dirty="0">
                <a:latin typeface="Perpetua" panose="02020502060401020303" pitchFamily="18" charset="0"/>
              </a:rPr>
              <a:t>database can be done provably with less queries on quantum computer.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Quantum Computing-A New Era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1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erpetua" panose="02020502060401020303" pitchFamily="18" charset="0"/>
              </a:rPr>
              <a:t>To </a:t>
            </a:r>
            <a:r>
              <a:rPr lang="en-US" sz="2400" dirty="0">
                <a:latin typeface="Perpetua" panose="02020502060401020303" pitchFamily="18" charset="0"/>
              </a:rPr>
              <a:t>build futuristic computing systems, quantum computing plays a very </a:t>
            </a:r>
            <a:r>
              <a:rPr lang="en-US" sz="2400" dirty="0" smtClean="0">
                <a:latin typeface="Perpetua" panose="02020502060401020303" pitchFamily="18" charset="0"/>
              </a:rPr>
              <a:t>important </a:t>
            </a:r>
            <a:r>
              <a:rPr lang="en-US" sz="2400" dirty="0">
                <a:latin typeface="Perpetua" panose="02020502060401020303" pitchFamily="18" charset="0"/>
              </a:rPr>
              <a:t>role in near future. It is a digital counterpart of quantum mechanics </a:t>
            </a:r>
            <a:r>
              <a:rPr lang="en-US" sz="2400" dirty="0" smtClean="0">
                <a:latin typeface="Perpetua" panose="02020502060401020303" pitchFamily="18" charset="0"/>
              </a:rPr>
              <a:t>and quantum </a:t>
            </a:r>
            <a:r>
              <a:rPr lang="en-US" sz="2400" dirty="0">
                <a:latin typeface="Perpetua" panose="02020502060401020303" pitchFamily="18" charset="0"/>
              </a:rPr>
              <a:t>physics</a:t>
            </a:r>
            <a:r>
              <a:rPr lang="en-US" sz="2400" dirty="0" smtClean="0">
                <a:latin typeface="Perpetua" panose="02020502060401020303" pitchFamily="18" charset="0"/>
              </a:rPr>
              <a:t>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>
                <a:latin typeface="Perpetua" panose="02020502060401020303" pitchFamily="18" charset="0"/>
              </a:rPr>
              <a:t>The </a:t>
            </a:r>
            <a:r>
              <a:rPr lang="en-US" sz="2400" dirty="0">
                <a:latin typeface="Perpetua" panose="02020502060401020303" pitchFamily="18" charset="0"/>
              </a:rPr>
              <a:t>exponential storage </a:t>
            </a:r>
            <a:r>
              <a:rPr lang="en-US" sz="2400" dirty="0" smtClean="0">
                <a:latin typeface="Perpetua" panose="02020502060401020303" pitchFamily="18" charset="0"/>
              </a:rPr>
              <a:t>capacity of quantum computers, coupled </a:t>
            </a:r>
            <a:r>
              <a:rPr lang="en-US" sz="2400" dirty="0">
                <a:latin typeface="Perpetua" panose="02020502060401020303" pitchFamily="18" charset="0"/>
              </a:rPr>
              <a:t>with some spooky effects like quantum entanglement, has led researchers to probe deeper into the computing power of quantum systems. </a:t>
            </a:r>
            <a:endParaRPr lang="en-US" sz="2400" dirty="0" smtClean="0">
              <a:latin typeface="Perpetua" panose="02020502060401020303" pitchFamily="18" charset="0"/>
            </a:endParaRPr>
          </a:p>
          <a:p>
            <a:pPr algn="just"/>
            <a:r>
              <a:rPr lang="en-US" sz="2400" dirty="0">
                <a:latin typeface="Perpetua" panose="02020502060401020303" pitchFamily="18" charset="0"/>
              </a:rPr>
              <a:t>Q</a:t>
            </a:r>
            <a:r>
              <a:rPr lang="en-US" sz="2400" dirty="0" smtClean="0">
                <a:latin typeface="Perpetua" panose="02020502060401020303" pitchFamily="18" charset="0"/>
              </a:rPr>
              <a:t>uantum computing </a:t>
            </a:r>
            <a:r>
              <a:rPr lang="en-US" sz="2400" dirty="0">
                <a:latin typeface="Perpetua" panose="02020502060401020303" pitchFamily="18" charset="0"/>
              </a:rPr>
              <a:t>merge with the quantum image processing </a:t>
            </a:r>
            <a:r>
              <a:rPr lang="en-US" sz="2400" dirty="0" smtClean="0">
                <a:latin typeface="Perpetua" panose="02020502060401020303" pitchFamily="18" charset="0"/>
              </a:rPr>
              <a:t>field </a:t>
            </a:r>
            <a:r>
              <a:rPr lang="en-US" sz="2400" dirty="0">
                <a:latin typeface="Perpetua" panose="02020502060401020303" pitchFamily="18" charset="0"/>
              </a:rPr>
              <a:t>to represent an </a:t>
            </a:r>
            <a:r>
              <a:rPr lang="en-US" sz="2400" dirty="0" smtClean="0">
                <a:latin typeface="Perpetua" panose="02020502060401020303" pitchFamily="18" charset="0"/>
              </a:rPr>
              <a:t>emerging image </a:t>
            </a:r>
            <a:r>
              <a:rPr lang="en-US" sz="2400" dirty="0">
                <a:latin typeface="Perpetua" panose="02020502060401020303" pitchFamily="18" charset="0"/>
              </a:rPr>
              <a:t>processing technology by taking advantages of quantum computation</a:t>
            </a:r>
            <a:r>
              <a:rPr lang="en-US" sz="2400" dirty="0" smtClean="0">
                <a:latin typeface="Perpetua" panose="02020502060401020303" pitchFamily="18" charset="0"/>
              </a:rPr>
              <a:t>.</a:t>
            </a:r>
          </a:p>
          <a:p>
            <a:pPr algn="just"/>
            <a:r>
              <a:rPr lang="en-US" sz="2400" dirty="0">
                <a:latin typeface="Perpetua" panose="02020502060401020303" pitchFamily="18" charset="0"/>
              </a:rPr>
              <a:t>Several </a:t>
            </a:r>
            <a:r>
              <a:rPr lang="en-US" sz="2400" dirty="0" smtClean="0">
                <a:latin typeface="Perpetua" panose="02020502060401020303" pitchFamily="18" charset="0"/>
              </a:rPr>
              <a:t>approaches </a:t>
            </a:r>
            <a:r>
              <a:rPr lang="en-US" sz="2400" dirty="0">
                <a:latin typeface="Perpetua" panose="02020502060401020303" pitchFamily="18" charset="0"/>
              </a:rPr>
              <a:t>of quantum image processing on a </a:t>
            </a:r>
            <a:r>
              <a:rPr lang="en-US" sz="2400" dirty="0" smtClean="0">
                <a:latin typeface="Perpetua" panose="02020502060401020303" pitchFamily="18" charset="0"/>
              </a:rPr>
              <a:t>binary quantum </a:t>
            </a:r>
            <a:r>
              <a:rPr lang="en-US" sz="2400" dirty="0">
                <a:latin typeface="Perpetua" panose="02020502060401020303" pitchFamily="18" charset="0"/>
              </a:rPr>
              <a:t>system have been already proposed</a:t>
            </a:r>
            <a:r>
              <a:rPr lang="en-US" sz="2400" dirty="0" smtClean="0">
                <a:latin typeface="Perpetua" panose="02020502060401020303" pitchFamily="18" charset="0"/>
              </a:rPr>
              <a:t>. Like,</a:t>
            </a:r>
            <a:r>
              <a:rPr lang="en-US" sz="2400" dirty="0">
                <a:latin typeface="Perpetua" panose="02020502060401020303" pitchFamily="18" charset="0"/>
              </a:rPr>
              <a:t> famous polynomial </a:t>
            </a:r>
            <a:r>
              <a:rPr lang="en-US" sz="2400" dirty="0" smtClean="0">
                <a:latin typeface="Perpetua" panose="02020502060401020303" pitchFamily="18" charset="0"/>
              </a:rPr>
              <a:t>based </a:t>
            </a:r>
            <a:r>
              <a:rPr lang="en-US" sz="2400" dirty="0">
                <a:latin typeface="Perpetua" panose="02020502060401020303" pitchFamily="18" charset="0"/>
              </a:rPr>
              <a:t>FRQI </a:t>
            </a:r>
            <a:r>
              <a:rPr lang="en-US" sz="2400" dirty="0" smtClean="0">
                <a:latin typeface="Perpetua" panose="02020502060401020303" pitchFamily="18" charset="0"/>
              </a:rPr>
              <a:t>model[2], normalized </a:t>
            </a:r>
            <a:r>
              <a:rPr lang="en-US" sz="2400" dirty="0">
                <a:latin typeface="Perpetua" panose="02020502060401020303" pitchFamily="18" charset="0"/>
              </a:rPr>
              <a:t>amplitude based quantum representation </a:t>
            </a:r>
            <a:r>
              <a:rPr lang="en-US" sz="2400" dirty="0" smtClean="0">
                <a:latin typeface="Perpetua" panose="02020502060401020303" pitchFamily="18" charset="0"/>
              </a:rPr>
              <a:t>model[5] etc.</a:t>
            </a:r>
          </a:p>
          <a:p>
            <a:pPr algn="just"/>
            <a:endParaRPr lang="en-US" sz="2400" dirty="0" smtClean="0">
              <a:latin typeface="Perpetua" panose="020205020604010203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Perpetua" panose="02020502060401020303" pitchFamily="18" charset="0"/>
            </a:endParaRPr>
          </a:p>
          <a:p>
            <a:pPr algn="just"/>
            <a:endParaRPr lang="en-US" sz="2400" dirty="0">
              <a:latin typeface="Perpetua" panose="02020502060401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Introduction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erpetua" panose="02020502060401020303" pitchFamily="18" charset="0"/>
              </a:rPr>
              <a:t>However, all </a:t>
            </a:r>
            <a:r>
              <a:rPr lang="en-US" sz="2400" dirty="0" smtClean="0">
                <a:latin typeface="Perpetua" panose="02020502060401020303" pitchFamily="18" charset="0"/>
              </a:rPr>
              <a:t>these ideas </a:t>
            </a:r>
            <a:r>
              <a:rPr lang="en-US" sz="2400" dirty="0">
                <a:latin typeface="Perpetua" panose="02020502060401020303" pitchFamily="18" charset="0"/>
              </a:rPr>
              <a:t>are formulated using the binary (</a:t>
            </a:r>
            <a:r>
              <a:rPr lang="en-US" sz="2400" dirty="0" smtClean="0">
                <a:latin typeface="Perpetua" panose="02020502060401020303" pitchFamily="18" charset="0"/>
              </a:rPr>
              <a:t>2-levels) </a:t>
            </a:r>
            <a:r>
              <a:rPr lang="en-US" sz="2400" dirty="0">
                <a:latin typeface="Perpetua" panose="02020502060401020303" pitchFamily="18" charset="0"/>
              </a:rPr>
              <a:t>quantum logic which is </a:t>
            </a:r>
            <a:r>
              <a:rPr lang="en-US" sz="2400" dirty="0" smtClean="0">
                <a:latin typeface="Perpetua" panose="02020502060401020303" pitchFamily="18" charset="0"/>
              </a:rPr>
              <a:t>consistent </a:t>
            </a:r>
            <a:r>
              <a:rPr lang="en-US" sz="2400" dirty="0">
                <a:latin typeface="Perpetua" panose="02020502060401020303" pitchFamily="18" charset="0"/>
              </a:rPr>
              <a:t>with most approaches to quantum computing. The proposed approach </a:t>
            </a:r>
            <a:r>
              <a:rPr lang="en-US" sz="2400" dirty="0" smtClean="0">
                <a:latin typeface="Perpetua" panose="02020502060401020303" pitchFamily="18" charset="0"/>
              </a:rPr>
              <a:t>refers to </a:t>
            </a:r>
            <a:r>
              <a:rPr lang="en-US" sz="2400" dirty="0">
                <a:latin typeface="Perpetua" panose="02020502060401020303" pitchFamily="18" charset="0"/>
              </a:rPr>
              <a:t>the mechanisms of representing and storing an RGB color image on a </a:t>
            </a:r>
            <a:r>
              <a:rPr lang="en-US" sz="2400" dirty="0" smtClean="0">
                <a:latin typeface="Perpetua" panose="02020502060401020303" pitchFamily="18" charset="0"/>
              </a:rPr>
              <a:t>ternary (3-levels</a:t>
            </a:r>
            <a:r>
              <a:rPr lang="en-US" sz="2400" dirty="0">
                <a:latin typeface="Perpetua" panose="02020502060401020303" pitchFamily="18" charset="0"/>
              </a:rPr>
              <a:t>) quantum system. The advantage of using multilevel quantum </a:t>
            </a:r>
            <a:r>
              <a:rPr lang="en-US" sz="2400" dirty="0" smtClean="0">
                <a:latin typeface="Perpetua" panose="02020502060401020303" pitchFamily="18" charset="0"/>
              </a:rPr>
              <a:t>system tells </a:t>
            </a:r>
            <a:r>
              <a:rPr lang="en-US" sz="2400" dirty="0">
                <a:latin typeface="Perpetua" panose="02020502060401020303" pitchFamily="18" charset="0"/>
              </a:rPr>
              <a:t>that the use of higher-dimensional quantum states increase the </a:t>
            </a:r>
            <a:r>
              <a:rPr lang="en-US" sz="2400" dirty="0" smtClean="0">
                <a:latin typeface="Perpetua" panose="02020502060401020303" pitchFamily="18" charset="0"/>
              </a:rPr>
              <a:t>available Hilbert </a:t>
            </a:r>
            <a:r>
              <a:rPr lang="en-US" sz="2400" dirty="0">
                <a:latin typeface="Perpetua" panose="02020502060401020303" pitchFamily="18" charset="0"/>
              </a:rPr>
              <a:t>space exponentially with the same amount of physical resources. </a:t>
            </a:r>
            <a:r>
              <a:rPr lang="en-US" sz="2400" dirty="0" smtClean="0">
                <a:latin typeface="Perpetua" panose="02020502060401020303" pitchFamily="18" charset="0"/>
              </a:rPr>
              <a:t>Besides that</a:t>
            </a:r>
            <a:r>
              <a:rPr lang="en-US" sz="2400" dirty="0">
                <a:latin typeface="Perpetua" panose="02020502060401020303" pitchFamily="18" charset="0"/>
              </a:rPr>
              <a:t>, an n-qutrit quantum system can be represented by a superposition of </a:t>
            </a:r>
            <a:r>
              <a:rPr lang="en-US" sz="2400" dirty="0" smtClean="0">
                <a:latin typeface="Perpetua" panose="02020502060401020303" pitchFamily="18" charset="0"/>
              </a:rPr>
              <a:t>3^n basis </a:t>
            </a:r>
            <a:r>
              <a:rPr lang="en-US" sz="2400" dirty="0">
                <a:latin typeface="Perpetua" panose="02020502060401020303" pitchFamily="18" charset="0"/>
              </a:rPr>
              <a:t>states, thus a quantum register of size n can hold </a:t>
            </a:r>
            <a:r>
              <a:rPr lang="en-US" sz="2400" dirty="0" smtClean="0">
                <a:latin typeface="Perpetua" panose="02020502060401020303" pitchFamily="18" charset="0"/>
              </a:rPr>
              <a:t>3^n </a:t>
            </a:r>
            <a:r>
              <a:rPr lang="en-US" sz="2400" dirty="0">
                <a:latin typeface="Perpetua" panose="02020502060401020303" pitchFamily="18" charset="0"/>
              </a:rPr>
              <a:t>values </a:t>
            </a:r>
            <a:r>
              <a:rPr lang="en-US" sz="2400" dirty="0" smtClean="0">
                <a:latin typeface="Perpetua" panose="02020502060401020303" pitchFamily="18" charset="0"/>
              </a:rPr>
              <a:t>simultaneously(capable </a:t>
            </a:r>
            <a:r>
              <a:rPr lang="en-US" sz="2400" dirty="0">
                <a:latin typeface="Perpetua" panose="02020502060401020303" pitchFamily="18" charset="0"/>
              </a:rPr>
              <a:t>to store 24 bits RGB color image more </a:t>
            </a:r>
            <a:r>
              <a:rPr lang="en-US" sz="2400" dirty="0" smtClean="0">
                <a:latin typeface="Perpetua" panose="02020502060401020303" pitchFamily="18" charset="0"/>
              </a:rPr>
              <a:t>effectively </a:t>
            </a:r>
            <a:r>
              <a:rPr lang="en-US" sz="2400" dirty="0">
                <a:latin typeface="Perpetua" panose="02020502060401020303" pitchFamily="18" charset="0"/>
              </a:rPr>
              <a:t>than </a:t>
            </a:r>
            <a:r>
              <a:rPr lang="en-US" sz="2400" dirty="0" smtClean="0">
                <a:latin typeface="Perpetua" panose="02020502060401020303" pitchFamily="18" charset="0"/>
              </a:rPr>
              <a:t>binary system</a:t>
            </a:r>
            <a:r>
              <a:rPr lang="en-US" sz="2400" dirty="0">
                <a:latin typeface="Perpetua" panose="02020502060401020303" pitchFamily="18" charset="0"/>
              </a:rPr>
              <a:t>), whereas an n-qubits register can only hold </a:t>
            </a:r>
            <a:r>
              <a:rPr lang="en-US" sz="2400" dirty="0" smtClean="0">
                <a:latin typeface="Perpetua" panose="02020502060401020303" pitchFamily="18" charset="0"/>
              </a:rPr>
              <a:t>2^n </a:t>
            </a:r>
            <a:r>
              <a:rPr lang="en-US" sz="2400" dirty="0">
                <a:latin typeface="Perpetua" panose="02020502060401020303" pitchFamily="18" charset="0"/>
              </a:rPr>
              <a:t>values and also it </a:t>
            </a:r>
            <a:r>
              <a:rPr lang="en-US" sz="2400" dirty="0" smtClean="0">
                <a:latin typeface="Perpetua" panose="02020502060401020303" pitchFamily="18" charset="0"/>
              </a:rPr>
              <a:t>uses more efficient </a:t>
            </a:r>
            <a:r>
              <a:rPr lang="en-US" sz="2400" dirty="0">
                <a:latin typeface="Perpetua" panose="02020502060401020303" pitchFamily="18" charset="0"/>
              </a:rPr>
              <a:t>ternary logical gates implementation. In particular, ternary </a:t>
            </a:r>
            <a:r>
              <a:rPr lang="en-US" sz="2400" dirty="0" smtClean="0">
                <a:latin typeface="Perpetua" panose="02020502060401020303" pitchFamily="18" charset="0"/>
              </a:rPr>
              <a:t>quantum </a:t>
            </a:r>
            <a:r>
              <a:rPr lang="en-US" sz="2400" dirty="0">
                <a:latin typeface="Perpetua" panose="02020502060401020303" pitchFamily="18" charset="0"/>
              </a:rPr>
              <a:t>systems </a:t>
            </a:r>
            <a:r>
              <a:rPr lang="en-US" sz="2400" dirty="0" smtClean="0">
                <a:latin typeface="Perpetua" panose="02020502060401020303" pitchFamily="18" charset="0"/>
              </a:rPr>
              <a:t>over </a:t>
            </a:r>
            <a:r>
              <a:rPr lang="en-US" sz="2400" dirty="0">
                <a:latin typeface="Perpetua" panose="02020502060401020303" pitchFamily="18" charset="0"/>
              </a:rPr>
              <a:t>several </a:t>
            </a:r>
            <a:r>
              <a:rPr lang="en-US" sz="2400" dirty="0" smtClean="0">
                <a:latin typeface="Perpetua" panose="02020502060401020303" pitchFamily="18" charset="0"/>
              </a:rPr>
              <a:t>benefits </a:t>
            </a:r>
            <a:r>
              <a:rPr lang="en-US" sz="2400" dirty="0">
                <a:latin typeface="Perpetua" panose="02020502060401020303" pitchFamily="18" charset="0"/>
              </a:rPr>
              <a:t>over binary quantum systems on </a:t>
            </a:r>
            <a:r>
              <a:rPr lang="en-US" sz="2400" dirty="0" smtClean="0">
                <a:latin typeface="Perpetua" panose="02020502060401020303" pitchFamily="18" charset="0"/>
              </a:rPr>
              <a:t>representing, storing </a:t>
            </a:r>
            <a:r>
              <a:rPr lang="en-US" sz="2400" dirty="0">
                <a:latin typeface="Perpetua" panose="02020502060401020303" pitchFamily="18" charset="0"/>
              </a:rPr>
              <a:t>and processing of color </a:t>
            </a:r>
            <a:r>
              <a:rPr lang="en-US" sz="2400" dirty="0" smtClean="0">
                <a:latin typeface="Perpetua" panose="02020502060401020303" pitchFamily="18" charset="0"/>
              </a:rPr>
              <a:t>images.</a:t>
            </a:r>
            <a:endParaRPr lang="en-US" sz="2400" dirty="0">
              <a:latin typeface="Perpetua" panose="02020502060401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Problem Definition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4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Perpetua" panose="02020502060401020303" pitchFamily="18" charset="0"/>
              </a:rPr>
              <a:t>P</a:t>
            </a:r>
            <a:r>
              <a:rPr lang="en-US" sz="2400" dirty="0" smtClean="0">
                <a:latin typeface="Perpetua" panose="02020502060401020303" pitchFamily="18" charset="0"/>
              </a:rPr>
              <a:t>roposed </a:t>
            </a:r>
            <a:r>
              <a:rPr lang="en-US" sz="2400" dirty="0">
                <a:latin typeface="Perpetua" panose="02020502060401020303" pitchFamily="18" charset="0"/>
              </a:rPr>
              <a:t>approach is mainly used for </a:t>
            </a:r>
            <a:r>
              <a:rPr lang="en-US" sz="2400" dirty="0" smtClean="0">
                <a:latin typeface="Perpetua" panose="02020502060401020303" pitchFamily="18" charset="0"/>
              </a:rPr>
              <a:t>representing </a:t>
            </a:r>
            <a:r>
              <a:rPr lang="en-US" sz="2400" dirty="0">
                <a:latin typeface="Perpetua" panose="02020502060401020303" pitchFamily="18" charset="0"/>
              </a:rPr>
              <a:t>color images on ternary quantum system</a:t>
            </a:r>
            <a:r>
              <a:rPr lang="en-US" sz="2400" dirty="0" smtClean="0">
                <a:latin typeface="Perpetua" panose="02020502060401020303" pitchFamily="18" charset="0"/>
              </a:rPr>
              <a:t>.</a:t>
            </a:r>
            <a:r>
              <a:rPr lang="en-US" sz="2400" dirty="0"/>
              <a:t> </a:t>
            </a:r>
            <a:r>
              <a:rPr lang="en-US" sz="2400" dirty="0">
                <a:latin typeface="Perpetua" panose="02020502060401020303" pitchFamily="18" charset="0"/>
              </a:rPr>
              <a:t>According to </a:t>
            </a:r>
            <a:r>
              <a:rPr lang="en-US" sz="2400" dirty="0" smtClean="0">
                <a:latin typeface="Perpetua" panose="02020502060401020303" pitchFamily="18" charset="0"/>
              </a:rPr>
              <a:t>existing Flexible Rep</a:t>
            </a:r>
            <a:r>
              <a:rPr lang="fr-FR" sz="2400" dirty="0" smtClean="0">
                <a:latin typeface="Perpetua" panose="02020502060401020303" pitchFamily="18" charset="0"/>
              </a:rPr>
              <a:t>resentation </a:t>
            </a:r>
            <a:r>
              <a:rPr lang="fr-FR" sz="2400" dirty="0">
                <a:latin typeface="Perpetua" panose="02020502060401020303" pitchFamily="18" charset="0"/>
              </a:rPr>
              <a:t>of Quantum Images (FRQI) model, images on quantum </a:t>
            </a:r>
            <a:r>
              <a:rPr lang="fr-FR" sz="2400" dirty="0" smtClean="0">
                <a:latin typeface="Perpetua" panose="02020502060401020303" pitchFamily="18" charset="0"/>
              </a:rPr>
              <a:t>computers</a:t>
            </a:r>
            <a:r>
              <a:rPr lang="en-US" sz="2400" dirty="0" smtClean="0">
                <a:latin typeface="Perpetua" panose="02020502060401020303" pitchFamily="18" charset="0"/>
              </a:rPr>
              <a:t>can </a:t>
            </a:r>
            <a:r>
              <a:rPr lang="en-US" sz="2400" dirty="0">
                <a:latin typeface="Perpetua" panose="02020502060401020303" pitchFamily="18" charset="0"/>
              </a:rPr>
              <a:t>be represented in the form of a normalized state which captures </a:t>
            </a:r>
            <a:r>
              <a:rPr lang="en-US" sz="2400" dirty="0" smtClean="0">
                <a:latin typeface="Perpetua" panose="02020502060401020303" pitchFamily="18" charset="0"/>
              </a:rPr>
              <a:t>information about </a:t>
            </a:r>
            <a:r>
              <a:rPr lang="en-US" sz="2400" dirty="0">
                <a:latin typeface="Perpetua" panose="02020502060401020303" pitchFamily="18" charset="0"/>
              </a:rPr>
              <a:t>colors </a:t>
            </a:r>
            <a:r>
              <a:rPr lang="en-US" sz="2400" dirty="0" smtClean="0">
                <a:latin typeface="Perpetua" panose="02020502060401020303" pitchFamily="18" charset="0"/>
              </a:rPr>
              <a:t>(</a:t>
            </a:r>
            <a:r>
              <a:rPr lang="en-US" sz="2400" dirty="0">
                <a:latin typeface="Perpetua" panose="02020502060401020303" pitchFamily="18" charset="0"/>
              </a:rPr>
              <a:t>|</a:t>
            </a:r>
            <a:r>
              <a:rPr lang="en-US" sz="2400" dirty="0" smtClean="0">
                <a:latin typeface="Perpetua" panose="02020502060401020303" pitchFamily="18" charset="0"/>
              </a:rPr>
              <a:t>C&gt;) </a:t>
            </a:r>
            <a:r>
              <a:rPr lang="en-US" sz="2400" dirty="0">
                <a:latin typeface="Perpetua" panose="02020502060401020303" pitchFamily="18" charset="0"/>
              </a:rPr>
              <a:t>and their corresponding positions </a:t>
            </a:r>
            <a:r>
              <a:rPr lang="en-US" sz="2400" dirty="0" smtClean="0">
                <a:latin typeface="Perpetua" panose="02020502060401020303" pitchFamily="18" charset="0"/>
              </a:rPr>
              <a:t>(</a:t>
            </a:r>
            <a:r>
              <a:rPr lang="en-US" sz="2400" dirty="0">
                <a:latin typeface="Perpetua" panose="02020502060401020303" pitchFamily="18" charset="0"/>
              </a:rPr>
              <a:t>|</a:t>
            </a:r>
            <a:r>
              <a:rPr lang="en-US" sz="2400" dirty="0" smtClean="0">
                <a:latin typeface="Perpetua" panose="02020502060401020303" pitchFamily="18" charset="0"/>
              </a:rPr>
              <a:t>P&gt;) </a:t>
            </a:r>
            <a:r>
              <a:rPr lang="en-US" sz="2400" dirty="0">
                <a:latin typeface="Perpetua" panose="02020502060401020303" pitchFamily="18" charset="0"/>
              </a:rPr>
              <a:t>in the images. </a:t>
            </a:r>
            <a:r>
              <a:rPr lang="en-US" sz="2400" dirty="0" smtClean="0">
                <a:latin typeface="Perpetua" panose="02020502060401020303" pitchFamily="18" charset="0"/>
              </a:rPr>
              <a:t>It states </a:t>
            </a:r>
            <a:r>
              <a:rPr lang="en-US" sz="2400" dirty="0">
                <a:latin typeface="Perpetua" panose="02020502060401020303" pitchFamily="18" charset="0"/>
              </a:rPr>
              <a:t>that an image can be represented as</a:t>
            </a:r>
            <a:r>
              <a:rPr lang="en-US" sz="2400" dirty="0" smtClean="0">
                <a:latin typeface="Perpetua" panose="02020502060401020303" pitchFamily="18" charset="0"/>
              </a:rPr>
              <a:t>,</a:t>
            </a:r>
          </a:p>
          <a:p>
            <a:pPr algn="just"/>
            <a:endParaRPr lang="en-US" sz="2400" dirty="0">
              <a:latin typeface="Perpetua" panose="02020502060401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First </a:t>
            </a:r>
            <a:r>
              <a:rPr lang="en-US" sz="3200" dirty="0" smtClean="0"/>
              <a:t>Proposed Approach </a:t>
            </a:r>
            <a:r>
              <a:rPr lang="en-US" sz="3200" dirty="0"/>
              <a:t>based on </a:t>
            </a:r>
            <a:r>
              <a:rPr lang="en-US" sz="3200" dirty="0" smtClean="0"/>
              <a:t>Modified </a:t>
            </a:r>
            <a:r>
              <a:rPr lang="en-US" sz="3200" dirty="0"/>
              <a:t>FRQI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00"/>
            <a:ext cx="701039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324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Perpetua" pitchFamily="18" charset="0"/>
              </a:rPr>
              <a:t>In case of qutrits based quantum system, it can be represented as,</a:t>
            </a:r>
          </a:p>
          <a:p>
            <a:pPr algn="just"/>
            <a:endParaRPr lang="en-US" sz="2400" dirty="0" smtClean="0">
              <a:latin typeface="Perpetua" pitchFamily="18" charset="0"/>
            </a:endParaRPr>
          </a:p>
          <a:p>
            <a:pPr algn="just"/>
            <a:endParaRPr lang="en-US" sz="2400" dirty="0" smtClean="0">
              <a:latin typeface="Perpetua" pitchFamily="18" charset="0"/>
            </a:endParaRPr>
          </a:p>
          <a:p>
            <a:pPr algn="just"/>
            <a:endParaRPr lang="en-US" sz="2400" dirty="0" smtClean="0">
              <a:latin typeface="Perpetua" pitchFamily="18" charset="0"/>
            </a:endParaRPr>
          </a:p>
          <a:p>
            <a:pPr algn="just"/>
            <a:endParaRPr lang="en-US" sz="2400" dirty="0" smtClean="0">
              <a:latin typeface="Perpetua" pitchFamily="18" charset="0"/>
            </a:endParaRPr>
          </a:p>
          <a:p>
            <a:pPr algn="just"/>
            <a:r>
              <a:rPr lang="en-US" sz="2400" dirty="0" smtClean="0">
                <a:latin typeface="Perpetua" pitchFamily="18" charset="0"/>
              </a:rPr>
              <a:t>Let take an example of a 3X3 color image (For sake of simplicity, we consider 9 different colors or different shades of RGB plane) and also there are total 9 positions,</a:t>
            </a:r>
          </a:p>
          <a:p>
            <a:pPr algn="just"/>
            <a:r>
              <a:rPr lang="en-US" sz="2400" dirty="0" smtClean="0"/>
              <a:t>|</a:t>
            </a:r>
            <a:r>
              <a:rPr lang="en-US" sz="2400" dirty="0" smtClean="0">
                <a:latin typeface="Perpetua" pitchFamily="18" charset="0"/>
              </a:rPr>
              <a:t>P1 &gt;= |00 &gt;; |P2 &gt;= |01 &gt;; |P3 &gt;= |02 &gt;; |P4 &gt;= |10 </a:t>
            </a:r>
            <a:r>
              <a:rPr lang="en-US" sz="2400" dirty="0" smtClean="0">
                <a:latin typeface="Perpetua" pitchFamily="18" charset="0"/>
              </a:rPr>
              <a:t>&gt;,</a:t>
            </a:r>
          </a:p>
          <a:p>
            <a:pPr marL="109728" indent="0" algn="just">
              <a:buNone/>
            </a:pPr>
            <a:r>
              <a:rPr lang="en-US" sz="2400" dirty="0" smtClean="0">
                <a:latin typeface="Perpetua" pitchFamily="18" charset="0"/>
              </a:rPr>
              <a:t>|</a:t>
            </a:r>
            <a:r>
              <a:rPr lang="en-US" sz="2400" dirty="0" smtClean="0">
                <a:latin typeface="Perpetua" pitchFamily="18" charset="0"/>
              </a:rPr>
              <a:t>P5 &gt;= |11 &gt;; |P6 &gt;= |12 &gt;; |P7 &gt;= |20 &gt;; |P8 &gt;= |21 &gt;; |P9 &gt;= |22 &gt;; we can solve the angle value  here by reading the color frequency of electromagnetic wave.</a:t>
            </a:r>
          </a:p>
          <a:p>
            <a:endParaRPr lang="en-US" sz="2400" dirty="0" smtClean="0"/>
          </a:p>
          <a:p>
            <a:endParaRPr lang="en-US" sz="2400" dirty="0">
              <a:latin typeface="Perpetu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08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5105400"/>
            <a:ext cx="2133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220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Perpetua" pitchFamily="18" charset="0"/>
              </a:rPr>
              <a:t>Where, </a:t>
            </a:r>
            <a:r>
              <a:rPr lang="en-US" sz="2400" dirty="0" err="1" smtClean="0">
                <a:latin typeface="Perpetua" pitchFamily="18" charset="0"/>
              </a:rPr>
              <a:t>i</a:t>
            </a:r>
            <a:r>
              <a:rPr lang="en-US" sz="2400" dirty="0" smtClean="0">
                <a:latin typeface="Perpetua" pitchFamily="18" charset="0"/>
              </a:rPr>
              <a:t>   (1; 2; 3;……;M) If we put the value of  within cosine function or sin function, it will give a range of values between 0 and 1. This is the probability for which we can assign different colors to individual color </a:t>
            </a:r>
            <a:r>
              <a:rPr lang="en-US" sz="2400" dirty="0" smtClean="0">
                <a:latin typeface="Perpetua" pitchFamily="18" charset="0"/>
              </a:rPr>
              <a:t>pixels |C</a:t>
            </a:r>
            <a:r>
              <a:rPr lang="en-US" sz="2400" dirty="0" smtClean="0">
                <a:latin typeface="Perpetua" pitchFamily="18" charset="0"/>
              </a:rPr>
              <a:t>&gt;.The state which occupies highest probability the pixel represents that particular color. (Let consider, </a:t>
            </a:r>
            <a:endParaRPr lang="en-US" sz="2400" dirty="0" smtClean="0">
              <a:latin typeface="Perpetua" pitchFamily="18" charset="0"/>
            </a:endParaRPr>
          </a:p>
          <a:p>
            <a:pPr algn="just"/>
            <a:r>
              <a:rPr lang="en-US" sz="2400" dirty="0" smtClean="0">
                <a:latin typeface="Perpetua" pitchFamily="18" charset="0"/>
              </a:rPr>
              <a:t>|</a:t>
            </a:r>
            <a:r>
              <a:rPr lang="en-US" sz="2400" dirty="0" smtClean="0">
                <a:latin typeface="Perpetua" pitchFamily="18" charset="0"/>
              </a:rPr>
              <a:t>0 &gt; represents Red, |1&gt; represents Green, |2&gt; represents Blue in RGB color plane).</a:t>
            </a:r>
          </a:p>
          <a:p>
            <a:pPr algn="just"/>
            <a:endParaRPr lang="en-US" sz="2400" dirty="0" smtClean="0">
              <a:latin typeface="Perpetua" pitchFamily="18" charset="0"/>
            </a:endParaRPr>
          </a:p>
          <a:p>
            <a:pPr algn="just"/>
            <a:endParaRPr lang="en-US" sz="2400" dirty="0">
              <a:latin typeface="Perpetua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76400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038600"/>
            <a:ext cx="4343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56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1121</TotalTime>
  <Words>2096</Words>
  <Application>Microsoft Office PowerPoint</Application>
  <PresentationFormat>On-screen Show (4:3)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Lucida Sans Unicode</vt:lpstr>
      <vt:lpstr>Perpetua</vt:lpstr>
      <vt:lpstr>Verdana</vt:lpstr>
      <vt:lpstr>Wingdings</vt:lpstr>
      <vt:lpstr>Wingdings 2</vt:lpstr>
      <vt:lpstr>Wingdings 3</vt:lpstr>
      <vt:lpstr>Concourse</vt:lpstr>
      <vt:lpstr>Ternary Quantum Circuit for Color Image Representation</vt:lpstr>
      <vt:lpstr>Agenda</vt:lpstr>
      <vt:lpstr>Abstract</vt:lpstr>
      <vt:lpstr>Quantum Computing-A New Era</vt:lpstr>
      <vt:lpstr>Introduction</vt:lpstr>
      <vt:lpstr>Problem Definition</vt:lpstr>
      <vt:lpstr>First Proposed Approach based on Modified FRQI Model</vt:lpstr>
      <vt:lpstr>PowerPoint Presentation</vt:lpstr>
      <vt:lpstr>PowerPoint Presentation</vt:lpstr>
      <vt:lpstr>PowerPoint Presentation</vt:lpstr>
      <vt:lpstr>PowerPoint Presentation</vt:lpstr>
      <vt:lpstr>Second Approach based on Modified Image amplitude Normalization technique</vt:lpstr>
      <vt:lpstr>PowerPoint Presentation</vt:lpstr>
      <vt:lpstr>Proposed Approach based on basic Ternary logic circuitry</vt:lpstr>
      <vt:lpstr>PowerPoint Presentation</vt:lpstr>
      <vt:lpstr>Proposed Methodology</vt:lpstr>
      <vt:lpstr>PowerPoint Presentation</vt:lpstr>
      <vt:lpstr>PowerPoint Presentation</vt:lpstr>
      <vt:lpstr>PowerPoint Presentation</vt:lpstr>
      <vt:lpstr>Comparisons among above three Quantum Image Representation Approaches</vt:lpstr>
      <vt:lpstr>Comparisons among above three Quantum Image Representation Approaches</vt:lpstr>
      <vt:lpstr>Conclusion and 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Ternary Quantum Circuit for Color Image Representation</dc:title>
  <dc:creator>Sanjay</dc:creator>
  <cp:lastModifiedBy>sanjay</cp:lastModifiedBy>
  <cp:revision>137</cp:revision>
  <dcterms:created xsi:type="dcterms:W3CDTF">2016-08-08T02:10:23Z</dcterms:created>
  <dcterms:modified xsi:type="dcterms:W3CDTF">2016-08-13T06:43:04Z</dcterms:modified>
</cp:coreProperties>
</file>