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7"/>
  </p:notesMasterIdLst>
  <p:handoutMasterIdLst>
    <p:handoutMasterId r:id="rId48"/>
  </p:handoutMasterIdLst>
  <p:sldIdLst>
    <p:sldId id="256" r:id="rId2"/>
    <p:sldId id="265" r:id="rId3"/>
    <p:sldId id="281" r:id="rId4"/>
    <p:sldId id="267" r:id="rId5"/>
    <p:sldId id="269" r:id="rId6"/>
    <p:sldId id="264" r:id="rId7"/>
    <p:sldId id="258" r:id="rId8"/>
    <p:sldId id="259" r:id="rId9"/>
    <p:sldId id="260" r:id="rId10"/>
    <p:sldId id="262" r:id="rId11"/>
    <p:sldId id="263" r:id="rId12"/>
    <p:sldId id="261" r:id="rId13"/>
    <p:sldId id="270" r:id="rId14"/>
    <p:sldId id="279" r:id="rId15"/>
    <p:sldId id="257" r:id="rId16"/>
    <p:sldId id="268" r:id="rId17"/>
    <p:sldId id="282" r:id="rId18"/>
    <p:sldId id="278" r:id="rId19"/>
    <p:sldId id="285" r:id="rId20"/>
    <p:sldId id="286" r:id="rId21"/>
    <p:sldId id="287" r:id="rId22"/>
    <p:sldId id="288" r:id="rId23"/>
    <p:sldId id="280" r:id="rId24"/>
    <p:sldId id="289" r:id="rId25"/>
    <p:sldId id="275" r:id="rId26"/>
    <p:sldId id="290" r:id="rId27"/>
    <p:sldId id="276" r:id="rId28"/>
    <p:sldId id="277" r:id="rId29"/>
    <p:sldId id="292" r:id="rId30"/>
    <p:sldId id="291" r:id="rId31"/>
    <p:sldId id="293" r:id="rId32"/>
    <p:sldId id="296" r:id="rId33"/>
    <p:sldId id="297" r:id="rId34"/>
    <p:sldId id="305" r:id="rId35"/>
    <p:sldId id="294" r:id="rId36"/>
    <p:sldId id="298" r:id="rId37"/>
    <p:sldId id="299" r:id="rId38"/>
    <p:sldId id="304" r:id="rId39"/>
    <p:sldId id="272" r:id="rId40"/>
    <p:sldId id="273" r:id="rId41"/>
    <p:sldId id="300" r:id="rId42"/>
    <p:sldId id="301" r:id="rId43"/>
    <p:sldId id="302" r:id="rId44"/>
    <p:sldId id="306" r:id="rId45"/>
    <p:sldId id="27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14ED50-BB34-4E8F-93E7-C4CF861497F6}" type="datetimeFigureOut">
              <a:rPr lang="en-US" smtClean="0"/>
              <a:t>5/31/2016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Pattern Based Malware Detection Technique in Cloud Architecture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C7E7F3-3BF5-4B9C-86BC-F25C01D55844}" type="slidenum">
              <a:rPr lang="en-US" smtClean="0"/>
              <a:t>‹#›</a:t>
            </a:fld>
            <a:endParaRPr lang="en-US"/>
          </a:p>
        </p:txBody>
      </p:sp>
    </p:spTree>
    <p:extLst>
      <p:ext uri="{BB962C8B-B14F-4D97-AF65-F5344CB8AC3E}">
        <p14:creationId xmlns:p14="http://schemas.microsoft.com/office/powerpoint/2010/main" val="2584971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E09E86-D8BB-4B4A-9FF7-C21D13690F40}" type="datetimeFigureOut">
              <a:rPr lang="en-US" smtClean="0"/>
              <a:t>5/31/2016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Pattern Based Malware Detection Technique in Cloud Architecture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6B4CAA-4400-4699-BAAE-434CA7A08242}" type="slidenum">
              <a:rPr lang="en-US" smtClean="0"/>
              <a:t>‹#›</a:t>
            </a:fld>
            <a:endParaRPr lang="en-US"/>
          </a:p>
        </p:txBody>
      </p:sp>
    </p:spTree>
    <p:extLst>
      <p:ext uri="{BB962C8B-B14F-4D97-AF65-F5344CB8AC3E}">
        <p14:creationId xmlns:p14="http://schemas.microsoft.com/office/powerpoint/2010/main" val="7705117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6B4CAA-4400-4699-BAAE-434CA7A08242}" type="slidenum">
              <a:rPr lang="en-US" smtClean="0"/>
              <a:t>15</a:t>
            </a:fld>
            <a:endParaRPr lang="en-US"/>
          </a:p>
        </p:txBody>
      </p:sp>
    </p:spTree>
    <p:extLst>
      <p:ext uri="{BB962C8B-B14F-4D97-AF65-F5344CB8AC3E}">
        <p14:creationId xmlns:p14="http://schemas.microsoft.com/office/powerpoint/2010/main" val="1422469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6B4CAA-4400-4699-BAAE-434CA7A08242}" type="slidenum">
              <a:rPr lang="en-US" smtClean="0"/>
              <a:t>23</a:t>
            </a:fld>
            <a:endParaRPr lang="en-US"/>
          </a:p>
        </p:txBody>
      </p:sp>
    </p:spTree>
    <p:extLst>
      <p:ext uri="{BB962C8B-B14F-4D97-AF65-F5344CB8AC3E}">
        <p14:creationId xmlns:p14="http://schemas.microsoft.com/office/powerpoint/2010/main" val="4233367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9C4594F-35F6-4A5D-AB7C-622F8D8BF57E}" type="datetime1">
              <a:rPr lang="en-US" smtClean="0"/>
              <a:t>5/31/2016</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smtClean="0"/>
              <a:t>Pattern Based Malware Detection Technique in Cloud Architecture</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EEFC8-A212-4B3A-9B2E-BB6F8E4EC1B4}" type="datetime1">
              <a:rPr lang="en-US" smtClean="0"/>
              <a:t>5/31/2016</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6CAAD3-2A81-47C9-AC90-D03669671980}"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6F5354-970C-4EBE-A560-74A9D1B0ED01}"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F961F7-73FD-46BA-8537-19BF98941FD1}"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4CFBEC-43A6-44D4-8F3B-98C1C5637DD8}" type="datetime1">
              <a:rPr lang="en-US" smtClean="0"/>
              <a:t>5/31/2016</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089B8E-7364-4F15-9AE6-8F8F1B88656C}" type="datetime1">
              <a:rPr lang="en-US" smtClean="0"/>
              <a:t>5/31/2016</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89992-C8A8-4175-9877-FEB909492607}"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3D330C-A4DF-4872-AF8E-654373E109EE}"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0CB688-311C-44A8-88D4-1CD1257B6ACB}"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088A-4B56-470D-A03C-143178356817}"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BB980-49F2-422E-BDAA-619265E9FAF5}" type="datetime1">
              <a:rPr lang="en-US" smtClean="0"/>
              <a:t>5/31/2016</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A2C840-C910-4996-A68A-F4AE290DF257}" type="datetime1">
              <a:rPr lang="en-US" smtClean="0"/>
              <a:t>5/31/2016</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8467F7-735A-4D0C-9490-E9D53496B218}" type="datetime1">
              <a:rPr lang="en-US" smtClean="0"/>
              <a:t>5/31/2016</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33976-3D04-4EB9-BF43-7CDECA4A91D9}" type="datetime1">
              <a:rPr lang="en-US" smtClean="0"/>
              <a:t>5/31/2016</a:t>
            </a:fld>
            <a:endParaRPr lang="en-US" dirty="0"/>
          </a:p>
        </p:txBody>
      </p:sp>
      <p:sp>
        <p:nvSpPr>
          <p:cNvPr id="3" name="Footer Placeholder 2"/>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A2FD2E-5A58-4EE4-A779-E356CF94AF93}" type="datetime1">
              <a:rPr lang="en-US" smtClean="0"/>
              <a:t>5/31/2016</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4493D-80EE-4384-A83A-92350D6871A7}" type="datetime1">
              <a:rPr lang="en-US" smtClean="0"/>
              <a:t>5/31/2016</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8143F6-523A-40A0-9FA9-C078C3C8C335}" type="datetime1">
              <a:rPr lang="en-US" smtClean="0"/>
              <a:t>5/31/2016</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smtClean="0"/>
              <a:t>Pattern Based Malware Detection Technique in Cloud Architecture</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g"/><Relationship Id="rId7" Type="http://schemas.openxmlformats.org/officeDocument/2006/relationships/image" Target="../media/image19.jpg"/><Relationship Id="rId12"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23.jpg"/><Relationship Id="rId5" Type="http://schemas.openxmlformats.org/officeDocument/2006/relationships/image" Target="../media/image17.jpg"/><Relationship Id="rId10" Type="http://schemas.openxmlformats.org/officeDocument/2006/relationships/image" Target="../media/image22.jpg"/><Relationship Id="rId4" Type="http://schemas.openxmlformats.org/officeDocument/2006/relationships/image" Target="../media/image16.jpg"/><Relationship Id="rId9"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098" y="772732"/>
            <a:ext cx="9079606" cy="1519026"/>
          </a:xfrm>
          <a:solidFill>
            <a:schemeClr val="accent6">
              <a:lumMod val="20000"/>
              <a:lumOff val="80000"/>
            </a:schemeClr>
          </a:solidFill>
          <a:effectLst>
            <a:glow rad="228600">
              <a:schemeClr val="accent5">
                <a:satMod val="175000"/>
                <a:alpha val="40000"/>
              </a:schemeClr>
            </a:glow>
          </a:effectLst>
        </p:spPr>
        <p:style>
          <a:lnRef idx="1">
            <a:schemeClr val="accent4"/>
          </a:lnRef>
          <a:fillRef idx="2">
            <a:schemeClr val="accent4"/>
          </a:fillRef>
          <a:effectRef idx="1">
            <a:schemeClr val="accent4"/>
          </a:effectRef>
          <a:fontRef idx="minor">
            <a:schemeClr val="dk1"/>
          </a:fontRef>
        </p:style>
        <p:txBody>
          <a:bodyPr/>
          <a:lstStyle/>
          <a:p>
            <a:pPr algn="ctr"/>
            <a:r>
              <a:rPr lang="en-IN" sz="4400" b="1" dirty="0" smtClean="0">
                <a:solidFill>
                  <a:schemeClr val="accent6">
                    <a:lumMod val="50000"/>
                  </a:schemeClr>
                </a:solidFill>
                <a:effectLst>
                  <a:glow rad="101600">
                    <a:schemeClr val="accent6">
                      <a:satMod val="175000"/>
                      <a:alpha val="40000"/>
                    </a:schemeClr>
                  </a:glow>
                </a:effectLst>
                <a:latin typeface="Californian FB" panose="0207040306080B030204" pitchFamily="18" charset="0"/>
              </a:rPr>
              <a:t>Cloud </a:t>
            </a:r>
            <a:r>
              <a:rPr lang="en-IN" sz="4400" b="1" dirty="0">
                <a:solidFill>
                  <a:schemeClr val="accent6">
                    <a:lumMod val="50000"/>
                  </a:schemeClr>
                </a:solidFill>
                <a:effectLst>
                  <a:glow rad="101600">
                    <a:schemeClr val="accent6">
                      <a:satMod val="175000"/>
                      <a:alpha val="40000"/>
                    </a:schemeClr>
                  </a:glow>
                </a:effectLst>
                <a:latin typeface="Californian FB" panose="0207040306080B030204" pitchFamily="18" charset="0"/>
              </a:rPr>
              <a:t>Based </a:t>
            </a:r>
            <a:r>
              <a:rPr lang="en-IN" sz="4400" b="1" dirty="0" smtClean="0">
                <a:solidFill>
                  <a:schemeClr val="accent6">
                    <a:lumMod val="50000"/>
                  </a:schemeClr>
                </a:solidFill>
                <a:effectLst>
                  <a:glow rad="101600">
                    <a:schemeClr val="accent6">
                      <a:satMod val="175000"/>
                      <a:alpha val="40000"/>
                    </a:schemeClr>
                  </a:glow>
                </a:effectLst>
                <a:latin typeface="Californian FB" panose="0207040306080B030204" pitchFamily="18" charset="0"/>
              </a:rPr>
              <a:t>Malware Detection Technique</a:t>
            </a:r>
            <a:endParaRPr lang="en-IN" sz="4400" b="1" dirty="0">
              <a:solidFill>
                <a:schemeClr val="accent6">
                  <a:lumMod val="50000"/>
                </a:schemeClr>
              </a:solidFill>
              <a:effectLst>
                <a:glow rad="101600">
                  <a:schemeClr val="accent6">
                    <a:satMod val="175000"/>
                    <a:alpha val="40000"/>
                  </a:schemeClr>
                </a:glow>
              </a:effectLst>
              <a:latin typeface="Californian FB" panose="0207040306080B030204" pitchFamily="18" charset="0"/>
            </a:endParaRPr>
          </a:p>
        </p:txBody>
      </p:sp>
      <p:pic>
        <p:nvPicPr>
          <p:cNvPr id="3" name="Picture 2"/>
          <p:cNvPicPr>
            <a:picLocks noChangeAspect="1"/>
          </p:cNvPicPr>
          <p:nvPr/>
        </p:nvPicPr>
        <p:blipFill>
          <a:blip r:embed="rId2"/>
          <a:stretch>
            <a:fillRect/>
          </a:stretch>
        </p:blipFill>
        <p:spPr>
          <a:xfrm>
            <a:off x="2898979" y="2509854"/>
            <a:ext cx="5962918" cy="3765378"/>
          </a:xfrm>
          <a:prstGeom prst="ellipse">
            <a:avLst/>
          </a:prstGeom>
          <a:ln w="190500" cap="rnd">
            <a:solidFill>
              <a:schemeClr val="accent6"/>
            </a:solidFill>
            <a:prstDash val="solid"/>
          </a:ln>
          <a:effectLst>
            <a:glow rad="139700">
              <a:schemeClr val="accent6">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4" name="Picture 3"/>
          <p:cNvPicPr>
            <a:picLocks noChangeAspect="1"/>
          </p:cNvPicPr>
          <p:nvPr/>
        </p:nvPicPr>
        <p:blipFill>
          <a:blip r:embed="rId3"/>
          <a:stretch>
            <a:fillRect/>
          </a:stretch>
        </p:blipFill>
        <p:spPr>
          <a:xfrm>
            <a:off x="8225403" y="5132232"/>
            <a:ext cx="1524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74" y="2768635"/>
            <a:ext cx="1522283" cy="1141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0827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4.79167E-6 4.44444E-6 L 0.52044 0.34398 " pathEditMode="relative" rAng="0" ptsTypes="AA">
                                      <p:cBhvr>
                                        <p:cTn id="6" dur="2000" fill="hold"/>
                                        <p:tgtEl>
                                          <p:spTgt spid="5"/>
                                        </p:tgtEl>
                                        <p:attrNameLst>
                                          <p:attrName>ppt_x</p:attrName>
                                          <p:attrName>ppt_y</p:attrName>
                                        </p:attrNameLst>
                                      </p:cBhvr>
                                      <p:rCtr x="26016" y="17199"/>
                                    </p:animMotion>
                                  </p:childTnLst>
                                </p:cTn>
                              </p:par>
                              <p:par>
                                <p:cTn id="7" presetID="56" presetClass="path" presetSubtype="0" accel="50000" decel="50000" fill="hold" nodeType="withEffect">
                                  <p:stCondLst>
                                    <p:cond delay="0"/>
                                  </p:stCondLst>
                                  <p:childTnLst>
                                    <p:animMotion origin="layout" path="M 6.25E-7 -2.96296E-6 L -0.52136 -0.34491 " pathEditMode="relative" rAng="0" ptsTypes="AA">
                                      <p:cBhvr>
                                        <p:cTn id="8" dur="2000" fill="hold"/>
                                        <p:tgtEl>
                                          <p:spTgt spid="4"/>
                                        </p:tgtEl>
                                        <p:attrNameLst>
                                          <p:attrName>ppt_x</p:attrName>
                                          <p:attrName>ppt_y</p:attrName>
                                        </p:attrNameLst>
                                      </p:cBhvr>
                                      <p:rCtr x="-26133" y="-174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glow rad="101600">
                    <a:schemeClr val="accent4">
                      <a:satMod val="175000"/>
                      <a:alpha val="40000"/>
                    </a:schemeClr>
                  </a:glow>
                </a:effectLst>
                <a:latin typeface="Californian FB" panose="0207040306080B030204" pitchFamily="18" charset="0"/>
              </a:rPr>
              <a:t>Anomaly Based Detection </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936013" y="2371680"/>
            <a:ext cx="10526184" cy="3416300"/>
          </a:xfrm>
        </p:spPr>
        <p:txBody>
          <a:bodyPr>
            <a:noAutofit/>
          </a:bodyPr>
          <a:lstStyle/>
          <a:p>
            <a:pPr algn="just"/>
            <a:r>
              <a:rPr lang="en-US" sz="2800" b="1" dirty="0" smtClean="0">
                <a:solidFill>
                  <a:schemeClr val="accent6">
                    <a:lumMod val="50000"/>
                  </a:schemeClr>
                </a:solidFill>
                <a:latin typeface="Californian FB" panose="0207040306080B030204" pitchFamily="18" charset="0"/>
              </a:rPr>
              <a:t>Anomaly</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usually occurs in two phases–a training (learning) phase and a detection (monitoring) phase. During the training phase the detector attempts to learn the normal behavior. The detector could be learning the behavior of the host. </a:t>
            </a:r>
          </a:p>
          <a:p>
            <a:pPr algn="just">
              <a:buFont typeface="Arial" pitchFamily="34" charset="0"/>
              <a:buChar char="•"/>
            </a:pPr>
            <a:r>
              <a:rPr lang="en-US" sz="2800" b="1" dirty="0">
                <a:solidFill>
                  <a:schemeClr val="accent6">
                    <a:lumMod val="50000"/>
                  </a:schemeClr>
                </a:solidFill>
                <a:latin typeface="Californian FB" panose="0207040306080B030204" pitchFamily="18" charset="0"/>
              </a:rPr>
              <a:t>A key advantage of </a:t>
            </a:r>
            <a:r>
              <a:rPr lang="en-US" sz="2800" b="1" dirty="0" smtClean="0">
                <a:solidFill>
                  <a:schemeClr val="accent6">
                    <a:lumMod val="50000"/>
                  </a:schemeClr>
                </a:solidFill>
                <a:latin typeface="Californian FB" panose="0207040306080B030204" pitchFamily="18" charset="0"/>
              </a:rPr>
              <a:t>anomaly</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is its ability to detect </a:t>
            </a:r>
            <a:r>
              <a:rPr lang="en-US" sz="2800" b="1" dirty="0" smtClean="0">
                <a:solidFill>
                  <a:schemeClr val="accent6">
                    <a:lumMod val="50000"/>
                  </a:schemeClr>
                </a:solidFill>
                <a:latin typeface="Californian FB" panose="0207040306080B030204" pitchFamily="18" charset="0"/>
              </a:rPr>
              <a:t>zero</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day </a:t>
            </a:r>
            <a:r>
              <a:rPr lang="en-US" sz="2800" b="1" dirty="0">
                <a:solidFill>
                  <a:schemeClr val="accent6">
                    <a:lumMod val="50000"/>
                  </a:schemeClr>
                </a:solidFill>
                <a:latin typeface="Californian FB" panose="0207040306080B030204" pitchFamily="18" charset="0"/>
              </a:rPr>
              <a:t>attacks.</a:t>
            </a:r>
          </a:p>
          <a:p>
            <a:pPr algn="just">
              <a:buFont typeface="Arial" pitchFamily="34" charset="0"/>
              <a:buChar char="•"/>
            </a:pPr>
            <a:r>
              <a:rPr lang="en-US" sz="2800" b="1" dirty="0">
                <a:solidFill>
                  <a:schemeClr val="accent6">
                    <a:lumMod val="50000"/>
                  </a:schemeClr>
                </a:solidFill>
                <a:latin typeface="Californian FB" panose="0207040306080B030204" pitchFamily="18" charset="0"/>
              </a:rPr>
              <a:t>limitations of this technique is its high false alarm rate and the complexity involved in determining what features should be learned in the training phase</a:t>
            </a:r>
            <a:r>
              <a:rPr lang="en-US" sz="2800" b="1" dirty="0" smtClean="0">
                <a:solidFill>
                  <a:schemeClr val="accent6">
                    <a:lumMod val="50000"/>
                  </a:schemeClr>
                </a:solidFill>
                <a:latin typeface="Californian FB" panose="0207040306080B030204" pitchFamily="18" charset="0"/>
              </a:rPr>
              <a:t>.</a:t>
            </a:r>
            <a:endParaRPr lang="en-US" sz="2800" b="1" dirty="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26225270-D4A7-462D-AD7E-3662351DE024}"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04095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Specification Based Detection</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961769" y="2603500"/>
            <a:ext cx="9907999" cy="3416300"/>
          </a:xfrm>
        </p:spPr>
        <p:txBody>
          <a:bodyPr>
            <a:noAutofit/>
          </a:bodyPr>
          <a:lstStyle/>
          <a:p>
            <a:pPr marL="0" indent="0" algn="just">
              <a:buNone/>
            </a:pPr>
            <a:r>
              <a:rPr lang="en-US" sz="2800" b="1" dirty="0" smtClean="0">
                <a:solidFill>
                  <a:schemeClr val="accent6">
                    <a:lumMod val="50000"/>
                  </a:schemeClr>
                </a:solidFill>
                <a:latin typeface="Californian FB" panose="0207040306080B030204" pitchFamily="18" charset="0"/>
              </a:rPr>
              <a:t>Specification</a:t>
            </a:r>
            <a:r>
              <a:rPr lang="en-US" sz="2800" b="1" dirty="0" smtClean="0">
                <a:solidFill>
                  <a:schemeClr val="accent6">
                    <a:lumMod val="50000"/>
                  </a:schemeClr>
                </a:solidFill>
                <a:latin typeface="Bodoni MT" panose="02070603080606020203"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is a type of </a:t>
            </a:r>
            <a:r>
              <a:rPr lang="en-US" sz="2800" b="1" dirty="0" smtClean="0">
                <a:solidFill>
                  <a:schemeClr val="accent6">
                    <a:lumMod val="50000"/>
                  </a:schemeClr>
                </a:solidFill>
                <a:latin typeface="Californian FB" panose="0207040306080B030204" pitchFamily="18" charset="0"/>
              </a:rPr>
              <a:t>anomaly-based </a:t>
            </a:r>
            <a:r>
              <a:rPr lang="en-US" sz="2800" b="1" dirty="0">
                <a:solidFill>
                  <a:schemeClr val="accent6">
                    <a:lumMod val="50000"/>
                  </a:schemeClr>
                </a:solidFill>
                <a:latin typeface="Californian FB" panose="0207040306080B030204" pitchFamily="18" charset="0"/>
              </a:rPr>
              <a:t>detection that tries to address the typical high false alarm rate associated with most </a:t>
            </a:r>
            <a:r>
              <a:rPr lang="en-US" sz="2800" b="1" dirty="0" smtClean="0">
                <a:solidFill>
                  <a:schemeClr val="accent6">
                    <a:lumMod val="50000"/>
                  </a:schemeClr>
                </a:solidFill>
                <a:latin typeface="Californian FB" panose="0207040306080B030204" pitchFamily="18" charset="0"/>
              </a:rPr>
              <a:t>anomaly</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techniques. the training phase is the attainment of some rule set, which specifies all the valid behavior any program can exhibit for the system being protected or the program under inspection. The main limitation of </a:t>
            </a:r>
            <a:r>
              <a:rPr lang="en-US" sz="2800" b="1" dirty="0" smtClean="0">
                <a:solidFill>
                  <a:schemeClr val="accent6">
                    <a:lumMod val="50000"/>
                  </a:schemeClr>
                </a:solidFill>
                <a:latin typeface="Californian FB" panose="0207040306080B030204" pitchFamily="18" charset="0"/>
              </a:rPr>
              <a:t>specification</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is that it is often difficult to specify completely and accurately the entire set of valid behaviors a system should exhibit.</a:t>
            </a:r>
          </a:p>
          <a:p>
            <a:pPr algn="just"/>
            <a:endParaRPr lang="en-IN" sz="2800" b="1" dirty="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DFE10D97-133F-4519-AFD5-1A8E1EA56B6D}"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501461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Signature Based </a:t>
            </a:r>
            <a:r>
              <a:rPr lang="en-US" sz="4000" b="1" dirty="0">
                <a:solidFill>
                  <a:schemeClr val="bg1"/>
                </a:solidFill>
                <a:effectLst>
                  <a:glow rad="101600">
                    <a:schemeClr val="accent4">
                      <a:satMod val="175000"/>
                      <a:alpha val="40000"/>
                    </a:schemeClr>
                  </a:glow>
                </a:effectLst>
                <a:latin typeface="Californian FB" panose="0207040306080B030204" pitchFamily="18" charset="0"/>
              </a:rPr>
              <a:t>D</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etection</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1154953" y="2358802"/>
            <a:ext cx="10049665" cy="3416300"/>
          </a:xfrm>
        </p:spPr>
        <p:txBody>
          <a:bodyPr>
            <a:noAutofit/>
          </a:bodyPr>
          <a:lstStyle/>
          <a:p>
            <a:pPr algn="just"/>
            <a:r>
              <a:rPr lang="en-US" sz="2800" b="1" dirty="0" smtClean="0">
                <a:solidFill>
                  <a:schemeClr val="accent6">
                    <a:lumMod val="50000"/>
                  </a:schemeClr>
                </a:solidFill>
                <a:latin typeface="Californian FB" panose="0207040306080B030204" pitchFamily="18" charset="0"/>
              </a:rPr>
              <a:t>Signature</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attempts to model the malicious behavior of </a:t>
            </a:r>
            <a:r>
              <a:rPr lang="en-US" sz="2800" b="1" dirty="0" smtClean="0">
                <a:solidFill>
                  <a:schemeClr val="accent6">
                    <a:lumMod val="50000"/>
                  </a:schemeClr>
                </a:solidFill>
                <a:latin typeface="Californian FB" panose="0207040306080B030204" pitchFamily="18" charset="0"/>
              </a:rPr>
              <a:t>malware. This </a:t>
            </a:r>
            <a:r>
              <a:rPr lang="en-US" sz="2800" b="1" dirty="0">
                <a:solidFill>
                  <a:schemeClr val="accent6">
                    <a:lumMod val="50000"/>
                  </a:schemeClr>
                </a:solidFill>
                <a:latin typeface="Californian FB" panose="0207040306080B030204" pitchFamily="18" charset="0"/>
              </a:rPr>
              <a:t>model of malicious behavior is often referred to as the signature.</a:t>
            </a:r>
          </a:p>
          <a:p>
            <a:pPr algn="just"/>
            <a:r>
              <a:rPr lang="en-US" sz="2800" b="1" dirty="0">
                <a:solidFill>
                  <a:schemeClr val="accent6">
                    <a:lumMod val="50000"/>
                  </a:schemeClr>
                </a:solidFill>
                <a:latin typeface="Californian FB" panose="0207040306080B030204" pitchFamily="18" charset="0"/>
              </a:rPr>
              <a:t>Ideally, a signature should be able to identify any malware exhibiting the malicious behavior specified by the signature. Like any data that exists in large quantities which requires storage, signatures require a repository. This repository represents all of the knowledge the signature</a:t>
            </a:r>
            <a:r>
              <a:rPr lang="en-US" sz="2800" b="1" dirty="0">
                <a:solidFill>
                  <a:schemeClr val="accent6">
                    <a:lumMod val="50000"/>
                  </a:schemeClr>
                </a:solidFill>
                <a:latin typeface="Bookman Old Style" panose="02050604050505020204" pitchFamily="18" charset="0"/>
              </a:rPr>
              <a:t>-</a:t>
            </a:r>
            <a:r>
              <a:rPr lang="en-US" sz="2800" b="1" dirty="0">
                <a:solidFill>
                  <a:schemeClr val="accent6">
                    <a:lumMod val="50000"/>
                  </a:schemeClr>
                </a:solidFill>
                <a:latin typeface="Californian FB" panose="0207040306080B030204" pitchFamily="18" charset="0"/>
              </a:rPr>
              <a:t>based method has, as it pertains to malware detection</a:t>
            </a:r>
            <a:r>
              <a:rPr lang="en-US" sz="2800" b="1" dirty="0" smtClean="0">
                <a:solidFill>
                  <a:schemeClr val="accent6">
                    <a:lumMod val="50000"/>
                  </a:schemeClr>
                </a:solidFill>
                <a:latin typeface="Californian FB" panose="0207040306080B030204" pitchFamily="18" charset="0"/>
              </a:rPr>
              <a:t>.</a:t>
            </a:r>
            <a:endParaRPr lang="en-US" sz="2800" b="1" dirty="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4E9776F0-B5BD-4B5B-BAF8-64435257AE85}"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298101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6">
                <a:satMod val="175000"/>
                <a:alpha val="40000"/>
              </a:schemeClr>
            </a:glow>
          </a:effectLst>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Survey Work (1)</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1154954" y="2603500"/>
            <a:ext cx="9173901" cy="3416300"/>
          </a:xfrm>
        </p:spPr>
        <p:txBody>
          <a:bodyPr>
            <a:noAutofit/>
          </a:bodyPr>
          <a:lstStyle/>
          <a:p>
            <a:r>
              <a:rPr lang="en-IN" sz="2800" b="1" u="sng" dirty="0">
                <a:solidFill>
                  <a:schemeClr val="accent6">
                    <a:lumMod val="50000"/>
                  </a:schemeClr>
                </a:solidFill>
                <a:latin typeface="Californian FB" panose="0207040306080B030204" pitchFamily="18" charset="0"/>
              </a:rPr>
              <a:t>Signature Optimizing Pattern </a:t>
            </a:r>
            <a:r>
              <a:rPr lang="en-IN" sz="2800" b="1" u="sng" dirty="0" smtClean="0">
                <a:solidFill>
                  <a:schemeClr val="accent6">
                    <a:lumMod val="50000"/>
                  </a:schemeClr>
                </a:solidFill>
                <a:latin typeface="Californian FB" panose="0207040306080B030204" pitchFamily="18" charset="0"/>
              </a:rPr>
              <a:t>Matching</a:t>
            </a:r>
            <a:r>
              <a:rPr lang="en-IN" sz="2800" b="1" dirty="0">
                <a:solidFill>
                  <a:schemeClr val="accent6">
                    <a:lumMod val="50000"/>
                  </a:schemeClr>
                </a:solidFill>
                <a:latin typeface="Californian FB" panose="0207040306080B030204" pitchFamily="18" charset="0"/>
              </a:rPr>
              <a:t> </a:t>
            </a:r>
            <a:r>
              <a:rPr lang="en-IN" sz="2800" b="1" dirty="0" smtClean="0">
                <a:solidFill>
                  <a:schemeClr val="accent6">
                    <a:lumMod val="50000"/>
                  </a:schemeClr>
                </a:solidFill>
                <a:latin typeface="Californian FB" panose="0207040306080B030204" pitchFamily="18" charset="0"/>
              </a:rPr>
              <a:t>:</a:t>
            </a:r>
          </a:p>
          <a:p>
            <a:pPr marL="0" indent="0">
              <a:buNone/>
            </a:pPr>
            <a:r>
              <a:rPr lang="en-IN" sz="2800" b="1" dirty="0" smtClean="0">
                <a:solidFill>
                  <a:schemeClr val="accent6">
                    <a:lumMod val="50000"/>
                  </a:schemeClr>
                </a:solidFill>
                <a:latin typeface="Californian FB" panose="0207040306080B030204" pitchFamily="18" charset="0"/>
              </a:rPr>
              <a:t>	This </a:t>
            </a:r>
            <a:r>
              <a:rPr lang="en-IN" sz="2800" b="1" dirty="0">
                <a:solidFill>
                  <a:schemeClr val="accent6">
                    <a:lumMod val="50000"/>
                  </a:schemeClr>
                </a:solidFill>
                <a:latin typeface="Californian FB" panose="0207040306080B030204" pitchFamily="18" charset="0"/>
              </a:rPr>
              <a:t>method is used depends on the signature, which storage already in the database. </a:t>
            </a:r>
            <a:endParaRPr lang="en-IN" sz="2800" b="1" dirty="0" smtClean="0">
              <a:solidFill>
                <a:schemeClr val="accent6">
                  <a:lumMod val="50000"/>
                </a:schemeClr>
              </a:solidFill>
              <a:latin typeface="Californian FB" panose="0207040306080B030204" pitchFamily="18" charset="0"/>
            </a:endParaRPr>
          </a:p>
          <a:p>
            <a:pPr marL="0" indent="0">
              <a:buNone/>
            </a:pPr>
            <a:r>
              <a:rPr lang="en-IN" sz="2800" b="1" dirty="0" smtClean="0">
                <a:solidFill>
                  <a:schemeClr val="accent6">
                    <a:lumMod val="50000"/>
                  </a:schemeClr>
                </a:solidFill>
                <a:latin typeface="Californian FB" panose="0207040306080B030204" pitchFamily="18" charset="0"/>
              </a:rPr>
              <a:t>For </a:t>
            </a:r>
            <a:r>
              <a:rPr lang="en-IN" sz="2800" b="1" dirty="0">
                <a:solidFill>
                  <a:schemeClr val="accent6">
                    <a:lumMod val="50000"/>
                  </a:schemeClr>
                </a:solidFill>
                <a:latin typeface="Californian FB" panose="0207040306080B030204" pitchFamily="18" charset="0"/>
              </a:rPr>
              <a:t>this purpose, </a:t>
            </a:r>
            <a:r>
              <a:rPr lang="en-IN" sz="2800" b="1" dirty="0" smtClean="0">
                <a:solidFill>
                  <a:schemeClr val="accent6">
                    <a:lumMod val="50000"/>
                  </a:schemeClr>
                </a:solidFill>
                <a:latin typeface="Californian FB" panose="0207040306080B030204" pitchFamily="18" charset="0"/>
              </a:rPr>
              <a:t>they used </a:t>
            </a:r>
            <a:r>
              <a:rPr lang="en-IN" sz="2800" b="1" dirty="0">
                <a:solidFill>
                  <a:schemeClr val="accent6">
                    <a:lumMod val="50000"/>
                  </a:schemeClr>
                </a:solidFill>
                <a:latin typeface="Californian FB" panose="0207040306080B030204" pitchFamily="18" charset="0"/>
              </a:rPr>
              <a:t>a string matching algorithm, comparison variants of which arise in finding similar DNA or protein sequences. </a:t>
            </a:r>
            <a:r>
              <a:rPr lang="en-IN" sz="2000" b="1" dirty="0" smtClean="0">
                <a:solidFill>
                  <a:schemeClr val="bg2">
                    <a:lumMod val="25000"/>
                  </a:schemeClr>
                </a:solidFill>
                <a:latin typeface="Californian FB" panose="0207040306080B030204" pitchFamily="18" charset="0"/>
              </a:rPr>
              <a:t>[1] </a:t>
            </a:r>
            <a:r>
              <a:rPr lang="en-IN" sz="2800" b="1" dirty="0" smtClean="0">
                <a:solidFill>
                  <a:schemeClr val="bg2">
                    <a:lumMod val="25000"/>
                  </a:schemeClr>
                </a:solidFill>
                <a:latin typeface="Californian FB" panose="0207040306080B030204" pitchFamily="18" charset="0"/>
              </a:rPr>
              <a:t>.</a:t>
            </a:r>
            <a:endParaRPr lang="en-IN" sz="2800" b="1" dirty="0">
              <a:solidFill>
                <a:schemeClr val="bg2">
                  <a:lumMod val="25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79E3B32A-ADD8-4DAD-BE76-7845AE46CFEA}"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983354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6">
                <a:satMod val="175000"/>
                <a:alpha val="40000"/>
              </a:schemeClr>
            </a:glow>
          </a:effectLst>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Survey Work (2)</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279561"/>
            <a:ext cx="9663301" cy="4456089"/>
          </a:xfrm>
        </p:spPr>
      </p:pic>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363352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Signature Based </a:t>
            </a:r>
            <a:r>
              <a:rPr lang="en-IN" sz="4000" b="1" dirty="0">
                <a:solidFill>
                  <a:schemeClr val="bg1"/>
                </a:solidFill>
                <a:effectLst>
                  <a:glow rad="101600">
                    <a:schemeClr val="accent4">
                      <a:satMod val="175000"/>
                      <a:alpha val="40000"/>
                    </a:schemeClr>
                  </a:glow>
                </a:effectLst>
                <a:latin typeface="Californian FB" panose="0207040306080B030204" pitchFamily="18" charset="0"/>
              </a:rPr>
              <a:t>D</a:t>
            </a:r>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etection </a:t>
            </a:r>
            <a:r>
              <a:rPr lang="en-IN" sz="4000" b="1" dirty="0">
                <a:solidFill>
                  <a:schemeClr val="bg1"/>
                </a:solidFill>
                <a:effectLst>
                  <a:glow rad="101600">
                    <a:schemeClr val="accent4">
                      <a:satMod val="175000"/>
                      <a:alpha val="40000"/>
                    </a:schemeClr>
                  </a:glow>
                </a:effectLst>
                <a:latin typeface="Californian FB" panose="0207040306080B030204" pitchFamily="18" charset="0"/>
              </a:rPr>
              <a:t>I</a:t>
            </a:r>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s Insufficient</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51539" y="2603500"/>
            <a:ext cx="4969734" cy="3416300"/>
          </a:xfrm>
          <a:prstGeom prst="rect">
            <a:avLst/>
          </a:prstGeom>
          <a:noFill/>
          <a:ln>
            <a:noFill/>
          </a:ln>
        </p:spPr>
      </p:pic>
      <p:sp>
        <p:nvSpPr>
          <p:cNvPr id="3" name="Date Placeholder 2"/>
          <p:cNvSpPr>
            <a:spLocks noGrp="1"/>
          </p:cNvSpPr>
          <p:nvPr>
            <p:ph type="dt" sz="half" idx="10"/>
          </p:nvPr>
        </p:nvSpPr>
        <p:spPr/>
        <p:txBody>
          <a:bodyPr/>
          <a:lstStyle/>
          <a:p>
            <a:fld id="{5B41941C-B7AA-40FC-990F-F2F099087374}"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893455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Pitfalls Of Signature Based </a:t>
            </a:r>
            <a:r>
              <a:rPr lang="en-IN" sz="4000" b="1" dirty="0">
                <a:solidFill>
                  <a:schemeClr val="bg1"/>
                </a:solidFill>
                <a:effectLst>
                  <a:glow rad="101600">
                    <a:schemeClr val="accent4">
                      <a:satMod val="175000"/>
                      <a:alpha val="40000"/>
                    </a:schemeClr>
                  </a:glow>
                </a:effectLst>
                <a:latin typeface="Californian FB" panose="0207040306080B030204" pitchFamily="18" charset="0"/>
              </a:rPr>
              <a:t>D</a:t>
            </a:r>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etection </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8761412" cy="3416300"/>
          </a:xfrm>
        </p:spPr>
        <p:txBody>
          <a:bodyPr>
            <a:normAutofit/>
          </a:bodyPr>
          <a:lstStyle/>
          <a:p>
            <a:r>
              <a:rPr lang="en-US" sz="2800" b="1" dirty="0" smtClean="0">
                <a:solidFill>
                  <a:schemeClr val="accent6">
                    <a:lumMod val="50000"/>
                  </a:schemeClr>
                </a:solidFill>
                <a:latin typeface="Californian FB" panose="0207040306080B030204" pitchFamily="18" charset="0"/>
              </a:rPr>
              <a:t>Most Conservative</a:t>
            </a:r>
          </a:p>
          <a:p>
            <a:r>
              <a:rPr lang="en-US" sz="2800" b="1" dirty="0">
                <a:solidFill>
                  <a:schemeClr val="accent6">
                    <a:lumMod val="50000"/>
                  </a:schemeClr>
                </a:solidFill>
                <a:latin typeface="Californian FB" panose="0207040306080B030204" pitchFamily="18" charset="0"/>
              </a:rPr>
              <a:t>Post infection </a:t>
            </a:r>
            <a:r>
              <a:rPr lang="en-US" sz="2800" b="1" dirty="0" smtClean="0">
                <a:solidFill>
                  <a:schemeClr val="accent6">
                    <a:lumMod val="50000"/>
                  </a:schemeClr>
                </a:solidFill>
                <a:latin typeface="Californian FB" panose="0207040306080B030204" pitchFamily="18" charset="0"/>
              </a:rPr>
              <a:t>protection</a:t>
            </a:r>
          </a:p>
          <a:p>
            <a:r>
              <a:rPr lang="en-US" sz="2800" b="1" dirty="0">
                <a:solidFill>
                  <a:schemeClr val="accent6">
                    <a:lumMod val="50000"/>
                  </a:schemeClr>
                </a:solidFill>
                <a:latin typeface="Californian FB" panose="0207040306080B030204" pitchFamily="18" charset="0"/>
              </a:rPr>
              <a:t>Cannot cope with malware </a:t>
            </a:r>
            <a:r>
              <a:rPr lang="en-US" sz="2800" b="1" dirty="0" smtClean="0">
                <a:solidFill>
                  <a:schemeClr val="accent6">
                    <a:lumMod val="50000"/>
                  </a:schemeClr>
                </a:solidFill>
                <a:latin typeface="Californian FB" panose="0207040306080B030204" pitchFamily="18" charset="0"/>
              </a:rPr>
              <a:t>variants</a:t>
            </a:r>
          </a:p>
          <a:p>
            <a:r>
              <a:rPr lang="en-US" sz="2800" b="1" dirty="0" smtClean="0">
                <a:solidFill>
                  <a:schemeClr val="accent6">
                    <a:lumMod val="50000"/>
                  </a:schemeClr>
                </a:solidFill>
                <a:latin typeface="Californian FB" panose="0207040306080B030204" pitchFamily="18" charset="0"/>
              </a:rPr>
              <a:t>No zero day protection</a:t>
            </a:r>
          </a:p>
          <a:p>
            <a:r>
              <a:rPr lang="en-US" sz="2800" b="1" dirty="0" smtClean="0">
                <a:solidFill>
                  <a:schemeClr val="accent6">
                    <a:lumMod val="50000"/>
                  </a:schemeClr>
                </a:solidFill>
                <a:latin typeface="Californian FB" panose="0207040306080B030204" pitchFamily="18" charset="0"/>
              </a:rPr>
              <a:t>False positives</a:t>
            </a:r>
            <a:endParaRPr lang="en-US" sz="2800" b="1"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2DB6664F-F4A4-47E4-9AFC-FC6016C76E8B}" type="datetime1">
              <a:rPr lang="en-US" smtClean="0"/>
              <a:t>5/31/2016</a:t>
            </a:fld>
            <a:endParaRPr lang="en-US" dirty="0"/>
          </a:p>
        </p:txBody>
      </p:sp>
      <p:sp>
        <p:nvSpPr>
          <p:cNvPr id="4" name="Footer Placeholder 3"/>
          <p:cNvSpPr>
            <a:spLocks noGrp="1"/>
          </p:cNvSpPr>
          <p:nvPr>
            <p:ph type="ftr" sz="quarter" idx="11"/>
          </p:nvPr>
        </p:nvSpPr>
        <p:spPr/>
        <p:txBody>
          <a:bodyPr/>
          <a:lstStyle/>
          <a:p>
            <a:r>
              <a:rPr lang="en-US" dirty="0"/>
              <a:t>Cloud Based Malware Detection Technique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242635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(1)</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011028" cy="3416300"/>
          </a:xfrm>
        </p:spPr>
        <p:txBody>
          <a:bodyPr>
            <a:normAutofit/>
          </a:bodyPr>
          <a:lstStyle/>
          <a:p>
            <a:r>
              <a:rPr lang="en-US" sz="2800" b="1" dirty="0">
                <a:solidFill>
                  <a:schemeClr val="accent6">
                    <a:lumMod val="50000"/>
                  </a:schemeClr>
                </a:solidFill>
                <a:latin typeface="Californian FB" panose="0207040306080B030204" pitchFamily="18" charset="0"/>
              </a:rPr>
              <a:t>Step 1 </a:t>
            </a:r>
            <a:r>
              <a:rPr lang="en-US" sz="2800" b="1" dirty="0" smtClean="0">
                <a:solidFill>
                  <a:schemeClr val="accent6">
                    <a:lumMod val="50000"/>
                  </a:schemeClr>
                </a:solidFill>
                <a:latin typeface="Californian FB" panose="0207040306080B030204" pitchFamily="18" charset="0"/>
              </a:rPr>
              <a:t>: Start</a:t>
            </a:r>
          </a:p>
          <a:p>
            <a:r>
              <a:rPr lang="en-US" sz="2800" b="1" dirty="0">
                <a:solidFill>
                  <a:schemeClr val="accent6">
                    <a:lumMod val="50000"/>
                  </a:schemeClr>
                </a:solidFill>
                <a:latin typeface="Californian FB" panose="0207040306080B030204" pitchFamily="18" charset="0"/>
              </a:rPr>
              <a:t>Step 2 </a:t>
            </a:r>
            <a:r>
              <a:rPr lang="en-US" sz="2800" b="1" dirty="0" smtClean="0">
                <a:solidFill>
                  <a:schemeClr val="accent6">
                    <a:lumMod val="50000"/>
                  </a:schemeClr>
                </a:solidFill>
                <a:latin typeface="Californian FB" panose="0207040306080B030204" pitchFamily="18" charset="0"/>
              </a:rPr>
              <a:t>: </a:t>
            </a:r>
            <a:r>
              <a:rPr lang="en-IN" sz="2800" b="1" dirty="0" smtClean="0">
                <a:solidFill>
                  <a:schemeClr val="accent6">
                    <a:lumMod val="50000"/>
                  </a:schemeClr>
                </a:solidFill>
                <a:latin typeface="Californian FB" panose="0207040306080B030204" pitchFamily="18" charset="0"/>
              </a:rPr>
              <a:t>DNA </a:t>
            </a:r>
            <a:r>
              <a:rPr lang="en-IN" sz="2800" b="1" dirty="0">
                <a:solidFill>
                  <a:schemeClr val="accent6">
                    <a:lumMod val="50000"/>
                  </a:schemeClr>
                </a:solidFill>
                <a:latin typeface="Californian FB" panose="0207040306080B030204" pitchFamily="18" charset="0"/>
              </a:rPr>
              <a:t>Sequence Detection </a:t>
            </a:r>
            <a:r>
              <a:rPr lang="en-IN" sz="2800" b="1" dirty="0" smtClean="0">
                <a:solidFill>
                  <a:schemeClr val="accent6">
                    <a:lumMod val="50000"/>
                  </a:schemeClr>
                </a:solidFill>
                <a:latin typeface="Californian FB" panose="0207040306080B030204" pitchFamily="18" charset="0"/>
              </a:rPr>
              <a:t>Process</a:t>
            </a:r>
            <a:r>
              <a:rPr lang="en-US" sz="2800" b="1" dirty="0" smtClean="0">
                <a:solidFill>
                  <a:schemeClr val="accent6">
                    <a:lumMod val="50000"/>
                  </a:schemeClr>
                </a:solidFill>
                <a:latin typeface="Californian FB" panose="0207040306080B030204" pitchFamily="18" charset="0"/>
              </a:rPr>
              <a:t>.</a:t>
            </a:r>
          </a:p>
          <a:p>
            <a:r>
              <a:rPr lang="en-US" sz="2800" b="1" dirty="0" smtClean="0">
                <a:solidFill>
                  <a:schemeClr val="accent6">
                    <a:lumMod val="50000"/>
                  </a:schemeClr>
                </a:solidFill>
                <a:latin typeface="Californian FB" panose="0207040306080B030204" pitchFamily="18" charset="0"/>
              </a:rPr>
              <a:t>Step 3 </a:t>
            </a:r>
            <a:r>
              <a:rPr lang="en-US" sz="2800" b="1" dirty="0">
                <a:solidFill>
                  <a:schemeClr val="accent6">
                    <a:lumMod val="50000"/>
                  </a:schemeClr>
                </a:solidFill>
                <a:latin typeface="Californian FB" panose="0207040306080B030204" pitchFamily="18" charset="0"/>
              </a:rPr>
              <a:t>: </a:t>
            </a:r>
            <a:r>
              <a:rPr lang="en-IN" sz="2800" b="1" dirty="0" smtClean="0">
                <a:solidFill>
                  <a:schemeClr val="accent6">
                    <a:lumMod val="50000"/>
                  </a:schemeClr>
                </a:solidFill>
                <a:latin typeface="Californian FB" panose="0207040306080B030204" pitchFamily="18" charset="0"/>
              </a:rPr>
              <a:t>Symbolic </a:t>
            </a:r>
            <a:r>
              <a:rPr lang="en-IN" sz="2800" b="1" dirty="0">
                <a:solidFill>
                  <a:schemeClr val="accent6">
                    <a:lumMod val="50000"/>
                  </a:schemeClr>
                </a:solidFill>
                <a:latin typeface="Californian FB" panose="0207040306080B030204" pitchFamily="18" charset="0"/>
              </a:rPr>
              <a:t>Detection </a:t>
            </a:r>
            <a:r>
              <a:rPr lang="en-IN" sz="2800" b="1" dirty="0" smtClean="0">
                <a:solidFill>
                  <a:schemeClr val="accent6">
                    <a:lumMod val="50000"/>
                  </a:schemeClr>
                </a:solidFill>
                <a:latin typeface="Californian FB" panose="0207040306080B030204" pitchFamily="18" charset="0"/>
              </a:rPr>
              <a:t>Process</a:t>
            </a:r>
            <a:r>
              <a:rPr lang="en-US" sz="2800" b="1" dirty="0" smtClean="0">
                <a:solidFill>
                  <a:schemeClr val="accent6">
                    <a:lumMod val="50000"/>
                  </a:schemeClr>
                </a:solidFill>
                <a:latin typeface="Californian FB" panose="0207040306080B030204" pitchFamily="18" charset="0"/>
              </a:rPr>
              <a:t>.</a:t>
            </a:r>
          </a:p>
          <a:p>
            <a:r>
              <a:rPr lang="en-US" sz="2800" b="1" dirty="0">
                <a:solidFill>
                  <a:schemeClr val="accent6">
                    <a:lumMod val="50000"/>
                  </a:schemeClr>
                </a:solidFill>
                <a:latin typeface="Californian FB" panose="0207040306080B030204" pitchFamily="18" charset="0"/>
              </a:rPr>
              <a:t>Step </a:t>
            </a:r>
            <a:r>
              <a:rPr lang="en-US" sz="2800" b="1" dirty="0" smtClean="0">
                <a:solidFill>
                  <a:schemeClr val="accent6">
                    <a:lumMod val="50000"/>
                  </a:schemeClr>
                </a:solidFill>
                <a:latin typeface="Californian FB" panose="0207040306080B030204" pitchFamily="18" charset="0"/>
              </a:rPr>
              <a:t>4 </a:t>
            </a:r>
            <a:r>
              <a:rPr lang="en-US" sz="2800" b="1" dirty="0">
                <a:solidFill>
                  <a:schemeClr val="accent6">
                    <a:lumMod val="50000"/>
                  </a:schemeClr>
                </a:solidFill>
                <a:latin typeface="Californian FB" panose="0207040306080B030204" pitchFamily="18" charset="0"/>
              </a:rPr>
              <a:t>: </a:t>
            </a:r>
            <a:r>
              <a:rPr lang="en-IN" sz="2800" b="1" dirty="0" smtClean="0">
                <a:solidFill>
                  <a:schemeClr val="accent6">
                    <a:lumMod val="50000"/>
                  </a:schemeClr>
                </a:solidFill>
                <a:latin typeface="Californian FB" panose="0207040306080B030204" pitchFamily="18" charset="0"/>
              </a:rPr>
              <a:t>Behavioural </a:t>
            </a:r>
            <a:r>
              <a:rPr lang="en-IN" sz="2800" b="1" dirty="0">
                <a:solidFill>
                  <a:schemeClr val="accent6">
                    <a:lumMod val="50000"/>
                  </a:schemeClr>
                </a:solidFill>
                <a:latin typeface="Californian FB" panose="0207040306080B030204" pitchFamily="18" charset="0"/>
              </a:rPr>
              <a:t>Detection </a:t>
            </a:r>
            <a:r>
              <a:rPr lang="en-IN" sz="2800" b="1" dirty="0" smtClean="0">
                <a:solidFill>
                  <a:schemeClr val="accent6">
                    <a:lumMod val="50000"/>
                  </a:schemeClr>
                </a:solidFill>
                <a:latin typeface="Californian FB" panose="0207040306080B030204" pitchFamily="18" charset="0"/>
              </a:rPr>
              <a:t>Process.</a:t>
            </a:r>
          </a:p>
          <a:p>
            <a:r>
              <a:rPr lang="en-US" sz="2800" b="1" dirty="0" smtClean="0">
                <a:solidFill>
                  <a:schemeClr val="accent6">
                    <a:lumMod val="50000"/>
                  </a:schemeClr>
                </a:solidFill>
                <a:latin typeface="Californian FB" panose="0207040306080B030204" pitchFamily="18" charset="0"/>
              </a:rPr>
              <a:t>Step 5 </a:t>
            </a:r>
            <a:r>
              <a:rPr lang="en-US" sz="2800" b="1" dirty="0">
                <a:solidFill>
                  <a:schemeClr val="accent6">
                    <a:lumMod val="50000"/>
                  </a:schemeClr>
                </a:solidFill>
                <a:latin typeface="Californian FB" panose="0207040306080B030204" pitchFamily="18" charset="0"/>
              </a:rPr>
              <a:t>: </a:t>
            </a:r>
            <a:r>
              <a:rPr lang="en-IN" sz="2800" b="1" dirty="0">
                <a:solidFill>
                  <a:schemeClr val="accent6">
                    <a:lumMod val="50000"/>
                  </a:schemeClr>
                </a:solidFill>
                <a:latin typeface="Californian FB" panose="0207040306080B030204" pitchFamily="18" charset="0"/>
              </a:rPr>
              <a:t>Cloud Deployment </a:t>
            </a:r>
            <a:r>
              <a:rPr lang="en-IN" sz="2800" b="1" dirty="0" smtClean="0">
                <a:solidFill>
                  <a:schemeClr val="accent6">
                    <a:lumMod val="50000"/>
                  </a:schemeClr>
                </a:solidFill>
                <a:latin typeface="Californian FB" panose="0207040306080B030204" pitchFamily="18" charset="0"/>
              </a:rPr>
              <a:t>Model.</a:t>
            </a:r>
            <a:endParaRPr lang="en-US" sz="2800" b="1" dirty="0" smtClean="0">
              <a:solidFill>
                <a:schemeClr val="accent6">
                  <a:lumMod val="50000"/>
                </a:schemeClr>
              </a:solidFill>
              <a:latin typeface="Californian FB" panose="0207040306080B030204" pitchFamily="18" charset="0"/>
            </a:endParaRPr>
          </a:p>
          <a:p>
            <a:r>
              <a:rPr lang="en-US" sz="2800" b="1" dirty="0">
                <a:solidFill>
                  <a:schemeClr val="accent6">
                    <a:lumMod val="50000"/>
                  </a:schemeClr>
                </a:solidFill>
                <a:latin typeface="Californian FB" panose="0207040306080B030204" pitchFamily="18" charset="0"/>
              </a:rPr>
              <a:t>Step 6</a:t>
            </a:r>
            <a:r>
              <a:rPr lang="en-US" sz="2800" b="1" dirty="0" smtClean="0">
                <a:solidFill>
                  <a:schemeClr val="accent6">
                    <a:lumMod val="50000"/>
                  </a:schemeClr>
                </a:solidFill>
                <a:latin typeface="Californian FB" panose="0207040306080B030204" pitchFamily="18" charset="0"/>
              </a:rPr>
              <a:t> </a:t>
            </a: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End.</a:t>
            </a:r>
            <a:endParaRPr lang="en-US" sz="2800" b="1" dirty="0">
              <a:solidFill>
                <a:schemeClr val="accent6">
                  <a:lumMod val="50000"/>
                </a:schemeClr>
              </a:solidFill>
              <a:latin typeface="Californian FB" panose="0207040306080B030204" pitchFamily="18" charset="0"/>
            </a:endParaRPr>
          </a:p>
          <a:p>
            <a:endParaRPr lang="en-US" sz="2800" b="1" dirty="0">
              <a:solidFill>
                <a:schemeClr val="accent6">
                  <a:lumMod val="50000"/>
                </a:schemeClr>
              </a:solidFill>
              <a:latin typeface="Californian FB" panose="0207040306080B030204" pitchFamily="18" charset="0"/>
            </a:endParaRPr>
          </a:p>
          <a:p>
            <a:endParaRPr lang="en-US" sz="2800" b="1" dirty="0">
              <a:solidFill>
                <a:schemeClr val="accent6">
                  <a:lumMod val="50000"/>
                </a:schemeClr>
              </a:solidFill>
              <a:latin typeface="Californian FB" panose="0207040306080B030204" pitchFamily="18" charset="0"/>
            </a:endParaRPr>
          </a:p>
          <a:p>
            <a:endParaRPr lang="en-US" sz="2800" b="1" dirty="0" smtClean="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4AE4F4F4-0F2A-4F3D-9A41-662194B50FD7}" type="datetime1">
              <a:rPr lang="en-US" smtClean="0"/>
              <a:t>5/31/2016</a:t>
            </a:fld>
            <a:endParaRPr lang="en-US" dirty="0"/>
          </a:p>
        </p:txBody>
      </p:sp>
      <p:sp>
        <p:nvSpPr>
          <p:cNvPr id="4" name="Footer Placeholder 3"/>
          <p:cNvSpPr>
            <a:spLocks noGrp="1"/>
          </p:cNvSpPr>
          <p:nvPr>
            <p:ph type="ftr" sz="quarter" idx="11"/>
          </p:nvPr>
        </p:nvSpPr>
        <p:spPr/>
        <p:txBody>
          <a:bodyPr/>
          <a:lstStyle/>
          <a:p>
            <a:r>
              <a:rPr lang="en-US" dirty="0"/>
              <a:t>Cloud Based Malware Detection Technique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337152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4697"/>
            <a:ext cx="12192000" cy="6857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387" y="0"/>
            <a:ext cx="5840654" cy="6853322"/>
          </a:xfrm>
          <a:prstGeom prst="rect">
            <a:avLst/>
          </a:prstGeom>
        </p:spPr>
      </p:pic>
      <p:sp>
        <p:nvSpPr>
          <p:cNvPr id="44" name="Oval 43"/>
          <p:cNvSpPr/>
          <p:nvPr/>
        </p:nvSpPr>
        <p:spPr>
          <a:xfrm>
            <a:off x="4533364" y="141669"/>
            <a:ext cx="2009104" cy="533674"/>
          </a:xfrm>
          <a:prstGeom prst="ellipse">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dirty="0">
                <a:effectLst/>
                <a:ea typeface="Calibri"/>
                <a:cs typeface="Times New Roman"/>
              </a:rPr>
              <a:t>Incoming Files</a:t>
            </a:r>
            <a:endParaRPr lang="en-US" sz="1100" dirty="0">
              <a:effectLst/>
              <a:ea typeface="Calibri"/>
              <a:cs typeface="Times New Roman"/>
            </a:endParaRPr>
          </a:p>
        </p:txBody>
      </p:sp>
      <p:sp>
        <p:nvSpPr>
          <p:cNvPr id="56" name="Title 1"/>
          <p:cNvSpPr txBox="1">
            <a:spLocks/>
          </p:cNvSpPr>
          <p:nvPr/>
        </p:nvSpPr>
        <p:spPr bwMode="gray">
          <a:xfrm>
            <a:off x="0" y="-24697"/>
            <a:ext cx="9388698"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smtClean="0">
                <a:solidFill>
                  <a:schemeClr val="tx2"/>
                </a:solidFill>
                <a:effectLst>
                  <a:glow rad="228600">
                    <a:schemeClr val="accent4">
                      <a:satMod val="175000"/>
                      <a:alpha val="40000"/>
                    </a:schemeClr>
                  </a:glow>
                </a:effectLst>
                <a:latin typeface="Californian FB" panose="0207040306080B030204" pitchFamily="18" charset="0"/>
              </a:rPr>
              <a:t>Proposed Work (2)</a:t>
            </a:r>
          </a:p>
        </p:txBody>
      </p:sp>
      <p:grpSp>
        <p:nvGrpSpPr>
          <p:cNvPr id="60" name="Group 59"/>
          <p:cNvGrpSpPr/>
          <p:nvPr/>
        </p:nvGrpSpPr>
        <p:grpSpPr>
          <a:xfrm>
            <a:off x="4694349" y="6462608"/>
            <a:ext cx="1560936" cy="370130"/>
            <a:chOff x="4877263" y="6218859"/>
            <a:chExt cx="1333409" cy="370130"/>
          </a:xfrm>
        </p:grpSpPr>
        <p:sp>
          <p:nvSpPr>
            <p:cNvPr id="61" name="Oval 60"/>
            <p:cNvSpPr/>
            <p:nvPr/>
          </p:nvSpPr>
          <p:spPr>
            <a:xfrm>
              <a:off x="4877263" y="6218859"/>
              <a:ext cx="1333409" cy="37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 Box 2"/>
            <p:cNvSpPr txBox="1">
              <a:spLocks noChangeArrowheads="1"/>
            </p:cNvSpPr>
            <p:nvPr/>
          </p:nvSpPr>
          <p:spPr bwMode="auto">
            <a:xfrm>
              <a:off x="5108894" y="6292216"/>
              <a:ext cx="987106" cy="188542"/>
            </a:xfrm>
            <a:prstGeom prst="rect">
              <a:avLst/>
            </a:prstGeom>
            <a:solidFill>
              <a:schemeClr val="accent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200" b="1" dirty="0">
                  <a:effectLst/>
                  <a:latin typeface="Calibri"/>
                  <a:ea typeface="Calibri"/>
                  <a:cs typeface="Times New Roman"/>
                </a:rPr>
                <a:t>Normal File</a:t>
              </a:r>
            </a:p>
          </p:txBody>
        </p:sp>
      </p:grpSp>
    </p:spTree>
    <p:extLst>
      <p:ext uri="{BB962C8B-B14F-4D97-AF65-F5344CB8AC3E}">
        <p14:creationId xmlns:p14="http://schemas.microsoft.com/office/powerpoint/2010/main" val="4013998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(3)</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011028" cy="3416300"/>
          </a:xfrm>
        </p:spPr>
        <p:txBody>
          <a:bodyPr>
            <a:normAutofit/>
          </a:bodyPr>
          <a:lstStyle/>
          <a:p>
            <a:r>
              <a:rPr lang="en-IN" sz="2800" b="1" dirty="0">
                <a:solidFill>
                  <a:schemeClr val="accent6">
                    <a:lumMod val="50000"/>
                  </a:schemeClr>
                </a:solidFill>
                <a:latin typeface="Californian FB" panose="0207040306080B030204" pitchFamily="18" charset="0"/>
              </a:rPr>
              <a:t>E</a:t>
            </a:r>
            <a:r>
              <a:rPr lang="en-IN" sz="2800" b="1" dirty="0" smtClean="0">
                <a:solidFill>
                  <a:schemeClr val="accent6">
                    <a:lumMod val="50000"/>
                  </a:schemeClr>
                </a:solidFill>
                <a:latin typeface="Californian FB" panose="0207040306080B030204" pitchFamily="18" charset="0"/>
              </a:rPr>
              <a:t>xtraction </a:t>
            </a:r>
            <a:r>
              <a:rPr lang="en-IN" sz="2800" b="1" dirty="0">
                <a:solidFill>
                  <a:schemeClr val="accent6">
                    <a:lumMod val="50000"/>
                  </a:schemeClr>
                </a:solidFill>
                <a:latin typeface="Californian FB" panose="0207040306080B030204" pitchFamily="18" charset="0"/>
              </a:rPr>
              <a:t>of DNA sequence from a </a:t>
            </a:r>
            <a:r>
              <a:rPr lang="en-IN" sz="2800" b="1" dirty="0" smtClean="0">
                <a:solidFill>
                  <a:schemeClr val="accent6">
                    <a:lumMod val="50000"/>
                  </a:schemeClr>
                </a:solidFill>
                <a:latin typeface="Californian FB" panose="0207040306080B030204" pitchFamily="18" charset="0"/>
              </a:rPr>
              <a:t>file.</a:t>
            </a:r>
          </a:p>
          <a:p>
            <a:endParaRPr lang="en-US" sz="2800" b="1" dirty="0" smtClean="0">
              <a:solidFill>
                <a:schemeClr val="accent6">
                  <a:lumMod val="50000"/>
                </a:schemeClr>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93068786"/>
              </p:ext>
            </p:extLst>
          </p:nvPr>
        </p:nvGraphicFramePr>
        <p:xfrm>
          <a:off x="2524253" y="3503053"/>
          <a:ext cx="5383376" cy="2560320"/>
        </p:xfrm>
        <a:graphic>
          <a:graphicData uri="http://schemas.openxmlformats.org/drawingml/2006/table">
            <a:tbl>
              <a:tblPr firstRow="1" firstCol="1" bandRow="1">
                <a:tableStyleId>{3B4B98B0-60AC-42C2-AFA5-B58CD77FA1E5}</a:tableStyleId>
              </a:tblPr>
              <a:tblGrid>
                <a:gridCol w="2691688"/>
                <a:gridCol w="2691688"/>
              </a:tblGrid>
              <a:tr h="364901">
                <a:tc>
                  <a:txBody>
                    <a:bodyPr/>
                    <a:lstStyle/>
                    <a:p>
                      <a:pPr indent="144145" algn="ctr">
                        <a:spcAft>
                          <a:spcPts val="0"/>
                        </a:spcAft>
                      </a:pPr>
                      <a:r>
                        <a:rPr lang="en-US" sz="2800" dirty="0">
                          <a:solidFill>
                            <a:schemeClr val="accent6">
                              <a:lumMod val="50000"/>
                            </a:schemeClr>
                          </a:solidFill>
                          <a:effectLst/>
                        </a:rPr>
                        <a:t>Binary Bits</a:t>
                      </a:r>
                      <a:endParaRPr lang="en-IN" sz="28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800" dirty="0">
                          <a:solidFill>
                            <a:schemeClr val="accent6">
                              <a:lumMod val="50000"/>
                            </a:schemeClr>
                          </a:solidFill>
                          <a:effectLst/>
                        </a:rPr>
                        <a:t>DNA Character</a:t>
                      </a:r>
                      <a:endParaRPr lang="en-IN" sz="28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364901">
                <a:tc>
                  <a:txBody>
                    <a:bodyPr/>
                    <a:lstStyle/>
                    <a:p>
                      <a:pPr indent="144145" algn="ctr">
                        <a:spcAft>
                          <a:spcPts val="0"/>
                        </a:spcAft>
                      </a:pPr>
                      <a:r>
                        <a:rPr lang="en-US" sz="2800">
                          <a:solidFill>
                            <a:schemeClr val="accent6">
                              <a:lumMod val="50000"/>
                            </a:schemeClr>
                          </a:solidFill>
                          <a:effectLst/>
                        </a:rPr>
                        <a:t>00</a:t>
                      </a:r>
                      <a:endParaRPr lang="en-IN" sz="2800" b="1">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800">
                          <a:solidFill>
                            <a:schemeClr val="accent6">
                              <a:lumMod val="50000"/>
                            </a:schemeClr>
                          </a:solidFill>
                          <a:effectLst/>
                        </a:rPr>
                        <a:t>T</a:t>
                      </a:r>
                      <a:endParaRPr lang="en-IN" sz="2800" b="1">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364901">
                <a:tc>
                  <a:txBody>
                    <a:bodyPr/>
                    <a:lstStyle/>
                    <a:p>
                      <a:pPr indent="144145" algn="ctr">
                        <a:spcAft>
                          <a:spcPts val="0"/>
                        </a:spcAft>
                      </a:pPr>
                      <a:r>
                        <a:rPr lang="en-US" sz="2800" dirty="0">
                          <a:solidFill>
                            <a:schemeClr val="accent6">
                              <a:lumMod val="50000"/>
                            </a:schemeClr>
                          </a:solidFill>
                          <a:effectLst/>
                        </a:rPr>
                        <a:t>01</a:t>
                      </a:r>
                      <a:endParaRPr lang="en-IN" sz="28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800">
                          <a:solidFill>
                            <a:schemeClr val="accent6">
                              <a:lumMod val="50000"/>
                            </a:schemeClr>
                          </a:solidFill>
                          <a:effectLst/>
                        </a:rPr>
                        <a:t>G</a:t>
                      </a:r>
                      <a:endParaRPr lang="en-IN" sz="2800" b="1">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364901">
                <a:tc>
                  <a:txBody>
                    <a:bodyPr/>
                    <a:lstStyle/>
                    <a:p>
                      <a:pPr indent="144145" algn="ctr">
                        <a:spcAft>
                          <a:spcPts val="0"/>
                        </a:spcAft>
                      </a:pPr>
                      <a:r>
                        <a:rPr lang="en-US" sz="2800">
                          <a:solidFill>
                            <a:schemeClr val="accent6">
                              <a:lumMod val="50000"/>
                            </a:schemeClr>
                          </a:solidFill>
                          <a:effectLst/>
                        </a:rPr>
                        <a:t>10</a:t>
                      </a:r>
                      <a:endParaRPr lang="en-IN" sz="2800" b="1">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800">
                          <a:solidFill>
                            <a:schemeClr val="accent6">
                              <a:lumMod val="50000"/>
                            </a:schemeClr>
                          </a:solidFill>
                          <a:effectLst/>
                        </a:rPr>
                        <a:t>C</a:t>
                      </a:r>
                      <a:endParaRPr lang="en-IN" sz="2800" b="1">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364901">
                <a:tc>
                  <a:txBody>
                    <a:bodyPr/>
                    <a:lstStyle/>
                    <a:p>
                      <a:pPr indent="144145" algn="ctr">
                        <a:spcAft>
                          <a:spcPts val="0"/>
                        </a:spcAft>
                      </a:pPr>
                      <a:r>
                        <a:rPr lang="en-US" sz="2800">
                          <a:solidFill>
                            <a:schemeClr val="accent6">
                              <a:lumMod val="50000"/>
                            </a:schemeClr>
                          </a:solidFill>
                          <a:effectLst/>
                        </a:rPr>
                        <a:t>11</a:t>
                      </a:r>
                      <a:endParaRPr lang="en-IN" sz="2800" b="1">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800" dirty="0">
                          <a:solidFill>
                            <a:schemeClr val="accent6">
                              <a:lumMod val="50000"/>
                            </a:schemeClr>
                          </a:solidFill>
                          <a:effectLst/>
                        </a:rPr>
                        <a:t>A</a:t>
                      </a:r>
                      <a:endParaRPr lang="en-IN" sz="28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2323693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9566" y="2665927"/>
            <a:ext cx="5718219" cy="3205681"/>
          </a:xfrm>
          <a:effectLst>
            <a:glow rad="228600">
              <a:schemeClr val="accent4">
                <a:satMod val="175000"/>
                <a:alpha val="40000"/>
              </a:schemeClr>
            </a:glow>
            <a:innerShdw blurRad="114300">
              <a:prstClr val="black"/>
            </a:innerShdw>
            <a:softEdge rad="63500"/>
          </a:effectLst>
        </p:spPr>
        <p:style>
          <a:lnRef idx="0">
            <a:scrgbClr r="0" g="0" b="0"/>
          </a:lnRef>
          <a:fillRef idx="1003">
            <a:schemeClr val="dk2"/>
          </a:fillRef>
          <a:effectRef idx="0">
            <a:scrgbClr r="0" g="0" b="0"/>
          </a:effectRef>
          <a:fontRef idx="major"/>
        </p:style>
        <p:txBody>
          <a:bodyPr/>
          <a:lstStyle/>
          <a:p>
            <a:pPr algn="ctr"/>
            <a:r>
              <a:rPr lang="en-IN" sz="4000" b="1" u="sng" dirty="0" smtClean="0">
                <a:solidFill>
                  <a:srgbClr val="FFC000"/>
                </a:solidFill>
                <a:latin typeface="Californian FB" panose="0207040306080B030204" pitchFamily="18" charset="0"/>
              </a:rPr>
              <a:t/>
            </a:r>
            <a:br>
              <a:rPr lang="en-IN" sz="4000" b="1" u="sng" dirty="0" smtClean="0">
                <a:solidFill>
                  <a:srgbClr val="FFC000"/>
                </a:solidFill>
                <a:latin typeface="Californian FB" panose="0207040306080B030204" pitchFamily="18" charset="0"/>
              </a:rPr>
            </a:br>
            <a:r>
              <a:rPr lang="en-IN" sz="4000" b="1" u="sng" dirty="0" smtClean="0">
                <a:solidFill>
                  <a:schemeClr val="accent1"/>
                </a:solidFill>
                <a:latin typeface="Californian FB" panose="0207040306080B030204" pitchFamily="18" charset="0"/>
              </a:rPr>
              <a:t>Project </a:t>
            </a:r>
            <a:r>
              <a:rPr lang="en-IN" sz="4000" b="1" u="sng" dirty="0">
                <a:solidFill>
                  <a:schemeClr val="accent1"/>
                </a:solidFill>
                <a:latin typeface="Californian FB" panose="0207040306080B030204" pitchFamily="18" charset="0"/>
              </a:rPr>
              <a:t>Members</a:t>
            </a:r>
            <a:r>
              <a:rPr lang="en-IN" sz="4000" b="1" dirty="0">
                <a:solidFill>
                  <a:schemeClr val="accent1"/>
                </a:solidFill>
                <a:latin typeface="Californian FB" panose="0207040306080B030204" pitchFamily="18" charset="0"/>
              </a:rPr>
              <a:t> :</a:t>
            </a:r>
            <a:r>
              <a:rPr lang="en-IN" sz="4000" b="1" dirty="0">
                <a:solidFill>
                  <a:schemeClr val="accent6">
                    <a:lumMod val="40000"/>
                    <a:lumOff val="60000"/>
                  </a:schemeClr>
                </a:solidFill>
                <a:latin typeface="Californian FB" panose="0207040306080B030204" pitchFamily="18" charset="0"/>
              </a:rPr>
              <a:t/>
            </a:r>
            <a:br>
              <a:rPr lang="en-IN" sz="4000" b="1" dirty="0">
                <a:solidFill>
                  <a:schemeClr val="accent6">
                    <a:lumMod val="40000"/>
                    <a:lumOff val="60000"/>
                  </a:schemeClr>
                </a:solidFill>
                <a:latin typeface="Californian FB" panose="0207040306080B030204" pitchFamily="18" charset="0"/>
              </a:rPr>
            </a:br>
            <a:r>
              <a:rPr lang="en-IN" sz="4000" b="1" dirty="0">
                <a:solidFill>
                  <a:schemeClr val="bg1"/>
                </a:solidFill>
                <a:latin typeface="Californian FB" panose="0207040306080B030204" pitchFamily="18" charset="0"/>
              </a:rPr>
              <a:t>Manish  Kumar Gupta</a:t>
            </a:r>
            <a:br>
              <a:rPr lang="en-IN" sz="4000" b="1" dirty="0">
                <a:solidFill>
                  <a:schemeClr val="bg1"/>
                </a:solidFill>
                <a:latin typeface="Californian FB" panose="0207040306080B030204" pitchFamily="18" charset="0"/>
              </a:rPr>
            </a:br>
            <a:r>
              <a:rPr lang="en-IN" sz="4000" b="1" dirty="0">
                <a:solidFill>
                  <a:schemeClr val="bg1"/>
                </a:solidFill>
                <a:latin typeface="Californian FB" panose="0207040306080B030204" pitchFamily="18" charset="0"/>
              </a:rPr>
              <a:t>Sagar </a:t>
            </a:r>
            <a:r>
              <a:rPr lang="en-IN" sz="4000" b="1" dirty="0" smtClean="0">
                <a:solidFill>
                  <a:schemeClr val="bg1"/>
                </a:solidFill>
                <a:latin typeface="Californian FB" panose="0207040306080B030204" pitchFamily="18" charset="0"/>
              </a:rPr>
              <a:t>Shaw</a:t>
            </a:r>
            <a:br>
              <a:rPr lang="en-IN" sz="4000" b="1" dirty="0" smtClean="0">
                <a:solidFill>
                  <a:schemeClr val="bg1"/>
                </a:solidFill>
                <a:latin typeface="Californian FB" panose="0207040306080B030204" pitchFamily="18" charset="0"/>
              </a:rPr>
            </a:br>
            <a:r>
              <a:rPr lang="en-IN" sz="4000" b="1" u="sng" dirty="0" smtClean="0">
                <a:solidFill>
                  <a:schemeClr val="accent1"/>
                </a:solidFill>
                <a:latin typeface="Californian FB" panose="0207040306080B030204" pitchFamily="18" charset="0"/>
              </a:rPr>
              <a:t>Under Guidance Of</a:t>
            </a:r>
            <a:r>
              <a:rPr lang="en-IN" sz="4000" b="1" dirty="0" smtClean="0">
                <a:solidFill>
                  <a:schemeClr val="accent1"/>
                </a:solidFill>
                <a:latin typeface="Californian FB" panose="0207040306080B030204" pitchFamily="18" charset="0"/>
              </a:rPr>
              <a:t> :</a:t>
            </a:r>
            <a:r>
              <a:rPr lang="en-IN" sz="4000" b="1" dirty="0" smtClean="0">
                <a:solidFill>
                  <a:schemeClr val="accent6">
                    <a:lumMod val="75000"/>
                  </a:schemeClr>
                </a:solidFill>
                <a:latin typeface="Californian FB" panose="0207040306080B030204" pitchFamily="18" charset="0"/>
              </a:rPr>
              <a:t/>
            </a:r>
            <a:br>
              <a:rPr lang="en-IN" sz="4000" b="1" dirty="0" smtClean="0">
                <a:solidFill>
                  <a:schemeClr val="accent6">
                    <a:lumMod val="75000"/>
                  </a:schemeClr>
                </a:solidFill>
                <a:latin typeface="Californian FB" panose="0207040306080B030204" pitchFamily="18" charset="0"/>
              </a:rPr>
            </a:br>
            <a:r>
              <a:rPr lang="en-IN" sz="4000" b="1" dirty="0" err="1" smtClean="0">
                <a:solidFill>
                  <a:schemeClr val="bg1"/>
                </a:solidFill>
                <a:latin typeface="Californian FB" panose="0207040306080B030204" pitchFamily="18" charset="0"/>
              </a:rPr>
              <a:t>Prof.</a:t>
            </a:r>
            <a:r>
              <a:rPr lang="en-IN" sz="4000" b="1" dirty="0" smtClean="0">
                <a:solidFill>
                  <a:schemeClr val="bg1"/>
                </a:solidFill>
                <a:latin typeface="Californian FB" panose="0207040306080B030204" pitchFamily="18" charset="0"/>
              </a:rPr>
              <a:t> Sanjay Chakraborty</a:t>
            </a:r>
            <a:endParaRPr lang="en-IN" sz="4000" b="1" dirty="0">
              <a:solidFill>
                <a:schemeClr val="bg1"/>
              </a:solidFill>
              <a:latin typeface="Californian FB" panose="0207040306080B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28" y="1102576"/>
            <a:ext cx="1432042" cy="1377562"/>
          </a:xfrm>
          <a:prstGeom prst="ellipse">
            <a:avLst/>
          </a:prstGeom>
          <a:ln>
            <a:noFill/>
          </a:ln>
          <a:effectLst>
            <a:reflection blurRad="6350" stA="50000" endA="300" endPos="90000" dir="5400000" sy="-100000" algn="bl" rotWithShape="0"/>
            <a:softEdge rad="127000"/>
          </a:effectLst>
        </p:spPr>
      </p:pic>
      <p:sp>
        <p:nvSpPr>
          <p:cNvPr id="5" name="Rectangle 4"/>
          <p:cNvSpPr/>
          <p:nvPr/>
        </p:nvSpPr>
        <p:spPr>
          <a:xfrm>
            <a:off x="2002470" y="1452803"/>
            <a:ext cx="9388698" cy="677108"/>
          </a:xfrm>
          <a:prstGeom prst="rect">
            <a:avLst/>
          </a:prstGeom>
        </p:spPr>
        <p:txBody>
          <a:bodyPr wrap="square">
            <a:spAutoFit/>
            <a:scene3d>
              <a:camera prst="perspectiveFront"/>
              <a:lightRig rig="threePt" dir="t"/>
            </a:scene3d>
          </a:bodyPr>
          <a:lstStyle/>
          <a:p>
            <a:pPr algn="ctr"/>
            <a:r>
              <a:rPr lang="en-US" sz="3800" b="1" dirty="0" smtClean="0">
                <a:ln w="12700" cmpd="sng">
                  <a:solidFill>
                    <a:srgbClr val="7030A0"/>
                  </a:solidFill>
                  <a:prstDash val="solid"/>
                </a:ln>
                <a:solidFill>
                  <a:schemeClr val="bg2"/>
                </a:solidFill>
                <a:effectLst>
                  <a:glow rad="228600">
                    <a:schemeClr val="accent4">
                      <a:satMod val="175000"/>
                      <a:alpha val="40000"/>
                    </a:schemeClr>
                  </a:glow>
                  <a:outerShdw blurRad="50800" dist="38100" dir="10800000" algn="r" rotWithShape="0">
                    <a:prstClr val="black">
                      <a:alpha val="40000"/>
                    </a:prstClr>
                  </a:outerShdw>
                </a:effectLst>
              </a:rPr>
              <a:t>Institute Of Engineering &amp; Management</a:t>
            </a:r>
            <a:endParaRPr lang="en-US" sz="3800" b="1" dirty="0">
              <a:ln w="12700" cmpd="sng">
                <a:solidFill>
                  <a:srgbClr val="7030A0"/>
                </a:solidFill>
                <a:prstDash val="solid"/>
              </a:ln>
              <a:solidFill>
                <a:schemeClr val="bg2"/>
              </a:solidFill>
              <a:effectLst>
                <a:glow rad="228600">
                  <a:schemeClr val="accent4">
                    <a:satMod val="175000"/>
                    <a:alpha val="40000"/>
                  </a:schemeClr>
                </a:glow>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1319758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(4)</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011028" cy="3416300"/>
          </a:xfrm>
        </p:spPr>
        <p:txBody>
          <a:bodyPr>
            <a:normAutofit/>
          </a:bodyPr>
          <a:lstStyle/>
          <a:p>
            <a:r>
              <a:rPr lang="en-IN" sz="2800" b="1" dirty="0" smtClean="0">
                <a:solidFill>
                  <a:schemeClr val="accent6">
                    <a:lumMod val="50000"/>
                  </a:schemeClr>
                </a:solidFill>
                <a:latin typeface="Californian FB" panose="0207040306080B030204" pitchFamily="18" charset="0"/>
              </a:rPr>
              <a:t>Creating a </a:t>
            </a:r>
            <a:r>
              <a:rPr lang="en-US" sz="2800" b="1" dirty="0">
                <a:solidFill>
                  <a:schemeClr val="accent6">
                    <a:lumMod val="50000"/>
                  </a:schemeClr>
                </a:solidFill>
                <a:latin typeface="Californian FB" panose="0207040306080B030204" pitchFamily="18" charset="0"/>
              </a:rPr>
              <a:t>Malware_Sequence_Database</a:t>
            </a:r>
            <a:r>
              <a:rPr lang="en-IN" sz="2800" b="1" dirty="0" smtClean="0">
                <a:solidFill>
                  <a:schemeClr val="accent6">
                    <a:lumMod val="50000"/>
                  </a:schemeClr>
                </a:solidFill>
                <a:latin typeface="Californian FB" panose="0207040306080B030204" pitchFamily="18" charset="0"/>
              </a:rPr>
              <a:t>.</a:t>
            </a:r>
          </a:p>
          <a:p>
            <a:endParaRPr lang="en-US" sz="2800" b="1" dirty="0" smtClean="0">
              <a:solidFill>
                <a:schemeClr val="accent6">
                  <a:lumMod val="50000"/>
                </a:schemeClr>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2050" name="Picture 2" descr="creating blast 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221" y="3335629"/>
            <a:ext cx="7771962" cy="298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1880517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(5)</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068948" y="2601532"/>
            <a:ext cx="10676586" cy="4023575"/>
          </a:xfrm>
        </p:spPr>
        <p:txBody>
          <a:bodyPr>
            <a:normAutofit fontScale="92500" lnSpcReduction="10000"/>
          </a:bodyPr>
          <a:lstStyle/>
          <a:p>
            <a:r>
              <a:rPr lang="en-IN" sz="2700" b="1" dirty="0">
                <a:solidFill>
                  <a:schemeClr val="accent6">
                    <a:lumMod val="50000"/>
                  </a:schemeClr>
                </a:solidFill>
                <a:latin typeface="Californian FB" panose="0207040306080B030204" pitchFamily="18" charset="0"/>
              </a:rPr>
              <a:t>Comparing FASTA Sequence </a:t>
            </a:r>
            <a:r>
              <a:rPr lang="en-IN" sz="2700" b="1" dirty="0" smtClean="0">
                <a:solidFill>
                  <a:schemeClr val="accent6">
                    <a:lumMod val="50000"/>
                  </a:schemeClr>
                </a:solidFill>
                <a:latin typeface="Californian FB" panose="0207040306080B030204" pitchFamily="18" charset="0"/>
              </a:rPr>
              <a:t>with Malware_Sequence_Database</a:t>
            </a:r>
            <a:r>
              <a:rPr lang="en-IN" sz="2800" b="1" dirty="0" smtClean="0">
                <a:solidFill>
                  <a:schemeClr val="accent6">
                    <a:lumMod val="50000"/>
                  </a:schemeClr>
                </a:solidFill>
                <a:latin typeface="Californian FB" panose="0207040306080B030204" pitchFamily="18" charset="0"/>
              </a:rPr>
              <a:t>.</a:t>
            </a:r>
          </a:p>
          <a:p>
            <a:endParaRPr lang="en-IN" sz="2800" b="1" dirty="0">
              <a:solidFill>
                <a:schemeClr val="accent6">
                  <a:lumMod val="50000"/>
                </a:schemeClr>
              </a:solidFill>
              <a:latin typeface="Californian FB" panose="0207040306080B030204" pitchFamily="18" charset="0"/>
            </a:endParaRPr>
          </a:p>
          <a:p>
            <a:endParaRPr lang="en-IN" sz="2800" b="1" dirty="0" smtClean="0">
              <a:solidFill>
                <a:schemeClr val="accent6">
                  <a:lumMod val="50000"/>
                </a:schemeClr>
              </a:solidFill>
              <a:latin typeface="Californian FB" panose="0207040306080B030204" pitchFamily="18" charset="0"/>
            </a:endParaRPr>
          </a:p>
          <a:p>
            <a:endParaRPr lang="en-IN" sz="2800" b="1" dirty="0">
              <a:solidFill>
                <a:schemeClr val="accent6">
                  <a:lumMod val="50000"/>
                </a:schemeClr>
              </a:solidFill>
              <a:latin typeface="Californian FB" panose="0207040306080B030204" pitchFamily="18" charset="0"/>
            </a:endParaRPr>
          </a:p>
          <a:p>
            <a:endParaRPr lang="en-IN" sz="2800" b="1" dirty="0" smtClean="0">
              <a:solidFill>
                <a:schemeClr val="accent6">
                  <a:lumMod val="50000"/>
                </a:schemeClr>
              </a:solidFill>
              <a:latin typeface="Californian FB" panose="0207040306080B030204" pitchFamily="18" charset="0"/>
            </a:endParaRPr>
          </a:p>
          <a:p>
            <a:endParaRPr lang="en-IN" sz="2800" b="1" dirty="0">
              <a:solidFill>
                <a:schemeClr val="accent6">
                  <a:lumMod val="50000"/>
                </a:schemeClr>
              </a:solidFill>
              <a:latin typeface="Californian FB" panose="0207040306080B030204" pitchFamily="18" charset="0"/>
            </a:endParaRPr>
          </a:p>
          <a:p>
            <a:endParaRPr lang="en-IN" sz="2800" b="1" dirty="0" smtClean="0">
              <a:solidFill>
                <a:schemeClr val="accent6">
                  <a:lumMod val="50000"/>
                </a:schemeClr>
              </a:solidFill>
              <a:latin typeface="Californian FB" panose="0207040306080B030204" pitchFamily="18" charset="0"/>
            </a:endParaRPr>
          </a:p>
          <a:p>
            <a:r>
              <a:rPr lang="en-IN" sz="2800" b="1" dirty="0" smtClean="0">
                <a:solidFill>
                  <a:schemeClr val="accent6">
                    <a:lumMod val="50000"/>
                  </a:schemeClr>
                </a:solidFill>
                <a:latin typeface="Californian FB" panose="0207040306080B030204" pitchFamily="18" charset="0"/>
              </a:rPr>
              <a:t>Using Blast Software </a:t>
            </a:r>
            <a:r>
              <a:rPr lang="en-IN" sz="2600" b="1" dirty="0" smtClean="0">
                <a:solidFill>
                  <a:schemeClr val="tx1"/>
                </a:solidFill>
                <a:latin typeface="Californian FB" panose="0207040306080B030204" pitchFamily="18" charset="0"/>
              </a:rPr>
              <a:t>[1]</a:t>
            </a:r>
            <a:r>
              <a:rPr lang="en-IN" sz="2800" b="1" dirty="0" smtClean="0">
                <a:solidFill>
                  <a:schemeClr val="accent6">
                    <a:lumMod val="50000"/>
                  </a:schemeClr>
                </a:solidFill>
                <a:latin typeface="Californian FB" panose="0207040306080B030204" pitchFamily="18" charset="0"/>
              </a:rPr>
              <a:t>.</a:t>
            </a:r>
          </a:p>
          <a:p>
            <a:endParaRPr lang="en-US" sz="2800" b="1" dirty="0" smtClean="0">
              <a:solidFill>
                <a:schemeClr val="accent6">
                  <a:lumMod val="50000"/>
                </a:schemeClr>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3077" name="Picture 5" descr="Comparing FESTA Sequ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59" y="3218748"/>
            <a:ext cx="7070503" cy="269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5397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(6)</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r>
              <a:rPr lang="en-US" sz="2800" b="1" dirty="0">
                <a:solidFill>
                  <a:schemeClr val="accent6">
                    <a:lumMod val="50000"/>
                  </a:schemeClr>
                </a:solidFill>
                <a:latin typeface="Californian FB" panose="0207040306080B030204" pitchFamily="18" charset="0"/>
              </a:rPr>
              <a:t>The result of this comparison is a BLAST </a:t>
            </a:r>
            <a:r>
              <a:rPr lang="en-US" sz="2800" b="1" dirty="0" smtClean="0">
                <a:solidFill>
                  <a:schemeClr val="accent6">
                    <a:lumMod val="50000"/>
                  </a:schemeClr>
                </a:solidFill>
                <a:latin typeface="Californian FB" panose="0207040306080B030204" pitchFamily="18" charset="0"/>
              </a:rPr>
              <a:t>report.</a:t>
            </a:r>
          </a:p>
          <a:p>
            <a:r>
              <a:rPr lang="en-US" sz="2800" b="1" dirty="0" smtClean="0">
                <a:solidFill>
                  <a:schemeClr val="accent6">
                    <a:lumMod val="50000"/>
                  </a:schemeClr>
                </a:solidFill>
                <a:latin typeface="Californian FB" panose="0207040306080B030204" pitchFamily="18" charset="0"/>
              </a:rPr>
              <a:t>And, malware detected file will be blocked.</a:t>
            </a:r>
          </a:p>
          <a:p>
            <a:r>
              <a:rPr lang="en-US" sz="2800" b="1" dirty="0" smtClean="0">
                <a:solidFill>
                  <a:schemeClr val="accent6">
                    <a:lumMod val="50000"/>
                  </a:schemeClr>
                </a:solidFill>
                <a:latin typeface="Californian FB" panose="0207040306080B030204" pitchFamily="18" charset="0"/>
              </a:rPr>
              <a:t>Otherwise proceed for next process i.e. Symbolic detection.</a:t>
            </a:r>
          </a:p>
          <a:p>
            <a:pPr marL="0" indent="0">
              <a:buNone/>
            </a:pPr>
            <a:endParaRPr lang="en-US" sz="2800" b="1" dirty="0" smtClean="0">
              <a:solidFill>
                <a:schemeClr val="accent6">
                  <a:lumMod val="50000"/>
                </a:schemeClr>
              </a:solidFill>
              <a:latin typeface="Californian FB" panose="0207040306080B030204" pitchFamily="18" charset="0"/>
            </a:endParaRPr>
          </a:p>
          <a:p>
            <a:r>
              <a:rPr lang="en-US" sz="2800" b="1" dirty="0">
                <a:solidFill>
                  <a:schemeClr val="accent6">
                    <a:lumMod val="50000"/>
                  </a:schemeClr>
                </a:solidFill>
                <a:latin typeface="Californian FB" panose="0207040306080B030204" pitchFamily="18" charset="0"/>
              </a:rPr>
              <a:t>In Process 2 the files which are pass through the first process are only go for the second </a:t>
            </a:r>
            <a:r>
              <a:rPr lang="en-US" sz="2800" b="1" dirty="0" smtClean="0">
                <a:solidFill>
                  <a:schemeClr val="accent6">
                    <a:lumMod val="50000"/>
                  </a:schemeClr>
                </a:solidFill>
                <a:latin typeface="Californian FB" panose="0207040306080B030204" pitchFamily="18" charset="0"/>
              </a:rPr>
              <a:t>process.</a:t>
            </a:r>
          </a:p>
          <a:p>
            <a:endParaRPr lang="en-US" sz="2800" b="1" dirty="0" smtClean="0">
              <a:solidFill>
                <a:srgbClr val="FF0000"/>
              </a:solidFill>
              <a:latin typeface="Californian FB" panose="0207040306080B030204" pitchFamily="18" charset="0"/>
              <a:sym typeface="Wingdings" panose="05000000000000000000" pitchFamily="2" charset="2"/>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7"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17793498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(7)</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03500"/>
            <a:ext cx="12192000" cy="42545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9661" y="2827880"/>
            <a:ext cx="884125" cy="39052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437" y="2861218"/>
            <a:ext cx="771525" cy="3619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3099" y="2832609"/>
            <a:ext cx="687144" cy="39056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4583" y="2832609"/>
            <a:ext cx="866638" cy="39052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8387" y="2842168"/>
            <a:ext cx="860387" cy="381000"/>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6918" y="2861218"/>
            <a:ext cx="758666" cy="376255"/>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6374" y="2861218"/>
            <a:ext cx="848652" cy="381000"/>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33114" y="2842168"/>
            <a:ext cx="834575" cy="36195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37181" y="2846913"/>
            <a:ext cx="552450" cy="390560"/>
          </a:xfrm>
          <a:prstGeom prst="rect">
            <a:avLst/>
          </a:prstGeom>
        </p:spPr>
      </p:pic>
      <p:sp>
        <p:nvSpPr>
          <p:cNvPr id="15" name="Content Placeholder 2"/>
          <p:cNvSpPr>
            <a:spLocks noGrp="1"/>
          </p:cNvSpPr>
          <p:nvPr>
            <p:ph idx="1"/>
          </p:nvPr>
        </p:nvSpPr>
        <p:spPr>
          <a:xfrm>
            <a:off x="702758" y="2224470"/>
            <a:ext cx="10011028" cy="474551"/>
          </a:xfrm>
        </p:spPr>
        <p:txBody>
          <a:bodyPr>
            <a:noAutofit/>
          </a:bodyPr>
          <a:lstStyle/>
          <a:p>
            <a:pPr marL="0" indent="0">
              <a:buNone/>
            </a:pPr>
            <a:r>
              <a:rPr lang="en-US" sz="2800" b="1" u="sng" dirty="0" smtClean="0">
                <a:solidFill>
                  <a:schemeClr val="accent6">
                    <a:lumMod val="50000"/>
                  </a:schemeClr>
                </a:solidFill>
                <a:latin typeface="Californian FB" panose="0207040306080B030204" pitchFamily="18" charset="0"/>
              </a:rPr>
              <a:t>Cluster </a:t>
            </a:r>
            <a:r>
              <a:rPr lang="en-US" sz="2800" b="1" u="sng" dirty="0">
                <a:solidFill>
                  <a:schemeClr val="accent6">
                    <a:lumMod val="50000"/>
                  </a:schemeClr>
                </a:solidFill>
                <a:latin typeface="Californian FB" panose="0207040306080B030204" pitchFamily="18" charset="0"/>
              </a:rPr>
              <a:t>U</a:t>
            </a:r>
            <a:r>
              <a:rPr lang="en-US" sz="2800" b="1" u="sng" dirty="0" smtClean="0">
                <a:solidFill>
                  <a:schemeClr val="accent6">
                    <a:lumMod val="50000"/>
                  </a:schemeClr>
                </a:solidFill>
                <a:latin typeface="Californian FB" panose="0207040306080B030204" pitchFamily="18" charset="0"/>
              </a:rPr>
              <a:t>sing </a:t>
            </a:r>
            <a:r>
              <a:rPr lang="en-US" sz="2800" b="1" u="sng" dirty="0">
                <a:solidFill>
                  <a:schemeClr val="accent6">
                    <a:lumMod val="50000"/>
                  </a:schemeClr>
                </a:solidFill>
                <a:latin typeface="Californian FB" panose="0207040306080B030204" pitchFamily="18" charset="0"/>
              </a:rPr>
              <a:t>F</a:t>
            </a:r>
            <a:r>
              <a:rPr lang="en-US" sz="2800" b="1" u="sng" dirty="0" smtClean="0">
                <a:solidFill>
                  <a:schemeClr val="accent6">
                    <a:lumMod val="50000"/>
                  </a:schemeClr>
                </a:solidFill>
                <a:latin typeface="Californian FB" panose="0207040306080B030204" pitchFamily="18" charset="0"/>
              </a:rPr>
              <a:t>ile Properties</a:t>
            </a:r>
            <a:r>
              <a:rPr lang="en-US" sz="2800" b="1" dirty="0" smtClean="0">
                <a:solidFill>
                  <a:schemeClr val="accent6">
                    <a:lumMod val="50000"/>
                  </a:schemeClr>
                </a:solidFill>
                <a:latin typeface="Californian FB" panose="0207040306080B030204" pitchFamily="18" charset="0"/>
              </a:rPr>
              <a:t> :</a:t>
            </a:r>
            <a:endParaRPr lang="en-US" sz="2800" b="1" dirty="0">
              <a:solidFill>
                <a:schemeClr val="accent6">
                  <a:lumMod val="50000"/>
                </a:schemeClr>
              </a:solidFill>
              <a:latin typeface="Californian FB" panose="0207040306080B030204" pitchFamily="18" charset="0"/>
            </a:endParaRPr>
          </a:p>
          <a:p>
            <a:endParaRPr lang="en-US" sz="2800" b="1" u="sng" dirty="0">
              <a:solidFill>
                <a:schemeClr val="accent6">
                  <a:lumMod val="50000"/>
                </a:schemeClr>
              </a:solidFill>
              <a:latin typeface="Californian FB" panose="0207040306080B030204" pitchFamily="18" charset="0"/>
            </a:endParaRPr>
          </a:p>
          <a:p>
            <a:endParaRPr lang="en-US" sz="2800" b="1" u="sng" dirty="0" smtClean="0">
              <a:solidFill>
                <a:schemeClr val="accent6">
                  <a:lumMod val="50000"/>
                </a:schemeClr>
              </a:solidFill>
              <a:latin typeface="Californian FB" panose="0207040306080B030204" pitchFamily="18" charset="0"/>
            </a:endParaRPr>
          </a:p>
        </p:txBody>
      </p:sp>
      <p:sp>
        <p:nvSpPr>
          <p:cNvPr id="16" name="Slide Number Placeholder 15"/>
          <p:cNvSpPr>
            <a:spLocks noGrp="1"/>
          </p:cNvSpPr>
          <p:nvPr>
            <p:ph type="sldNum" sz="quarter" idx="12"/>
          </p:nvPr>
        </p:nvSpPr>
        <p:spPr/>
        <p:txBody>
          <a:bodyPr/>
          <a:lstStyle/>
          <a:p>
            <a:fld id="{D57F1E4F-1CFF-5643-939E-217C01CDF565}" type="slidenum">
              <a:rPr lang="en-US" smtClean="0"/>
              <a:pPr/>
              <a:t>23</a:t>
            </a:fld>
            <a:endParaRPr lang="en-US" dirty="0"/>
          </a:p>
        </p:txBody>
      </p:sp>
      <p:sp>
        <p:nvSpPr>
          <p:cNvPr id="1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1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20801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013 -0.02639 L 0.3069 0.36389 " pathEditMode="relative" rAng="0" ptsTypes="AA">
                                      <p:cBhvr>
                                        <p:cTn id="6" dur="2000" fill="hold"/>
                                        <p:tgtEl>
                                          <p:spTgt spid="5"/>
                                        </p:tgtEl>
                                        <p:attrNameLst>
                                          <p:attrName>ppt_x</p:attrName>
                                          <p:attrName>ppt_y</p:attrName>
                                        </p:attrNameLst>
                                      </p:cBhvr>
                                      <p:rCtr x="15404" y="19514"/>
                                    </p:animMotion>
                                  </p:childTnLst>
                                </p:cTn>
                              </p:par>
                              <p:par>
                                <p:cTn id="7" presetID="49" presetClass="path" presetSubtype="0" accel="50000" decel="50000" fill="hold" nodeType="withEffect">
                                  <p:stCondLst>
                                    <p:cond delay="0"/>
                                  </p:stCondLst>
                                  <p:childTnLst>
                                    <p:animMotion origin="layout" path="M 0.00859 0.00949 L 0.03529 0.35972 " pathEditMode="relative" rAng="0" ptsTypes="AA">
                                      <p:cBhvr>
                                        <p:cTn id="8" dur="2000" fill="hold"/>
                                        <p:tgtEl>
                                          <p:spTgt spid="9"/>
                                        </p:tgtEl>
                                        <p:attrNameLst>
                                          <p:attrName>ppt_x</p:attrName>
                                          <p:attrName>ppt_y</p:attrName>
                                        </p:attrNameLst>
                                      </p:cBhvr>
                                      <p:rCtr x="1328" y="17500"/>
                                    </p:animMotion>
                                  </p:childTnLst>
                                </p:cTn>
                              </p:par>
                              <p:par>
                                <p:cTn id="9" presetID="49" presetClass="path" presetSubtype="0" accel="50000" decel="50000" fill="hold" nodeType="withEffect">
                                  <p:stCondLst>
                                    <p:cond delay="0"/>
                                  </p:stCondLst>
                                  <p:childTnLst>
                                    <p:animMotion origin="layout" path="M 0.01823 0.0132 L -0.18985 0.36482 " pathEditMode="relative" rAng="0" ptsTypes="AA">
                                      <p:cBhvr>
                                        <p:cTn id="10" dur="2000" fill="hold"/>
                                        <p:tgtEl>
                                          <p:spTgt spid="12"/>
                                        </p:tgtEl>
                                        <p:attrNameLst>
                                          <p:attrName>ppt_x</p:attrName>
                                          <p:attrName>ppt_y</p:attrName>
                                        </p:attrNameLst>
                                      </p:cBhvr>
                                      <p:rCtr x="-10404" y="17569"/>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nodeType="clickEffect">
                                  <p:stCondLst>
                                    <p:cond delay="0"/>
                                  </p:stCondLst>
                                  <p:childTnLst>
                                    <p:animMotion origin="layout" path="M -3.54167E-6 1.48148E-6 L 0.08776 0.375 " pathEditMode="relative" rAng="0" ptsTypes="AA">
                                      <p:cBhvr>
                                        <p:cTn id="14" dur="2000" fill="hold"/>
                                        <p:tgtEl>
                                          <p:spTgt spid="13"/>
                                        </p:tgtEl>
                                        <p:attrNameLst>
                                          <p:attrName>ppt_x</p:attrName>
                                          <p:attrName>ppt_y</p:attrName>
                                        </p:attrNameLst>
                                      </p:cBhvr>
                                      <p:rCtr x="4388" y="18750"/>
                                    </p:animMotion>
                                  </p:childTnLst>
                                </p:cTn>
                              </p:par>
                              <p:par>
                                <p:cTn id="15" presetID="49" presetClass="path" presetSubtype="0" accel="50000" decel="50000" fill="hold" nodeType="withEffect">
                                  <p:stCondLst>
                                    <p:cond delay="0"/>
                                  </p:stCondLst>
                                  <p:childTnLst>
                                    <p:animMotion origin="layout" path="M 4.375E-6 4.81481E-6 L -0.24089 0.37337 " pathEditMode="relative" rAng="0" ptsTypes="AA">
                                      <p:cBhvr>
                                        <p:cTn id="16" dur="2000" fill="hold"/>
                                        <p:tgtEl>
                                          <p:spTgt spid="7"/>
                                        </p:tgtEl>
                                        <p:attrNameLst>
                                          <p:attrName>ppt_x</p:attrName>
                                          <p:attrName>ppt_y</p:attrName>
                                        </p:attrNameLst>
                                      </p:cBhvr>
                                      <p:rCtr x="-12044" y="18657"/>
                                    </p:animMotion>
                                  </p:childTnLst>
                                </p:cTn>
                              </p:par>
                              <p:par>
                                <p:cTn id="17" presetID="49" presetClass="path" presetSubtype="0" accel="50000" decel="50000" fill="hold" nodeType="withEffect">
                                  <p:stCondLst>
                                    <p:cond delay="0"/>
                                  </p:stCondLst>
                                  <p:childTnLst>
                                    <p:animMotion origin="layout" path="M 3.125E-6 -4.44444E-6 L -0.34857 0.37037 " pathEditMode="relative" rAng="0" ptsTypes="AA">
                                      <p:cBhvr>
                                        <p:cTn id="18" dur="2000" fill="hold"/>
                                        <p:tgtEl>
                                          <p:spTgt spid="10"/>
                                        </p:tgtEl>
                                        <p:attrNameLst>
                                          <p:attrName>ppt_x</p:attrName>
                                          <p:attrName>ppt_y</p:attrName>
                                        </p:attrNameLst>
                                      </p:cBhvr>
                                      <p:rCtr x="-17435" y="18519"/>
                                    </p:animMotion>
                                  </p:childTnLst>
                                </p:cTn>
                              </p:par>
                            </p:childTnLst>
                          </p:cTn>
                        </p:par>
                      </p:childTnLst>
                    </p:cTn>
                  </p:par>
                  <p:par>
                    <p:cTn id="19" fill="hold">
                      <p:stCondLst>
                        <p:cond delay="indefinite"/>
                      </p:stCondLst>
                      <p:childTnLst>
                        <p:par>
                          <p:cTn id="20" fill="hold">
                            <p:stCondLst>
                              <p:cond delay="0"/>
                            </p:stCondLst>
                            <p:childTnLst>
                              <p:par>
                                <p:cTn id="21" presetID="49" presetClass="path" presetSubtype="0" accel="50000" decel="50000" fill="hold" nodeType="clickEffect">
                                  <p:stCondLst>
                                    <p:cond delay="0"/>
                                  </p:stCondLst>
                                  <p:childTnLst>
                                    <p:animMotion origin="layout" path="M 3.75E-6 2.59259E-6 L 0.58203 0.35139 " pathEditMode="relative" rAng="0" ptsTypes="AA">
                                      <p:cBhvr>
                                        <p:cTn id="22" dur="2000" fill="hold"/>
                                        <p:tgtEl>
                                          <p:spTgt spid="11"/>
                                        </p:tgtEl>
                                        <p:attrNameLst>
                                          <p:attrName>ppt_x</p:attrName>
                                          <p:attrName>ppt_y</p:attrName>
                                        </p:attrNameLst>
                                      </p:cBhvr>
                                      <p:rCtr x="29102" y="17569"/>
                                    </p:animMotion>
                                  </p:childTnLst>
                                </p:cTn>
                              </p:par>
                              <p:par>
                                <p:cTn id="23" presetID="49" presetClass="path" presetSubtype="0" accel="50000" decel="50000" fill="hold" nodeType="withEffect">
                                  <p:stCondLst>
                                    <p:cond delay="0"/>
                                  </p:stCondLst>
                                  <p:childTnLst>
                                    <p:animMotion origin="layout" path="M 4.79167E-6 4.81481E-6 L 0.13893 0.353 " pathEditMode="relative" rAng="0" ptsTypes="AA">
                                      <p:cBhvr>
                                        <p:cTn id="24" dur="2000" fill="hold"/>
                                        <p:tgtEl>
                                          <p:spTgt spid="8"/>
                                        </p:tgtEl>
                                        <p:attrNameLst>
                                          <p:attrName>ppt_x</p:attrName>
                                          <p:attrName>ppt_y</p:attrName>
                                        </p:attrNameLst>
                                      </p:cBhvr>
                                      <p:rCtr x="6940" y="17639"/>
                                    </p:animMotion>
                                  </p:childTnLst>
                                </p:cTn>
                              </p:par>
                              <p:par>
                                <p:cTn id="25" presetID="49" presetClass="path" presetSubtype="0" accel="50000" decel="50000" fill="hold" nodeType="withEffect">
                                  <p:stCondLst>
                                    <p:cond delay="0"/>
                                  </p:stCondLst>
                                  <p:childTnLst>
                                    <p:animMotion origin="layout" path="M 2.08333E-6 -7.40741E-7 L -0.13789 0.35741 " pathEditMode="relative" rAng="0" ptsTypes="AA">
                                      <p:cBhvr>
                                        <p:cTn id="26" dur="2000" fill="hold"/>
                                        <p:tgtEl>
                                          <p:spTgt spid="4"/>
                                        </p:tgtEl>
                                        <p:attrNameLst>
                                          <p:attrName>ppt_x</p:attrName>
                                          <p:attrName>ppt_y</p:attrName>
                                        </p:attrNameLst>
                                      </p:cBhvr>
                                      <p:rCtr x="-6901" y="17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(8)</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011028" cy="3416300"/>
          </a:xfrm>
        </p:spPr>
        <p:txBody>
          <a:bodyPr>
            <a:normAutofit/>
          </a:bodyPr>
          <a:lstStyle/>
          <a:p>
            <a:r>
              <a:rPr lang="en-US" sz="2800" b="1" dirty="0" smtClean="0">
                <a:solidFill>
                  <a:schemeClr val="accent6">
                    <a:lumMod val="50000"/>
                  </a:schemeClr>
                </a:solidFill>
                <a:latin typeface="Californian FB" panose="0207040306080B030204" pitchFamily="18" charset="0"/>
              </a:rPr>
              <a:t>Malware execute its code, to work.</a:t>
            </a:r>
          </a:p>
          <a:p>
            <a:r>
              <a:rPr lang="en-US" sz="2800" b="1" dirty="0" smtClean="0">
                <a:solidFill>
                  <a:schemeClr val="accent6">
                    <a:lumMod val="50000"/>
                  </a:schemeClr>
                </a:solidFill>
                <a:latin typeface="Californian FB" panose="0207040306080B030204" pitchFamily="18" charset="0"/>
              </a:rPr>
              <a:t>Detect malware by executing its 1</a:t>
            </a:r>
            <a:r>
              <a:rPr lang="en-US" sz="2800" b="1" baseline="30000" dirty="0" smtClean="0">
                <a:solidFill>
                  <a:schemeClr val="accent6">
                    <a:lumMod val="50000"/>
                  </a:schemeClr>
                </a:solidFill>
                <a:latin typeface="Californian FB" panose="0207040306080B030204" pitchFamily="18" charset="0"/>
              </a:rPr>
              <a:t>st</a:t>
            </a:r>
            <a:r>
              <a:rPr lang="en-US" sz="2800" b="1" dirty="0" smtClean="0">
                <a:solidFill>
                  <a:schemeClr val="accent6">
                    <a:lumMod val="50000"/>
                  </a:schemeClr>
                </a:solidFill>
                <a:latin typeface="Californian FB" panose="0207040306080B030204" pitchFamily="18" charset="0"/>
              </a:rPr>
              <a:t> line.</a:t>
            </a:r>
          </a:p>
          <a:p>
            <a:r>
              <a:rPr lang="en-US" sz="2800" b="1" dirty="0" smtClean="0">
                <a:solidFill>
                  <a:schemeClr val="accent6">
                    <a:lumMod val="50000"/>
                  </a:schemeClr>
                </a:solidFill>
                <a:latin typeface="Californian FB" panose="0207040306080B030204" pitchFamily="18" charset="0"/>
              </a:rPr>
              <a:t>Example of </a:t>
            </a:r>
            <a:r>
              <a:rPr lang="en-US" sz="2800" b="1" dirty="0">
                <a:solidFill>
                  <a:schemeClr val="accent6">
                    <a:lumMod val="50000"/>
                  </a:schemeClr>
                </a:solidFill>
                <a:latin typeface="Californian FB" panose="0207040306080B030204" pitchFamily="18" charset="0"/>
              </a:rPr>
              <a:t>conventional malware </a:t>
            </a:r>
            <a:r>
              <a:rPr lang="en-US" sz="2800" b="1" dirty="0" smtClean="0">
                <a:solidFill>
                  <a:schemeClr val="accent6">
                    <a:lumMod val="50000"/>
                  </a:schemeClr>
                </a:solidFill>
                <a:latin typeface="Californian FB" panose="0207040306080B030204" pitchFamily="18" charset="0"/>
              </a:rPr>
              <a:t>signature code.</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1. define Imain(){	</a:t>
            </a:r>
            <a:r>
              <a:rPr lang="en-US" sz="2800" b="1" dirty="0" smtClean="0">
                <a:solidFill>
                  <a:schemeClr val="accent3"/>
                </a:solidFill>
                <a:latin typeface="Californian FB" panose="0207040306080B030204" pitchFamily="18" charset="0"/>
              </a:rPr>
              <a:t>//1</a:t>
            </a:r>
            <a:r>
              <a:rPr lang="en-US" sz="2800" b="1" baseline="30000" dirty="0" smtClean="0">
                <a:solidFill>
                  <a:schemeClr val="accent3"/>
                </a:solidFill>
                <a:latin typeface="Californian FB" panose="0207040306080B030204" pitchFamily="18" charset="0"/>
              </a:rPr>
              <a:t>st</a:t>
            </a:r>
            <a:r>
              <a:rPr lang="en-US" sz="2800" b="1" dirty="0" smtClean="0">
                <a:solidFill>
                  <a:schemeClr val="accent3"/>
                </a:solidFill>
                <a:latin typeface="Californian FB" panose="0207040306080B030204" pitchFamily="18" charset="0"/>
              </a:rPr>
              <a:t> line of conventional malware signature</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2. infect();</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3. }</a:t>
            </a:r>
          </a:p>
          <a:p>
            <a:endParaRPr lang="en-US" sz="2800" b="1" dirty="0" smtClean="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E3F045CF-C1C9-4F76-9F0E-794090E0C19F}" type="datetime1">
              <a:rPr lang="en-US" smtClean="0"/>
              <a:t>5/31/2016</a:t>
            </a:fld>
            <a:endParaRPr lang="en-US" dirty="0"/>
          </a:p>
        </p:txBody>
      </p:sp>
      <p:sp>
        <p:nvSpPr>
          <p:cNvPr id="4" name="Footer Placeholder 3"/>
          <p:cNvSpPr>
            <a:spLocks noGrp="1"/>
          </p:cNvSpPr>
          <p:nvPr>
            <p:ph type="ftr" sz="quarter" idx="11"/>
          </p:nvPr>
        </p:nvSpPr>
        <p:spPr/>
        <p:txBody>
          <a:bodyPr/>
          <a:lstStyle/>
          <a:p>
            <a:r>
              <a:rPr lang="en-US" dirty="0"/>
              <a:t>Cloud Based Malware Detection Technique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796679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(9)</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217090" cy="3416300"/>
          </a:xfrm>
        </p:spPr>
        <p:txBody>
          <a:bodyPr>
            <a:normAutofit/>
          </a:bodyPr>
          <a:lstStyle/>
          <a:p>
            <a:r>
              <a:rPr lang="en-US" sz="2800" b="1" dirty="0" smtClean="0">
                <a:solidFill>
                  <a:schemeClr val="accent6">
                    <a:lumMod val="50000"/>
                  </a:schemeClr>
                </a:solidFill>
                <a:latin typeface="Californian FB" panose="0207040306080B030204" pitchFamily="18" charset="0"/>
              </a:rPr>
              <a:t>1. define Imain(){	</a:t>
            </a:r>
            <a:r>
              <a:rPr lang="en-US" sz="2800" b="1" dirty="0" smtClean="0">
                <a:solidFill>
                  <a:schemeClr val="accent3"/>
                </a:solidFill>
                <a:latin typeface="Californian FB" panose="0207040306080B030204" pitchFamily="18" charset="0"/>
              </a:rPr>
              <a:t>=========</a:t>
            </a:r>
            <a:r>
              <a:rPr lang="en-US" sz="2800" b="1" dirty="0" smtClean="0">
                <a:solidFill>
                  <a:schemeClr val="accent3"/>
                </a:solidFill>
                <a:latin typeface="Californian FB" panose="0207040306080B030204" pitchFamily="18" charset="0"/>
                <a:sym typeface="Wingdings" panose="05000000000000000000" pitchFamily="2" charset="2"/>
              </a:rPr>
              <a:t>Converted into Symbol </a:t>
            </a:r>
            <a:r>
              <a:rPr lang="en-US" sz="2800" b="1" dirty="0" smtClean="0">
                <a:solidFill>
                  <a:srgbClr val="FF0000"/>
                </a:solidFill>
                <a:latin typeface="Californian FB" panose="0207040306080B030204" pitchFamily="18" charset="0"/>
                <a:sym typeface="Wingdings" panose="05000000000000000000" pitchFamily="2" charset="2"/>
              </a:rPr>
              <a:t>$1</a:t>
            </a:r>
          </a:p>
          <a:p>
            <a:r>
              <a:rPr lang="en-US" sz="2800" b="1" dirty="0" smtClean="0">
                <a:solidFill>
                  <a:schemeClr val="accent6">
                    <a:lumMod val="50000"/>
                  </a:schemeClr>
                </a:solidFill>
                <a:latin typeface="Californian FB" panose="0207040306080B030204" pitchFamily="18" charset="0"/>
              </a:rPr>
              <a:t>Store the symbol into database.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4610659"/>
              </p:ext>
            </p:extLst>
          </p:nvPr>
        </p:nvGraphicFramePr>
        <p:xfrm>
          <a:off x="2458255" y="3733063"/>
          <a:ext cx="7611414" cy="2658775"/>
        </p:xfrm>
        <a:graphic>
          <a:graphicData uri="http://schemas.openxmlformats.org/drawingml/2006/table">
            <a:tbl>
              <a:tblPr firstRow="1" firstCol="1" bandRow="1">
                <a:tableStyleId>{3B4B98B0-60AC-42C2-AFA5-B58CD77FA1E5}</a:tableStyleId>
              </a:tblPr>
              <a:tblGrid>
                <a:gridCol w="1697330"/>
                <a:gridCol w="3626762"/>
                <a:gridCol w="2287322"/>
              </a:tblGrid>
              <a:tr h="415613">
                <a:tc>
                  <a:txBody>
                    <a:bodyPr/>
                    <a:lstStyle/>
                    <a:p>
                      <a:pPr indent="144145" algn="just">
                        <a:spcAft>
                          <a:spcPts val="0"/>
                        </a:spcAft>
                      </a:pPr>
                      <a:r>
                        <a:rPr lang="en-US" sz="2800" dirty="0">
                          <a:solidFill>
                            <a:schemeClr val="accent6">
                              <a:lumMod val="50000"/>
                            </a:schemeClr>
                          </a:solidFill>
                          <a:effectLst/>
                        </a:rPr>
                        <a:t>SL No.</a:t>
                      </a:r>
                      <a:endParaRPr lang="en-IN" sz="28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800" dirty="0">
                          <a:solidFill>
                            <a:schemeClr val="accent6">
                              <a:lumMod val="50000"/>
                            </a:schemeClr>
                          </a:solidFill>
                          <a:effectLst/>
                        </a:rPr>
                        <a:t>String</a:t>
                      </a:r>
                      <a:endParaRPr lang="en-IN" sz="28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spcAft>
                          <a:spcPts val="0"/>
                        </a:spcAft>
                      </a:pPr>
                      <a:r>
                        <a:rPr lang="en-US" sz="2800" dirty="0">
                          <a:solidFill>
                            <a:schemeClr val="accent6">
                              <a:lumMod val="50000"/>
                            </a:schemeClr>
                          </a:solidFill>
                          <a:effectLst/>
                        </a:rPr>
                        <a:t>Symbol</a:t>
                      </a:r>
                      <a:endParaRPr lang="en-IN" sz="28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446411">
                <a:tc>
                  <a:txBody>
                    <a:bodyPr/>
                    <a:lstStyle/>
                    <a:p>
                      <a:pPr marL="0" lvl="0" indent="0" algn="ctr">
                        <a:spcAft>
                          <a:spcPts val="0"/>
                        </a:spcAft>
                        <a:buFont typeface="+mj-lt"/>
                        <a:buNone/>
                      </a:pPr>
                      <a:r>
                        <a:rPr lang="en-IN" sz="2400" dirty="0" smtClean="0">
                          <a:solidFill>
                            <a:schemeClr val="accent6">
                              <a:lumMod val="50000"/>
                            </a:schemeClr>
                          </a:solidFill>
                          <a:effectLst/>
                        </a:rPr>
                        <a:t>1.</a:t>
                      </a:r>
                      <a:r>
                        <a:rPr lang="en-IN" sz="2400" dirty="0">
                          <a:solidFill>
                            <a:schemeClr val="accent6">
                              <a:lumMod val="50000"/>
                            </a:schemeClr>
                          </a:solidFill>
                          <a:effectLst/>
                        </a:rPr>
                        <a:t> </a:t>
                      </a:r>
                      <a:endParaRPr lang="en-IN" sz="2400" b="0" dirty="0">
                        <a:solidFill>
                          <a:schemeClr val="accent6">
                            <a:lumMod val="50000"/>
                          </a:schemeClr>
                        </a:solidFill>
                        <a:effectLst/>
                        <a:latin typeface="Californian FB" panose="0207040306080B030204" pitchFamily="18" charset="0"/>
                        <a:ea typeface="Times New Roman" panose="02020603050405020304" pitchFamily="18" charset="0"/>
                      </a:endParaRPr>
                    </a:p>
                  </a:txBody>
                  <a:tcPr marL="68580" marR="68580" marT="0" marB="0"/>
                </a:tc>
                <a:tc>
                  <a:txBody>
                    <a:bodyPr/>
                    <a:lstStyle/>
                    <a:p>
                      <a:pPr indent="144145" algn="ctr">
                        <a:spcAft>
                          <a:spcPts val="0"/>
                        </a:spcAft>
                      </a:pPr>
                      <a:r>
                        <a:rPr lang="en-US" sz="2400" dirty="0">
                          <a:solidFill>
                            <a:schemeClr val="accent6">
                              <a:lumMod val="50000"/>
                            </a:schemeClr>
                          </a:solidFill>
                          <a:effectLst/>
                        </a:rPr>
                        <a:t>:A</a:t>
                      </a:r>
                      <a:endParaRPr lang="en-IN" sz="24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400">
                          <a:solidFill>
                            <a:schemeClr val="accent6">
                              <a:lumMod val="50000"/>
                            </a:schemeClr>
                          </a:solidFill>
                          <a:effectLst/>
                        </a:rPr>
                        <a:t>◄</a:t>
                      </a:r>
                      <a:endParaRPr lang="en-IN" sz="240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446411">
                <a:tc>
                  <a:txBody>
                    <a:bodyPr/>
                    <a:lstStyle/>
                    <a:p>
                      <a:pPr marL="0" lvl="0" indent="0" algn="ctr">
                        <a:spcAft>
                          <a:spcPts val="0"/>
                        </a:spcAft>
                        <a:buFont typeface="+mj-lt"/>
                        <a:buNone/>
                      </a:pPr>
                      <a:r>
                        <a:rPr lang="en-IN" sz="2400" dirty="0" smtClean="0">
                          <a:solidFill>
                            <a:schemeClr val="accent6">
                              <a:lumMod val="50000"/>
                            </a:schemeClr>
                          </a:solidFill>
                          <a:effectLst/>
                        </a:rPr>
                        <a:t>2.</a:t>
                      </a:r>
                      <a:r>
                        <a:rPr lang="en-IN" sz="2400" dirty="0">
                          <a:solidFill>
                            <a:schemeClr val="accent6">
                              <a:lumMod val="50000"/>
                            </a:schemeClr>
                          </a:solidFill>
                          <a:effectLst/>
                        </a:rPr>
                        <a:t> </a:t>
                      </a:r>
                      <a:endParaRPr lang="en-IN" sz="2400" b="0" dirty="0">
                        <a:solidFill>
                          <a:schemeClr val="accent6">
                            <a:lumMod val="50000"/>
                          </a:schemeClr>
                        </a:solidFill>
                        <a:effectLst/>
                        <a:latin typeface="Californian FB" panose="0207040306080B030204" pitchFamily="18" charset="0"/>
                        <a:ea typeface="Times New Roman" panose="02020603050405020304" pitchFamily="18" charset="0"/>
                      </a:endParaRPr>
                    </a:p>
                  </a:txBody>
                  <a:tcPr marL="68580" marR="68580" marT="0" marB="0"/>
                </a:tc>
                <a:tc>
                  <a:txBody>
                    <a:bodyPr/>
                    <a:lstStyle/>
                    <a:p>
                      <a:pPr indent="144145" algn="ctr">
                        <a:spcAft>
                          <a:spcPts val="0"/>
                        </a:spcAft>
                      </a:pPr>
                      <a:r>
                        <a:rPr lang="en-US" sz="2400" dirty="0">
                          <a:solidFill>
                            <a:schemeClr val="accent6">
                              <a:lumMod val="50000"/>
                            </a:schemeClr>
                          </a:solidFill>
                          <a:effectLst/>
                        </a:rPr>
                        <a:t>Start</a:t>
                      </a:r>
                      <a:endParaRPr lang="en-IN" sz="24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400">
                          <a:solidFill>
                            <a:schemeClr val="accent6">
                              <a:lumMod val="50000"/>
                            </a:schemeClr>
                          </a:solidFill>
                          <a:effectLst/>
                        </a:rPr>
                        <a:t>↕</a:t>
                      </a:r>
                      <a:endParaRPr lang="en-IN" sz="240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446411">
                <a:tc>
                  <a:txBody>
                    <a:bodyPr/>
                    <a:lstStyle/>
                    <a:p>
                      <a:pPr marL="0" lvl="0" indent="0" algn="ctr">
                        <a:spcAft>
                          <a:spcPts val="0"/>
                        </a:spcAft>
                        <a:buFont typeface="+mj-lt"/>
                        <a:buNone/>
                      </a:pPr>
                      <a:r>
                        <a:rPr lang="en-IN" sz="2400" dirty="0" smtClean="0">
                          <a:solidFill>
                            <a:schemeClr val="accent6">
                              <a:lumMod val="50000"/>
                            </a:schemeClr>
                          </a:solidFill>
                          <a:effectLst/>
                        </a:rPr>
                        <a:t>3.</a:t>
                      </a:r>
                      <a:r>
                        <a:rPr lang="en-IN" sz="2400" dirty="0">
                          <a:solidFill>
                            <a:schemeClr val="accent6">
                              <a:lumMod val="50000"/>
                            </a:schemeClr>
                          </a:solidFill>
                          <a:effectLst/>
                        </a:rPr>
                        <a:t> </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endParaRPr>
                    </a:p>
                  </a:txBody>
                  <a:tcPr marL="68580" marR="68580" marT="0" marB="0"/>
                </a:tc>
                <a:tc>
                  <a:txBody>
                    <a:bodyPr/>
                    <a:lstStyle/>
                    <a:p>
                      <a:pPr indent="144145" algn="ctr">
                        <a:spcAft>
                          <a:spcPts val="0"/>
                        </a:spcAft>
                      </a:pPr>
                      <a:r>
                        <a:rPr lang="en-US" sz="2400" b="1" dirty="0" smtClean="0">
                          <a:solidFill>
                            <a:schemeClr val="accent6">
                              <a:lumMod val="50000"/>
                            </a:schemeClr>
                          </a:solidFill>
                          <a:effectLst/>
                        </a:rPr>
                        <a:t>Imain()</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400" b="1" dirty="0" smtClean="0">
                          <a:solidFill>
                            <a:schemeClr val="accent6">
                              <a:lumMod val="50000"/>
                            </a:schemeClr>
                          </a:solidFill>
                          <a:effectLst/>
                        </a:rPr>
                        <a:t>$1</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446411">
                <a:tc>
                  <a:txBody>
                    <a:bodyPr/>
                    <a:lstStyle/>
                    <a:p>
                      <a:pPr marL="0" lvl="0" indent="0" algn="ctr">
                        <a:spcAft>
                          <a:spcPts val="0"/>
                        </a:spcAft>
                        <a:buFont typeface="+mj-lt"/>
                        <a:buNone/>
                      </a:pPr>
                      <a:r>
                        <a:rPr lang="en-IN" sz="2400" dirty="0" smtClean="0">
                          <a:solidFill>
                            <a:schemeClr val="accent6">
                              <a:lumMod val="50000"/>
                            </a:schemeClr>
                          </a:solidFill>
                          <a:effectLst/>
                        </a:rPr>
                        <a:t>4.</a:t>
                      </a:r>
                      <a:r>
                        <a:rPr lang="en-IN" sz="2400" dirty="0">
                          <a:solidFill>
                            <a:schemeClr val="accent6">
                              <a:lumMod val="50000"/>
                            </a:schemeClr>
                          </a:solidFill>
                          <a:effectLst/>
                        </a:rPr>
                        <a:t> </a:t>
                      </a:r>
                      <a:endParaRPr lang="en-IN" sz="2400" b="0" dirty="0">
                        <a:solidFill>
                          <a:schemeClr val="accent6">
                            <a:lumMod val="50000"/>
                          </a:schemeClr>
                        </a:solidFill>
                        <a:effectLst/>
                        <a:latin typeface="Californian FB" panose="0207040306080B030204" pitchFamily="18" charset="0"/>
                        <a:ea typeface="Times New Roman" panose="02020603050405020304" pitchFamily="18" charset="0"/>
                      </a:endParaRPr>
                    </a:p>
                  </a:txBody>
                  <a:tcPr marL="68580" marR="68580" marT="0" marB="0"/>
                </a:tc>
                <a:tc>
                  <a:txBody>
                    <a:bodyPr/>
                    <a:lstStyle/>
                    <a:p>
                      <a:pPr indent="144145" algn="ctr">
                        <a:spcAft>
                          <a:spcPts val="0"/>
                        </a:spcAft>
                      </a:pPr>
                      <a:r>
                        <a:rPr lang="en-US" sz="2400" dirty="0">
                          <a:solidFill>
                            <a:schemeClr val="accent6">
                              <a:lumMod val="50000"/>
                            </a:schemeClr>
                          </a:solidFill>
                          <a:effectLst/>
                        </a:rPr>
                        <a:t>explorer</a:t>
                      </a:r>
                      <a:endParaRPr lang="en-IN" sz="24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400">
                          <a:solidFill>
                            <a:schemeClr val="accent6">
                              <a:lumMod val="50000"/>
                            </a:schemeClr>
                          </a:solidFill>
                          <a:effectLst/>
                        </a:rPr>
                        <a:t>‼</a:t>
                      </a:r>
                      <a:endParaRPr lang="en-IN" sz="240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446411">
                <a:tc>
                  <a:txBody>
                    <a:bodyPr/>
                    <a:lstStyle/>
                    <a:p>
                      <a:pPr marL="0" lvl="0" indent="0" algn="ctr">
                        <a:spcAft>
                          <a:spcPts val="0"/>
                        </a:spcAft>
                        <a:buFont typeface="+mj-lt"/>
                        <a:buNone/>
                      </a:pPr>
                      <a:r>
                        <a:rPr lang="en-IN" sz="2400" dirty="0" smtClean="0">
                          <a:solidFill>
                            <a:schemeClr val="accent6">
                              <a:lumMod val="50000"/>
                            </a:schemeClr>
                          </a:solidFill>
                          <a:effectLst/>
                        </a:rPr>
                        <a:t>5.</a:t>
                      </a:r>
                      <a:endParaRPr lang="en-IN" sz="2400" b="0" dirty="0">
                        <a:solidFill>
                          <a:schemeClr val="accent6">
                            <a:lumMod val="50000"/>
                          </a:schemeClr>
                        </a:solidFill>
                        <a:effectLst/>
                        <a:latin typeface="Californian FB" panose="0207040306080B030204" pitchFamily="18" charset="0"/>
                        <a:ea typeface="Times New Roman" panose="02020603050405020304" pitchFamily="18" charset="0"/>
                      </a:endParaRPr>
                    </a:p>
                  </a:txBody>
                  <a:tcPr marL="68580" marR="68580" marT="0" marB="0"/>
                </a:tc>
                <a:tc>
                  <a:txBody>
                    <a:bodyPr/>
                    <a:lstStyle/>
                    <a:p>
                      <a:pPr indent="144145" algn="ctr">
                        <a:spcAft>
                          <a:spcPts val="0"/>
                        </a:spcAft>
                      </a:pPr>
                      <a:r>
                        <a:rPr lang="en-US" sz="2400" dirty="0">
                          <a:solidFill>
                            <a:schemeClr val="accent6">
                              <a:lumMod val="50000"/>
                            </a:schemeClr>
                          </a:solidFill>
                          <a:effectLst/>
                        </a:rPr>
                        <a:t>shutdown</a:t>
                      </a:r>
                      <a:endParaRPr lang="en-IN" sz="24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spcAft>
                          <a:spcPts val="0"/>
                        </a:spcAft>
                      </a:pPr>
                      <a:r>
                        <a:rPr lang="en-US" sz="2400" dirty="0">
                          <a:solidFill>
                            <a:schemeClr val="accent6">
                              <a:lumMod val="50000"/>
                            </a:schemeClr>
                          </a:solidFill>
                          <a:effectLst/>
                        </a:rPr>
                        <a:t>¿</a:t>
                      </a:r>
                      <a:endParaRPr lang="en-IN" sz="2400"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8"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9"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1714844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(10)</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835320"/>
            <a:ext cx="10217090" cy="3416300"/>
          </a:xfrm>
        </p:spPr>
        <p:txBody>
          <a:bodyPr>
            <a:normAutofit/>
          </a:bodyPr>
          <a:lstStyle/>
          <a:p>
            <a:r>
              <a:rPr lang="en-US" sz="2800" b="1" dirty="0" smtClean="0">
                <a:solidFill>
                  <a:schemeClr val="accent6">
                    <a:lumMod val="50000"/>
                  </a:schemeClr>
                </a:solidFill>
                <a:latin typeface="Californian FB" panose="0207040306080B030204" pitchFamily="18" charset="0"/>
              </a:rPr>
              <a:t>Take Infected File code to check</a:t>
            </a:r>
            <a:endParaRPr lang="en-US" sz="2800" b="1" dirty="0" smtClean="0">
              <a:solidFill>
                <a:schemeClr val="accent3"/>
              </a:solidFill>
              <a:latin typeface="Bodoni MT" panose="02070603080606020203" pitchFamily="18" charset="0"/>
            </a:endParaRPr>
          </a:p>
          <a:p>
            <a:r>
              <a:rPr lang="en-US" sz="2800" b="1" u="sng" dirty="0" smtClean="0">
                <a:solidFill>
                  <a:schemeClr val="accent6">
                    <a:lumMod val="50000"/>
                  </a:schemeClr>
                </a:solidFill>
                <a:latin typeface="Californian FB" panose="0207040306080B030204" pitchFamily="18" charset="0"/>
              </a:rPr>
              <a:t>Infected File code</a:t>
            </a:r>
            <a:r>
              <a:rPr lang="en-US" sz="2800" b="1" dirty="0" smtClean="0">
                <a:solidFill>
                  <a:schemeClr val="accent6">
                    <a:lumMod val="50000"/>
                  </a:schemeClr>
                </a:solidFill>
                <a:latin typeface="Californian FB" panose="0207040306080B030204" pitchFamily="18" charset="0"/>
              </a:rPr>
              <a:t> :</a:t>
            </a:r>
          </a:p>
          <a:p>
            <a:pPr marL="0" indent="0">
              <a:buNone/>
            </a:pPr>
            <a:r>
              <a:rPr lang="en-US" sz="2800" b="1" dirty="0" smtClean="0">
                <a:solidFill>
                  <a:schemeClr val="accent6">
                    <a:lumMod val="50000"/>
                  </a:schemeClr>
                </a:solidFill>
                <a:latin typeface="Californian FB" panose="0207040306080B030204" pitchFamily="18" charset="0"/>
              </a:rPr>
              <a:t>	1. main(){		</a:t>
            </a:r>
            <a:r>
              <a:rPr lang="en-US" sz="2800" b="1" dirty="0" smtClean="0">
                <a:solidFill>
                  <a:schemeClr val="accent3"/>
                </a:solidFill>
                <a:latin typeface="Californian FB" panose="0207040306080B030204" pitchFamily="18" charset="0"/>
              </a:rPr>
              <a:t>=========</a:t>
            </a:r>
            <a:r>
              <a:rPr lang="en-US" sz="2800" b="1" dirty="0" smtClean="0">
                <a:solidFill>
                  <a:schemeClr val="accent3"/>
                </a:solidFill>
                <a:latin typeface="Californian FB" panose="0207040306080B030204" pitchFamily="18" charset="0"/>
                <a:sym typeface="Wingdings" panose="05000000000000000000" pitchFamily="2" charset="2"/>
              </a:rPr>
              <a:t>Converted into Symbol </a:t>
            </a:r>
            <a:r>
              <a:rPr lang="en-US" sz="2800" b="1" dirty="0" smtClean="0">
                <a:solidFill>
                  <a:srgbClr val="C00000"/>
                </a:solidFill>
                <a:latin typeface="Californian FB" panose="0207040306080B030204" pitchFamily="18" charset="0"/>
                <a:sym typeface="Wingdings" panose="05000000000000000000" pitchFamily="2" charset="2"/>
              </a:rPr>
              <a:t>N1</a:t>
            </a:r>
            <a:endParaRPr lang="en-US" sz="2800" b="1" dirty="0" smtClean="0">
              <a:solidFill>
                <a:srgbClr val="C00000"/>
              </a:solidFill>
              <a:latin typeface="Californian FB" panose="0207040306080B030204" pitchFamily="18" charset="0"/>
            </a:endParaRPr>
          </a:p>
          <a:p>
            <a:pPr marL="0" indent="0">
              <a:buNone/>
            </a:pPr>
            <a:r>
              <a:rPr lang="en-US" sz="2800" b="1" dirty="0" smtClean="0">
                <a:solidFill>
                  <a:schemeClr val="accent6">
                    <a:lumMod val="50000"/>
                  </a:schemeClr>
                </a:solidFill>
                <a:latin typeface="Californian FB" panose="0207040306080B030204" pitchFamily="18" charset="0"/>
              </a:rPr>
              <a:t>	2. </a:t>
            </a:r>
            <a:r>
              <a:rPr lang="en-US" sz="2800" b="1" dirty="0" err="1" smtClean="0">
                <a:solidFill>
                  <a:schemeClr val="accent6">
                    <a:lumMod val="50000"/>
                  </a:schemeClr>
                </a:solidFill>
                <a:latin typeface="Californian FB" panose="0207040306080B030204" pitchFamily="18" charset="0"/>
              </a:rPr>
              <a:t>int</a:t>
            </a:r>
            <a:r>
              <a:rPr lang="en-US" sz="2800" b="1" dirty="0" smtClean="0">
                <a:solidFill>
                  <a:schemeClr val="accent6">
                    <a:lumMod val="50000"/>
                  </a:schemeClr>
                </a:solidFill>
                <a:latin typeface="Californian FB" panose="0207040306080B030204" pitchFamily="18" charset="0"/>
              </a:rPr>
              <a:t> n1, n2, r;	</a:t>
            </a:r>
            <a:r>
              <a:rPr lang="en-US" sz="2800" b="1" dirty="0" smtClean="0">
                <a:solidFill>
                  <a:schemeClr val="accent3"/>
                </a:solidFill>
                <a:latin typeface="Californian FB" panose="0207040306080B030204" pitchFamily="18" charset="0"/>
              </a:rPr>
              <a:t>=========</a:t>
            </a:r>
            <a:r>
              <a:rPr lang="en-US" sz="2800" b="1" dirty="0" smtClean="0">
                <a:solidFill>
                  <a:schemeClr val="accent3"/>
                </a:solidFill>
                <a:latin typeface="Californian FB" panose="0207040306080B030204" pitchFamily="18" charset="0"/>
                <a:sym typeface="Wingdings" panose="05000000000000000000" pitchFamily="2" charset="2"/>
              </a:rPr>
              <a:t>Converted into Symbol </a:t>
            </a:r>
            <a:r>
              <a:rPr lang="en-US" sz="2800" b="1" dirty="0" smtClean="0">
                <a:solidFill>
                  <a:srgbClr val="C00000"/>
                </a:solidFill>
                <a:latin typeface="Californian FB" panose="0207040306080B030204" pitchFamily="18" charset="0"/>
                <a:sym typeface="Wingdings" panose="05000000000000000000" pitchFamily="2" charset="2"/>
              </a:rPr>
              <a:t>N2</a:t>
            </a:r>
          </a:p>
          <a:p>
            <a:pPr marL="0" indent="0">
              <a:buNone/>
            </a:pPr>
            <a:r>
              <a:rPr lang="en-US" sz="2800" b="1" dirty="0">
                <a:solidFill>
                  <a:srgbClr val="C00000"/>
                </a:solidFill>
                <a:latin typeface="Californian FB" panose="0207040306080B030204" pitchFamily="18" charset="0"/>
                <a:sym typeface="Wingdings" panose="05000000000000000000" pitchFamily="2" charset="2"/>
              </a:rPr>
              <a:t>	</a:t>
            </a:r>
            <a:r>
              <a:rPr lang="en-US" sz="2800" b="1" dirty="0" smtClean="0">
                <a:solidFill>
                  <a:schemeClr val="accent6">
                    <a:lumMod val="50000"/>
                  </a:schemeClr>
                </a:solidFill>
                <a:latin typeface="Californian FB" panose="0207040306080B030204" pitchFamily="18" charset="0"/>
              </a:rPr>
              <a:t>3</a:t>
            </a:r>
            <a:r>
              <a:rPr lang="en-US" sz="2800" b="1" dirty="0">
                <a:solidFill>
                  <a:schemeClr val="accent6">
                    <a:lumMod val="50000"/>
                  </a:schemeClr>
                </a:solidFill>
                <a:latin typeface="Californian FB" panose="0207040306080B030204" pitchFamily="18" charset="0"/>
              </a:rPr>
              <a:t>. r=n1+n2;	</a:t>
            </a:r>
            <a:r>
              <a:rPr lang="en-US" sz="2800" b="1" dirty="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Symbol </a:t>
            </a:r>
            <a:r>
              <a:rPr lang="en-US" sz="2800" b="1" dirty="0">
                <a:solidFill>
                  <a:srgbClr val="C00000"/>
                </a:solidFill>
                <a:latin typeface="Californian FB" panose="0207040306080B030204" pitchFamily="18" charset="0"/>
                <a:sym typeface="Wingdings" panose="05000000000000000000" pitchFamily="2" charset="2"/>
              </a:rPr>
              <a:t>N3</a:t>
            </a:r>
            <a:endParaRPr lang="en-US" sz="2800" b="1" dirty="0">
              <a:solidFill>
                <a:srgbClr val="C00000"/>
              </a:solidFill>
              <a:latin typeface="Californian FB" panose="0207040306080B030204" pitchFamily="18" charset="0"/>
            </a:endParaRPr>
          </a:p>
          <a:p>
            <a:pPr marL="0" indent="0">
              <a:buNone/>
            </a:pPr>
            <a:endParaRPr lang="en-US" sz="2800" b="1" dirty="0" smtClean="0">
              <a:solidFill>
                <a:srgbClr val="C00000"/>
              </a:solidFill>
              <a:latin typeface="Californian FB" panose="0207040306080B030204" pitchFamily="18" charset="0"/>
            </a:endParaRPr>
          </a:p>
          <a:p>
            <a:pPr marL="0" indent="0">
              <a:buNone/>
            </a:pPr>
            <a:endParaRPr lang="en-US" sz="2800" b="1" dirty="0" smtClean="0">
              <a:solidFill>
                <a:srgbClr val="00B050"/>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4042349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(11)</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499"/>
            <a:ext cx="9959513" cy="3938969"/>
          </a:xfrm>
        </p:spPr>
        <p:txBody>
          <a:bodyPr>
            <a:normAutofit/>
          </a:bodyPr>
          <a:lstStyle/>
          <a:p>
            <a:pPr marL="0" indent="0">
              <a:buNone/>
            </a:pPr>
            <a:r>
              <a:rPr lang="en-US" sz="2800" b="1" dirty="0" smtClean="0">
                <a:solidFill>
                  <a:schemeClr val="accent6">
                    <a:lumMod val="50000"/>
                  </a:schemeClr>
                </a:solidFill>
                <a:latin typeface="Californian FB" panose="0207040306080B030204" pitchFamily="18" charset="0"/>
              </a:rPr>
              <a:t>	4</a:t>
            </a:r>
            <a:r>
              <a:rPr lang="en-US" sz="2800" b="1" dirty="0">
                <a:solidFill>
                  <a:schemeClr val="accent6">
                    <a:lumMod val="50000"/>
                  </a:schemeClr>
                </a:solidFill>
                <a:latin typeface="Californian FB" panose="0207040306080B030204" pitchFamily="18" charset="0"/>
              </a:rPr>
              <a:t>. printf(“Sum= </a:t>
            </a:r>
            <a:r>
              <a:rPr lang="en-US" sz="2800" b="1" dirty="0" smtClean="0">
                <a:solidFill>
                  <a:schemeClr val="accent6">
                    <a:lumMod val="50000"/>
                  </a:schemeClr>
                </a:solidFill>
                <a:latin typeface="Californian FB" panose="0207040306080B030204" pitchFamily="18" charset="0"/>
              </a:rPr>
              <a:t>”, r);	</a:t>
            </a:r>
            <a:r>
              <a:rPr lang="en-US" sz="2800" b="1" dirty="0">
                <a:solidFill>
                  <a:schemeClr val="accent3"/>
                </a:solidFill>
                <a:latin typeface="Californian FB" panose="0207040306080B030204" pitchFamily="18" charset="0"/>
              </a:rPr>
              <a:t>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C00000"/>
                </a:solidFill>
                <a:latin typeface="Californian FB" panose="0207040306080B030204" pitchFamily="18" charset="0"/>
                <a:sym typeface="Wingdings" panose="05000000000000000000" pitchFamily="2" charset="2"/>
              </a:rPr>
              <a:t>N4</a:t>
            </a:r>
            <a:endParaRPr lang="en-US" sz="2800" b="1" dirty="0">
              <a:solidFill>
                <a:schemeClr val="accent6">
                  <a:lumMod val="50000"/>
                </a:schemeClr>
              </a:solidFill>
              <a:latin typeface="Californian FB" panose="0207040306080B030204" pitchFamily="18" charset="0"/>
            </a:endParaRPr>
          </a:p>
          <a:p>
            <a:pPr marL="0" indent="0">
              <a:buNone/>
            </a:pPr>
            <a:r>
              <a:rPr lang="en-US" sz="2800" b="1" dirty="0">
                <a:solidFill>
                  <a:schemeClr val="accent6">
                    <a:lumMod val="50000"/>
                  </a:schemeClr>
                </a:solidFill>
                <a:latin typeface="Californian FB" panose="0207040306080B030204" pitchFamily="18" charset="0"/>
              </a:rPr>
              <a:t>	5.</a:t>
            </a:r>
            <a:r>
              <a:rPr lang="en-US" sz="2800" b="1" dirty="0">
                <a:solidFill>
                  <a:schemeClr val="accent3"/>
                </a:solidFill>
                <a:latin typeface="Californian FB" panose="0207040306080B030204" pitchFamily="18" charset="0"/>
              </a:rPr>
              <a:t> </a:t>
            </a:r>
            <a:r>
              <a:rPr lang="en-US" sz="2800" b="1" dirty="0">
                <a:solidFill>
                  <a:srgbClr val="FF0000"/>
                </a:solidFill>
                <a:latin typeface="Californian FB" panose="0207040306080B030204" pitchFamily="18" charset="0"/>
              </a:rPr>
              <a:t>define Imain</a:t>
            </a:r>
            <a:r>
              <a:rPr lang="en-US" sz="2800" b="1" dirty="0" smtClean="0">
                <a:solidFill>
                  <a:srgbClr val="FF0000"/>
                </a:solidFill>
                <a:latin typeface="Californian FB" panose="0207040306080B030204" pitchFamily="18" charset="0"/>
              </a:rPr>
              <a:t>(){	</a:t>
            </a:r>
            <a:r>
              <a:rPr lang="en-US" sz="2800" b="1" dirty="0">
                <a:solidFill>
                  <a:schemeClr val="accent3"/>
                </a:solidFill>
                <a:latin typeface="Californian FB" panose="0207040306080B030204" pitchFamily="18" charset="0"/>
              </a:rPr>
              <a:t>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FF0000"/>
                </a:solidFill>
                <a:latin typeface="Californian FB" panose="0207040306080B030204" pitchFamily="18" charset="0"/>
                <a:sym typeface="Wingdings" panose="05000000000000000000" pitchFamily="2" charset="2"/>
              </a:rPr>
              <a:t>$1 </a:t>
            </a:r>
          </a:p>
          <a:p>
            <a:pPr marL="0" indent="0">
              <a:buNone/>
            </a:pPr>
            <a:r>
              <a:rPr lang="en-US" sz="2800" b="1" dirty="0">
                <a:solidFill>
                  <a:srgbClr val="FF0000"/>
                </a:solidFill>
                <a:latin typeface="Californian FB" panose="0207040306080B030204" pitchFamily="18" charset="0"/>
                <a:sym typeface="Wingdings" panose="05000000000000000000" pitchFamily="2" charset="2"/>
              </a:rPr>
              <a:t>	</a:t>
            </a:r>
            <a:r>
              <a:rPr lang="en-US" sz="2800" b="1" dirty="0" smtClean="0">
                <a:solidFill>
                  <a:srgbClr val="FF0000"/>
                </a:solidFill>
                <a:latin typeface="Californian FB" panose="0207040306080B030204" pitchFamily="18" charset="0"/>
                <a:sym typeface="Wingdings" panose="05000000000000000000" pitchFamily="2" charset="2"/>
              </a:rPr>
              <a:t>														</a:t>
            </a:r>
          </a:p>
          <a:p>
            <a:pPr marL="0" indent="0">
              <a:buNone/>
            </a:pPr>
            <a:r>
              <a:rPr lang="en-US" sz="2800" b="1" dirty="0" smtClean="0">
                <a:solidFill>
                  <a:srgbClr val="FF0000"/>
                </a:solidFill>
                <a:latin typeface="Californian FB" panose="0207040306080B030204" pitchFamily="18" charset="0"/>
                <a:sym typeface="Wingdings" panose="05000000000000000000" pitchFamily="2" charset="2"/>
              </a:rPr>
              <a:t>               								</a:t>
            </a:r>
            <a:r>
              <a:rPr lang="en-US" sz="2800" b="1" dirty="0" smtClean="0">
                <a:solidFill>
                  <a:schemeClr val="accent3"/>
                </a:solidFill>
                <a:latin typeface="Californian FB" panose="0207040306080B030204" pitchFamily="18" charset="0"/>
                <a:sym typeface="Wingdings" panose="05000000000000000000" pitchFamily="2" charset="2"/>
              </a:rPr>
              <a:t>(compare with existing database)</a:t>
            </a:r>
          </a:p>
          <a:p>
            <a:pPr marL="0" indent="0">
              <a:buNone/>
            </a:pPr>
            <a:r>
              <a:rPr lang="en-US" sz="2800" b="1" dirty="0" smtClean="0">
                <a:solidFill>
                  <a:schemeClr val="accent6">
                    <a:lumMod val="50000"/>
                  </a:schemeClr>
                </a:solidFill>
                <a:latin typeface="Californian FB" panose="0207040306080B030204" pitchFamily="18" charset="0"/>
              </a:rPr>
              <a:t>	6. </a:t>
            </a:r>
            <a:r>
              <a:rPr lang="en-US" sz="2800" b="1" dirty="0" smtClean="0">
                <a:solidFill>
                  <a:srgbClr val="FF0000"/>
                </a:solidFill>
                <a:latin typeface="Californian FB" panose="0207040306080B030204" pitchFamily="18" charset="0"/>
              </a:rPr>
              <a:t>infect();	</a:t>
            </a:r>
            <a:r>
              <a:rPr lang="en-US" sz="2800" b="1" dirty="0" smtClean="0">
                <a:solidFill>
                  <a:schemeClr val="accent3"/>
                </a:solidFill>
                <a:latin typeface="Californian FB" panose="0207040306080B030204" pitchFamily="18" charset="0"/>
              </a:rPr>
              <a:t> =======</a:t>
            </a:r>
            <a:r>
              <a:rPr lang="en-US" sz="2800" b="1" dirty="0" smtClean="0">
                <a:solidFill>
                  <a:schemeClr val="accent3"/>
                </a:solidFill>
                <a:latin typeface="Californian FB" panose="0207040306080B030204" pitchFamily="18" charset="0"/>
                <a:sym typeface="Wingdings" panose="05000000000000000000" pitchFamily="2" charset="2"/>
              </a:rPr>
              <a:t>Stop Converting.</a:t>
            </a:r>
            <a:endParaRPr lang="en-US" sz="2800" b="1" dirty="0" smtClean="0">
              <a:solidFill>
                <a:srgbClr val="FF0000"/>
              </a:solidFill>
              <a:latin typeface="Californian FB" panose="0207040306080B030204" pitchFamily="18" charset="0"/>
            </a:endParaRPr>
          </a:p>
          <a:p>
            <a:pPr marL="0" indent="0">
              <a:buNone/>
            </a:pPr>
            <a:r>
              <a:rPr lang="en-US" sz="2800" b="1" dirty="0">
                <a:solidFill>
                  <a:schemeClr val="accent6">
                    <a:lumMod val="50000"/>
                  </a:schemeClr>
                </a:solidFill>
                <a:latin typeface="Californian FB" panose="0207040306080B030204" pitchFamily="18" charset="0"/>
              </a:rPr>
              <a:t>	7. </a:t>
            </a:r>
            <a:r>
              <a:rPr lang="en-US" sz="2800" b="1" dirty="0">
                <a:solidFill>
                  <a:srgbClr val="FF0000"/>
                </a:solidFill>
                <a:latin typeface="Californian FB" panose="0207040306080B030204" pitchFamily="18" charset="0"/>
              </a:rPr>
              <a:t>}</a:t>
            </a:r>
          </a:p>
          <a:p>
            <a:pPr marL="0" indent="0">
              <a:buNone/>
            </a:pPr>
            <a:r>
              <a:rPr lang="en-US" sz="2800" b="1" dirty="0">
                <a:solidFill>
                  <a:srgbClr val="FF0000"/>
                </a:solidFill>
                <a:latin typeface="Californian FB" panose="0207040306080B030204" pitchFamily="18" charset="0"/>
              </a:rPr>
              <a:t>	</a:t>
            </a:r>
            <a:r>
              <a:rPr lang="en-US" sz="2800" b="1" dirty="0">
                <a:solidFill>
                  <a:schemeClr val="accent6">
                    <a:lumMod val="50000"/>
                  </a:schemeClr>
                </a:solidFill>
                <a:latin typeface="Californian FB" panose="0207040306080B030204" pitchFamily="18" charset="0"/>
              </a:rPr>
              <a:t>8. </a:t>
            </a:r>
            <a:r>
              <a:rPr lang="en-US" sz="2800" b="1" dirty="0" smtClean="0">
                <a:solidFill>
                  <a:schemeClr val="accent6">
                    <a:lumMod val="50000"/>
                  </a:schemeClr>
                </a:solidFill>
                <a:latin typeface="Californian FB" panose="0207040306080B030204" pitchFamily="18" charset="0"/>
              </a:rPr>
              <a:t>}</a:t>
            </a:r>
            <a:endParaRPr lang="en-US" sz="2800" b="1" dirty="0">
              <a:solidFill>
                <a:srgbClr val="FF0000"/>
              </a:solidFill>
              <a:latin typeface="Californian FB" panose="0207040306080B030204" pitchFamily="18" charset="0"/>
            </a:endParaRPr>
          </a:p>
        </p:txBody>
      </p:sp>
      <p:sp>
        <p:nvSpPr>
          <p:cNvPr id="4" name="Up-Down Arrow 3"/>
          <p:cNvSpPr/>
          <p:nvPr/>
        </p:nvSpPr>
        <p:spPr>
          <a:xfrm>
            <a:off x="8010660" y="3752899"/>
            <a:ext cx="244698" cy="566671"/>
          </a:xfrm>
          <a:prstGeom prst="upDownArrow">
            <a:avLst/>
          </a:prstGeom>
          <a:solidFill>
            <a:schemeClr val="accent6">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p:cNvSpPr>
            <a:spLocks noGrp="1"/>
          </p:cNvSpPr>
          <p:nvPr>
            <p:ph type="dt" sz="half" idx="10"/>
          </p:nvPr>
        </p:nvSpPr>
        <p:spPr/>
        <p:txBody>
          <a:bodyPr/>
          <a:lstStyle/>
          <a:p>
            <a:fld id="{6022F86E-95A6-414B-A221-407C18C8F5BF}"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66921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(12)</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r>
              <a:rPr lang="en-US" sz="2800" b="1" dirty="0" smtClean="0">
                <a:solidFill>
                  <a:schemeClr val="accent6">
                    <a:lumMod val="50000"/>
                  </a:schemeClr>
                </a:solidFill>
                <a:latin typeface="Californian FB" panose="0207040306080B030204" pitchFamily="18" charset="0"/>
              </a:rPr>
              <a:t>Malware detected file will be blocked.</a:t>
            </a:r>
          </a:p>
          <a:p>
            <a:r>
              <a:rPr lang="en-US" sz="2800" b="1" dirty="0" smtClean="0">
                <a:solidFill>
                  <a:schemeClr val="accent6">
                    <a:lumMod val="50000"/>
                  </a:schemeClr>
                </a:solidFill>
                <a:latin typeface="Californian FB" panose="0207040306080B030204" pitchFamily="18" charset="0"/>
              </a:rPr>
              <a:t>Otherwise proceed for next process i.e. behavioral detection.</a:t>
            </a:r>
            <a:endParaRPr lang="en-US" sz="2800" b="1" dirty="0" smtClean="0">
              <a:solidFill>
                <a:srgbClr val="FF0000"/>
              </a:solidFill>
              <a:latin typeface="Californian FB" panose="0207040306080B030204" pitchFamily="18" charset="0"/>
              <a:sym typeface="Wingdings" panose="05000000000000000000" pitchFamily="2" charset="2"/>
            </a:endParaRPr>
          </a:p>
          <a:p>
            <a:endParaRPr lang="en-IN" sz="2800" b="1" dirty="0" smtClean="0">
              <a:solidFill>
                <a:schemeClr val="accent6">
                  <a:lumMod val="50000"/>
                </a:schemeClr>
              </a:solidFill>
              <a:latin typeface="Californian FB" panose="0207040306080B030204" pitchFamily="18" charset="0"/>
            </a:endParaRPr>
          </a:p>
          <a:p>
            <a:r>
              <a:rPr lang="en-IN" sz="2800" b="1" dirty="0" smtClean="0">
                <a:solidFill>
                  <a:schemeClr val="accent6">
                    <a:lumMod val="50000"/>
                  </a:schemeClr>
                </a:solidFill>
                <a:latin typeface="Californian FB" panose="0207040306080B030204" pitchFamily="18" charset="0"/>
              </a:rPr>
              <a:t>In </a:t>
            </a:r>
            <a:r>
              <a:rPr lang="en-IN" sz="2800" b="1" dirty="0">
                <a:solidFill>
                  <a:schemeClr val="accent6">
                    <a:lumMod val="50000"/>
                  </a:schemeClr>
                </a:solidFill>
                <a:latin typeface="Californian FB" panose="0207040306080B030204" pitchFamily="18" charset="0"/>
              </a:rPr>
              <a:t>Process 3 the files which are pass through the second process are only go for the third </a:t>
            </a:r>
            <a:r>
              <a:rPr lang="en-IN" sz="2800" b="1" dirty="0" smtClean="0">
                <a:solidFill>
                  <a:schemeClr val="accent6">
                    <a:lumMod val="50000"/>
                  </a:schemeClr>
                </a:solidFill>
                <a:latin typeface="Californian FB" panose="0207040306080B030204" pitchFamily="18" charset="0"/>
              </a:rPr>
              <a:t>process.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28</a:t>
            </a:fld>
            <a:endParaRPr lang="en-US" dirty="0"/>
          </a:p>
        </p:txBody>
      </p:sp>
      <p:sp>
        <p:nvSpPr>
          <p:cNvPr id="5"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7"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30057252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(13)</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fontScale="92500" lnSpcReduction="20000"/>
          </a:bodyPr>
          <a:lstStyle/>
          <a:p>
            <a:r>
              <a:rPr lang="en-IN" sz="3000" b="1" dirty="0" smtClean="0">
                <a:solidFill>
                  <a:schemeClr val="accent6">
                    <a:lumMod val="50000"/>
                  </a:schemeClr>
                </a:solidFill>
                <a:latin typeface="Californian FB" panose="0207040306080B030204" pitchFamily="18" charset="0"/>
              </a:rPr>
              <a:t>Detecting </a:t>
            </a:r>
            <a:r>
              <a:rPr lang="en-IN" sz="3000" b="1" dirty="0">
                <a:solidFill>
                  <a:schemeClr val="accent6">
                    <a:lumMod val="50000"/>
                  </a:schemeClr>
                </a:solidFill>
                <a:latin typeface="Californian FB" panose="0207040306080B030204" pitchFamily="18" charset="0"/>
              </a:rPr>
              <a:t>malicious files using a virtual machine.</a:t>
            </a:r>
          </a:p>
          <a:p>
            <a:r>
              <a:rPr lang="en-IN" sz="3000" b="1" dirty="0">
                <a:solidFill>
                  <a:schemeClr val="accent6">
                    <a:lumMod val="50000"/>
                  </a:schemeClr>
                </a:solidFill>
                <a:latin typeface="Californian FB" panose="0207040306080B030204" pitchFamily="18" charset="0"/>
              </a:rPr>
              <a:t>Testing and running the file into a </a:t>
            </a:r>
            <a:r>
              <a:rPr lang="en-IN" sz="3000" b="1" dirty="0" smtClean="0">
                <a:solidFill>
                  <a:schemeClr val="accent6">
                    <a:lumMod val="50000"/>
                  </a:schemeClr>
                </a:solidFill>
                <a:latin typeface="Californian FB" panose="0207040306080B030204" pitchFamily="18" charset="0"/>
              </a:rPr>
              <a:t>sandbox.</a:t>
            </a:r>
          </a:p>
          <a:p>
            <a:r>
              <a:rPr lang="en-IN" sz="3000" b="1" dirty="0" smtClean="0">
                <a:solidFill>
                  <a:schemeClr val="accent6">
                    <a:lumMod val="50000"/>
                  </a:schemeClr>
                </a:solidFill>
                <a:latin typeface="Californian FB" panose="0207040306080B030204" pitchFamily="18" charset="0"/>
              </a:rPr>
              <a:t>We use Anubis sandbox which </a:t>
            </a:r>
            <a:r>
              <a:rPr lang="en-IN" sz="3000" b="1" dirty="0">
                <a:solidFill>
                  <a:schemeClr val="accent6">
                    <a:lumMod val="50000"/>
                  </a:schemeClr>
                </a:solidFill>
                <a:latin typeface="Californian FB" panose="0207040306080B030204" pitchFamily="18" charset="0"/>
              </a:rPr>
              <a:t>is free available </a:t>
            </a:r>
            <a:r>
              <a:rPr lang="en-IN" sz="2200" b="1" dirty="0">
                <a:solidFill>
                  <a:schemeClr val="tx1"/>
                </a:solidFill>
                <a:latin typeface="Californian FB" panose="0207040306080B030204" pitchFamily="18" charset="0"/>
              </a:rPr>
              <a:t>[4</a:t>
            </a:r>
            <a:r>
              <a:rPr lang="en-IN" sz="2200" b="1" dirty="0" smtClean="0">
                <a:solidFill>
                  <a:schemeClr val="tx1"/>
                </a:solidFill>
                <a:latin typeface="Californian FB" panose="0207040306080B030204" pitchFamily="18" charset="0"/>
              </a:rPr>
              <a:t>]</a:t>
            </a:r>
            <a:r>
              <a:rPr lang="en-IN" sz="2200" b="1" dirty="0" smtClean="0">
                <a:solidFill>
                  <a:schemeClr val="accent6">
                    <a:lumMod val="50000"/>
                  </a:schemeClr>
                </a:solidFill>
                <a:latin typeface="Californian FB" panose="0207040306080B030204" pitchFamily="18" charset="0"/>
              </a:rPr>
              <a:t>.</a:t>
            </a:r>
            <a:endParaRPr lang="en-IN" sz="3000" b="1" dirty="0" smtClean="0">
              <a:solidFill>
                <a:schemeClr val="accent6">
                  <a:lumMod val="50000"/>
                </a:schemeClr>
              </a:solidFill>
              <a:latin typeface="Californian FB" panose="0207040306080B030204" pitchFamily="18" charset="0"/>
            </a:endParaRPr>
          </a:p>
          <a:p>
            <a:r>
              <a:rPr lang="en-IN" sz="3000" b="1" dirty="0" smtClean="0">
                <a:solidFill>
                  <a:schemeClr val="accent6">
                    <a:lumMod val="50000"/>
                  </a:schemeClr>
                </a:solidFill>
                <a:latin typeface="Californian FB" panose="0207040306080B030204" pitchFamily="18" charset="0"/>
              </a:rPr>
              <a:t>Combining above three process we get </a:t>
            </a:r>
            <a:r>
              <a:rPr lang="en-IN" sz="3000" b="1" dirty="0">
                <a:solidFill>
                  <a:schemeClr val="accent6">
                    <a:lumMod val="50000"/>
                  </a:schemeClr>
                </a:solidFill>
                <a:latin typeface="Californian FB" panose="0207040306080B030204" pitchFamily="18" charset="0"/>
              </a:rPr>
              <a:t>Proposed Malware Detection Model (PMDM) </a:t>
            </a:r>
          </a:p>
          <a:p>
            <a:r>
              <a:rPr lang="en-IN" sz="3000" b="1" dirty="0">
                <a:solidFill>
                  <a:schemeClr val="accent6">
                    <a:lumMod val="50000"/>
                  </a:schemeClr>
                </a:solidFill>
                <a:latin typeface="Californian FB" panose="0207040306080B030204" pitchFamily="18" charset="0"/>
              </a:rPr>
              <a:t>This Proposed Malware Detection Model (PMDM) discuss above is deploy into cloud architecture i.e. Cloud Deployment Model (CDM</a:t>
            </a:r>
            <a:r>
              <a:rPr lang="en-IN" sz="3000" b="1" dirty="0" smtClean="0">
                <a:solidFill>
                  <a:schemeClr val="accent6">
                    <a:lumMod val="50000"/>
                  </a:schemeClr>
                </a:solidFill>
                <a:latin typeface="Californian FB" panose="0207040306080B030204" pitchFamily="18" charset="0"/>
              </a:rPr>
              <a:t>).</a:t>
            </a:r>
            <a:endParaRPr lang="en-IN" sz="3000" b="1" dirty="0">
              <a:solidFill>
                <a:schemeClr val="accent6">
                  <a:lumMod val="50000"/>
                </a:schemeClr>
              </a:solidFill>
              <a:latin typeface="Californian FB" panose="0207040306080B030204" pitchFamily="18" charset="0"/>
            </a:endParaRPr>
          </a:p>
          <a:p>
            <a:endParaRPr lang="en-IN" sz="2800" b="1" dirty="0" smtClean="0">
              <a:solidFill>
                <a:schemeClr val="accent6">
                  <a:lumMod val="50000"/>
                </a:schemeClr>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29</a:t>
            </a:fld>
            <a:endParaRPr lang="en-US" dirty="0"/>
          </a:p>
        </p:txBody>
      </p:sp>
      <p:sp>
        <p:nvSpPr>
          <p:cNvPr id="5"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7"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2018780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Overview</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921128" y="2142698"/>
            <a:ext cx="5370490" cy="4536770"/>
          </a:xfrm>
        </p:spPr>
        <p:txBody>
          <a:bodyPr>
            <a:noAutofit/>
          </a:bodyPr>
          <a:lstStyle/>
          <a:p>
            <a:r>
              <a:rPr lang="en-US" sz="2800" b="1" dirty="0" smtClean="0">
                <a:solidFill>
                  <a:schemeClr val="accent6">
                    <a:lumMod val="50000"/>
                  </a:schemeClr>
                </a:solidFill>
                <a:latin typeface="Californian FB" panose="0207040306080B030204" pitchFamily="18" charset="0"/>
              </a:rPr>
              <a:t>Abstract</a:t>
            </a:r>
          </a:p>
          <a:p>
            <a:r>
              <a:rPr lang="en-US" sz="2800" b="1" dirty="0" smtClean="0">
                <a:solidFill>
                  <a:schemeClr val="accent6">
                    <a:lumMod val="50000"/>
                  </a:schemeClr>
                </a:solidFill>
                <a:latin typeface="Californian FB" panose="0207040306080B030204" pitchFamily="18" charset="0"/>
              </a:rPr>
              <a:t>Introduction</a:t>
            </a:r>
          </a:p>
          <a:p>
            <a:r>
              <a:rPr lang="en-US" sz="2800" b="1" dirty="0" smtClean="0">
                <a:solidFill>
                  <a:schemeClr val="accent6">
                    <a:lumMod val="50000"/>
                  </a:schemeClr>
                </a:solidFill>
                <a:latin typeface="Californian FB" panose="0207040306080B030204" pitchFamily="18" charset="0"/>
              </a:rPr>
              <a:t>Cloud Architecture</a:t>
            </a:r>
          </a:p>
          <a:p>
            <a:r>
              <a:rPr lang="en-US" sz="2800" b="1" dirty="0" smtClean="0">
                <a:solidFill>
                  <a:schemeClr val="accent6">
                    <a:lumMod val="50000"/>
                  </a:schemeClr>
                </a:solidFill>
                <a:latin typeface="Californian FB" panose="0207040306080B030204" pitchFamily="18" charset="0"/>
              </a:rPr>
              <a:t>What Is Malware</a:t>
            </a:r>
          </a:p>
          <a:p>
            <a:r>
              <a:rPr lang="en-US" sz="2800" b="1" dirty="0" smtClean="0">
                <a:solidFill>
                  <a:schemeClr val="accent6">
                    <a:lumMod val="50000"/>
                  </a:schemeClr>
                </a:solidFill>
                <a:latin typeface="Californian FB" panose="0207040306080B030204" pitchFamily="18" charset="0"/>
              </a:rPr>
              <a:t>Types of Malware</a:t>
            </a:r>
          </a:p>
          <a:p>
            <a:r>
              <a:rPr lang="en-US" sz="2800" b="1" dirty="0" smtClean="0">
                <a:solidFill>
                  <a:schemeClr val="accent6">
                    <a:lumMod val="50000"/>
                  </a:schemeClr>
                </a:solidFill>
                <a:latin typeface="Californian FB" panose="0207040306080B030204" pitchFamily="18" charset="0"/>
              </a:rPr>
              <a:t>Malware Detection Techniques</a:t>
            </a:r>
          </a:p>
          <a:p>
            <a:r>
              <a:rPr lang="en-US" sz="2800" b="1" dirty="0">
                <a:solidFill>
                  <a:schemeClr val="accent6">
                    <a:lumMod val="50000"/>
                  </a:schemeClr>
                </a:solidFill>
                <a:latin typeface="Californian FB" panose="0207040306080B030204" pitchFamily="18" charset="0"/>
              </a:rPr>
              <a:t>Survey </a:t>
            </a:r>
            <a:r>
              <a:rPr lang="en-US" sz="2800" b="1" dirty="0" smtClean="0">
                <a:solidFill>
                  <a:schemeClr val="accent6">
                    <a:lumMod val="50000"/>
                  </a:schemeClr>
                </a:solidFill>
                <a:latin typeface="Californian FB" panose="0207040306080B030204" pitchFamily="18" charset="0"/>
              </a:rPr>
              <a:t>Work</a:t>
            </a:r>
          </a:p>
          <a:p>
            <a:r>
              <a:rPr lang="en-US" sz="2800" b="1" dirty="0">
                <a:solidFill>
                  <a:schemeClr val="accent6">
                    <a:lumMod val="50000"/>
                  </a:schemeClr>
                </a:solidFill>
                <a:latin typeface="Californian FB" panose="0207040306080B030204" pitchFamily="18" charset="0"/>
              </a:rPr>
              <a:t>Signature Based Detection Is Insufficient</a:t>
            </a:r>
          </a:p>
          <a:p>
            <a:endParaRPr lang="en-US" sz="2800" b="1" dirty="0">
              <a:solidFill>
                <a:schemeClr val="accent6">
                  <a:lumMod val="50000"/>
                </a:schemeClr>
              </a:solidFill>
              <a:latin typeface="Californian FB" panose="0207040306080B030204" pitchFamily="18" charset="0"/>
            </a:endParaRPr>
          </a:p>
          <a:p>
            <a:pPr marL="0" indent="0">
              <a:buNone/>
            </a:pPr>
            <a:endParaRPr lang="en-US" sz="2800" b="1" dirty="0" smtClean="0">
              <a:solidFill>
                <a:schemeClr val="accent6">
                  <a:lumMod val="50000"/>
                </a:schemeClr>
              </a:solidFill>
              <a:latin typeface="Californian FB" panose="0207040306080B030204" pitchFamily="18" charset="0"/>
            </a:endParaRPr>
          </a:p>
        </p:txBody>
      </p:sp>
      <p:sp>
        <p:nvSpPr>
          <p:cNvPr id="5" name="Content Placeholder 2"/>
          <p:cNvSpPr txBox="1">
            <a:spLocks/>
          </p:cNvSpPr>
          <p:nvPr/>
        </p:nvSpPr>
        <p:spPr>
          <a:xfrm>
            <a:off x="6291618" y="2474678"/>
            <a:ext cx="5900382" cy="424573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800" b="1" dirty="0" smtClean="0">
                <a:solidFill>
                  <a:schemeClr val="accent6">
                    <a:lumMod val="50000"/>
                  </a:schemeClr>
                </a:solidFill>
                <a:latin typeface="Californian FB" panose="0207040306080B030204" pitchFamily="18" charset="0"/>
              </a:rPr>
              <a:t>Pitfall </a:t>
            </a:r>
            <a:r>
              <a:rPr lang="en-US" sz="2800" b="1" dirty="0">
                <a:solidFill>
                  <a:schemeClr val="accent6">
                    <a:lumMod val="50000"/>
                  </a:schemeClr>
                </a:solidFill>
                <a:latin typeface="Californian FB" panose="0207040306080B030204" pitchFamily="18" charset="0"/>
              </a:rPr>
              <a:t>of Signature Based Detection </a:t>
            </a:r>
          </a:p>
          <a:p>
            <a:r>
              <a:rPr lang="en-US" sz="2800" b="1" dirty="0">
                <a:solidFill>
                  <a:schemeClr val="accent6">
                    <a:lumMod val="50000"/>
                  </a:schemeClr>
                </a:solidFill>
                <a:latin typeface="Californian FB" panose="0207040306080B030204" pitchFamily="18" charset="0"/>
              </a:rPr>
              <a:t>Proposed </a:t>
            </a:r>
            <a:r>
              <a:rPr lang="en-US" sz="2800" b="1" dirty="0" smtClean="0">
                <a:solidFill>
                  <a:schemeClr val="accent6">
                    <a:lumMod val="50000"/>
                  </a:schemeClr>
                </a:solidFill>
                <a:latin typeface="Californian FB" panose="0207040306080B030204" pitchFamily="18" charset="0"/>
              </a:rPr>
              <a:t>Work</a:t>
            </a:r>
          </a:p>
          <a:p>
            <a:r>
              <a:rPr lang="en-US" sz="2800" b="1" dirty="0" smtClean="0">
                <a:solidFill>
                  <a:schemeClr val="accent6">
                    <a:lumMod val="50000"/>
                  </a:schemeClr>
                </a:solidFill>
                <a:latin typeface="Californian FB" panose="0207040306080B030204" pitchFamily="18" charset="0"/>
              </a:rPr>
              <a:t>Result &amp; Analysis. </a:t>
            </a:r>
          </a:p>
          <a:p>
            <a:r>
              <a:rPr lang="en-US" sz="2800" b="1" dirty="0" smtClean="0">
                <a:solidFill>
                  <a:schemeClr val="accent6">
                    <a:lumMod val="50000"/>
                  </a:schemeClr>
                </a:solidFill>
                <a:latin typeface="Californian FB" panose="0207040306080B030204" pitchFamily="18" charset="0"/>
              </a:rPr>
              <a:t>Benefits of Proposed Work</a:t>
            </a:r>
            <a:endParaRPr lang="en-US" sz="2800" b="1" dirty="0">
              <a:solidFill>
                <a:schemeClr val="accent6">
                  <a:lumMod val="50000"/>
                </a:schemeClr>
              </a:solidFill>
              <a:latin typeface="Californian FB" panose="0207040306080B030204" pitchFamily="18" charset="0"/>
            </a:endParaRPr>
          </a:p>
          <a:p>
            <a:r>
              <a:rPr lang="en-US" sz="2800" b="1" dirty="0">
                <a:solidFill>
                  <a:schemeClr val="accent6">
                    <a:lumMod val="50000"/>
                  </a:schemeClr>
                </a:solidFill>
                <a:latin typeface="Californian FB" panose="0207040306080B030204" pitchFamily="18" charset="0"/>
              </a:rPr>
              <a:t>Conclusion &amp; Future </a:t>
            </a:r>
            <a:r>
              <a:rPr lang="en-US" sz="2800" b="1" dirty="0" smtClean="0">
                <a:solidFill>
                  <a:schemeClr val="accent6">
                    <a:lumMod val="50000"/>
                  </a:schemeClr>
                </a:solidFill>
                <a:latin typeface="Californian FB" panose="0207040306080B030204" pitchFamily="18" charset="0"/>
              </a:rPr>
              <a:t>Work</a:t>
            </a:r>
            <a:endParaRPr lang="en-US" sz="2800" b="1" dirty="0">
              <a:solidFill>
                <a:schemeClr val="accent6">
                  <a:lumMod val="50000"/>
                </a:schemeClr>
              </a:solidFill>
              <a:latin typeface="Californian FB" panose="0207040306080B030204" pitchFamily="18" charset="0"/>
            </a:endParaRPr>
          </a:p>
          <a:p>
            <a:r>
              <a:rPr lang="en-US" sz="2800" b="1" dirty="0" smtClean="0">
                <a:solidFill>
                  <a:schemeClr val="accent6">
                    <a:lumMod val="50000"/>
                  </a:schemeClr>
                </a:solidFill>
                <a:latin typeface="Californian FB" panose="0207040306080B030204" pitchFamily="18" charset="0"/>
              </a:rPr>
              <a:t>References</a:t>
            </a:r>
          </a:p>
          <a:p>
            <a:r>
              <a:rPr lang="en-US" sz="2800" b="1" dirty="0" smtClean="0">
                <a:solidFill>
                  <a:schemeClr val="accent6">
                    <a:lumMod val="50000"/>
                  </a:schemeClr>
                </a:solidFill>
                <a:latin typeface="Californian FB" panose="0207040306080B030204" pitchFamily="18" charset="0"/>
              </a:rPr>
              <a:t>List of Publication</a:t>
            </a:r>
            <a:endParaRPr lang="en-US" sz="2800" b="1" dirty="0">
              <a:solidFill>
                <a:schemeClr val="accent6">
                  <a:lumMod val="50000"/>
                </a:schemeClr>
              </a:solidFill>
              <a:latin typeface="Californian FB" panose="0207040306080B030204" pitchFamily="18" charset="0"/>
            </a:endParaRPr>
          </a:p>
          <a:p>
            <a:endParaRPr lang="en-IN" sz="2800" dirty="0"/>
          </a:p>
          <a:p>
            <a:endParaRPr lang="en-US" sz="2800" b="1" dirty="0" smtClean="0">
              <a:solidFill>
                <a:schemeClr val="accent6">
                  <a:lumMod val="50000"/>
                </a:schemeClr>
              </a:solidFill>
              <a:latin typeface="Californian FB" panose="0207040306080B030204" pitchFamily="18"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950339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40911" y="2217134"/>
            <a:ext cx="10998558" cy="3416300"/>
          </a:xfrm>
        </p:spPr>
        <p:txBody>
          <a:bodyPr>
            <a:normAutofit/>
          </a:bodyPr>
          <a:lstStyle/>
          <a:p>
            <a:endParaRPr lang="en-IN" sz="2800" b="1" dirty="0" smtClean="0">
              <a:solidFill>
                <a:schemeClr val="accent6">
                  <a:lumMod val="50000"/>
                </a:schemeClr>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3" name="Picture 2"/>
          <p:cNvPicPr>
            <a:picLocks noChangeAspect="1"/>
          </p:cNvPicPr>
          <p:nvPr/>
        </p:nvPicPr>
        <p:blipFill>
          <a:blip r:embed="rId2"/>
          <a:stretch>
            <a:fillRect/>
          </a:stretch>
        </p:blipFill>
        <p:spPr>
          <a:xfrm>
            <a:off x="212501" y="1854559"/>
            <a:ext cx="11887198" cy="5003442"/>
          </a:xfrm>
          <a:prstGeom prst="rect">
            <a:avLst/>
          </a:prstGeom>
        </p:spPr>
      </p:pic>
      <p:sp>
        <p:nvSpPr>
          <p:cNvPr id="8" name="Title 1"/>
          <p:cNvSpPr txBox="1">
            <a:spLocks/>
          </p:cNvSpPr>
          <p:nvPr/>
        </p:nvSpPr>
        <p:spPr bwMode="gray">
          <a:xfrm>
            <a:off x="834982" y="789347"/>
            <a:ext cx="9388698"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(14)</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11" name="Title 1"/>
          <p:cNvSpPr txBox="1">
            <a:spLocks/>
          </p:cNvSpPr>
          <p:nvPr/>
        </p:nvSpPr>
        <p:spPr bwMode="gray">
          <a:xfrm>
            <a:off x="1382941" y="1863652"/>
            <a:ext cx="9388698"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800" b="1" dirty="0" smtClean="0">
                <a:solidFill>
                  <a:schemeClr val="accent6">
                    <a:lumMod val="50000"/>
                  </a:schemeClr>
                </a:solidFill>
                <a:latin typeface="Californian FB" panose="0207040306080B030204" pitchFamily="18" charset="0"/>
              </a:rPr>
              <a:t>Cloud Deployment Model (CDM)</a:t>
            </a:r>
            <a:endParaRPr lang="en-IN" sz="2800" dirty="0">
              <a:solidFill>
                <a:schemeClr val="accent6">
                  <a:lumMod val="50000"/>
                </a:schemeClr>
              </a:solidFill>
              <a:effectLst>
                <a:glow rad="228600">
                  <a:schemeClr val="accent4">
                    <a:satMod val="175000"/>
                    <a:alpha val="40000"/>
                  </a:schemeClr>
                </a:glow>
              </a:effectLst>
              <a:latin typeface="Californian FB" panose="0207040306080B030204" pitchFamily="18" charset="0"/>
            </a:endParaRPr>
          </a:p>
        </p:txBody>
      </p:sp>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9"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2519017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(1)</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r>
              <a:rPr lang="en-IN" sz="2800" b="1" dirty="0">
                <a:solidFill>
                  <a:schemeClr val="accent6">
                    <a:lumMod val="50000"/>
                  </a:schemeClr>
                </a:solidFill>
                <a:latin typeface="Californian FB" panose="0207040306080B030204" pitchFamily="18" charset="0"/>
              </a:rPr>
              <a:t>Result of DNA </a:t>
            </a:r>
            <a:r>
              <a:rPr lang="en-IN" sz="2800" b="1" dirty="0" smtClean="0">
                <a:solidFill>
                  <a:schemeClr val="accent6">
                    <a:lumMod val="50000"/>
                  </a:schemeClr>
                </a:solidFill>
                <a:latin typeface="Californian FB" panose="0207040306080B030204" pitchFamily="18" charset="0"/>
              </a:rPr>
              <a:t>Sequence </a:t>
            </a:r>
            <a:r>
              <a:rPr lang="en-IN" sz="2800" b="1" dirty="0">
                <a:solidFill>
                  <a:schemeClr val="accent6">
                    <a:lumMod val="50000"/>
                  </a:schemeClr>
                </a:solidFill>
                <a:latin typeface="Californian FB" panose="0207040306080B030204" pitchFamily="18" charset="0"/>
              </a:rPr>
              <a:t>Process </a:t>
            </a:r>
            <a:endParaRPr lang="en-IN" sz="2800" b="1" dirty="0" smtClean="0">
              <a:solidFill>
                <a:schemeClr val="accent6">
                  <a:lumMod val="50000"/>
                </a:schemeClr>
              </a:solidFill>
              <a:latin typeface="Californian FB" panose="0207040306080B030204" pitchFamily="18" charset="0"/>
            </a:endParaRPr>
          </a:p>
          <a:p>
            <a:pPr lvl="1"/>
            <a:r>
              <a:rPr lang="en-IN" sz="2800" b="1" dirty="0">
                <a:solidFill>
                  <a:schemeClr val="accent6">
                    <a:lumMod val="50000"/>
                  </a:schemeClr>
                </a:solidFill>
                <a:latin typeface="Californian FB" panose="0207040306080B030204" pitchFamily="18" charset="0"/>
              </a:rPr>
              <a:t>Document Gathering </a:t>
            </a:r>
          </a:p>
          <a:p>
            <a:pPr lvl="1"/>
            <a:endParaRPr lang="en-IN" sz="2800" i="1" dirty="0" smtClean="0"/>
          </a:p>
          <a:p>
            <a:pPr lvl="1"/>
            <a:endParaRPr lang="en-IN" sz="2800" i="1"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31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4883765"/>
              </p:ext>
            </p:extLst>
          </p:nvPr>
        </p:nvGraphicFramePr>
        <p:xfrm>
          <a:off x="2415654" y="3998794"/>
          <a:ext cx="6182437" cy="2169993"/>
        </p:xfrm>
        <a:graphic>
          <a:graphicData uri="http://schemas.openxmlformats.org/drawingml/2006/table">
            <a:tbl>
              <a:tblPr firstRow="1" firstCol="1" bandRow="1">
                <a:tableStyleId>{3B4B98B0-60AC-42C2-AFA5-B58CD77FA1E5}</a:tableStyleId>
              </a:tblPr>
              <a:tblGrid>
                <a:gridCol w="2886662"/>
                <a:gridCol w="3295775"/>
              </a:tblGrid>
              <a:tr h="815515">
                <a:tc>
                  <a:txBody>
                    <a:bodyPr/>
                    <a:lstStyle/>
                    <a:p>
                      <a:pPr indent="144145" algn="ctr">
                        <a:lnSpc>
                          <a:spcPct val="100000"/>
                        </a:lnSpc>
                        <a:spcAft>
                          <a:spcPts val="0"/>
                        </a:spcAft>
                      </a:pPr>
                      <a:r>
                        <a:rPr lang="en-US" sz="2400" b="1" dirty="0">
                          <a:solidFill>
                            <a:schemeClr val="accent6">
                              <a:lumMod val="50000"/>
                            </a:schemeClr>
                          </a:solidFill>
                          <a:effectLst/>
                          <a:latin typeface="Californian FB" panose="0207040306080B030204" pitchFamily="18" charset="0"/>
                        </a:rPr>
                        <a:t>186 Text files</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lnSpc>
                          <a:spcPct val="100000"/>
                        </a:lnSpc>
                        <a:spcAft>
                          <a:spcPts val="0"/>
                        </a:spcAft>
                      </a:pPr>
                      <a:r>
                        <a:rPr lang="en-US" sz="2400" b="1" dirty="0">
                          <a:solidFill>
                            <a:schemeClr val="accent6">
                              <a:lumMod val="50000"/>
                            </a:schemeClr>
                          </a:solidFill>
                          <a:effectLst/>
                          <a:latin typeface="Californian FB" panose="0207040306080B030204" pitchFamily="18" charset="0"/>
                        </a:rPr>
                        <a:t>220 Executable Files</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677239">
                <a:tc>
                  <a:txBody>
                    <a:bodyPr/>
                    <a:lstStyle/>
                    <a:p>
                      <a:pPr indent="144145" algn="ctr">
                        <a:lnSpc>
                          <a:spcPct val="100000"/>
                        </a:lnSpc>
                        <a:spcAft>
                          <a:spcPts val="0"/>
                        </a:spcAft>
                      </a:pPr>
                      <a:r>
                        <a:rPr lang="en-US" sz="2400" b="1" dirty="0">
                          <a:solidFill>
                            <a:schemeClr val="accent6">
                              <a:lumMod val="50000"/>
                            </a:schemeClr>
                          </a:solidFill>
                          <a:effectLst/>
                          <a:latin typeface="Californian FB" panose="0207040306080B030204" pitchFamily="18" charset="0"/>
                        </a:rPr>
                        <a:t>169 Java Files</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lnSpc>
                          <a:spcPct val="100000"/>
                        </a:lnSpc>
                        <a:spcAft>
                          <a:spcPts val="0"/>
                        </a:spcAft>
                      </a:pPr>
                      <a:r>
                        <a:rPr lang="en-US" sz="2400" b="1" dirty="0">
                          <a:solidFill>
                            <a:schemeClr val="accent6">
                              <a:lumMod val="50000"/>
                            </a:schemeClr>
                          </a:solidFill>
                          <a:effectLst/>
                          <a:latin typeface="Californian FB" panose="0207040306080B030204" pitchFamily="18" charset="0"/>
                        </a:rPr>
                        <a:t>99 Binary Files</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r h="677239">
                <a:tc>
                  <a:txBody>
                    <a:bodyPr/>
                    <a:lstStyle/>
                    <a:p>
                      <a:pPr indent="144145" algn="ctr">
                        <a:lnSpc>
                          <a:spcPct val="100000"/>
                        </a:lnSpc>
                        <a:spcAft>
                          <a:spcPts val="0"/>
                        </a:spcAft>
                      </a:pPr>
                      <a:r>
                        <a:rPr lang="en-US" sz="2400" b="1">
                          <a:solidFill>
                            <a:schemeClr val="accent6">
                              <a:lumMod val="50000"/>
                            </a:schemeClr>
                          </a:solidFill>
                          <a:effectLst/>
                          <a:latin typeface="Californian FB" panose="0207040306080B030204" pitchFamily="18" charset="0"/>
                        </a:rPr>
                        <a:t>152 Image Files</a:t>
                      </a:r>
                      <a:endParaRPr lang="en-IN" sz="2400" b="1">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lnSpc>
                          <a:spcPct val="100000"/>
                        </a:lnSpc>
                        <a:spcAft>
                          <a:spcPts val="0"/>
                        </a:spcAft>
                      </a:pPr>
                      <a:r>
                        <a:rPr lang="en-US" sz="2400" b="1" dirty="0">
                          <a:solidFill>
                            <a:schemeClr val="accent6">
                              <a:lumMod val="50000"/>
                            </a:schemeClr>
                          </a:solidFill>
                          <a:effectLst/>
                          <a:latin typeface="Californian FB" panose="0207040306080B030204" pitchFamily="18" charset="0"/>
                        </a:rPr>
                        <a:t>194 HTML Files</a:t>
                      </a:r>
                      <a:endParaRPr lang="en-IN" sz="2400" b="1" dirty="0">
                        <a:solidFill>
                          <a:schemeClr val="accent6">
                            <a:lumMod val="50000"/>
                          </a:schemeClr>
                        </a:solidFill>
                        <a:effectLst/>
                        <a:latin typeface="Californian FB" panose="0207040306080B0302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2321108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(2)</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Autofit/>
          </a:bodyPr>
          <a:lstStyle/>
          <a:p>
            <a:pPr lvl="1"/>
            <a:r>
              <a:rPr lang="en-IN" sz="3200" b="1" dirty="0" smtClean="0">
                <a:solidFill>
                  <a:schemeClr val="accent6">
                    <a:lumMod val="50000"/>
                  </a:schemeClr>
                </a:solidFill>
                <a:latin typeface="Californian FB" panose="0207040306080B030204" pitchFamily="18" charset="0"/>
              </a:rPr>
              <a:t>Modify DNA Sequence </a:t>
            </a:r>
          </a:p>
          <a:p>
            <a:pPr marL="457200" lvl="1" indent="0">
              <a:buNone/>
            </a:pPr>
            <a:endParaRPr lang="en-US" sz="3200" b="1" dirty="0" smtClean="0">
              <a:solidFill>
                <a:schemeClr val="accent6">
                  <a:lumMod val="50000"/>
                </a:schemeClr>
              </a:solidFill>
              <a:latin typeface="Californian FB" panose="0207040306080B030204" pitchFamily="18" charset="0"/>
            </a:endParaRPr>
          </a:p>
          <a:p>
            <a:pPr marL="0" indent="0">
              <a:buNone/>
            </a:pPr>
            <a:r>
              <a:rPr lang="en-US" sz="3200" b="1" dirty="0">
                <a:solidFill>
                  <a:schemeClr val="accent6">
                    <a:lumMod val="50000"/>
                  </a:schemeClr>
                </a:solidFill>
                <a:latin typeface="Californian FB" panose="0207040306080B030204" pitchFamily="18" charset="0"/>
              </a:rPr>
              <a:t>	</a:t>
            </a:r>
            <a:r>
              <a:rPr lang="en-US" sz="3200" b="1" dirty="0" smtClean="0">
                <a:solidFill>
                  <a:schemeClr val="accent6">
                    <a:lumMod val="50000"/>
                  </a:schemeClr>
                </a:solidFill>
                <a:latin typeface="Californian FB" panose="0207040306080B030204" pitchFamily="18" charset="0"/>
              </a:rPr>
              <a:t>	&gt;c: /user/name.txt</a:t>
            </a:r>
            <a:endParaRPr lang="en-IN" sz="3200" b="1" dirty="0" smtClean="0">
              <a:solidFill>
                <a:schemeClr val="accent6">
                  <a:lumMod val="50000"/>
                </a:schemeClr>
              </a:solidFill>
              <a:latin typeface="Californian FB" panose="0207040306080B030204" pitchFamily="18" charset="0"/>
            </a:endParaRPr>
          </a:p>
          <a:p>
            <a:pPr marL="0" indent="0">
              <a:buNone/>
            </a:pPr>
            <a:r>
              <a:rPr lang="en-US" sz="3200" b="1" dirty="0" smtClean="0">
                <a:solidFill>
                  <a:schemeClr val="accent6">
                    <a:lumMod val="50000"/>
                  </a:schemeClr>
                </a:solidFill>
                <a:latin typeface="Californian FB" panose="0207040306080B030204" pitchFamily="18" charset="0"/>
              </a:rPr>
              <a:t>		GTAGGGCCCGTTTGGCCAAAAATTTTTTTT.</a:t>
            </a:r>
            <a:endParaRPr lang="en-IN" sz="3200" b="1" dirty="0" smtClean="0">
              <a:solidFill>
                <a:schemeClr val="accent6">
                  <a:lumMod val="50000"/>
                </a:schemeClr>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32</a:t>
            </a:fld>
            <a:endParaRPr lang="en-US" dirty="0"/>
          </a:p>
        </p:txBody>
      </p:sp>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3343373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(3)</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412431"/>
            <a:ext cx="10217090" cy="3416300"/>
          </a:xfrm>
        </p:spPr>
        <p:txBody>
          <a:bodyPr>
            <a:normAutofit/>
          </a:bodyPr>
          <a:lstStyle/>
          <a:p>
            <a:pPr lvl="1"/>
            <a:r>
              <a:rPr lang="en-IN" sz="2800" b="1" dirty="0" smtClean="0">
                <a:solidFill>
                  <a:schemeClr val="accent6">
                    <a:lumMod val="50000"/>
                  </a:schemeClr>
                </a:solidFill>
                <a:latin typeface="Californian FB" panose="0207040306080B030204" pitchFamily="18" charset="0"/>
              </a:rPr>
              <a:t>Database and software </a:t>
            </a:r>
          </a:p>
          <a:p>
            <a:pPr lvl="1"/>
            <a:endParaRPr lang="en-IN" sz="2800" b="1" dirty="0" smtClean="0">
              <a:solidFill>
                <a:schemeClr val="accent6">
                  <a:lumMod val="50000"/>
                </a:schemeClr>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099" y="3029647"/>
            <a:ext cx="8096358" cy="3842001"/>
          </a:xfrm>
          <a:prstGeom prst="rect">
            <a:avLst/>
          </a:prstGeom>
        </p:spPr>
      </p:pic>
    </p:spTree>
    <p:extLst>
      <p:ext uri="{BB962C8B-B14F-4D97-AF65-F5344CB8AC3E}">
        <p14:creationId xmlns:p14="http://schemas.microsoft.com/office/powerpoint/2010/main" val="3219980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(3)</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098527"/>
            <a:ext cx="10217090" cy="3416300"/>
          </a:xfrm>
        </p:spPr>
        <p:txBody>
          <a:bodyPr>
            <a:normAutofit/>
          </a:bodyPr>
          <a:lstStyle/>
          <a:p>
            <a:pPr lvl="1"/>
            <a:r>
              <a:rPr lang="en-IN" sz="2800" b="1" dirty="0" smtClean="0">
                <a:solidFill>
                  <a:schemeClr val="accent6">
                    <a:lumMod val="50000"/>
                  </a:schemeClr>
                </a:solidFill>
                <a:latin typeface="Californian FB" panose="0207040306080B030204" pitchFamily="18" charset="0"/>
              </a:rPr>
              <a:t>Blast Report</a:t>
            </a:r>
          </a:p>
          <a:p>
            <a:pPr lvl="1"/>
            <a:endParaRPr lang="en-IN" sz="2800" b="1" dirty="0" smtClean="0">
              <a:solidFill>
                <a:schemeClr val="accent6">
                  <a:lumMod val="50000"/>
                </a:schemeClr>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7" name="Picture 2" descr="F:\IEM-B.Tech\Malware detection on Cloud Final Year Project\fyp result\dna_result_img\resul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460" y="2511189"/>
            <a:ext cx="9471546" cy="4230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4215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a:t>
            </a:r>
            <a:r>
              <a:rPr lang="en-IN" sz="4000" b="1" dirty="0">
                <a:solidFill>
                  <a:schemeClr val="bg1"/>
                </a:solidFill>
                <a:effectLst>
                  <a:glow rad="228600">
                    <a:schemeClr val="accent4">
                      <a:satMod val="175000"/>
                      <a:alpha val="40000"/>
                    </a:schemeClr>
                  </a:glow>
                </a:effectLst>
                <a:latin typeface="Californian FB" panose="0207040306080B030204" pitchFamily="18" charset="0"/>
              </a:rPr>
              <a:t>4</a:t>
            </a:r>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r>
              <a:rPr lang="en-IN" sz="2800" b="1" dirty="0">
                <a:solidFill>
                  <a:schemeClr val="accent6">
                    <a:lumMod val="50000"/>
                  </a:schemeClr>
                </a:solidFill>
                <a:latin typeface="Californian FB" panose="0207040306080B030204" pitchFamily="18" charset="0"/>
              </a:rPr>
              <a:t>Result of Symbolic Detection Process </a:t>
            </a:r>
            <a:r>
              <a:rPr lang="en-IN" sz="2800" b="1" dirty="0" smtClean="0">
                <a:solidFill>
                  <a:schemeClr val="accent6">
                    <a:lumMod val="50000"/>
                  </a:schemeClr>
                </a:solidFill>
                <a:latin typeface="Californian FB" panose="0207040306080B030204" pitchFamily="18" charset="0"/>
              </a:rPr>
              <a:t> </a:t>
            </a:r>
          </a:p>
          <a:p>
            <a:pPr lvl="1"/>
            <a:r>
              <a:rPr lang="en-IN" sz="2800" b="1" dirty="0" smtClean="0">
                <a:solidFill>
                  <a:schemeClr val="accent6">
                    <a:lumMod val="50000"/>
                  </a:schemeClr>
                </a:solidFill>
                <a:latin typeface="Californian FB" panose="0207040306080B030204" pitchFamily="18" charset="0"/>
              </a:rPr>
              <a:t>File Clustering. </a:t>
            </a:r>
          </a:p>
          <a:p>
            <a:pPr lvl="1"/>
            <a:endParaRPr lang="en-IN" sz="2800" i="1"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3" name="Picture 2"/>
          <p:cNvPicPr>
            <a:picLocks noChangeAspect="1"/>
          </p:cNvPicPr>
          <p:nvPr/>
        </p:nvPicPr>
        <p:blipFill>
          <a:blip r:embed="rId2"/>
          <a:stretch>
            <a:fillRect/>
          </a:stretch>
        </p:blipFill>
        <p:spPr>
          <a:xfrm>
            <a:off x="1713269" y="3790949"/>
            <a:ext cx="8276892" cy="3067051"/>
          </a:xfrm>
          <a:prstGeom prst="rect">
            <a:avLst/>
          </a:prstGeom>
        </p:spPr>
      </p:pic>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Tree>
    <p:extLst>
      <p:ext uri="{BB962C8B-B14F-4D97-AF65-F5344CB8AC3E}">
        <p14:creationId xmlns:p14="http://schemas.microsoft.com/office/powerpoint/2010/main" val="7798292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a:t>
            </a:r>
            <a:r>
              <a:rPr lang="en-IN" sz="4000" b="1" dirty="0">
                <a:solidFill>
                  <a:schemeClr val="bg1"/>
                </a:solidFill>
                <a:effectLst>
                  <a:glow rad="228600">
                    <a:schemeClr val="accent4">
                      <a:satMod val="175000"/>
                      <a:alpha val="40000"/>
                    </a:schemeClr>
                  </a:glow>
                </a:effectLst>
                <a:latin typeface="Californian FB" panose="0207040306080B030204" pitchFamily="18" charset="0"/>
              </a:rPr>
              <a:t>5</a:t>
            </a:r>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pPr lvl="1"/>
            <a:r>
              <a:rPr lang="en-IN" sz="2800" b="1" dirty="0" smtClean="0">
                <a:solidFill>
                  <a:schemeClr val="accent6">
                    <a:lumMod val="50000"/>
                  </a:schemeClr>
                </a:solidFill>
                <a:latin typeface="Californian FB" panose="0207040306080B030204" pitchFamily="18" charset="0"/>
              </a:rPr>
              <a:t>Converting </a:t>
            </a:r>
            <a:r>
              <a:rPr lang="en-IN" sz="2800" b="1" dirty="0">
                <a:solidFill>
                  <a:schemeClr val="accent6">
                    <a:lumMod val="50000"/>
                  </a:schemeClr>
                </a:solidFill>
                <a:latin typeface="Californian FB" panose="0207040306080B030204" pitchFamily="18" charset="0"/>
              </a:rPr>
              <a:t>File Characters into Symbols</a:t>
            </a:r>
            <a:r>
              <a:rPr lang="en-IN" sz="2800" b="1" dirty="0" smtClean="0">
                <a:solidFill>
                  <a:schemeClr val="accent6">
                    <a:lumMod val="50000"/>
                  </a:schemeClr>
                </a:solidFill>
                <a:latin typeface="Californian FB" panose="0207040306080B030204" pitchFamily="18" charset="0"/>
              </a:rPr>
              <a:t>.</a:t>
            </a:r>
            <a:endParaRPr lang="en-IN" sz="2800" b="1" dirty="0">
              <a:solidFill>
                <a:schemeClr val="accent6">
                  <a:lumMod val="50000"/>
                </a:schemeClr>
              </a:solidFill>
              <a:latin typeface="Californian FB" panose="0207040306080B0302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36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22906559"/>
              </p:ext>
            </p:extLst>
          </p:nvPr>
        </p:nvGraphicFramePr>
        <p:xfrm>
          <a:off x="1392071" y="3398520"/>
          <a:ext cx="9144000" cy="2743200"/>
        </p:xfrm>
        <a:graphic>
          <a:graphicData uri="http://schemas.openxmlformats.org/drawingml/2006/table">
            <a:tbl>
              <a:tblPr firstRow="1" bandRow="1">
                <a:tableStyleId>{3B4B98B0-60AC-42C2-AFA5-B58CD77FA1E5}</a:tableStyleId>
              </a:tblPr>
              <a:tblGrid>
                <a:gridCol w="4572000"/>
                <a:gridCol w="4572000"/>
              </a:tblGrid>
              <a:tr h="370840">
                <a:tc>
                  <a:txBody>
                    <a:bodyPr/>
                    <a:lstStyle/>
                    <a:p>
                      <a:pPr algn="ctr"/>
                      <a:r>
                        <a:rPr lang="en-IN" sz="2400" b="1" dirty="0" smtClean="0">
                          <a:solidFill>
                            <a:schemeClr val="accent6">
                              <a:lumMod val="50000"/>
                            </a:schemeClr>
                          </a:solidFill>
                          <a:latin typeface="Californian FB" panose="0207040306080B030204" pitchFamily="18" charset="0"/>
                        </a:rPr>
                        <a:t>vsample1.txt(input file)</a:t>
                      </a:r>
                      <a:endParaRPr lang="en-IN" sz="2400" b="1" dirty="0">
                        <a:solidFill>
                          <a:schemeClr val="accent6">
                            <a:lumMod val="50000"/>
                          </a:schemeClr>
                        </a:solidFill>
                        <a:latin typeface="Californian FB" panose="0207040306080B030204" pitchFamily="18" charset="0"/>
                      </a:endParaRPr>
                    </a:p>
                  </a:txBody>
                  <a:tcPr/>
                </a:tc>
                <a:tc>
                  <a:txBody>
                    <a:bodyPr/>
                    <a:lstStyle/>
                    <a:p>
                      <a:pPr marL="0" marR="0" lvl="2" indent="0" algn="ctr" defTabSz="457200" rtl="0" eaLnBrk="1" fontAlgn="auto" latinLnBrk="0" hangingPunct="1">
                        <a:lnSpc>
                          <a:spcPct val="100000"/>
                        </a:lnSpc>
                        <a:spcBef>
                          <a:spcPts val="0"/>
                        </a:spcBef>
                        <a:spcAft>
                          <a:spcPts val="0"/>
                        </a:spcAft>
                        <a:buClrTx/>
                        <a:buSzTx/>
                        <a:buFontTx/>
                        <a:buNone/>
                        <a:tabLst/>
                        <a:defRPr/>
                      </a:pPr>
                      <a:r>
                        <a:rPr lang="en-IN" sz="2400" b="1" dirty="0" smtClean="0">
                          <a:solidFill>
                            <a:schemeClr val="accent6">
                              <a:lumMod val="50000"/>
                            </a:schemeClr>
                          </a:solidFill>
                          <a:latin typeface="Californian FB" panose="0207040306080B030204" pitchFamily="18" charset="0"/>
                        </a:rPr>
                        <a:t>Symbolvsample1.txt(output file)</a:t>
                      </a:r>
                    </a:p>
                    <a:p>
                      <a:pPr algn="ctr"/>
                      <a:endParaRPr lang="en-IN" sz="2400" b="1" dirty="0">
                        <a:solidFill>
                          <a:schemeClr val="accent6">
                            <a:lumMod val="50000"/>
                          </a:schemeClr>
                        </a:solidFill>
                        <a:latin typeface="Californian FB" panose="0207040306080B030204" pitchFamily="18" charset="0"/>
                      </a:endParaRPr>
                    </a:p>
                  </a:txBody>
                  <a:tcPr/>
                </a:tc>
              </a:tr>
              <a:tr h="370840">
                <a:tc>
                  <a:txBody>
                    <a:bodyPr/>
                    <a:lstStyle/>
                    <a:p>
                      <a:pPr lvl="2"/>
                      <a:r>
                        <a:rPr lang="en-IN" sz="2000" b="1" dirty="0" smtClean="0">
                          <a:solidFill>
                            <a:schemeClr val="accent6">
                              <a:lumMod val="50000"/>
                            </a:schemeClr>
                          </a:solidFill>
                          <a:latin typeface="Californian FB" panose="0207040306080B030204" pitchFamily="18" charset="0"/>
                        </a:rPr>
                        <a:t>@echo off</a:t>
                      </a:r>
                    </a:p>
                    <a:p>
                      <a:pPr marL="914400" lvl="2" indent="0">
                        <a:buNone/>
                      </a:pPr>
                      <a:r>
                        <a:rPr lang="en-IN" sz="2000" b="1" dirty="0" smtClean="0">
                          <a:solidFill>
                            <a:schemeClr val="accent6">
                              <a:lumMod val="50000"/>
                            </a:schemeClr>
                          </a:solidFill>
                          <a:latin typeface="Californian FB" panose="0207040306080B030204" pitchFamily="18" charset="0"/>
                        </a:rPr>
                        <a:t>:A</a:t>
                      </a:r>
                    </a:p>
                    <a:p>
                      <a:pPr marL="914400" lvl="2" indent="0">
                        <a:buNone/>
                      </a:pPr>
                      <a:r>
                        <a:rPr lang="en-IN" sz="2000" b="1" dirty="0" smtClean="0">
                          <a:solidFill>
                            <a:schemeClr val="accent6">
                              <a:lumMod val="50000"/>
                            </a:schemeClr>
                          </a:solidFill>
                          <a:latin typeface="Californian FB" panose="0207040306080B030204" pitchFamily="18" charset="0"/>
                        </a:rPr>
                        <a:t>start</a:t>
                      </a:r>
                    </a:p>
                    <a:p>
                      <a:pPr marL="914400" lvl="2" indent="0">
                        <a:buNone/>
                      </a:pPr>
                      <a:r>
                        <a:rPr lang="en-IN" sz="2000" b="1" dirty="0" smtClean="0">
                          <a:solidFill>
                            <a:schemeClr val="accent6">
                              <a:lumMod val="50000"/>
                            </a:schemeClr>
                          </a:solidFill>
                          <a:latin typeface="Californian FB" panose="0207040306080B030204" pitchFamily="18" charset="0"/>
                        </a:rPr>
                        <a:t>explorer</a:t>
                      </a:r>
                    </a:p>
                    <a:p>
                      <a:pPr marL="914400" lvl="2" indent="0">
                        <a:buNone/>
                      </a:pPr>
                      <a:r>
                        <a:rPr lang="en-IN" sz="2000" b="1" dirty="0" err="1" smtClean="0">
                          <a:solidFill>
                            <a:schemeClr val="accent6">
                              <a:lumMod val="50000"/>
                            </a:schemeClr>
                          </a:solidFill>
                          <a:latin typeface="Californian FB" panose="0207040306080B030204" pitchFamily="18" charset="0"/>
                        </a:rPr>
                        <a:t>goto</a:t>
                      </a:r>
                      <a:r>
                        <a:rPr lang="en-IN" sz="2000" b="1" dirty="0" smtClean="0">
                          <a:solidFill>
                            <a:schemeClr val="accent6">
                              <a:lumMod val="50000"/>
                            </a:schemeClr>
                          </a:solidFill>
                          <a:latin typeface="Californian FB" panose="0207040306080B030204" pitchFamily="18" charset="0"/>
                        </a:rPr>
                        <a:t>	:A</a:t>
                      </a:r>
                    </a:p>
                    <a:p>
                      <a:endParaRPr lang="en-IN" sz="2000" b="1" dirty="0">
                        <a:solidFill>
                          <a:schemeClr val="accent6">
                            <a:lumMod val="50000"/>
                          </a:schemeClr>
                        </a:solidFill>
                        <a:latin typeface="Californian FB" panose="0207040306080B030204" pitchFamily="18" charset="0"/>
                      </a:endParaRPr>
                    </a:p>
                  </a:txBody>
                  <a:tcPr/>
                </a:tc>
                <a:tc>
                  <a:txBody>
                    <a:bodyPr/>
                    <a:lstStyle/>
                    <a:p>
                      <a:r>
                        <a:rPr lang="en-IN" sz="2000" b="1" dirty="0" smtClean="0">
                          <a:solidFill>
                            <a:schemeClr val="accent6">
                              <a:lumMod val="50000"/>
                            </a:schemeClr>
                          </a:solidFill>
                          <a:latin typeface="Californian FB" panose="0207040306080B030204" pitchFamily="18" charset="0"/>
                        </a:rPr>
                        <a:t>ech◘Ö◄↕‼§◄</a:t>
                      </a:r>
                    </a:p>
                  </a:txBody>
                  <a:tcPr/>
                </a:tc>
              </a:tr>
            </a:tbl>
          </a:graphicData>
        </a:graphic>
      </p:graphicFrame>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37571213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Result &amp; Analysis (</a:t>
            </a:r>
            <a:r>
              <a:rPr lang="en-IN" sz="4000" b="1" dirty="0">
                <a:solidFill>
                  <a:schemeClr val="bg1"/>
                </a:solidFill>
                <a:effectLst>
                  <a:glow rad="228600">
                    <a:schemeClr val="accent4">
                      <a:satMod val="175000"/>
                      <a:alpha val="40000"/>
                    </a:schemeClr>
                  </a:glow>
                </a:effectLst>
                <a:latin typeface="Californian FB" panose="0207040306080B030204" pitchFamily="18" charset="0"/>
              </a:rPr>
              <a:t>2</a:t>
            </a:r>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pPr lvl="1"/>
            <a:r>
              <a:rPr lang="en-IN" sz="2800" b="1" dirty="0" smtClean="0">
                <a:solidFill>
                  <a:schemeClr val="accent6">
                    <a:lumMod val="50000"/>
                  </a:schemeClr>
                </a:solidFill>
                <a:latin typeface="Californian FB" panose="0207040306080B030204" pitchFamily="18" charset="0"/>
              </a:rPr>
              <a:t>Matching </a:t>
            </a:r>
            <a:r>
              <a:rPr lang="en-IN" sz="2800" b="1" dirty="0">
                <a:solidFill>
                  <a:schemeClr val="accent6">
                    <a:lumMod val="50000"/>
                  </a:schemeClr>
                </a:solidFill>
                <a:latin typeface="Californian FB" panose="0207040306080B030204" pitchFamily="18" charset="0"/>
              </a:rPr>
              <a:t>Symbol with Symbol Table Database.</a:t>
            </a:r>
            <a:r>
              <a:rPr lang="en-IN" sz="2800" b="1" dirty="0" smtClean="0">
                <a:solidFill>
                  <a:schemeClr val="accent6">
                    <a:lumMod val="50000"/>
                  </a:schemeClr>
                </a:solidFill>
                <a:latin typeface="Californian FB" panose="0207040306080B030204" pitchFamily="18" charset="0"/>
              </a:rPr>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37</a:t>
            </a:fld>
            <a:endParaRPr lang="en-US" dirty="0"/>
          </a:p>
        </p:txBody>
      </p:sp>
      <p:pic>
        <p:nvPicPr>
          <p:cNvPr id="3" name="Picture 2"/>
          <p:cNvPicPr>
            <a:picLocks noChangeAspect="1"/>
          </p:cNvPicPr>
          <p:nvPr/>
        </p:nvPicPr>
        <p:blipFill>
          <a:blip r:embed="rId2"/>
          <a:stretch>
            <a:fillRect/>
          </a:stretch>
        </p:blipFill>
        <p:spPr>
          <a:xfrm>
            <a:off x="2021599" y="3320273"/>
            <a:ext cx="8281500" cy="3162413"/>
          </a:xfrm>
          <a:prstGeom prst="rect">
            <a:avLst/>
          </a:prstGeom>
        </p:spPr>
      </p:pic>
    </p:spTree>
    <p:extLst>
      <p:ext uri="{BB962C8B-B14F-4D97-AF65-F5344CB8AC3E}">
        <p14:creationId xmlns:p14="http://schemas.microsoft.com/office/powerpoint/2010/main" val="32452131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Benefits of Proposed Work </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5" name="Content Placeholder 2"/>
          <p:cNvSpPr>
            <a:spLocks noGrp="1"/>
          </p:cNvSpPr>
          <p:nvPr>
            <p:ph idx="1"/>
          </p:nvPr>
        </p:nvSpPr>
        <p:spPr>
          <a:xfrm>
            <a:off x="725767" y="2363274"/>
            <a:ext cx="10672035" cy="4494726"/>
          </a:xfrm>
        </p:spPr>
        <p:txBody>
          <a:bodyPr>
            <a:normAutofit/>
          </a:bodyPr>
          <a:lstStyle/>
          <a:p>
            <a:pPr algn="just"/>
            <a:r>
              <a:rPr lang="en-US" sz="2800" b="1" dirty="0">
                <a:solidFill>
                  <a:schemeClr val="accent6">
                    <a:lumMod val="50000"/>
                  </a:schemeClr>
                </a:solidFill>
                <a:latin typeface="Californian FB" panose="0207040306080B030204" pitchFamily="18" charset="0"/>
              </a:rPr>
              <a:t>File attribute checking, detect malicious file without open the file </a:t>
            </a:r>
            <a:r>
              <a:rPr lang="en-US" sz="2800" b="1" dirty="0" smtClean="0">
                <a:solidFill>
                  <a:schemeClr val="accent6">
                    <a:lumMod val="50000"/>
                  </a:schemeClr>
                </a:solidFill>
                <a:latin typeface="Californian FB" panose="0207040306080B030204" pitchFamily="18" charset="0"/>
              </a:rPr>
              <a:t>.</a:t>
            </a:r>
          </a:p>
          <a:p>
            <a:pPr algn="just"/>
            <a:r>
              <a:rPr lang="en-US" sz="2800" b="1" dirty="0" smtClean="0">
                <a:solidFill>
                  <a:schemeClr val="accent6">
                    <a:lumMod val="50000"/>
                  </a:schemeClr>
                </a:solidFill>
                <a:latin typeface="Californian FB" panose="0207040306080B030204" pitchFamily="18" charset="0"/>
              </a:rPr>
              <a:t>Post </a:t>
            </a:r>
            <a:r>
              <a:rPr lang="en-US" sz="2800" b="1" dirty="0">
                <a:solidFill>
                  <a:schemeClr val="accent6">
                    <a:lumMod val="50000"/>
                  </a:schemeClr>
                </a:solidFill>
                <a:latin typeface="Californian FB" panose="0207040306080B030204" pitchFamily="18" charset="0"/>
              </a:rPr>
              <a:t>infection </a:t>
            </a:r>
            <a:r>
              <a:rPr lang="en-US" sz="2800" b="1" dirty="0" smtClean="0">
                <a:solidFill>
                  <a:schemeClr val="accent6">
                    <a:lumMod val="50000"/>
                  </a:schemeClr>
                </a:solidFill>
                <a:latin typeface="Californian FB" panose="0207040306080B030204" pitchFamily="18" charset="0"/>
              </a:rPr>
              <a:t>protection is overcome by clustering we know which portion of file content we have to see exactly for malware.</a:t>
            </a:r>
          </a:p>
          <a:p>
            <a:pPr algn="just"/>
            <a:r>
              <a:rPr lang="en-US" sz="2800" b="1" dirty="0" smtClean="0">
                <a:solidFill>
                  <a:schemeClr val="accent6">
                    <a:lumMod val="50000"/>
                  </a:schemeClr>
                </a:solidFill>
                <a:latin typeface="Californian FB" panose="0207040306080B030204" pitchFamily="18" charset="0"/>
              </a:rPr>
              <a:t>Symbolic Detection technique will increase time efficiency as we not see for whole malware signature matching.</a:t>
            </a:r>
          </a:p>
          <a:p>
            <a:pPr algn="just"/>
            <a:r>
              <a:rPr lang="en-US" sz="2800" b="1" dirty="0">
                <a:solidFill>
                  <a:schemeClr val="accent6">
                    <a:lumMod val="50000"/>
                  </a:schemeClr>
                </a:solidFill>
                <a:latin typeface="Californian FB" panose="0207040306080B030204" pitchFamily="18" charset="0"/>
              </a:rPr>
              <a:t>Cannot cope with malware </a:t>
            </a:r>
            <a:r>
              <a:rPr lang="en-US" sz="2800" b="1" dirty="0" smtClean="0">
                <a:solidFill>
                  <a:schemeClr val="accent6">
                    <a:lumMod val="50000"/>
                  </a:schemeClr>
                </a:solidFill>
                <a:latin typeface="Californian FB" panose="0207040306080B030204" pitchFamily="18" charset="0"/>
              </a:rPr>
              <a:t>variants or </a:t>
            </a:r>
            <a:r>
              <a:rPr lang="en-US" sz="2800" b="1" dirty="0">
                <a:solidFill>
                  <a:schemeClr val="accent6">
                    <a:lumMod val="50000"/>
                  </a:schemeClr>
                </a:solidFill>
                <a:latin typeface="Californian FB" panose="0207040306080B030204" pitchFamily="18" charset="0"/>
              </a:rPr>
              <a:t>Zero day </a:t>
            </a:r>
            <a:r>
              <a:rPr lang="en-US" sz="2800" b="1" dirty="0" smtClean="0">
                <a:solidFill>
                  <a:schemeClr val="accent6">
                    <a:lumMod val="50000"/>
                  </a:schemeClr>
                </a:solidFill>
                <a:latin typeface="Californian FB" panose="0207040306080B030204" pitchFamily="18" charset="0"/>
              </a:rPr>
              <a:t>protection is overcome by behavioral  detection.</a:t>
            </a:r>
            <a:endParaRPr lang="en-US" sz="2800" b="1"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2C8657A7-9BD7-4567-90CD-E8BA5B2A4FE3}" type="datetime1">
              <a:rPr lang="en-US" smtClean="0"/>
              <a:t>5/31/2016</a:t>
            </a:fld>
            <a:endParaRPr lang="en-US" dirty="0"/>
          </a:p>
        </p:txBody>
      </p:sp>
      <p:sp>
        <p:nvSpPr>
          <p:cNvPr id="4" name="Footer Placeholder 3"/>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6402093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Conclusion &amp; Future Work</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8761412" cy="3823058"/>
          </a:xfrm>
        </p:spPr>
        <p:txBody>
          <a:bodyPr>
            <a:normAutofit fontScale="92500"/>
          </a:bodyPr>
          <a:lstStyle/>
          <a:p>
            <a:pPr algn="just"/>
            <a:r>
              <a:rPr lang="en-IN" sz="2800" b="1" dirty="0" smtClean="0">
                <a:solidFill>
                  <a:schemeClr val="accent6">
                    <a:lumMod val="50000"/>
                  </a:schemeClr>
                </a:solidFill>
                <a:latin typeface="Californian FB" panose="0207040306080B030204" pitchFamily="18" charset="0"/>
              </a:rPr>
              <a:t>The </a:t>
            </a:r>
            <a:r>
              <a:rPr lang="en-IN" sz="2800" b="1" dirty="0">
                <a:solidFill>
                  <a:schemeClr val="accent6">
                    <a:lumMod val="50000"/>
                  </a:schemeClr>
                </a:solidFill>
                <a:latin typeface="Californian FB" panose="0207040306080B030204" pitchFamily="18" charset="0"/>
              </a:rPr>
              <a:t>proposal of this work is to find the best solutions to the problems of anti</a:t>
            </a:r>
            <a:r>
              <a:rPr lang="en-IN" sz="2800" b="1" dirty="0">
                <a:solidFill>
                  <a:schemeClr val="accent6">
                    <a:lumMod val="50000"/>
                  </a:schemeClr>
                </a:solidFill>
                <a:latin typeface="Calibri" panose="020F0502020204030204" pitchFamily="34" charset="0"/>
              </a:rPr>
              <a:t>-</a:t>
            </a:r>
            <a:r>
              <a:rPr lang="en-IN" sz="2800" b="1" dirty="0">
                <a:solidFill>
                  <a:schemeClr val="accent6">
                    <a:lumMod val="50000"/>
                  </a:schemeClr>
                </a:solidFill>
                <a:latin typeface="Californian FB" panose="0207040306080B030204" pitchFamily="18" charset="0"/>
              </a:rPr>
              <a:t>viruses and improve performance and find possible alternatives for a better working environment without problems with high efficiency and flexibility. </a:t>
            </a:r>
            <a:endParaRPr lang="en-IN" sz="2800" b="1" dirty="0" smtClean="0">
              <a:solidFill>
                <a:schemeClr val="accent6">
                  <a:lumMod val="50000"/>
                </a:schemeClr>
              </a:solidFill>
              <a:latin typeface="Californian FB" panose="0207040306080B030204" pitchFamily="18" charset="0"/>
            </a:endParaRPr>
          </a:p>
          <a:p>
            <a:pPr algn="just"/>
            <a:r>
              <a:rPr lang="en-IN" sz="2800" b="1" dirty="0">
                <a:solidFill>
                  <a:schemeClr val="accent6">
                    <a:lumMod val="50000"/>
                  </a:schemeClr>
                </a:solidFill>
                <a:latin typeface="Californian FB" panose="0207040306080B030204" pitchFamily="18" charset="0"/>
              </a:rPr>
              <a:t>Future work on this field will focus on the dependence of cloud computing. Cloud technologies have become possible because of shearing physical server resources between multiple virtual machines (VMs). </a:t>
            </a:r>
            <a:endParaRPr lang="en-US" sz="2800" b="1" dirty="0">
              <a:solidFill>
                <a:schemeClr val="accent6">
                  <a:lumMod val="50000"/>
                </a:schemeClr>
              </a:solidFill>
              <a:latin typeface="Californian FB" panose="0207040306080B030204" pitchFamily="18" charset="0"/>
            </a:endParaRPr>
          </a:p>
          <a:p>
            <a:pPr algn="just"/>
            <a:endParaRPr lang="en-IN" sz="2800" b="1" dirty="0" smtClean="0">
              <a:solidFill>
                <a:schemeClr val="accent6">
                  <a:lumMod val="50000"/>
                </a:schemeClr>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3936063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Abstract</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407977" y="1817889"/>
            <a:ext cx="11233559" cy="3416300"/>
          </a:xfrm>
        </p:spPr>
        <p:txBody>
          <a:bodyPr>
            <a:noAutofit/>
          </a:bodyPr>
          <a:lstStyle/>
          <a:p>
            <a:pPr algn="just"/>
            <a:endParaRPr lang="en-IN" b="1" dirty="0">
              <a:solidFill>
                <a:schemeClr val="accent6">
                  <a:lumMod val="50000"/>
                </a:schemeClr>
              </a:solidFill>
              <a:latin typeface="Californian FB" panose="0207040306080B030204" pitchFamily="18" charset="0"/>
            </a:endParaRPr>
          </a:p>
          <a:p>
            <a:pPr algn="just"/>
            <a:r>
              <a:rPr lang="en-IN" b="1" dirty="0" smtClean="0">
                <a:solidFill>
                  <a:schemeClr val="accent6">
                    <a:lumMod val="50000"/>
                  </a:schemeClr>
                </a:solidFill>
                <a:latin typeface="Californian FB" panose="0207040306080B030204" pitchFamily="18" charset="0"/>
              </a:rPr>
              <a:t>Security </a:t>
            </a:r>
            <a:r>
              <a:rPr lang="en-IN" b="1" dirty="0">
                <a:solidFill>
                  <a:schemeClr val="accent6">
                    <a:lumMod val="50000"/>
                  </a:schemeClr>
                </a:solidFill>
                <a:latin typeface="Californian FB" panose="0207040306080B030204" pitchFamily="18" charset="0"/>
              </a:rPr>
              <a:t>is one of the major concerns in cloud computing. Security is obtained to prevent threats that affect both the cloud user and cloud provider. Malicious code deployment is the main cause of threat. Many antivirus software unable to detect many modern malware threats and its enlargement in its complication has resulted in indebtedness that are being explored by malware. Apart from this Cloud computing is becoming an increasingly popular paradigm due to new services and increased media attention. </a:t>
            </a:r>
            <a:r>
              <a:rPr lang="en-IN" b="1" dirty="0" smtClean="0">
                <a:solidFill>
                  <a:schemeClr val="accent6">
                    <a:lumMod val="50000"/>
                  </a:schemeClr>
                </a:solidFill>
                <a:latin typeface="Californian FB" panose="0207040306080B030204" pitchFamily="18" charset="0"/>
              </a:rPr>
              <a:t>This work </a:t>
            </a:r>
            <a:r>
              <a:rPr lang="en-IN" b="1" dirty="0">
                <a:solidFill>
                  <a:schemeClr val="accent6">
                    <a:lumMod val="50000"/>
                  </a:schemeClr>
                </a:solidFill>
                <a:latin typeface="Californian FB" panose="0207040306080B030204" pitchFamily="18" charset="0"/>
              </a:rPr>
              <a:t>counsel a new model for malware detection on cloud architecture. This model enables identification of malicious and unwanted software by multiple detection engines as a result this approach provides several important benefits including better detection of malware. In this </a:t>
            </a:r>
            <a:r>
              <a:rPr lang="en-IN" b="1" dirty="0" smtClean="0">
                <a:solidFill>
                  <a:schemeClr val="accent6">
                    <a:lumMod val="50000"/>
                  </a:schemeClr>
                </a:solidFill>
                <a:latin typeface="Californian FB" panose="0207040306080B030204" pitchFamily="18" charset="0"/>
              </a:rPr>
              <a:t>work </a:t>
            </a:r>
            <a:r>
              <a:rPr lang="en-IN" b="1" dirty="0">
                <a:solidFill>
                  <a:schemeClr val="accent6">
                    <a:lumMod val="50000"/>
                  </a:schemeClr>
                </a:solidFill>
                <a:latin typeface="Californian FB" panose="0207040306080B030204" pitchFamily="18" charset="0"/>
              </a:rPr>
              <a:t>we use combined detection techniques, DNA Sequence Detection Process, Symbolic Detection Process and </a:t>
            </a:r>
            <a:r>
              <a:rPr lang="en-IN" b="1" dirty="0" smtClean="0">
                <a:solidFill>
                  <a:schemeClr val="accent6">
                    <a:lumMod val="50000"/>
                  </a:schemeClr>
                </a:solidFill>
                <a:latin typeface="Californian FB" panose="0207040306080B030204" pitchFamily="18" charset="0"/>
              </a:rPr>
              <a:t>Behavioural </a:t>
            </a:r>
            <a:r>
              <a:rPr lang="en-IN" b="1" dirty="0">
                <a:solidFill>
                  <a:schemeClr val="accent6">
                    <a:lumMod val="50000"/>
                  </a:schemeClr>
                </a:solidFill>
                <a:latin typeface="Californian FB" panose="0207040306080B030204" pitchFamily="18" charset="0"/>
              </a:rPr>
              <a:t>Detection Process. The Proposed approach (PMDM) can be deployed on a VMM which remains fully transparent to guest VM and to cloud users. PMDM prevents the malicious code running in one VM (infected VM) to spread into another non-infected VM with help of hosted VMM. The main aim of this </a:t>
            </a:r>
            <a:r>
              <a:rPr lang="en-IN" b="1" dirty="0" smtClean="0">
                <a:solidFill>
                  <a:schemeClr val="accent6">
                    <a:lumMod val="50000"/>
                  </a:schemeClr>
                </a:solidFill>
                <a:latin typeface="Californian FB" panose="0207040306080B030204" pitchFamily="18" charset="0"/>
              </a:rPr>
              <a:t>work </a:t>
            </a:r>
            <a:r>
              <a:rPr lang="en-IN" b="1" dirty="0">
                <a:solidFill>
                  <a:schemeClr val="accent6">
                    <a:lumMod val="50000"/>
                  </a:schemeClr>
                </a:solidFill>
                <a:latin typeface="Californian FB" panose="0207040306080B030204" pitchFamily="18" charset="0"/>
              </a:rPr>
              <a:t>is to detect the malicious code by some advanced technique and warn the other guest VMs about it. A prototype of PMDM is partially implemented on one popular open source cloud architecture – Eucalyptus. </a:t>
            </a:r>
          </a:p>
        </p:txBody>
      </p:sp>
      <p:sp>
        <p:nvSpPr>
          <p:cNvPr id="3" name="Date Placeholder 2"/>
          <p:cNvSpPr>
            <a:spLocks noGrp="1"/>
          </p:cNvSpPr>
          <p:nvPr>
            <p:ph type="dt" sz="half" idx="10"/>
          </p:nvPr>
        </p:nvSpPr>
        <p:spPr/>
        <p:txBody>
          <a:bodyPr/>
          <a:lstStyle/>
          <a:p>
            <a:fld id="{AFC918AD-BC9E-4579-B945-686698C79E97}"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dirty="0" smtClean="0"/>
              <a:t>Cloud Based Malware Detection Technique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737666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References (1)</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655820" y="2359140"/>
            <a:ext cx="10534919" cy="4281152"/>
          </a:xfrm>
        </p:spPr>
        <p:txBody>
          <a:bodyPr>
            <a:noAutofit/>
          </a:bodyPr>
          <a:lstStyle/>
          <a:p>
            <a:r>
              <a:rPr lang="en-IN" sz="2400" dirty="0">
                <a:solidFill>
                  <a:schemeClr val="accent6">
                    <a:lumMod val="50000"/>
                  </a:schemeClr>
                </a:solidFill>
                <a:latin typeface="Californian FB" panose="0207040306080B030204" pitchFamily="18" charset="0"/>
              </a:rPr>
              <a:t>[1] G. E. Dahl, J. W. Stokes et al., "Large-scale malware classification using random projections and neural networks", 2013 IEEE International Conference, pp. 3422 - 3426 , 31 May 2013. </a:t>
            </a:r>
          </a:p>
          <a:p>
            <a:r>
              <a:rPr lang="en-IN" sz="2400" dirty="0">
                <a:solidFill>
                  <a:schemeClr val="accent6">
                    <a:lumMod val="50000"/>
                  </a:schemeClr>
                </a:solidFill>
                <a:latin typeface="Californian FB" panose="0207040306080B030204" pitchFamily="18" charset="0"/>
              </a:rPr>
              <a:t>[2] Jay Pedersen, </a:t>
            </a:r>
            <a:r>
              <a:rPr lang="en-IN" sz="2400" dirty="0" err="1">
                <a:solidFill>
                  <a:schemeClr val="accent6">
                    <a:lumMod val="50000"/>
                  </a:schemeClr>
                </a:solidFill>
                <a:latin typeface="Californian FB" panose="0207040306080B030204" pitchFamily="18" charset="0"/>
              </a:rPr>
              <a:t>Dhundy</a:t>
            </a:r>
            <a:r>
              <a:rPr lang="en-IN" sz="2400" dirty="0">
                <a:solidFill>
                  <a:schemeClr val="accent6">
                    <a:lumMod val="50000"/>
                  </a:schemeClr>
                </a:solidFill>
                <a:latin typeface="Californian FB" panose="0207040306080B030204" pitchFamily="18" charset="0"/>
              </a:rPr>
              <a:t> </a:t>
            </a:r>
            <a:r>
              <a:rPr lang="en-IN" sz="2400" dirty="0" err="1">
                <a:solidFill>
                  <a:schemeClr val="accent6">
                    <a:lumMod val="50000"/>
                  </a:schemeClr>
                </a:solidFill>
                <a:latin typeface="Californian FB" panose="0207040306080B030204" pitchFamily="18" charset="0"/>
              </a:rPr>
              <a:t>Bastola</a:t>
            </a:r>
            <a:r>
              <a:rPr lang="en-IN" sz="2400" dirty="0">
                <a:solidFill>
                  <a:schemeClr val="accent6">
                    <a:lumMod val="50000"/>
                  </a:schemeClr>
                </a:solidFill>
                <a:latin typeface="Californian FB" panose="0207040306080B030204" pitchFamily="18" charset="0"/>
              </a:rPr>
              <a:t>, et al., "BLAST Your Way through Malware </a:t>
            </a:r>
            <a:r>
              <a:rPr lang="en-IN" sz="2400" dirty="0" err="1">
                <a:solidFill>
                  <a:schemeClr val="accent6">
                    <a:lumMod val="50000"/>
                  </a:schemeClr>
                </a:solidFill>
                <a:latin typeface="Californian FB" panose="0207040306080B030204" pitchFamily="18" charset="0"/>
              </a:rPr>
              <a:t>Malware</a:t>
            </a:r>
            <a:r>
              <a:rPr lang="en-IN" sz="2400" dirty="0">
                <a:solidFill>
                  <a:schemeClr val="accent6">
                    <a:lumMod val="50000"/>
                  </a:schemeClr>
                </a:solidFill>
                <a:latin typeface="Californian FB" panose="0207040306080B030204" pitchFamily="18" charset="0"/>
              </a:rPr>
              <a:t> Analysis Assisted by Bioinformatics Tools", International Conference on Security and Management 2012, 2011. </a:t>
            </a:r>
          </a:p>
          <a:p>
            <a:r>
              <a:rPr lang="en-IN" sz="2400" dirty="0">
                <a:solidFill>
                  <a:schemeClr val="accent6">
                    <a:lumMod val="50000"/>
                  </a:schemeClr>
                </a:solidFill>
                <a:latin typeface="Californian FB" panose="0207040306080B030204" pitchFamily="18" charset="0"/>
              </a:rPr>
              <a:t>[3] </a:t>
            </a:r>
            <a:r>
              <a:rPr lang="en-IN" sz="2400" dirty="0" err="1">
                <a:solidFill>
                  <a:schemeClr val="accent6">
                    <a:lumMod val="50000"/>
                  </a:schemeClr>
                </a:solidFill>
                <a:latin typeface="Californian FB" panose="0207040306080B030204" pitchFamily="18" charset="0"/>
              </a:rPr>
              <a:t>Safaa</a:t>
            </a:r>
            <a:r>
              <a:rPr lang="en-IN" sz="2400" dirty="0">
                <a:solidFill>
                  <a:schemeClr val="accent6">
                    <a:lumMod val="50000"/>
                  </a:schemeClr>
                </a:solidFill>
                <a:latin typeface="Californian FB" panose="0207040306080B030204" pitchFamily="18" charset="0"/>
              </a:rPr>
              <a:t> Salam Hatem, </a:t>
            </a:r>
            <a:r>
              <a:rPr lang="en-IN" sz="2400" dirty="0" err="1">
                <a:solidFill>
                  <a:schemeClr val="accent6">
                    <a:lumMod val="50000"/>
                  </a:schemeClr>
                </a:solidFill>
                <a:latin typeface="Californian FB" panose="0207040306080B030204" pitchFamily="18" charset="0"/>
              </a:rPr>
              <a:t>Dr.</a:t>
            </a:r>
            <a:r>
              <a:rPr lang="en-IN" sz="2400" dirty="0">
                <a:solidFill>
                  <a:schemeClr val="accent6">
                    <a:lumMod val="50000"/>
                  </a:schemeClr>
                </a:solidFill>
                <a:latin typeface="Californian FB" panose="0207040306080B030204" pitchFamily="18" charset="0"/>
              </a:rPr>
              <a:t> </a:t>
            </a:r>
            <a:r>
              <a:rPr lang="en-IN" sz="2400" dirty="0" err="1">
                <a:solidFill>
                  <a:schemeClr val="accent6">
                    <a:lumMod val="50000"/>
                  </a:schemeClr>
                </a:solidFill>
                <a:latin typeface="Californian FB" panose="0207040306080B030204" pitchFamily="18" charset="0"/>
              </a:rPr>
              <a:t>Maged</a:t>
            </a:r>
            <a:r>
              <a:rPr lang="en-IN" sz="2400" dirty="0">
                <a:solidFill>
                  <a:schemeClr val="accent6">
                    <a:lumMod val="50000"/>
                  </a:schemeClr>
                </a:solidFill>
                <a:latin typeface="Californian FB" panose="0207040306080B030204" pitchFamily="18" charset="0"/>
              </a:rPr>
              <a:t> H. </a:t>
            </a:r>
            <a:r>
              <a:rPr lang="en-IN" sz="2400" dirty="0" err="1">
                <a:solidFill>
                  <a:schemeClr val="accent6">
                    <a:lumMod val="50000"/>
                  </a:schemeClr>
                </a:solidFill>
                <a:latin typeface="Californian FB" panose="0207040306080B030204" pitchFamily="18" charset="0"/>
              </a:rPr>
              <a:t>wafy</a:t>
            </a:r>
            <a:r>
              <a:rPr lang="en-IN" sz="2400" dirty="0">
                <a:solidFill>
                  <a:schemeClr val="accent6">
                    <a:lumMod val="50000"/>
                  </a:schemeClr>
                </a:solidFill>
                <a:latin typeface="Californian FB" panose="0207040306080B030204" pitchFamily="18" charset="0"/>
              </a:rPr>
              <a:t>, et al., "Malware Detection in Cloud Computing", International Journal of Advanced Computer Science and Applications (IJACSA), </a:t>
            </a:r>
            <a:r>
              <a:rPr lang="en-IN" sz="2400" dirty="0" err="1">
                <a:solidFill>
                  <a:schemeClr val="accent6">
                    <a:lumMod val="50000"/>
                  </a:schemeClr>
                </a:solidFill>
                <a:latin typeface="Californian FB" panose="0207040306080B030204" pitchFamily="18" charset="0"/>
              </a:rPr>
              <a:t>vol</a:t>
            </a:r>
            <a:r>
              <a:rPr lang="en-IN" sz="2400" dirty="0">
                <a:solidFill>
                  <a:schemeClr val="accent6">
                    <a:lumMod val="50000"/>
                  </a:schemeClr>
                </a:solidFill>
                <a:latin typeface="Californian FB" panose="0207040306080B030204" pitchFamily="18" charset="0"/>
              </a:rPr>
              <a:t> 5, Science and Information, 2014. </a:t>
            </a:r>
          </a:p>
          <a:p>
            <a:r>
              <a:rPr lang="en-IN" sz="2400" dirty="0">
                <a:solidFill>
                  <a:schemeClr val="accent6">
                    <a:lumMod val="50000"/>
                  </a:schemeClr>
                </a:solidFill>
                <a:latin typeface="Californian FB" panose="0207040306080B030204" pitchFamily="18" charset="0"/>
              </a:rPr>
              <a:t>[4] Dan C. </a:t>
            </a:r>
            <a:r>
              <a:rPr lang="en-IN" sz="2400" dirty="0" err="1">
                <a:solidFill>
                  <a:schemeClr val="accent6">
                    <a:lumMod val="50000"/>
                  </a:schemeClr>
                </a:solidFill>
                <a:latin typeface="Californian FB" panose="0207040306080B030204" pitchFamily="18" charset="0"/>
              </a:rPr>
              <a:t>Marinescu</a:t>
            </a:r>
            <a:r>
              <a:rPr lang="en-IN" sz="2400" dirty="0">
                <a:solidFill>
                  <a:schemeClr val="accent6">
                    <a:lumMod val="50000"/>
                  </a:schemeClr>
                </a:solidFill>
                <a:latin typeface="Californian FB" panose="0207040306080B030204" pitchFamily="18" charset="0"/>
              </a:rPr>
              <a:t>, "Cloud Computing: Theory and Practice", MK Publication, 2013</a:t>
            </a:r>
            <a:r>
              <a:rPr lang="en-IN" sz="2400" dirty="0" smtClean="0">
                <a:solidFill>
                  <a:schemeClr val="accent6">
                    <a:lumMod val="50000"/>
                  </a:schemeClr>
                </a:solidFill>
                <a:latin typeface="Californian FB" panose="0207040306080B030204" pitchFamily="18" charset="0"/>
              </a:rPr>
              <a:t>.. </a:t>
            </a:r>
            <a:endParaRPr lang="en-IN" sz="2400" dirty="0">
              <a:solidFill>
                <a:schemeClr val="accent6">
                  <a:lumMod val="50000"/>
                </a:schemeClr>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41723987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References (2)</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721217" y="2318197"/>
            <a:ext cx="10534919" cy="4281152"/>
          </a:xfrm>
        </p:spPr>
        <p:txBody>
          <a:bodyPr>
            <a:noAutofit/>
          </a:bodyPr>
          <a:lstStyle/>
          <a:p>
            <a:r>
              <a:rPr lang="en-IN" sz="2400" dirty="0" smtClean="0">
                <a:solidFill>
                  <a:schemeClr val="accent6">
                    <a:lumMod val="50000"/>
                  </a:schemeClr>
                </a:solidFill>
                <a:latin typeface="Californian FB" panose="0207040306080B030204" pitchFamily="18" charset="0"/>
              </a:rPr>
              <a:t>[</a:t>
            </a:r>
            <a:r>
              <a:rPr lang="en-IN" sz="2400" dirty="0">
                <a:solidFill>
                  <a:schemeClr val="accent6">
                    <a:lumMod val="50000"/>
                  </a:schemeClr>
                </a:solidFill>
                <a:latin typeface="Californian FB" panose="0207040306080B030204" pitchFamily="18" charset="0"/>
              </a:rPr>
              <a:t>5] Johnson D, Kiran </a:t>
            </a:r>
            <a:r>
              <a:rPr lang="en-IN" sz="2400" dirty="0" err="1">
                <a:solidFill>
                  <a:schemeClr val="accent6">
                    <a:lumMod val="50000"/>
                  </a:schemeClr>
                </a:solidFill>
                <a:latin typeface="Californian FB" panose="0207040306080B030204" pitchFamily="18" charset="0"/>
              </a:rPr>
              <a:t>Murari</a:t>
            </a:r>
            <a:r>
              <a:rPr lang="en-IN" sz="2400" dirty="0">
                <a:solidFill>
                  <a:schemeClr val="accent6">
                    <a:lumMod val="50000"/>
                  </a:schemeClr>
                </a:solidFill>
                <a:latin typeface="Californian FB" panose="0207040306080B030204" pitchFamily="18" charset="0"/>
              </a:rPr>
              <a:t>, et al., "Eucalyptus Beginner's Guide- UEC Edition", v1.0, 25 May 2010. </a:t>
            </a:r>
          </a:p>
          <a:p>
            <a:r>
              <a:rPr lang="en-IN" sz="2400" dirty="0">
                <a:solidFill>
                  <a:schemeClr val="accent6">
                    <a:lumMod val="50000"/>
                  </a:schemeClr>
                </a:solidFill>
                <a:latin typeface="Californian FB" panose="0207040306080B030204" pitchFamily="18" charset="0"/>
              </a:rPr>
              <a:t>[6]Hiren </a:t>
            </a:r>
            <a:r>
              <a:rPr lang="en-IN" sz="2400" dirty="0" err="1">
                <a:solidFill>
                  <a:schemeClr val="accent6">
                    <a:lumMod val="50000"/>
                  </a:schemeClr>
                </a:solidFill>
                <a:latin typeface="Californian FB" panose="0207040306080B030204" pitchFamily="18" charset="0"/>
              </a:rPr>
              <a:t>Parmar</a:t>
            </a:r>
            <a:r>
              <a:rPr lang="en-IN" sz="2400" dirty="0">
                <a:solidFill>
                  <a:schemeClr val="accent6">
                    <a:lumMod val="50000"/>
                  </a:schemeClr>
                </a:solidFill>
                <a:latin typeface="Californian FB" panose="0207040306080B030204" pitchFamily="18" charset="0"/>
              </a:rPr>
              <a:t>, L. D. C. E, GTU, et al., "Comparative Study of Open Nebula, Eucalyptus, Open Stack and Cloud Stack". </a:t>
            </a:r>
          </a:p>
          <a:p>
            <a:r>
              <a:rPr lang="en-IN" sz="2400" dirty="0">
                <a:solidFill>
                  <a:schemeClr val="accent6">
                    <a:lumMod val="50000"/>
                  </a:schemeClr>
                </a:solidFill>
                <a:latin typeface="Californian FB" panose="0207040306080B030204" pitchFamily="18" charset="0"/>
              </a:rPr>
              <a:t>[7]Thomas </a:t>
            </a:r>
            <a:r>
              <a:rPr lang="en-IN" sz="2400" dirty="0" err="1">
                <a:solidFill>
                  <a:schemeClr val="accent6">
                    <a:lumMod val="50000"/>
                  </a:schemeClr>
                </a:solidFill>
                <a:latin typeface="Californian FB" panose="0207040306080B030204" pitchFamily="18" charset="0"/>
              </a:rPr>
              <a:t>Mandl</a:t>
            </a:r>
            <a:r>
              <a:rPr lang="en-IN" sz="2400" dirty="0">
                <a:solidFill>
                  <a:schemeClr val="accent6">
                    <a:lumMod val="50000"/>
                  </a:schemeClr>
                </a:solidFill>
                <a:latin typeface="Californian FB" panose="0207040306080B030204" pitchFamily="18" charset="0"/>
              </a:rPr>
              <a:t>, Ulrich Bayer, et al., "ANUBIS </a:t>
            </a:r>
            <a:r>
              <a:rPr lang="en-IN" sz="2400" dirty="0" err="1">
                <a:solidFill>
                  <a:schemeClr val="accent6">
                    <a:lumMod val="50000"/>
                  </a:schemeClr>
                </a:solidFill>
                <a:latin typeface="Californian FB" panose="0207040306080B030204" pitchFamily="18" charset="0"/>
              </a:rPr>
              <a:t>ANalyzing</a:t>
            </a:r>
            <a:r>
              <a:rPr lang="en-IN" sz="2400" dirty="0">
                <a:solidFill>
                  <a:schemeClr val="accent6">
                    <a:lumMod val="50000"/>
                  </a:schemeClr>
                </a:solidFill>
                <a:latin typeface="Californian FB" panose="0207040306080B030204" pitchFamily="18" charset="0"/>
              </a:rPr>
              <a:t> Unknown </a:t>
            </a:r>
            <a:r>
              <a:rPr lang="en-IN" sz="2400" dirty="0" err="1">
                <a:solidFill>
                  <a:schemeClr val="accent6">
                    <a:lumMod val="50000"/>
                  </a:schemeClr>
                </a:solidFill>
                <a:latin typeface="Californian FB" panose="0207040306080B030204" pitchFamily="18" charset="0"/>
              </a:rPr>
              <a:t>BInarieS</a:t>
            </a:r>
            <a:r>
              <a:rPr lang="en-IN" sz="2400" dirty="0">
                <a:solidFill>
                  <a:schemeClr val="accent6">
                    <a:lumMod val="50000"/>
                  </a:schemeClr>
                </a:solidFill>
                <a:latin typeface="Californian FB" panose="0207040306080B030204" pitchFamily="18" charset="0"/>
              </a:rPr>
              <a:t> The automatic Way", Virus Bulletin Conference 2009. </a:t>
            </a:r>
          </a:p>
          <a:p>
            <a:r>
              <a:rPr lang="en-IN" sz="2400" dirty="0">
                <a:solidFill>
                  <a:schemeClr val="accent6">
                    <a:lumMod val="50000"/>
                  </a:schemeClr>
                </a:solidFill>
                <a:latin typeface="Californian FB" panose="0207040306080B030204" pitchFamily="18" charset="0"/>
              </a:rPr>
              <a:t>[8] </a:t>
            </a:r>
            <a:r>
              <a:rPr lang="en-IN" sz="2400" dirty="0" err="1">
                <a:solidFill>
                  <a:schemeClr val="accent6">
                    <a:lumMod val="50000"/>
                  </a:schemeClr>
                </a:solidFill>
                <a:latin typeface="Californian FB" panose="0207040306080B030204" pitchFamily="18" charset="0"/>
              </a:rPr>
              <a:t>Jignesh</a:t>
            </a:r>
            <a:r>
              <a:rPr lang="en-IN" sz="2400" dirty="0">
                <a:solidFill>
                  <a:schemeClr val="accent6">
                    <a:lumMod val="50000"/>
                  </a:schemeClr>
                </a:solidFill>
                <a:latin typeface="Californian FB" panose="0207040306080B030204" pitchFamily="18" charset="0"/>
              </a:rPr>
              <a:t> Vania, Arvind </a:t>
            </a:r>
            <a:r>
              <a:rPr lang="en-IN" sz="2400" dirty="0" err="1">
                <a:solidFill>
                  <a:schemeClr val="accent6">
                    <a:lumMod val="50000"/>
                  </a:schemeClr>
                </a:solidFill>
                <a:latin typeface="Californian FB" panose="0207040306080B030204" pitchFamily="18" charset="0"/>
              </a:rPr>
              <a:t>Meniya</a:t>
            </a:r>
            <a:r>
              <a:rPr lang="en-IN" sz="2400" dirty="0">
                <a:solidFill>
                  <a:schemeClr val="accent6">
                    <a:lumMod val="50000"/>
                  </a:schemeClr>
                </a:solidFill>
                <a:latin typeface="Californian FB" panose="0207040306080B030204" pitchFamily="18" charset="0"/>
              </a:rPr>
              <a:t>, et al., "A Review on Botnet and Detection Technique", International Journal of Computer Trends and Technology, vol-4, Seventh Sense Research Group, 2013.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8834796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References (3)</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721217" y="2318197"/>
            <a:ext cx="10534919" cy="4281152"/>
          </a:xfrm>
        </p:spPr>
        <p:txBody>
          <a:bodyPr>
            <a:noAutofit/>
          </a:bodyPr>
          <a:lstStyle/>
          <a:p>
            <a:r>
              <a:rPr lang="en-IN" sz="2400" dirty="0" smtClean="0">
                <a:solidFill>
                  <a:schemeClr val="accent6">
                    <a:lumMod val="50000"/>
                  </a:schemeClr>
                </a:solidFill>
                <a:latin typeface="Californian FB" panose="0207040306080B030204" pitchFamily="18" charset="0"/>
              </a:rPr>
              <a:t>[</a:t>
            </a:r>
            <a:r>
              <a:rPr lang="en-IN" sz="2400" dirty="0">
                <a:solidFill>
                  <a:schemeClr val="accent6">
                    <a:lumMod val="50000"/>
                  </a:schemeClr>
                </a:solidFill>
                <a:latin typeface="Californian FB" panose="0207040306080B030204" pitchFamily="18" charset="0"/>
              </a:rPr>
              <a:t>9] Jon </a:t>
            </a:r>
            <a:r>
              <a:rPr lang="en-IN" sz="2400" dirty="0" err="1">
                <a:solidFill>
                  <a:schemeClr val="accent6">
                    <a:lumMod val="50000"/>
                  </a:schemeClr>
                </a:solidFill>
                <a:latin typeface="Californian FB" panose="0207040306080B030204" pitchFamily="18" charset="0"/>
              </a:rPr>
              <a:t>Oberheide</a:t>
            </a:r>
            <a:r>
              <a:rPr lang="en-IN" sz="2400" dirty="0">
                <a:solidFill>
                  <a:schemeClr val="accent6">
                    <a:lumMod val="50000"/>
                  </a:schemeClr>
                </a:solidFill>
                <a:latin typeface="Californian FB" panose="0207040306080B030204" pitchFamily="18" charset="0"/>
              </a:rPr>
              <a:t>, Evan Cooke, et al., "</a:t>
            </a:r>
            <a:r>
              <a:rPr lang="en-IN" sz="2400" dirty="0" err="1">
                <a:solidFill>
                  <a:schemeClr val="accent6">
                    <a:lumMod val="50000"/>
                  </a:schemeClr>
                </a:solidFill>
                <a:latin typeface="Californian FB" panose="0207040306080B030204" pitchFamily="18" charset="0"/>
              </a:rPr>
              <a:t>CloudAV</a:t>
            </a:r>
            <a:r>
              <a:rPr lang="en-IN" sz="2400" dirty="0">
                <a:solidFill>
                  <a:schemeClr val="accent6">
                    <a:lumMod val="50000"/>
                  </a:schemeClr>
                </a:solidFill>
                <a:latin typeface="Californian FB" panose="0207040306080B030204" pitchFamily="18" charset="0"/>
              </a:rPr>
              <a:t>: N-Version Antivirus in the Network Cloud", 17th conference on Security symposium, pp- 91-106. </a:t>
            </a:r>
          </a:p>
          <a:p>
            <a:r>
              <a:rPr lang="en-IN" sz="2400" dirty="0">
                <a:solidFill>
                  <a:schemeClr val="accent6">
                    <a:lumMod val="50000"/>
                  </a:schemeClr>
                </a:solidFill>
                <a:latin typeface="Californian FB" panose="0207040306080B030204" pitchFamily="18" charset="0"/>
              </a:rPr>
              <a:t>[10] Mark Graham, “Behaviour of Botnets and Other Malware in Virtual Environments”, The Open Web Application Security Project 2014. </a:t>
            </a:r>
          </a:p>
          <a:p>
            <a:r>
              <a:rPr lang="en-IN" sz="2400" dirty="0">
                <a:solidFill>
                  <a:schemeClr val="accent6">
                    <a:lumMod val="50000"/>
                  </a:schemeClr>
                </a:solidFill>
                <a:latin typeface="Californian FB" panose="0207040306080B030204" pitchFamily="18" charset="0"/>
              </a:rPr>
              <a:t>[11] https://www.youtube.com/watch?v=fV5kED7nryw. </a:t>
            </a:r>
            <a:endParaRPr lang="en-IN" sz="2300" dirty="0">
              <a:solidFill>
                <a:schemeClr val="accent6">
                  <a:lumMod val="50000"/>
                </a:schemeClr>
              </a:solidFill>
              <a:latin typeface="Californian FB" panose="0207040306080B0302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5550953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List of Publication </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8761412" cy="3823058"/>
          </a:xfrm>
        </p:spPr>
        <p:txBody>
          <a:bodyPr>
            <a:normAutofit/>
          </a:bodyPr>
          <a:lstStyle/>
          <a:p>
            <a:pPr algn="just"/>
            <a:r>
              <a:rPr lang="de-DE" sz="2800" b="1" dirty="0">
                <a:solidFill>
                  <a:schemeClr val="accent6">
                    <a:lumMod val="50000"/>
                  </a:schemeClr>
                </a:solidFill>
                <a:latin typeface="Californian FB" panose="0207040306080B030204" pitchFamily="18" charset="0"/>
              </a:rPr>
              <a:t>Sagar </a:t>
            </a:r>
            <a:r>
              <a:rPr lang="de-DE" sz="2800" b="1" dirty="0" smtClean="0">
                <a:solidFill>
                  <a:schemeClr val="accent6">
                    <a:lumMod val="50000"/>
                  </a:schemeClr>
                </a:solidFill>
                <a:latin typeface="Californian FB" panose="0207040306080B030204" pitchFamily="18" charset="0"/>
              </a:rPr>
              <a:t>Shaw, </a:t>
            </a:r>
            <a:r>
              <a:rPr lang="de-DE" sz="2800" b="1" dirty="0">
                <a:solidFill>
                  <a:schemeClr val="accent6">
                    <a:lumMod val="50000"/>
                  </a:schemeClr>
                </a:solidFill>
                <a:latin typeface="Californian FB" panose="0207040306080B030204" pitchFamily="18" charset="0"/>
              </a:rPr>
              <a:t>Manish Kumar </a:t>
            </a:r>
            <a:r>
              <a:rPr lang="de-DE" sz="2800" b="1" dirty="0" smtClean="0">
                <a:solidFill>
                  <a:schemeClr val="accent6">
                    <a:lumMod val="50000"/>
                  </a:schemeClr>
                </a:solidFill>
                <a:latin typeface="Californian FB" panose="0207040306080B030204" pitchFamily="18" charset="0"/>
              </a:rPr>
              <a:t>Gupta, Sanjay Chakraborty,</a:t>
            </a:r>
            <a:r>
              <a:rPr lang="en-IN" sz="2800" b="1" dirty="0" smtClean="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“Cloud </a:t>
            </a:r>
            <a:r>
              <a:rPr lang="en-US" sz="2800" b="1" dirty="0">
                <a:solidFill>
                  <a:schemeClr val="accent6">
                    <a:lumMod val="50000"/>
                  </a:schemeClr>
                </a:solidFill>
                <a:latin typeface="Californian FB" panose="0207040306080B030204" pitchFamily="18" charset="0"/>
              </a:rPr>
              <a:t>Based Malware Detection </a:t>
            </a:r>
            <a:r>
              <a:rPr lang="en-US" sz="2800" b="1" dirty="0" smtClean="0">
                <a:solidFill>
                  <a:schemeClr val="accent6">
                    <a:lumMod val="50000"/>
                  </a:schemeClr>
                </a:solidFill>
                <a:latin typeface="Californian FB" panose="0207040306080B030204" pitchFamily="18" charset="0"/>
              </a:rPr>
              <a:t>Technique”, </a:t>
            </a:r>
            <a:r>
              <a:rPr lang="en-IN" sz="2800" b="1" dirty="0" smtClean="0">
                <a:solidFill>
                  <a:schemeClr val="accent6">
                    <a:lumMod val="50000"/>
                  </a:schemeClr>
                </a:solidFill>
                <a:latin typeface="Californian FB" panose="0207040306080B030204" pitchFamily="18" charset="0"/>
              </a:rPr>
              <a:t>5</a:t>
            </a:r>
            <a:r>
              <a:rPr lang="en-IN" sz="2800" b="1" baseline="30000" dirty="0" smtClean="0">
                <a:solidFill>
                  <a:schemeClr val="accent6">
                    <a:lumMod val="50000"/>
                  </a:schemeClr>
                </a:solidFill>
                <a:latin typeface="Californian FB" panose="0207040306080B030204" pitchFamily="18" charset="0"/>
              </a:rPr>
              <a:t>th</a:t>
            </a:r>
            <a:r>
              <a:rPr lang="en-IN" sz="2800" b="1" dirty="0" smtClean="0">
                <a:solidFill>
                  <a:schemeClr val="accent6">
                    <a:lumMod val="50000"/>
                  </a:schemeClr>
                </a:solidFill>
                <a:latin typeface="Californian FB" panose="0207040306080B030204" pitchFamily="18" charset="0"/>
              </a:rPr>
              <a:t> International Conference on Frontiers of Intelligent Computing Theory and Applications (FICTA), Springer 2016. (Communicated).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
        <p:nvSpPr>
          <p:cNvPr id="7" name="Date Placeholder 3"/>
          <p:cNvSpPr>
            <a:spLocks noGrp="1"/>
          </p:cNvSpPr>
          <p:nvPr>
            <p:ph type="dt" sz="half" idx="10"/>
          </p:nvPr>
        </p:nvSpPr>
        <p:spPr>
          <a:xfrm>
            <a:off x="10650938" y="6394061"/>
            <a:ext cx="990599" cy="304799"/>
          </a:xfrm>
        </p:spPr>
        <p:txBody>
          <a:bodyPr/>
          <a:lstStyle/>
          <a:p>
            <a:fld id="{86E6F9A2-03C7-4AD5-83F1-7A4F894D5902}" type="datetime1">
              <a:rPr lang="en-US" smtClean="0"/>
              <a:t>5/31/2016</a:t>
            </a:fld>
            <a:endParaRPr lang="en-US" dirty="0"/>
          </a:p>
        </p:txBody>
      </p:sp>
      <p:sp>
        <p:nvSpPr>
          <p:cNvPr id="8" name="Footer Placeholder 5"/>
          <p:cNvSpPr>
            <a:spLocks noGrp="1"/>
          </p:cNvSpPr>
          <p:nvPr>
            <p:ph type="ftr" sz="quarter" idx="11"/>
          </p:nvPr>
        </p:nvSpPr>
        <p:spPr>
          <a:xfrm>
            <a:off x="528358" y="6391838"/>
            <a:ext cx="3859795" cy="304801"/>
          </a:xfrm>
        </p:spPr>
        <p:txBody>
          <a:bodyPr/>
          <a:lstStyle/>
          <a:p>
            <a:r>
              <a:rPr lang="en-US" dirty="0"/>
              <a:t>Cloud Based Malware Detection Technique</a:t>
            </a:r>
          </a:p>
        </p:txBody>
      </p:sp>
    </p:spTree>
    <p:extLst>
      <p:ext uri="{BB962C8B-B14F-4D97-AF65-F5344CB8AC3E}">
        <p14:creationId xmlns:p14="http://schemas.microsoft.com/office/powerpoint/2010/main" val="29630520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dirty="0" smtClean="0">
                <a:solidFill>
                  <a:schemeClr val="bg1"/>
                </a:solidFill>
                <a:effectLst>
                  <a:glow rad="101600">
                    <a:schemeClr val="accent4">
                      <a:satMod val="175000"/>
                      <a:alpha val="40000"/>
                    </a:schemeClr>
                  </a:glow>
                </a:effectLst>
                <a:latin typeface="Californian FB" panose="0207040306080B030204" pitchFamily="18" charset="0"/>
              </a:rPr>
              <a:t>Questions &amp; Answers</a:t>
            </a:r>
            <a:endParaRPr lang="en-IN" sz="44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901" y="2616200"/>
            <a:ext cx="9471547" cy="3390900"/>
          </a:xfrm>
        </p:spPr>
      </p:pic>
      <p:sp>
        <p:nvSpPr>
          <p:cNvPr id="4" name="Date Placeholder 3"/>
          <p:cNvSpPr>
            <a:spLocks noGrp="1"/>
          </p:cNvSpPr>
          <p:nvPr>
            <p:ph type="dt" sz="half" idx="10"/>
          </p:nvPr>
        </p:nvSpPr>
        <p:spPr/>
        <p:txBody>
          <a:bodyPr/>
          <a:lstStyle/>
          <a:p>
            <a:fld id="{D20CB688-311C-44A8-88D4-1CD1257B6ACB}"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dirty="0" smtClean="0"/>
              <a:t>Malware </a:t>
            </a:r>
            <a:r>
              <a:rPr lang="en-US" dirty="0" smtClean="0"/>
              <a:t>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103125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439" y="193183"/>
            <a:ext cx="11796671" cy="6463586"/>
          </a:xfrm>
          <a:prstGeom prst="rect">
            <a:avLst/>
          </a:prstGeom>
          <a:ln w="127000" cap="sq">
            <a:solidFill>
              <a:schemeClr val="accent4">
                <a:lumMod val="50000"/>
              </a:schemeClr>
            </a:solidFill>
            <a:miter lim="800000"/>
          </a:ln>
          <a:effectLst>
            <a:glow rad="139700">
              <a:schemeClr val="accent4">
                <a:satMod val="175000"/>
                <a:alpha val="40000"/>
              </a:schemeClr>
            </a:glow>
            <a:outerShdw blurRad="57150" dist="50800" dir="2700000" algn="tl" rotWithShape="0">
              <a:srgbClr val="000000">
                <a:alpha val="40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757" y="3830178"/>
            <a:ext cx="2579692" cy="2094104"/>
          </a:xfrm>
          <a:prstGeom prst="ellipse">
            <a:avLst/>
          </a:prstGeom>
          <a:ln>
            <a:noFill/>
          </a:ln>
          <a:effectLst>
            <a:glow rad="63500">
              <a:schemeClr val="accent3">
                <a:satMod val="175000"/>
                <a:alpha val="40000"/>
              </a:schemeClr>
            </a:glow>
            <a:softEdge rad="112500"/>
          </a:effectLst>
        </p:spPr>
      </p:pic>
      <p:sp>
        <p:nvSpPr>
          <p:cNvPr id="4" name="Date Placeholder 3"/>
          <p:cNvSpPr>
            <a:spLocks noGrp="1"/>
          </p:cNvSpPr>
          <p:nvPr>
            <p:ph type="dt" sz="half" idx="10"/>
          </p:nvPr>
        </p:nvSpPr>
        <p:spPr/>
        <p:txBody>
          <a:bodyPr/>
          <a:lstStyle/>
          <a:p>
            <a:fld id="{4B48F128-5CBE-4AB5-A7EF-DEF5F7257D63}"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67043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Introduction</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5" name="Content Placeholder 2"/>
          <p:cNvSpPr txBox="1">
            <a:spLocks noGrp="1"/>
          </p:cNvSpPr>
          <p:nvPr>
            <p:ph idx="1"/>
          </p:nvPr>
        </p:nvSpPr>
        <p:spPr>
          <a:xfrm>
            <a:off x="1154954" y="1998192"/>
            <a:ext cx="8761412" cy="3416300"/>
          </a:xfrm>
          <a:prstGeom prst="rect">
            <a:avLst/>
          </a:prstGeom>
          <a:effectLst>
            <a:glow rad="101600">
              <a:schemeClr val="accent6">
                <a:satMod val="175000"/>
                <a:alpha val="40000"/>
              </a:schemeClr>
            </a:glow>
          </a:effectLst>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endParaRPr lang="en-IN" sz="2800" dirty="0" smtClean="0">
              <a:latin typeface="Californian FB" panose="0207040306080B030204" pitchFamily="18" charset="0"/>
            </a:endParaRPr>
          </a:p>
          <a:p>
            <a:pPr marL="0" indent="0" algn="just">
              <a:buFont typeface="Wingdings 3" charset="2"/>
              <a:buNone/>
            </a:pPr>
            <a:r>
              <a:rPr lang="en-IN" sz="2800" b="1" dirty="0" smtClean="0">
                <a:solidFill>
                  <a:schemeClr val="accent6">
                    <a:lumMod val="50000"/>
                  </a:schemeClr>
                </a:solidFill>
                <a:latin typeface="Californian FB" panose="0207040306080B030204" pitchFamily="18" charset="0"/>
              </a:rPr>
              <a:t>Antivirus software is one of the most widely used tools for detecting and stopping malicious and unwanted files. However, traditional host based antivirus is questionable. Antivirus software fails to detect many modern threats and its increasing complexity has resulted in vulnerabilities that are being exploited by malware. In this project we try to develop a new model for malware detection and deploy this model into cloud Architecture.</a:t>
            </a:r>
            <a:endParaRPr lang="en-IN" sz="2800"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B66338B8-27C7-4637-9AD4-F3336134A6D9}" type="datetime1">
              <a:rPr lang="en-US" smtClean="0"/>
              <a:t>5/31/2016</a:t>
            </a:fld>
            <a:endParaRPr lang="en-US" dirty="0"/>
          </a:p>
        </p:txBody>
      </p:sp>
      <p:sp>
        <p:nvSpPr>
          <p:cNvPr id="4" name="Footer Placeholder 3"/>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599615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Cloud Architecture</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416" y="2228045"/>
            <a:ext cx="11296218" cy="4539803"/>
          </a:xfrm>
          <a:prstGeom prst="rect">
            <a:avLst/>
          </a:prstGeom>
        </p:spPr>
      </p:pic>
      <p:sp>
        <p:nvSpPr>
          <p:cNvPr id="3" name="Date Placeholder 2"/>
          <p:cNvSpPr>
            <a:spLocks noGrp="1"/>
          </p:cNvSpPr>
          <p:nvPr>
            <p:ph type="dt" sz="half" idx="10"/>
          </p:nvPr>
        </p:nvSpPr>
        <p:spPr/>
        <p:txBody>
          <a:bodyPr/>
          <a:lstStyle/>
          <a:p>
            <a:fld id="{D66E1A7A-7D53-4E56-A1F6-1D91B6B17D2B}" type="datetime1">
              <a:rPr lang="en-US" smtClean="0"/>
              <a:t>5/31/2016</a:t>
            </a:fld>
            <a:endParaRPr lang="en-US" dirty="0"/>
          </a:p>
        </p:txBody>
      </p:sp>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888813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glow rad="101600">
                    <a:schemeClr val="accent4">
                      <a:satMod val="175000"/>
                      <a:alpha val="40000"/>
                    </a:schemeClr>
                  </a:glow>
                </a:effectLst>
                <a:latin typeface="Californian FB" panose="0207040306080B030204" pitchFamily="18" charset="0"/>
              </a:rPr>
              <a:t>What </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Is Malware</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1154955" y="2603499"/>
            <a:ext cx="5245845" cy="3720027"/>
          </a:xfrm>
        </p:spPr>
        <p:txBody>
          <a:bodyPr>
            <a:normAutofit lnSpcReduction="10000"/>
          </a:bodyPr>
          <a:lstStyle/>
          <a:p>
            <a:pPr algn="just"/>
            <a:r>
              <a:rPr lang="en-US" sz="2800" b="1" dirty="0">
                <a:solidFill>
                  <a:schemeClr val="accent6">
                    <a:lumMod val="50000"/>
                  </a:schemeClr>
                </a:solidFill>
                <a:latin typeface="Californian FB" panose="0207040306080B030204" pitchFamily="18" charset="0"/>
              </a:rPr>
              <a:t>A Malware is a set of </a:t>
            </a:r>
            <a:r>
              <a:rPr lang="en-US" sz="2800" b="1" dirty="0" smtClean="0">
                <a:solidFill>
                  <a:schemeClr val="accent6">
                    <a:lumMod val="50000"/>
                  </a:schemeClr>
                </a:solidFill>
                <a:latin typeface="Californian FB" panose="0207040306080B030204" pitchFamily="18" charset="0"/>
              </a:rPr>
              <a:t>instructions that </a:t>
            </a:r>
            <a:r>
              <a:rPr lang="en-US" sz="2800" b="1" dirty="0">
                <a:solidFill>
                  <a:schemeClr val="accent6">
                    <a:lumMod val="50000"/>
                  </a:schemeClr>
                </a:solidFill>
                <a:latin typeface="Californian FB" panose="0207040306080B030204" pitchFamily="18" charset="0"/>
              </a:rPr>
              <a:t>run on your computer and make your system do something that an attacker wants it to do</a:t>
            </a:r>
            <a:r>
              <a:rPr lang="en-US" sz="2800" b="1" dirty="0" smtClean="0">
                <a:solidFill>
                  <a:schemeClr val="accent6">
                    <a:lumMod val="50000"/>
                  </a:schemeClr>
                </a:solidFill>
                <a:latin typeface="Californian FB" panose="0207040306080B030204" pitchFamily="18" charset="0"/>
              </a:rPr>
              <a:t>.</a:t>
            </a:r>
          </a:p>
          <a:p>
            <a:pPr algn="just"/>
            <a:r>
              <a:rPr lang="en-US" sz="2800" b="1" u="sng" dirty="0" smtClean="0">
                <a:solidFill>
                  <a:schemeClr val="accent6">
                    <a:lumMod val="50000"/>
                  </a:schemeClr>
                </a:solidFill>
                <a:latin typeface="Californian FB" panose="0207040306080B030204" pitchFamily="18" charset="0"/>
              </a:rPr>
              <a:t>For Example </a:t>
            </a:r>
            <a:r>
              <a:rPr lang="en-US" sz="2800" b="1" dirty="0" smtClean="0">
                <a:solidFill>
                  <a:schemeClr val="accent6">
                    <a:lumMod val="50000"/>
                  </a:schemeClr>
                </a:solidFill>
                <a:latin typeface="Californian FB" panose="0207040306080B030204" pitchFamily="18" charset="0"/>
              </a:rPr>
              <a:t>:</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Crash, Hang, Compromised 	privacy.</a:t>
            </a:r>
            <a:endParaRPr lang="en-US" sz="2800" b="1" dirty="0">
              <a:solidFill>
                <a:schemeClr val="accent6">
                  <a:lumMod val="50000"/>
                </a:schemeClr>
              </a:solidFill>
              <a:latin typeface="Californian FB" panose="0207040306080B030204" pitchFamily="18" charset="0"/>
            </a:endParaRPr>
          </a:p>
          <a:p>
            <a:endParaRPr lang="en-IN" sz="2800" dirty="0">
              <a:latin typeface="Californian FB" panose="0207040306080B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269" y="2727190"/>
            <a:ext cx="3682846" cy="3292610"/>
          </a:xfrm>
          <a:prstGeom prst="rect">
            <a:avLst/>
          </a:prstGeom>
        </p:spPr>
      </p:pic>
      <p:sp>
        <p:nvSpPr>
          <p:cNvPr id="5" name="Date Placeholder 4"/>
          <p:cNvSpPr>
            <a:spLocks noGrp="1"/>
          </p:cNvSpPr>
          <p:nvPr>
            <p:ph type="dt" sz="half" idx="10"/>
          </p:nvPr>
        </p:nvSpPr>
        <p:spPr/>
        <p:txBody>
          <a:bodyPr/>
          <a:lstStyle/>
          <a:p>
            <a:fld id="{7083267E-0A72-45C6-A640-813A881DA58D}" type="datetime1">
              <a:rPr lang="en-US" smtClean="0"/>
              <a:t>5/31/2016</a:t>
            </a:fld>
            <a:endParaRPr lang="en-US" dirty="0"/>
          </a:p>
        </p:txBody>
      </p:sp>
      <p:sp>
        <p:nvSpPr>
          <p:cNvPr id="6" name="Footer Placeholder 5"/>
          <p:cNvSpPr>
            <a:spLocks noGrp="1"/>
          </p:cNvSpPr>
          <p:nvPr>
            <p:ph type="ftr" sz="quarter" idx="11"/>
          </p:nvPr>
        </p:nvSpPr>
        <p:spPr/>
        <p:txBody>
          <a:bodyPr/>
          <a:lstStyle/>
          <a:p>
            <a:r>
              <a:rPr lang="en-US" dirty="0"/>
              <a:t>Cloud Based Malware Detection Technique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724016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glow rad="101600">
                    <a:schemeClr val="accent4">
                      <a:satMod val="175000"/>
                      <a:alpha val="40000"/>
                    </a:schemeClr>
                  </a:glow>
                </a:effectLst>
                <a:latin typeface="Californian FB" panose="0207040306080B030204" pitchFamily="18" charset="0"/>
              </a:rPr>
              <a:t>Type </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Of Malware</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p:txBody>
          <a:bodyPr/>
          <a:lstStyle/>
          <a:p>
            <a:r>
              <a:rPr lang="en-US" sz="2800" b="1" dirty="0" smtClean="0">
                <a:solidFill>
                  <a:schemeClr val="accent6">
                    <a:lumMod val="50000"/>
                  </a:schemeClr>
                </a:solidFill>
                <a:latin typeface="Californian FB" panose="0207040306080B030204" pitchFamily="18" charset="0"/>
              </a:rPr>
              <a:t>Virus</a:t>
            </a:r>
          </a:p>
          <a:p>
            <a:r>
              <a:rPr lang="en-US" sz="2800" b="1" dirty="0">
                <a:solidFill>
                  <a:schemeClr val="accent6">
                    <a:lumMod val="50000"/>
                  </a:schemeClr>
                </a:solidFill>
                <a:latin typeface="Californian FB" panose="0207040306080B030204" pitchFamily="18" charset="0"/>
              </a:rPr>
              <a:t>Trojan </a:t>
            </a:r>
            <a:r>
              <a:rPr lang="en-US" sz="2800" b="1" dirty="0" smtClean="0">
                <a:solidFill>
                  <a:schemeClr val="accent6">
                    <a:lumMod val="50000"/>
                  </a:schemeClr>
                </a:solidFill>
                <a:latin typeface="Californian FB" panose="0207040306080B030204" pitchFamily="18" charset="0"/>
              </a:rPr>
              <a:t>horse</a:t>
            </a:r>
          </a:p>
          <a:p>
            <a:r>
              <a:rPr lang="en-US" sz="2800" b="1" dirty="0">
                <a:solidFill>
                  <a:schemeClr val="accent6">
                    <a:lumMod val="50000"/>
                  </a:schemeClr>
                </a:solidFill>
                <a:latin typeface="Californian FB" panose="0207040306080B030204" pitchFamily="18" charset="0"/>
              </a:rPr>
              <a:t>Scare </a:t>
            </a:r>
            <a:r>
              <a:rPr lang="en-US" sz="2800" b="1" dirty="0" smtClean="0">
                <a:solidFill>
                  <a:schemeClr val="accent6">
                    <a:lumMod val="50000"/>
                  </a:schemeClr>
                </a:solidFill>
                <a:latin typeface="Californian FB" panose="0207040306080B030204" pitchFamily="18" charset="0"/>
              </a:rPr>
              <a:t>ware</a:t>
            </a:r>
          </a:p>
          <a:p>
            <a:r>
              <a:rPr lang="en-US" sz="2800" b="1" dirty="0" smtClean="0">
                <a:solidFill>
                  <a:schemeClr val="accent6">
                    <a:lumMod val="50000"/>
                  </a:schemeClr>
                </a:solidFill>
                <a:latin typeface="Californian FB" panose="0207040306080B030204" pitchFamily="18" charset="0"/>
              </a:rPr>
              <a:t>Adware</a:t>
            </a:r>
          </a:p>
          <a:p>
            <a:r>
              <a:rPr lang="en-US" sz="2800" b="1" dirty="0" smtClean="0">
                <a:solidFill>
                  <a:schemeClr val="accent6">
                    <a:lumMod val="50000"/>
                  </a:schemeClr>
                </a:solidFill>
                <a:latin typeface="Californian FB" panose="0207040306080B030204" pitchFamily="18" charset="0"/>
              </a:rPr>
              <a:t>Worm</a:t>
            </a:r>
            <a:endParaRPr lang="en-US" sz="2800" b="1" dirty="0">
              <a:solidFill>
                <a:schemeClr val="accent6">
                  <a:lumMod val="50000"/>
                </a:schemeClr>
              </a:solidFill>
              <a:latin typeface="Californian FB" panose="0207040306080B030204" pitchFamily="18" charset="0"/>
            </a:endParaRPr>
          </a:p>
          <a:p>
            <a:endParaRPr lang="en-US" dirty="0">
              <a:latin typeface="Eras Demi ITC" pitchFamily="34" charset="0"/>
            </a:endParaRPr>
          </a:p>
          <a:p>
            <a:endParaRPr lang="en-IN" dirty="0" smtClean="0"/>
          </a:p>
          <a:p>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608" y="2429630"/>
            <a:ext cx="6065949" cy="3481773"/>
          </a:xfrm>
          <a:prstGeom prst="rect">
            <a:avLst/>
          </a:prstGeom>
        </p:spPr>
      </p:pic>
      <p:sp>
        <p:nvSpPr>
          <p:cNvPr id="4" name="Date Placeholder 3"/>
          <p:cNvSpPr>
            <a:spLocks noGrp="1"/>
          </p:cNvSpPr>
          <p:nvPr>
            <p:ph type="dt" sz="half" idx="10"/>
          </p:nvPr>
        </p:nvSpPr>
        <p:spPr/>
        <p:txBody>
          <a:bodyPr/>
          <a:lstStyle/>
          <a:p>
            <a:fld id="{A98D7118-BA0B-46E9-9D34-15863DF07B8D}" type="datetime1">
              <a:rPr lang="en-US" smtClean="0"/>
              <a:t>5/31/2016</a:t>
            </a:fld>
            <a:endParaRPr lang="en-US" dirty="0"/>
          </a:p>
        </p:txBody>
      </p:sp>
      <p:sp>
        <p:nvSpPr>
          <p:cNvPr id="6" name="Footer Placeholder 5"/>
          <p:cNvSpPr>
            <a:spLocks noGrp="1"/>
          </p:cNvSpPr>
          <p:nvPr>
            <p:ph type="ftr" sz="quarter" idx="11"/>
          </p:nvPr>
        </p:nvSpPr>
        <p:spPr/>
        <p:txBody>
          <a:bodyPr/>
          <a:lstStyle/>
          <a:p>
            <a:r>
              <a:rPr lang="en-US" dirty="0"/>
              <a:t>Cloud Based Malware Detection Technique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92954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Malware </a:t>
            </a:r>
            <a:r>
              <a:rPr lang="en-US" sz="4000" b="1" dirty="0">
                <a:solidFill>
                  <a:schemeClr val="bg1"/>
                </a:solidFill>
                <a:effectLst>
                  <a:glow rad="101600">
                    <a:schemeClr val="accent4">
                      <a:satMod val="175000"/>
                      <a:alpha val="40000"/>
                    </a:schemeClr>
                  </a:glow>
                </a:effectLst>
                <a:latin typeface="Californian FB" panose="0207040306080B030204" pitchFamily="18" charset="0"/>
              </a:rPr>
              <a:t>Detection </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Techniques</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3" y="2253803"/>
            <a:ext cx="9762186" cy="460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dirty="0"/>
              <a:t>Cloud Based Malware Detection Technique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500100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1488</TotalTime>
  <Words>1969</Words>
  <Application>Microsoft Office PowerPoint</Application>
  <PresentationFormat>Widescreen</PresentationFormat>
  <Paragraphs>325</Paragraphs>
  <Slides>45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Bodoni MT</vt:lpstr>
      <vt:lpstr>Bookman Old Style</vt:lpstr>
      <vt:lpstr>Calibri</vt:lpstr>
      <vt:lpstr>Californian FB</vt:lpstr>
      <vt:lpstr>Century Gothic</vt:lpstr>
      <vt:lpstr>Eras Demi ITC</vt:lpstr>
      <vt:lpstr>Times New Roman</vt:lpstr>
      <vt:lpstr>Wingdings</vt:lpstr>
      <vt:lpstr>Wingdings 3</vt:lpstr>
      <vt:lpstr>Ion Boardroom</vt:lpstr>
      <vt:lpstr>Cloud Based Malware Detection Technique</vt:lpstr>
      <vt:lpstr> Project Members : Manish  Kumar Gupta Sagar Shaw Under Guidance Of : Prof. Sanjay Chakraborty</vt:lpstr>
      <vt:lpstr>Overview</vt:lpstr>
      <vt:lpstr>Abstract</vt:lpstr>
      <vt:lpstr>Introduction</vt:lpstr>
      <vt:lpstr>Cloud Architecture</vt:lpstr>
      <vt:lpstr>What Is Malware</vt:lpstr>
      <vt:lpstr>Type Of Malware</vt:lpstr>
      <vt:lpstr>Malware Detection Techniques</vt:lpstr>
      <vt:lpstr>Anomaly Based Detection </vt:lpstr>
      <vt:lpstr>Specification Based Detection</vt:lpstr>
      <vt:lpstr>Signature Based Detection</vt:lpstr>
      <vt:lpstr>Survey Work (1)</vt:lpstr>
      <vt:lpstr>Survey Work (2)</vt:lpstr>
      <vt:lpstr>Signature Based Detection Is Insufficient</vt:lpstr>
      <vt:lpstr>Pitfalls Of Signature Based Detection </vt:lpstr>
      <vt:lpstr>Proposed Work (1)</vt:lpstr>
      <vt:lpstr>PowerPoint Presentation</vt:lpstr>
      <vt:lpstr>Proposed Work (3)</vt:lpstr>
      <vt:lpstr>Proposed Work (4)</vt:lpstr>
      <vt:lpstr>Proposed Work (5)</vt:lpstr>
      <vt:lpstr>Proposed Work (6)</vt:lpstr>
      <vt:lpstr>Proposed Work (7)</vt:lpstr>
      <vt:lpstr>Proposed Work (8)</vt:lpstr>
      <vt:lpstr>Proposed Work (9)</vt:lpstr>
      <vt:lpstr>Proposed Work (10)</vt:lpstr>
      <vt:lpstr>Proposed Work (11)</vt:lpstr>
      <vt:lpstr>Proposed Work (12)</vt:lpstr>
      <vt:lpstr>Proposed Work (13)</vt:lpstr>
      <vt:lpstr>PowerPoint Presentation</vt:lpstr>
      <vt:lpstr>Result &amp; Analysis (1)</vt:lpstr>
      <vt:lpstr>Result &amp; Analysis (2)</vt:lpstr>
      <vt:lpstr>Result &amp; Analysis (3)</vt:lpstr>
      <vt:lpstr>Result &amp; Analysis (3)</vt:lpstr>
      <vt:lpstr>Result &amp; Analysis (4)</vt:lpstr>
      <vt:lpstr>Result &amp; Analysis (5)</vt:lpstr>
      <vt:lpstr>Result &amp; Analysis (2)</vt:lpstr>
      <vt:lpstr>Benefits of Proposed Work </vt:lpstr>
      <vt:lpstr>Conclusion &amp; Future Work</vt:lpstr>
      <vt:lpstr>References (1)</vt:lpstr>
      <vt:lpstr>References (2)</vt:lpstr>
      <vt:lpstr>References (3)</vt:lpstr>
      <vt:lpstr>List of Publication </vt:lpstr>
      <vt:lpstr>Questions &amp; Answers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In Cloud Architecture</dc:title>
  <dc:creator>Manish Kumar Gupta</dc:creator>
  <cp:lastModifiedBy>Manish Kumar Gupta</cp:lastModifiedBy>
  <cp:revision>278</cp:revision>
  <dcterms:created xsi:type="dcterms:W3CDTF">2015-11-13T14:12:30Z</dcterms:created>
  <dcterms:modified xsi:type="dcterms:W3CDTF">2016-05-31T06:17:40Z</dcterms:modified>
</cp:coreProperties>
</file>